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17"/>
  </p:notesMasterIdLst>
  <p:handoutMasterIdLst>
    <p:handoutMasterId r:id="rId18"/>
  </p:handoutMasterIdLst>
  <p:sldIdLst>
    <p:sldId id="256" r:id="rId2"/>
    <p:sldId id="257" r:id="rId3"/>
    <p:sldId id="260" r:id="rId4"/>
    <p:sldId id="265" r:id="rId5"/>
    <p:sldId id="266" r:id="rId6"/>
    <p:sldId id="267" r:id="rId7"/>
    <p:sldId id="282" r:id="rId8"/>
    <p:sldId id="283" r:id="rId9"/>
    <p:sldId id="284" r:id="rId10"/>
    <p:sldId id="281" r:id="rId11"/>
    <p:sldId id="268" r:id="rId12"/>
    <p:sldId id="286" r:id="rId13"/>
    <p:sldId id="285" r:id="rId14"/>
    <p:sldId id="269" r:id="rId15"/>
    <p:sldId id="280" r:id="rId16"/>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55B0A472-2484-4239-AA9E-61727686F9F5}">
          <p14:sldIdLst>
            <p14:sldId id="256"/>
          </p14:sldIdLst>
        </p14:section>
        <p14:section name="未命名的章節" id="{76C48DB9-AFAF-4DEC-BC70-97392939F88D}">
          <p14:sldIdLst>
            <p14:sldId id="257"/>
            <p14:sldId id="260"/>
            <p14:sldId id="265"/>
            <p14:sldId id="266"/>
            <p14:sldId id="267"/>
            <p14:sldId id="282"/>
            <p14:sldId id="283"/>
            <p14:sldId id="284"/>
            <p14:sldId id="281"/>
            <p14:sldId id="268"/>
            <p14:sldId id="286"/>
            <p14:sldId id="285"/>
            <p14:sldId id="26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2A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698" autoAdjust="0"/>
  </p:normalViewPr>
  <p:slideViewPr>
    <p:cSldViewPr snapToGrid="0">
      <p:cViewPr varScale="1">
        <p:scale>
          <a:sx n="89" d="100"/>
          <a:sy n="89" d="100"/>
        </p:scale>
        <p:origin x="22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4E755962-7540-4F57-B4DC-5EA60307A2C3}" type="datetimeFigureOut">
              <a:rPr lang="zh-HK" altLang="en-US" smtClean="0"/>
              <a:t>22/10/2020</a:t>
            </a:fld>
            <a:endParaRPr lang="zh-HK" altLang="en-US"/>
          </a:p>
        </p:txBody>
      </p:sp>
      <p:sp>
        <p:nvSpPr>
          <p:cNvPr id="4" name="頁尾版面配置區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0464C74C-6EDC-467F-B245-9DB73B72988A}" type="slidenum">
              <a:rPr lang="zh-HK" altLang="en-US" smtClean="0"/>
              <a:t>‹#›</a:t>
            </a:fld>
            <a:endParaRPr lang="zh-HK" altLang="en-US"/>
          </a:p>
        </p:txBody>
      </p:sp>
    </p:spTree>
    <p:extLst>
      <p:ext uri="{BB962C8B-B14F-4D97-AF65-F5344CB8AC3E}">
        <p14:creationId xmlns:p14="http://schemas.microsoft.com/office/powerpoint/2010/main" val="3135204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22F25F98-BD81-4D9E-B4AB-211B774215CD}" type="datetimeFigureOut">
              <a:rPr lang="zh-HK" altLang="en-US" smtClean="0"/>
              <a:t>22/10/2020</a:t>
            </a:fld>
            <a:endParaRPr lang="zh-HK" altLang="en-US"/>
          </a:p>
        </p:txBody>
      </p:sp>
      <p:sp>
        <p:nvSpPr>
          <p:cNvPr id="4" name="投影片影像版面配置區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CB83B4B7-279B-437B-AF92-BE15D5D0A52B}" type="slidenum">
              <a:rPr lang="zh-HK" altLang="en-US" smtClean="0"/>
              <a:t>‹#›</a:t>
            </a:fld>
            <a:endParaRPr lang="zh-HK" altLang="en-US"/>
          </a:p>
        </p:txBody>
      </p:sp>
    </p:spTree>
    <p:extLst>
      <p:ext uri="{BB962C8B-B14F-4D97-AF65-F5344CB8AC3E}">
        <p14:creationId xmlns:p14="http://schemas.microsoft.com/office/powerpoint/2010/main" val="60366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kedcity.net/etv/resource/437338713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CB83B4B7-279B-437B-AF92-BE15D5D0A52B}" type="slidenum">
              <a:rPr lang="zh-HK" altLang="en-US" smtClean="0"/>
              <a:t>1</a:t>
            </a:fld>
            <a:endParaRPr lang="zh-HK" altLang="en-US"/>
          </a:p>
        </p:txBody>
      </p:sp>
    </p:spTree>
    <p:extLst>
      <p:ext uri="{BB962C8B-B14F-4D97-AF65-F5344CB8AC3E}">
        <p14:creationId xmlns:p14="http://schemas.microsoft.com/office/powerpoint/2010/main" val="146375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433763" y="849313"/>
            <a:ext cx="3059112" cy="2293937"/>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B83B4B7-279B-437B-AF92-BE15D5D0A52B}" type="slidenum">
              <a:rPr lang="zh-HK" altLang="en-US" smtClean="0"/>
              <a:t>10</a:t>
            </a:fld>
            <a:endParaRPr lang="zh-HK" altLang="en-US"/>
          </a:p>
        </p:txBody>
      </p:sp>
    </p:spTree>
    <p:extLst>
      <p:ext uri="{BB962C8B-B14F-4D97-AF65-F5344CB8AC3E}">
        <p14:creationId xmlns:p14="http://schemas.microsoft.com/office/powerpoint/2010/main" val="121499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SMCRE</a:t>
            </a:r>
            <a:r>
              <a:rPr lang="zh-TW" altLang="en-US" dirty="0" smtClean="0"/>
              <a:t>」分析原則 </a:t>
            </a:r>
            <a:r>
              <a:rPr lang="en-US" altLang="zh-TW" dirty="0" smtClean="0"/>
              <a:t>(</a:t>
            </a:r>
            <a:r>
              <a:rPr lang="zh-TW" altLang="en-US" dirty="0" smtClean="0"/>
              <a:t>見教師參考資料</a:t>
            </a:r>
            <a:r>
              <a:rPr lang="en-US" altLang="zh-TW" dirty="0" smtClean="0"/>
              <a:t>)</a:t>
            </a:r>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11</a:t>
            </a:fld>
            <a:endParaRPr lang="zh-HK" altLang="en-US"/>
          </a:p>
        </p:txBody>
      </p:sp>
    </p:spTree>
    <p:extLst>
      <p:ext uri="{BB962C8B-B14F-4D97-AF65-F5344CB8AC3E}">
        <p14:creationId xmlns:p14="http://schemas.microsoft.com/office/powerpoint/2010/main" val="156005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12</a:t>
            </a:fld>
            <a:endParaRPr lang="zh-HK" altLang="en-US"/>
          </a:p>
        </p:txBody>
      </p:sp>
    </p:spTree>
    <p:extLst>
      <p:ext uri="{BB962C8B-B14F-4D97-AF65-F5344CB8AC3E}">
        <p14:creationId xmlns:p14="http://schemas.microsoft.com/office/powerpoint/2010/main" val="273186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HK" altLang="zh-HK" sz="1200" kern="1200" dirty="0">
                <a:solidFill>
                  <a:schemeClr val="tx1"/>
                </a:solidFill>
                <a:effectLst/>
                <a:latin typeface="+mn-lt"/>
                <a:ea typeface="+mn-ea"/>
                <a:cs typeface="+mn-cs"/>
              </a:rPr>
              <a:t>教</a:t>
            </a:r>
            <a:r>
              <a:rPr lang="zh-TW" altLang="zh-HK" sz="1200" kern="1200" dirty="0">
                <a:solidFill>
                  <a:schemeClr val="tx1"/>
                </a:solidFill>
                <a:effectLst/>
                <a:latin typeface="+mn-lt"/>
                <a:ea typeface="+mn-ea"/>
                <a:cs typeface="+mn-cs"/>
              </a:rPr>
              <a:t>師</a:t>
            </a:r>
            <a:r>
              <a:rPr lang="zh-TW" altLang="en-US" sz="1200" kern="1200" dirty="0">
                <a:solidFill>
                  <a:schemeClr val="tx1"/>
                </a:solidFill>
                <a:effectLst/>
                <a:latin typeface="+mn-lt"/>
                <a:ea typeface="+mn-ea"/>
                <a:cs typeface="+mn-cs"/>
              </a:rPr>
              <a:t>讓學生</a:t>
            </a:r>
            <a:r>
              <a:rPr lang="zh-HK" altLang="zh-HK" sz="1200" kern="1200" dirty="0">
                <a:solidFill>
                  <a:schemeClr val="tx1"/>
                </a:solidFill>
                <a:effectLst/>
                <a:latin typeface="+mn-lt"/>
                <a:ea typeface="+mn-ea"/>
                <a:cs typeface="+mn-cs"/>
              </a:rPr>
              <a:t>閱</a:t>
            </a:r>
            <a:r>
              <a:rPr lang="zh-TW" altLang="zh-HK" sz="1200" kern="1200" dirty="0">
                <a:solidFill>
                  <a:schemeClr val="tx1"/>
                </a:solidFill>
                <a:effectLst/>
                <a:latin typeface="+mn-lt"/>
                <a:ea typeface="+mn-ea"/>
                <a:cs typeface="+mn-cs"/>
              </a:rPr>
              <a:t>讀</a:t>
            </a:r>
            <a:r>
              <a:rPr lang="en-US" altLang="zh-TW"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綜合新聞報道</a:t>
            </a:r>
            <a:r>
              <a:rPr lang="en-US" altLang="zh-TW"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並</a:t>
            </a:r>
            <a:r>
              <a:rPr lang="zh-HK" altLang="zh-HK" sz="1200" kern="1200" dirty="0">
                <a:solidFill>
                  <a:schemeClr val="tx1"/>
                </a:solidFill>
                <a:effectLst/>
                <a:latin typeface="+mn-lt"/>
                <a:ea typeface="+mn-ea"/>
                <a:cs typeface="+mn-cs"/>
              </a:rPr>
              <a:t>運用本課堂活</a:t>
            </a:r>
            <a:r>
              <a:rPr lang="zh-TW" altLang="zh-HK" sz="1200" kern="1200" dirty="0">
                <a:solidFill>
                  <a:schemeClr val="tx1"/>
                </a:solidFill>
                <a:effectLst/>
                <a:latin typeface="+mn-lt"/>
                <a:ea typeface="+mn-ea"/>
                <a:cs typeface="+mn-cs"/>
              </a:rPr>
              <a:t>動</a:t>
            </a:r>
            <a:r>
              <a:rPr lang="zh-HK" altLang="zh-HK" sz="1200" kern="1200" dirty="0">
                <a:solidFill>
                  <a:schemeClr val="tx1"/>
                </a:solidFill>
                <a:effectLst/>
                <a:latin typeface="+mn-lt"/>
                <a:ea typeface="+mn-ea"/>
                <a:cs typeface="+mn-cs"/>
              </a:rPr>
              <a:t>所學進行個人反思，然後撰</a:t>
            </a:r>
            <a:r>
              <a:rPr lang="zh-TW" altLang="zh-HK" sz="1200" kern="1200" dirty="0">
                <a:solidFill>
                  <a:schemeClr val="tx1"/>
                </a:solidFill>
                <a:effectLst/>
                <a:latin typeface="+mn-lt"/>
                <a:ea typeface="+mn-ea"/>
                <a:cs typeface="+mn-cs"/>
              </a:rPr>
              <a:t>寫</a:t>
            </a:r>
            <a:r>
              <a:rPr lang="zh-HK" altLang="zh-HK" sz="1200" kern="1200" dirty="0">
                <a:solidFill>
                  <a:schemeClr val="tx1"/>
                </a:solidFill>
                <a:effectLst/>
                <a:latin typeface="+mn-lt"/>
                <a:ea typeface="+mn-ea"/>
                <a:cs typeface="+mn-cs"/>
              </a:rPr>
              <a:t>一篇不少於</a:t>
            </a:r>
            <a:r>
              <a:rPr lang="en-US" altLang="zh-HK" sz="1200" kern="1200" dirty="0">
                <a:solidFill>
                  <a:schemeClr val="tx1"/>
                </a:solidFill>
                <a:effectLst/>
                <a:latin typeface="+mn-lt"/>
                <a:ea typeface="+mn-ea"/>
                <a:cs typeface="+mn-cs"/>
              </a:rPr>
              <a:t>200</a:t>
            </a:r>
            <a:r>
              <a:rPr lang="zh-HK" altLang="zh-HK" sz="1200" kern="1200" dirty="0">
                <a:solidFill>
                  <a:schemeClr val="tx1"/>
                </a:solidFill>
                <a:effectLst/>
                <a:latin typeface="+mn-lt"/>
                <a:ea typeface="+mn-ea"/>
                <a:cs typeface="+mn-cs"/>
              </a:rPr>
              <a:t>字的分享短文。</a:t>
            </a:r>
            <a:endParaRPr lang="zh-HK"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學習重點：</a:t>
            </a:r>
          </a:p>
          <a:p>
            <a:pPr marL="171450" indent="-171450">
              <a:buFont typeface="Arial" panose="020B0604020202020204" pitchFamily="34" charset="0"/>
              <a:buChar char="•"/>
            </a:pPr>
            <a:r>
              <a:rPr lang="zh-TW" altLang="en-US" sz="1200" kern="1200" dirty="0">
                <a:solidFill>
                  <a:schemeClr val="tx1"/>
                </a:solidFill>
                <a:effectLst/>
                <a:latin typeface="+mn-lt"/>
                <a:ea typeface="+mn-ea"/>
                <a:cs typeface="+mn-cs"/>
              </a:rPr>
              <a:t>明辨</a:t>
            </a:r>
            <a:r>
              <a:rPr lang="zh-TW" altLang="en-US" sz="1200" kern="100" dirty="0">
                <a:ln w="0"/>
                <a:effectLst>
                  <a:outerShdw blurRad="38100" dist="19050" dir="2700000" algn="tl" rotWithShape="0">
                    <a:schemeClr val="dk1">
                      <a:alpha val="40000"/>
                    </a:schemeClr>
                  </a:outerShdw>
                </a:effectLst>
                <a:latin typeface="Calibri" panose="020F0502020204030204" pitchFamily="34" charset="0"/>
                <a:ea typeface="標楷體" panose="03000509000000000000" pitchFamily="65" charset="-120"/>
                <a:cs typeface="Times New Roman" panose="02020603050405020304" pitchFamily="18" charset="0"/>
              </a:rPr>
              <a:t>個案</a:t>
            </a:r>
            <a:r>
              <a:rPr lang="zh-TW" altLang="en-US" sz="1200" kern="1200" dirty="0">
                <a:ln w="0"/>
                <a:solidFill>
                  <a:schemeClr val="tx1"/>
                </a:solidFill>
                <a:effectLst/>
                <a:latin typeface="+mn-lt"/>
                <a:ea typeface="+mn-ea"/>
                <a:cs typeface="+mn-cs"/>
              </a:rPr>
              <a:t>涉</a:t>
            </a:r>
            <a:r>
              <a:rPr lang="zh-TW" altLang="en-US" sz="1200" kern="1200" dirty="0">
                <a:solidFill>
                  <a:schemeClr val="tx1"/>
                </a:solidFill>
                <a:effectLst/>
                <a:latin typeface="+mn-lt"/>
                <a:ea typeface="+mn-ea"/>
                <a:cs typeface="+mn-cs"/>
              </a:rPr>
              <a:t>及的不當行為和</a:t>
            </a:r>
            <a:r>
              <a:rPr lang="zh-TW" altLang="en-US" sz="1200" b="0" i="0" u="none" strike="noStrike" kern="1200" dirty="0">
                <a:solidFill>
                  <a:schemeClr val="tx1"/>
                </a:solidFill>
                <a:effectLst/>
                <a:latin typeface="+mn-lt"/>
                <a:ea typeface="+mn-ea"/>
                <a:cs typeface="+mn-cs"/>
              </a:rPr>
              <a:t>對現實社會的影響</a:t>
            </a:r>
            <a:r>
              <a:rPr lang="zh-TW" altLang="en-US"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dirty="0">
                <a:solidFill>
                  <a:schemeClr val="tx1"/>
                </a:solidFill>
                <a:effectLst/>
                <a:latin typeface="+mn-lt"/>
                <a:ea typeface="+mn-ea"/>
                <a:cs typeface="+mn-cs"/>
              </a:rPr>
              <a:t>反思不恰當的網絡行為，深化尊重他人和責任感和法治的價值觀和態度。</a:t>
            </a:r>
            <a:endParaRPr lang="en-US"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13</a:t>
            </a:fld>
            <a:endParaRPr lang="zh-HK" altLang="en-US"/>
          </a:p>
        </p:txBody>
      </p:sp>
    </p:spTree>
    <p:extLst>
      <p:ext uri="{BB962C8B-B14F-4D97-AF65-F5344CB8AC3E}">
        <p14:creationId xmlns:p14="http://schemas.microsoft.com/office/powerpoint/2010/main" val="300624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14</a:t>
            </a:fld>
            <a:endParaRPr lang="zh-HK" altLang="en-US"/>
          </a:p>
        </p:txBody>
      </p:sp>
    </p:spTree>
    <p:extLst>
      <p:ext uri="{BB962C8B-B14F-4D97-AF65-F5344CB8AC3E}">
        <p14:creationId xmlns:p14="http://schemas.microsoft.com/office/powerpoint/2010/main" val="213982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B83B4B7-279B-437B-AF92-BE15D5D0A52B}" type="slidenum">
              <a:rPr lang="zh-HK" altLang="en-US" smtClean="0"/>
              <a:t>15</a:t>
            </a:fld>
            <a:endParaRPr lang="zh-HK" altLang="en-US"/>
          </a:p>
        </p:txBody>
      </p:sp>
    </p:spTree>
    <p:extLst>
      <p:ext uri="{BB962C8B-B14F-4D97-AF65-F5344CB8AC3E}">
        <p14:creationId xmlns:p14="http://schemas.microsoft.com/office/powerpoint/2010/main" val="43180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433763" y="849313"/>
            <a:ext cx="3059112" cy="2293937"/>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B83B4B7-279B-437B-AF92-BE15D5D0A52B}" type="slidenum">
              <a:rPr lang="zh-HK" altLang="en-US" smtClean="0"/>
              <a:t>2</a:t>
            </a:fld>
            <a:endParaRPr lang="zh-HK" altLang="en-US"/>
          </a:p>
        </p:txBody>
      </p:sp>
    </p:spTree>
    <p:extLst>
      <p:ext uri="{BB962C8B-B14F-4D97-AF65-F5344CB8AC3E}">
        <p14:creationId xmlns:p14="http://schemas.microsoft.com/office/powerpoint/2010/main" val="208760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學習重點</a:t>
            </a: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a:t>
            </a:r>
            <a:endParaRPr lang="en-US" altLang="zh-HK"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辨識網上常見資訊標題的特徵。</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讓學生了解誇張失實的資訊泛濫情況，並以此引入課題。</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r>
              <a:rPr lang="zh-HK" altLang="zh-HK" sz="1200" kern="1200" dirty="0">
                <a:solidFill>
                  <a:schemeClr val="tx1"/>
                </a:solidFill>
                <a:effectLst/>
                <a:latin typeface="+mn-lt"/>
                <a:ea typeface="+mn-ea"/>
                <a:cs typeface="+mn-cs"/>
              </a:rPr>
              <a:t>學生或未能準確地說出相</a:t>
            </a:r>
            <a:r>
              <a:rPr lang="zh-TW" altLang="zh-HK" sz="1200" kern="1200" dirty="0">
                <a:solidFill>
                  <a:schemeClr val="tx1"/>
                </a:solidFill>
                <a:effectLst/>
                <a:latin typeface="+mn-lt"/>
                <a:ea typeface="+mn-ea"/>
                <a:cs typeface="+mn-cs"/>
              </a:rPr>
              <a:t>關</a:t>
            </a:r>
            <a:r>
              <a:rPr lang="zh-HK" altLang="zh-HK" sz="1200" kern="1200" dirty="0">
                <a:solidFill>
                  <a:schemeClr val="tx1"/>
                </a:solidFill>
                <a:effectLst/>
                <a:latin typeface="+mn-lt"/>
                <a:ea typeface="+mn-ea"/>
                <a:cs typeface="+mn-cs"/>
              </a:rPr>
              <a:t>例子，教</a:t>
            </a:r>
            <a:r>
              <a:rPr lang="zh-TW" altLang="zh-HK" sz="1200" kern="1200" dirty="0">
                <a:solidFill>
                  <a:schemeClr val="tx1"/>
                </a:solidFill>
                <a:effectLst/>
                <a:latin typeface="+mn-lt"/>
                <a:ea typeface="+mn-ea"/>
                <a:cs typeface="+mn-cs"/>
              </a:rPr>
              <a:t>師</a:t>
            </a:r>
            <a:r>
              <a:rPr lang="zh-HK" altLang="zh-HK" sz="1200" kern="1200" dirty="0">
                <a:solidFill>
                  <a:schemeClr val="tx1"/>
                </a:solidFill>
                <a:effectLst/>
                <a:latin typeface="+mn-lt"/>
                <a:ea typeface="+mn-ea"/>
                <a:cs typeface="+mn-cs"/>
              </a:rPr>
              <a:t>可引用以下標題作提示：</a:t>
            </a:r>
            <a:endParaRPr lang="zh-TW" altLang="zh-HK"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千萬不要</a:t>
            </a:r>
            <a:r>
              <a:rPr lang="en-US" altLang="zh-HK" sz="1200" kern="1200" dirty="0">
                <a:solidFill>
                  <a:schemeClr val="tx1"/>
                </a:solidFill>
                <a:effectLst/>
                <a:latin typeface="+mn-lt"/>
                <a:ea typeface="+mn-ea"/>
                <a:cs typeface="+mn-cs"/>
              </a:rPr>
              <a:t>XXX</a:t>
            </a:r>
            <a:r>
              <a:rPr lang="zh-HK" altLang="zh-HK" sz="1200" kern="1200" dirty="0">
                <a:solidFill>
                  <a:schemeClr val="tx1"/>
                </a:solidFill>
                <a:effectLst/>
                <a:latin typeface="+mn-lt"/>
                <a:ea typeface="+mn-ea"/>
                <a:cs typeface="+mn-cs"/>
              </a:rPr>
              <a:t>，知</a:t>
            </a:r>
            <a:r>
              <a:rPr lang="zh-TW" altLang="zh-HK" sz="1200" kern="1200" dirty="0">
                <a:solidFill>
                  <a:schemeClr val="tx1"/>
                </a:solidFill>
                <a:effectLst/>
                <a:latin typeface="+mn-lt"/>
                <a:ea typeface="+mn-ea"/>
                <a:cs typeface="+mn-cs"/>
              </a:rPr>
              <a:t>道</a:t>
            </a:r>
            <a:r>
              <a:rPr lang="zh-HK" altLang="zh-HK" sz="1200" kern="1200" dirty="0">
                <a:solidFill>
                  <a:schemeClr val="tx1"/>
                </a:solidFill>
                <a:effectLst/>
                <a:latin typeface="+mn-lt"/>
                <a:ea typeface="+mn-ea"/>
                <a:cs typeface="+mn-cs"/>
              </a:rPr>
              <a:t>真</a:t>
            </a:r>
            <a:r>
              <a:rPr lang="zh-TW" altLang="zh-HK" sz="1200" kern="1200" dirty="0">
                <a:solidFill>
                  <a:schemeClr val="tx1"/>
                </a:solidFill>
                <a:effectLst/>
                <a:latin typeface="+mn-lt"/>
                <a:ea typeface="+mn-ea"/>
                <a:cs typeface="+mn-cs"/>
              </a:rPr>
              <a:t>相</a:t>
            </a:r>
            <a:r>
              <a:rPr lang="zh-HK" altLang="zh-HK" sz="1200" kern="1200" dirty="0">
                <a:solidFill>
                  <a:schemeClr val="tx1"/>
                </a:solidFill>
                <a:effectLst/>
                <a:latin typeface="+mn-lt"/>
                <a:ea typeface="+mn-ea"/>
                <a:cs typeface="+mn-cs"/>
              </a:rPr>
              <a:t>後你後悔也來不及</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增強記憶的秘</a:t>
            </a:r>
            <a:r>
              <a:rPr lang="zh-TW" altLang="zh-HK" sz="1200" kern="1200" dirty="0">
                <a:solidFill>
                  <a:schemeClr val="tx1"/>
                </a:solidFill>
                <a:effectLst/>
                <a:latin typeface="+mn-lt"/>
                <a:ea typeface="+mn-ea"/>
                <a:cs typeface="+mn-cs"/>
              </a:rPr>
              <a:t>密</a:t>
            </a:r>
            <a:r>
              <a:rPr lang="zh-HK" altLang="zh-HK" sz="1200" kern="1200" dirty="0">
                <a:solidFill>
                  <a:schemeClr val="tx1"/>
                </a:solidFill>
                <a:effectLst/>
                <a:latin typeface="+mn-lt"/>
                <a:ea typeface="+mn-ea"/>
                <a:cs typeface="+mn-cs"/>
              </a:rPr>
              <a:t>，學霸看完都呆了！</a:t>
            </a:r>
            <a:r>
              <a:rPr lang="en-US" altLang="zh-HK"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altLang="zh-TW" sz="12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震驚</a:t>
            </a:r>
            <a:r>
              <a:rPr lang="en-US" altLang="zh-TW" sz="12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73</a:t>
            </a:r>
            <a:r>
              <a:rPr lang="zh-TW" altLang="en-US" sz="12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億地球人的事實</a:t>
            </a:r>
            <a:r>
              <a:rPr lang="en-US" altLang="zh-TW" sz="12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zh-HK" sz="1200" kern="1200" dirty="0">
              <a:solidFill>
                <a:schemeClr val="tx1"/>
              </a:solidFill>
              <a:effectLst/>
              <a:latin typeface="+mn-lt"/>
              <a:ea typeface="+mn-ea"/>
              <a:cs typeface="+mn-cs"/>
            </a:endParaRPr>
          </a:p>
          <a:p>
            <a:endParaRPr lang="en-US" altLang="zh-HK" sz="1200" kern="1200" dirty="0">
              <a:solidFill>
                <a:schemeClr val="tx1"/>
              </a:solidFill>
              <a:effectLst/>
              <a:latin typeface="+mn-lt"/>
              <a:ea typeface="+mn-ea"/>
              <a:cs typeface="+mn-cs"/>
            </a:endParaRPr>
          </a:p>
          <a:p>
            <a:r>
              <a:rPr lang="zh-HK" altLang="zh-HK" sz="1200" kern="1200" dirty="0">
                <a:solidFill>
                  <a:schemeClr val="tx1"/>
                </a:solidFill>
                <a:effectLst/>
                <a:latin typeface="+mn-lt"/>
                <a:ea typeface="+mn-ea"/>
                <a:cs typeface="+mn-cs"/>
              </a:rPr>
              <a:t>教</a:t>
            </a:r>
            <a:r>
              <a:rPr lang="zh-TW" altLang="zh-HK" sz="1200" kern="1200" dirty="0">
                <a:solidFill>
                  <a:schemeClr val="tx1"/>
                </a:solidFill>
                <a:effectLst/>
                <a:latin typeface="+mn-lt"/>
                <a:ea typeface="+mn-ea"/>
                <a:cs typeface="+mn-cs"/>
              </a:rPr>
              <a:t>師</a:t>
            </a:r>
            <a:r>
              <a:rPr lang="zh-HK" altLang="zh-HK" sz="1200" kern="1200" dirty="0">
                <a:solidFill>
                  <a:schemeClr val="tx1"/>
                </a:solidFill>
                <a:effectLst/>
                <a:latin typeface="+mn-lt"/>
                <a:ea typeface="+mn-ea"/>
                <a:cs typeface="+mn-cs"/>
              </a:rPr>
              <a:t>邀</a:t>
            </a:r>
            <a:r>
              <a:rPr lang="zh-TW" altLang="zh-HK" sz="1200" kern="1200" dirty="0">
                <a:solidFill>
                  <a:schemeClr val="tx1"/>
                </a:solidFill>
                <a:effectLst/>
                <a:latin typeface="+mn-lt"/>
                <a:ea typeface="+mn-ea"/>
                <a:cs typeface="+mn-cs"/>
              </a:rPr>
              <a:t>請</a:t>
            </a:r>
            <a:r>
              <a:rPr lang="zh-HK" altLang="zh-HK" sz="1200" kern="1200" dirty="0">
                <a:solidFill>
                  <a:schemeClr val="tx1"/>
                </a:solidFill>
                <a:effectLst/>
                <a:latin typeface="+mn-lt"/>
                <a:ea typeface="+mn-ea"/>
                <a:cs typeface="+mn-cs"/>
              </a:rPr>
              <a:t>學生自</a:t>
            </a:r>
            <a:r>
              <a:rPr lang="zh-TW" altLang="zh-HK" sz="1200" kern="1200" dirty="0">
                <a:solidFill>
                  <a:schemeClr val="tx1"/>
                </a:solidFill>
                <a:effectLst/>
                <a:latin typeface="+mn-lt"/>
                <a:ea typeface="+mn-ea"/>
                <a:cs typeface="+mn-cs"/>
              </a:rPr>
              <a:t>由</a:t>
            </a:r>
            <a:r>
              <a:rPr lang="zh-HK" altLang="zh-HK" sz="1200" kern="1200" dirty="0">
                <a:solidFill>
                  <a:schemeClr val="tx1"/>
                </a:solidFill>
                <a:effectLst/>
                <a:latin typeface="+mn-lt"/>
                <a:ea typeface="+mn-ea"/>
                <a:cs typeface="+mn-cs"/>
              </a:rPr>
              <a:t>作答，歸</a:t>
            </a:r>
            <a:r>
              <a:rPr lang="zh-TW" altLang="zh-HK" sz="1200" kern="1200" dirty="0">
                <a:solidFill>
                  <a:schemeClr val="tx1"/>
                </a:solidFill>
                <a:effectLst/>
                <a:latin typeface="+mn-lt"/>
                <a:ea typeface="+mn-ea"/>
                <a:cs typeface="+mn-cs"/>
              </a:rPr>
              <a:t>納</a:t>
            </a:r>
            <a:r>
              <a:rPr lang="zh-HK" altLang="zh-HK" sz="1200" kern="1200" dirty="0">
                <a:solidFill>
                  <a:schemeClr val="tx1"/>
                </a:solidFill>
                <a:effectLst/>
                <a:latin typeface="+mn-lt"/>
                <a:ea typeface="+mn-ea"/>
                <a:cs typeface="+mn-cs"/>
              </a:rPr>
              <a:t>學生意</a:t>
            </a:r>
            <a:r>
              <a:rPr lang="zh-TW" altLang="zh-HK" sz="1200" kern="1200" dirty="0">
                <a:solidFill>
                  <a:schemeClr val="tx1"/>
                </a:solidFill>
                <a:effectLst/>
                <a:latin typeface="+mn-lt"/>
                <a:ea typeface="+mn-ea"/>
                <a:cs typeface="+mn-cs"/>
              </a:rPr>
              <a:t>見</a:t>
            </a:r>
            <a:r>
              <a:rPr lang="zh-HK" altLang="zh-HK" sz="1200" kern="1200" dirty="0">
                <a:solidFill>
                  <a:schemeClr val="tx1"/>
                </a:solidFill>
                <a:effectLst/>
                <a:latin typeface="+mn-lt"/>
                <a:ea typeface="+mn-ea"/>
                <a:cs typeface="+mn-cs"/>
              </a:rPr>
              <a:t>並作回應。</a:t>
            </a:r>
            <a:endParaRPr lang="en-US" altLang="zh-HK"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mn-lt"/>
                <a:ea typeface="+mn-ea"/>
                <a:cs typeface="+mn-cs"/>
              </a:rPr>
              <a:t>小結：這些標</a:t>
            </a:r>
            <a:r>
              <a:rPr lang="zh-HK" altLang="zh-HK" sz="1200" kern="1200" dirty="0">
                <a:solidFill>
                  <a:schemeClr val="tx1"/>
                </a:solidFill>
                <a:effectLst/>
                <a:latin typeface="+mn-lt"/>
                <a:ea typeface="+mn-ea"/>
                <a:cs typeface="+mn-cs"/>
              </a:rPr>
              <a:t>題</a:t>
            </a:r>
            <a:r>
              <a:rPr lang="zh-TW" altLang="zh-HK" sz="1200" kern="1200" dirty="0">
                <a:solidFill>
                  <a:schemeClr val="tx1"/>
                </a:solidFill>
                <a:effectLst/>
                <a:latin typeface="+mn-lt"/>
                <a:ea typeface="+mn-ea"/>
                <a:cs typeface="+mn-cs"/>
              </a:rPr>
              <a:t>大</a:t>
            </a:r>
            <a:r>
              <a:rPr lang="zh-HK" altLang="zh-HK" sz="1200" kern="1200" dirty="0">
                <a:solidFill>
                  <a:schemeClr val="tx1"/>
                </a:solidFill>
                <a:effectLst/>
                <a:latin typeface="+mn-lt"/>
                <a:ea typeface="+mn-ea"/>
                <a:cs typeface="+mn-cs"/>
              </a:rPr>
              <a:t>多具</a:t>
            </a:r>
            <a:r>
              <a:rPr lang="zh-TW" altLang="zh-HK" sz="1200" kern="1200" dirty="0">
                <a:solidFill>
                  <a:schemeClr val="tx1"/>
                </a:solidFill>
                <a:effectLst/>
                <a:latin typeface="+mn-lt"/>
                <a:ea typeface="+mn-ea"/>
                <a:cs typeface="+mn-cs"/>
              </a:rPr>
              <a:t>有</a:t>
            </a:r>
            <a:r>
              <a:rPr lang="zh-HK" altLang="zh-HK" sz="1200" kern="1200" dirty="0">
                <a:solidFill>
                  <a:schemeClr val="tx1"/>
                </a:solidFill>
                <a:effectLst/>
                <a:latin typeface="+mn-lt"/>
                <a:ea typeface="+mn-ea"/>
                <a:cs typeface="+mn-cs"/>
              </a:rPr>
              <a:t>膚</a:t>
            </a:r>
            <a:r>
              <a:rPr lang="zh-TW" altLang="zh-HK" sz="1200" kern="1200" dirty="0">
                <a:solidFill>
                  <a:schemeClr val="tx1"/>
                </a:solidFill>
                <a:effectLst/>
                <a:latin typeface="+mn-lt"/>
                <a:ea typeface="+mn-ea"/>
                <a:cs typeface="+mn-cs"/>
              </a:rPr>
              <a:t>淺</a:t>
            </a:r>
            <a:r>
              <a:rPr lang="zh-HK" altLang="zh-HK" sz="1200" kern="1200" dirty="0">
                <a:solidFill>
                  <a:schemeClr val="tx1"/>
                </a:solidFill>
                <a:effectLst/>
                <a:latin typeface="+mn-lt"/>
                <a:ea typeface="+mn-ea"/>
                <a:cs typeface="+mn-cs"/>
              </a:rPr>
              <a:t>、誇</a:t>
            </a:r>
            <a:r>
              <a:rPr lang="zh-TW" altLang="zh-HK" sz="1200" kern="1200" dirty="0">
                <a:solidFill>
                  <a:schemeClr val="tx1"/>
                </a:solidFill>
                <a:effectLst/>
                <a:latin typeface="+mn-lt"/>
                <a:ea typeface="+mn-ea"/>
                <a:cs typeface="+mn-cs"/>
              </a:rPr>
              <a:t>大</a:t>
            </a:r>
            <a:r>
              <a:rPr lang="zh-HK" altLang="zh-HK" sz="1200" kern="1200" dirty="0">
                <a:solidFill>
                  <a:schemeClr val="tx1"/>
                </a:solidFill>
                <a:effectLst/>
                <a:latin typeface="+mn-lt"/>
                <a:ea typeface="+mn-ea"/>
                <a:cs typeface="+mn-cs"/>
              </a:rPr>
              <a:t>、煽</a:t>
            </a:r>
            <a:r>
              <a:rPr lang="zh-TW" altLang="zh-HK" sz="1200" kern="1200" dirty="0">
                <a:solidFill>
                  <a:schemeClr val="tx1"/>
                </a:solidFill>
                <a:effectLst/>
                <a:latin typeface="+mn-lt"/>
                <a:ea typeface="+mn-ea"/>
                <a:cs typeface="+mn-cs"/>
              </a:rPr>
              <a:t>情</a:t>
            </a:r>
            <a:r>
              <a:rPr lang="zh-HK" altLang="zh-HK" sz="1200" kern="1200" dirty="0">
                <a:solidFill>
                  <a:schemeClr val="tx1"/>
                </a:solidFill>
                <a:effectLst/>
                <a:latin typeface="+mn-lt"/>
                <a:ea typeface="+mn-ea"/>
                <a:cs typeface="+mn-cs"/>
              </a:rPr>
              <a:t>等特</a:t>
            </a:r>
            <a:r>
              <a:rPr lang="zh-TW" altLang="zh-HK" sz="1200" kern="1200" dirty="0">
                <a:solidFill>
                  <a:schemeClr val="tx1"/>
                </a:solidFill>
                <a:effectLst/>
                <a:latin typeface="+mn-lt"/>
                <a:ea typeface="+mn-ea"/>
                <a:cs typeface="+mn-cs"/>
              </a:rPr>
              <a:t>徵</a:t>
            </a:r>
            <a:r>
              <a:rPr lang="zh-HK" altLang="zh-HK" sz="1200" kern="1200" dirty="0">
                <a:solidFill>
                  <a:schemeClr val="tx1"/>
                </a:solidFill>
                <a:effectLst/>
                <a:latin typeface="+mn-lt"/>
                <a:ea typeface="+mn-ea"/>
                <a:cs typeface="+mn-cs"/>
              </a:rPr>
              <a:t>，常以「趣</a:t>
            </a:r>
            <a:r>
              <a:rPr lang="zh-TW" altLang="zh-HK" sz="1200" kern="1200" dirty="0">
                <a:solidFill>
                  <a:schemeClr val="tx1"/>
                </a:solidFill>
                <a:effectLst/>
                <a:latin typeface="+mn-lt"/>
                <a:ea typeface="+mn-ea"/>
                <a:cs typeface="+mn-cs"/>
              </a:rPr>
              <a:t>聞</a:t>
            </a:r>
            <a:r>
              <a:rPr lang="zh-HK" altLang="zh-HK" sz="1200" kern="1200" dirty="0">
                <a:solidFill>
                  <a:schemeClr val="tx1"/>
                </a:solidFill>
                <a:effectLst/>
                <a:latin typeface="+mn-lt"/>
                <a:ea typeface="+mn-ea"/>
                <a:cs typeface="+mn-cs"/>
              </a:rPr>
              <a:t>、或「娛</a:t>
            </a:r>
            <a:r>
              <a:rPr lang="zh-TW" altLang="zh-HK" sz="1200" kern="1200" dirty="0">
                <a:solidFill>
                  <a:schemeClr val="tx1"/>
                </a:solidFill>
                <a:effectLst/>
                <a:latin typeface="+mn-lt"/>
                <a:ea typeface="+mn-ea"/>
                <a:cs typeface="+mn-cs"/>
              </a:rPr>
              <a:t>樂</a:t>
            </a:r>
            <a:r>
              <a:rPr lang="zh-HK" altLang="zh-HK" sz="1200" kern="1200" dirty="0">
                <a:solidFill>
                  <a:schemeClr val="tx1"/>
                </a:solidFill>
                <a:effectLst/>
                <a:latin typeface="+mn-lt"/>
                <a:ea typeface="+mn-ea"/>
                <a:cs typeface="+mn-cs"/>
              </a:rPr>
              <a:t>」題</a:t>
            </a:r>
            <a:r>
              <a:rPr lang="zh-TW" altLang="zh-HK" sz="1200" kern="1200" dirty="0">
                <a:solidFill>
                  <a:schemeClr val="tx1"/>
                </a:solidFill>
                <a:effectLst/>
                <a:latin typeface="+mn-lt"/>
                <a:ea typeface="+mn-ea"/>
                <a:cs typeface="+mn-cs"/>
              </a:rPr>
              <a:t>材</a:t>
            </a:r>
            <a:r>
              <a:rPr lang="zh-HK" altLang="zh-HK" sz="1200" kern="1200" dirty="0">
                <a:solidFill>
                  <a:schemeClr val="tx1"/>
                </a:solidFill>
                <a:effectLst/>
                <a:latin typeface="+mn-lt"/>
                <a:ea typeface="+mn-ea"/>
                <a:cs typeface="+mn-cs"/>
              </a:rPr>
              <a:t>吸引受眾的好奇心而點擊進網站。</a:t>
            </a:r>
            <a:endParaRPr lang="zh-TW" altLang="zh-HK" sz="1200" kern="1200" dirty="0">
              <a:solidFill>
                <a:schemeClr val="tx1"/>
              </a:solidFill>
              <a:effectLst/>
              <a:latin typeface="+mn-lt"/>
              <a:ea typeface="+mn-ea"/>
              <a:cs typeface="+mn-cs"/>
            </a:endParaRPr>
          </a:p>
          <a:p>
            <a:endParaRPr lang="zh-TW" altLang="zh-HK"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zh-HK"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3</a:t>
            </a:fld>
            <a:endParaRPr lang="zh-HK" altLang="en-US"/>
          </a:p>
        </p:txBody>
      </p:sp>
    </p:spTree>
    <p:extLst>
      <p:ext uri="{BB962C8B-B14F-4D97-AF65-F5344CB8AC3E}">
        <p14:creationId xmlns:p14="http://schemas.microsoft.com/office/powerpoint/2010/main" val="10874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ct val="0"/>
              </a:spcBef>
            </a:pPr>
            <a:r>
              <a:rPr lang="zh-TW" altLang="en-US" dirty="0"/>
              <a:t>學習重點：</a:t>
            </a:r>
            <a:endParaRPr lang="en-US" altLang="zh-TW" dirty="0"/>
          </a:p>
          <a:p>
            <a:pPr marL="171450" indent="-171450">
              <a:spcBef>
                <a:spcPct val="0"/>
              </a:spcBef>
              <a:buFont typeface="Arial" panose="020B0604020202020204" pitchFamily="34" charset="0"/>
              <a:buChar char="•"/>
            </a:pPr>
            <a:r>
              <a:rPr lang="zh-TW" altLang="en-US" dirty="0"/>
              <a:t>認識內容農場的真相。</a:t>
            </a:r>
          </a:p>
          <a:p>
            <a:pPr marL="171450" indent="-171450">
              <a:spcBef>
                <a:spcPct val="0"/>
              </a:spcBef>
              <a:buFont typeface="Arial" panose="020B0604020202020204" pitchFamily="34" charset="0"/>
              <a:buChar char="•"/>
            </a:pPr>
            <a:r>
              <a:rPr lang="zh-TW" altLang="en-US" dirty="0"/>
              <a:t>學習如何辨識內容農場資訊。</a:t>
            </a:r>
          </a:p>
          <a:p>
            <a:pPr marL="171450" indent="-171450">
              <a:spcBef>
                <a:spcPct val="0"/>
              </a:spcBef>
              <a:buFont typeface="Arial" panose="020B0604020202020204" pitchFamily="34" charset="0"/>
              <a:buChar char="•"/>
            </a:pPr>
            <a:r>
              <a:rPr lang="zh-TW" altLang="en-US" dirty="0"/>
              <a:t>探討內容農場造成的負面影響。</a:t>
            </a:r>
          </a:p>
          <a:p>
            <a:pPr marL="171450" indent="-171450">
              <a:spcBef>
                <a:spcPct val="0"/>
              </a:spcBef>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4</a:t>
            </a:fld>
            <a:endParaRPr lang="zh-HK" altLang="en-US"/>
          </a:p>
        </p:txBody>
      </p:sp>
    </p:spTree>
    <p:extLst>
      <p:ext uri="{BB962C8B-B14F-4D97-AF65-F5344CB8AC3E}">
        <p14:creationId xmlns:p14="http://schemas.microsoft.com/office/powerpoint/2010/main" val="5990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lvl="0"/>
            <a:r>
              <a:rPr lang="zh-TW" altLang="en-US" dirty="0"/>
              <a:t>以</a:t>
            </a:r>
            <a:r>
              <a:rPr lang="en-US" altLang="zh-TW" dirty="0"/>
              <a:t>4-6</a:t>
            </a:r>
            <a:r>
              <a:rPr lang="zh-TW" altLang="en-US" dirty="0"/>
              <a:t>人一組進行，利用</a:t>
            </a:r>
            <a:r>
              <a:rPr lang="en-US" altLang="zh-HK" sz="1200" kern="1200" dirty="0">
                <a:solidFill>
                  <a:schemeClr val="tx1"/>
                </a:solidFill>
                <a:effectLst/>
                <a:latin typeface="+mn-lt"/>
                <a:ea typeface="+mn-ea"/>
                <a:cs typeface="+mn-cs"/>
              </a:rPr>
              <a:t>2</a:t>
            </a:r>
            <a:r>
              <a:rPr lang="zh-HK" altLang="zh-HK" sz="1200" kern="1200" dirty="0">
                <a:solidFill>
                  <a:schemeClr val="tx1"/>
                </a:solidFill>
                <a:effectLst/>
                <a:latin typeface="+mn-lt"/>
                <a:ea typeface="+mn-ea"/>
                <a:cs typeface="+mn-cs"/>
              </a:rPr>
              <a:t>分鐘時間閱</a:t>
            </a:r>
            <a:r>
              <a:rPr lang="zh-TW" altLang="zh-HK" sz="1200" kern="1200" dirty="0">
                <a:solidFill>
                  <a:schemeClr val="tx1"/>
                </a:solidFill>
                <a:effectLst/>
                <a:latin typeface="+mn-lt"/>
                <a:ea typeface="+mn-ea"/>
                <a:cs typeface="+mn-cs"/>
              </a:rPr>
              <a:t>讀</a:t>
            </a:r>
            <a:r>
              <a:rPr lang="zh-TW" altLang="en-US" dirty="0"/>
              <a:t>討論資料</a:t>
            </a:r>
            <a:r>
              <a:rPr lang="zh-HK" altLang="zh-HK" dirty="0"/>
              <a:t>《內容農場的真相》</a:t>
            </a:r>
            <a:r>
              <a:rPr lang="zh-TW" altLang="en-US" dirty="0"/>
              <a:t>，</a:t>
            </a:r>
            <a:r>
              <a:rPr lang="zh-TW" altLang="en-US" dirty="0">
                <a:latin typeface="PMingLiU" panose="02020500000000000000" pitchFamily="18" charset="-120"/>
              </a:rPr>
              <a:t>完成討論後向學生作出提問，引導學生</a:t>
            </a:r>
            <a:r>
              <a:rPr lang="zh-HK" altLang="zh-HK" sz="1200" kern="1200" dirty="0">
                <a:solidFill>
                  <a:schemeClr val="tx1"/>
                </a:solidFill>
                <a:effectLst/>
                <a:latin typeface="+mn-lt"/>
                <a:ea typeface="+mn-ea"/>
                <a:cs typeface="+mn-cs"/>
              </a:rPr>
              <a:t>認</a:t>
            </a:r>
            <a:r>
              <a:rPr lang="zh-TW" altLang="zh-HK" sz="1200" kern="1200" dirty="0">
                <a:solidFill>
                  <a:schemeClr val="tx1"/>
                </a:solidFill>
                <a:effectLst/>
                <a:latin typeface="+mn-lt"/>
                <a:ea typeface="+mn-ea"/>
                <a:cs typeface="+mn-cs"/>
              </a:rPr>
              <a:t>識</a:t>
            </a:r>
            <a:r>
              <a:rPr lang="zh-TW" altLang="en-US" sz="1200" kern="1200" dirty="0">
                <a:solidFill>
                  <a:schemeClr val="tx1"/>
                </a:solidFill>
                <a:effectLst/>
                <a:latin typeface="+mn-lt"/>
                <a:ea typeface="+mn-ea"/>
                <a:cs typeface="+mn-cs"/>
              </a:rPr>
              <a:t>何謂</a:t>
            </a:r>
            <a:r>
              <a:rPr lang="zh-TW" altLang="zh-HK" sz="1200" kern="1200" dirty="0">
                <a:solidFill>
                  <a:schemeClr val="tx1"/>
                </a:solidFill>
                <a:effectLst/>
                <a:latin typeface="+mn-lt"/>
                <a:ea typeface="+mn-ea"/>
                <a:cs typeface="+mn-cs"/>
              </a:rPr>
              <a:t>內容農場</a:t>
            </a:r>
            <a:r>
              <a:rPr lang="zh-TW" altLang="en-US" sz="1200" kern="1200" dirty="0">
                <a:solidFill>
                  <a:schemeClr val="tx1"/>
                </a:solidFill>
                <a:effectLst/>
                <a:latin typeface="+mn-lt"/>
                <a:ea typeface="+mn-ea"/>
                <a:cs typeface="+mn-cs"/>
              </a:rPr>
              <a:t>和</a:t>
            </a:r>
            <a:r>
              <a:rPr lang="zh-HK" altLang="zh-HK" sz="1200" kern="1200" dirty="0">
                <a:solidFill>
                  <a:schemeClr val="tx1"/>
                </a:solidFill>
                <a:effectLst/>
                <a:latin typeface="+mn-lt"/>
                <a:ea typeface="+mn-ea"/>
                <a:cs typeface="+mn-cs"/>
              </a:rPr>
              <a:t>學習如何辨識內容農場</a:t>
            </a:r>
            <a:r>
              <a:rPr lang="zh-TW" altLang="en-US" sz="1200" kern="1200" dirty="0">
                <a:solidFill>
                  <a:schemeClr val="tx1"/>
                </a:solidFill>
                <a:effectLst/>
                <a:latin typeface="+mn-lt"/>
                <a:ea typeface="+mn-ea"/>
                <a:cs typeface="+mn-cs"/>
              </a:rPr>
              <a:t>的</a:t>
            </a:r>
            <a:r>
              <a:rPr lang="zh-HK" altLang="zh-HK" sz="1200" kern="1200" dirty="0" smtClean="0">
                <a:solidFill>
                  <a:schemeClr val="tx1"/>
                </a:solidFill>
                <a:effectLst/>
                <a:latin typeface="+mn-lt"/>
                <a:ea typeface="+mn-ea"/>
                <a:cs typeface="+mn-cs"/>
              </a:rPr>
              <a:t>資訊</a:t>
            </a:r>
            <a:r>
              <a:rPr lang="zh-TW" altLang="en-US" dirty="0" smtClean="0"/>
              <a:t>，</a:t>
            </a:r>
            <a:r>
              <a:rPr lang="zh-TW" altLang="en-US" dirty="0"/>
              <a:t>並</a:t>
            </a:r>
            <a:r>
              <a:rPr lang="zh-TW" altLang="en-US" dirty="0" smtClean="0"/>
              <a:t>深化責任感</a:t>
            </a:r>
            <a:r>
              <a:rPr lang="zh-TW" altLang="en-US" dirty="0"/>
              <a:t>和慎思明辨的態度。</a:t>
            </a:r>
            <a:endParaRPr lang="zh-HK" altLang="en-US" dirty="0"/>
          </a:p>
          <a:p>
            <a:endParaRPr lang="en-US" altLang="zh-TW" dirty="0"/>
          </a:p>
          <a:p>
            <a:r>
              <a:rPr lang="zh-TW" altLang="en-US" dirty="0"/>
              <a:t>提問舉隅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 </a:t>
            </a:r>
            <a:r>
              <a:rPr lang="zh-HK" altLang="zh-HK" sz="1200" kern="1200" dirty="0">
                <a:solidFill>
                  <a:schemeClr val="tx1"/>
                </a:solidFill>
                <a:effectLst/>
                <a:latin typeface="+mn-lt"/>
                <a:ea typeface="+mn-ea"/>
                <a:cs typeface="+mn-cs"/>
              </a:rPr>
              <a:t>什麼是「內容農場」？</a:t>
            </a:r>
            <a:r>
              <a:rPr lang="en-US" altLang="zh-TW" dirty="0"/>
              <a:t> (</a:t>
            </a:r>
            <a:r>
              <a:rPr lang="zh-TW" altLang="en-US" dirty="0"/>
              <a:t>教師可就學生提出的資料，歸納出</a:t>
            </a:r>
            <a:r>
              <a:rPr lang="zh-TW" altLang="en-US" sz="1200" kern="1200" dirty="0">
                <a:solidFill>
                  <a:schemeClr val="tx1"/>
                </a:solidFill>
                <a:effectLst/>
                <a:latin typeface="+mn-lt"/>
                <a:ea typeface="+mn-ea"/>
                <a:cs typeface="+mn-cs"/>
              </a:rPr>
              <a:t>何謂</a:t>
            </a:r>
            <a:r>
              <a:rPr lang="zh-HK" altLang="zh-HK" sz="1200" kern="1200" dirty="0">
                <a:solidFill>
                  <a:schemeClr val="tx1"/>
                </a:solidFill>
                <a:effectLst/>
                <a:latin typeface="+mn-lt"/>
                <a:ea typeface="+mn-ea"/>
                <a:cs typeface="+mn-cs"/>
              </a:rPr>
              <a:t>是「內容農場」</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2. </a:t>
            </a:r>
            <a:r>
              <a:rPr lang="zh-HK" altLang="zh-HK" sz="1200" kern="1200" dirty="0">
                <a:solidFill>
                  <a:schemeClr val="tx1"/>
                </a:solidFill>
                <a:effectLst/>
                <a:latin typeface="+mn-lt"/>
                <a:ea typeface="+mn-ea"/>
                <a:cs typeface="+mn-cs"/>
              </a:rPr>
              <a:t>為什</a:t>
            </a:r>
            <a:r>
              <a:rPr lang="zh-TW" altLang="zh-HK" sz="1200" kern="1200" dirty="0">
                <a:solidFill>
                  <a:schemeClr val="tx1"/>
                </a:solidFill>
                <a:effectLst/>
                <a:latin typeface="+mn-lt"/>
                <a:ea typeface="+mn-ea"/>
                <a:cs typeface="+mn-cs"/>
              </a:rPr>
              <a:t>麼</a:t>
            </a:r>
            <a:r>
              <a:rPr lang="zh-HK" altLang="zh-HK" sz="1200" kern="1200" dirty="0">
                <a:solidFill>
                  <a:schemeClr val="tx1"/>
                </a:solidFill>
                <a:effectLst/>
                <a:latin typeface="+mn-lt"/>
                <a:ea typeface="+mn-ea"/>
                <a:cs typeface="+mn-cs"/>
              </a:rPr>
              <a:t>人們在「內容農場」貼文？ </a:t>
            </a:r>
            <a:r>
              <a:rPr lang="en-US" altLang="zh-TW" dirty="0"/>
              <a:t>(</a:t>
            </a:r>
            <a:r>
              <a:rPr lang="zh-TW" altLang="en-US" dirty="0"/>
              <a:t>預期各組的原因方法不完全相同</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5</a:t>
            </a:fld>
            <a:endParaRPr lang="zh-HK" altLang="en-US"/>
          </a:p>
        </p:txBody>
      </p:sp>
    </p:spTree>
    <p:extLst>
      <p:ext uri="{BB962C8B-B14F-4D97-AF65-F5344CB8AC3E}">
        <p14:creationId xmlns:p14="http://schemas.microsoft.com/office/powerpoint/2010/main" val="96506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altLang="zh-HK" sz="1200" kern="1200" dirty="0">
                <a:solidFill>
                  <a:schemeClr val="tx1"/>
                </a:solidFill>
                <a:effectLst/>
                <a:latin typeface="+mn-lt"/>
                <a:ea typeface="+mn-ea"/>
                <a:cs typeface="+mn-cs"/>
              </a:rPr>
              <a:t>根</a:t>
            </a:r>
            <a:r>
              <a:rPr lang="zh-TW" altLang="zh-HK" sz="1200" kern="1200" dirty="0">
                <a:solidFill>
                  <a:schemeClr val="tx1"/>
                </a:solidFill>
                <a:effectLst/>
                <a:latin typeface="+mn-lt"/>
                <a:ea typeface="+mn-ea"/>
                <a:cs typeface="+mn-cs"/>
              </a:rPr>
              <a:t>據</a:t>
            </a:r>
            <a:r>
              <a:rPr lang="zh-HK" altLang="zh-HK" sz="1200" kern="1200" dirty="0">
                <a:solidFill>
                  <a:schemeClr val="tx1"/>
                </a:solidFill>
                <a:effectLst/>
                <a:latin typeface="+mn-lt"/>
                <a:ea typeface="+mn-ea"/>
                <a:cs typeface="+mn-cs"/>
              </a:rPr>
              <a:t>以下焦</a:t>
            </a:r>
            <a:r>
              <a:rPr lang="zh-TW" altLang="zh-HK" sz="1200" kern="1200" dirty="0">
                <a:solidFill>
                  <a:schemeClr val="tx1"/>
                </a:solidFill>
                <a:effectLst/>
                <a:latin typeface="+mn-lt"/>
                <a:ea typeface="+mn-ea"/>
                <a:cs typeface="+mn-cs"/>
              </a:rPr>
              <a:t>點</a:t>
            </a:r>
            <a:r>
              <a:rPr lang="zh-HK" altLang="zh-HK" sz="1200" kern="1200" dirty="0">
                <a:solidFill>
                  <a:schemeClr val="tx1"/>
                </a:solidFill>
                <a:effectLst/>
                <a:latin typeface="+mn-lt"/>
                <a:ea typeface="+mn-ea"/>
                <a:cs typeface="+mn-cs"/>
              </a:rPr>
              <a:t>進</a:t>
            </a:r>
            <a:r>
              <a:rPr lang="zh-TW" altLang="zh-HK" sz="1200" kern="1200" dirty="0">
                <a:solidFill>
                  <a:schemeClr val="tx1"/>
                </a:solidFill>
                <a:effectLst/>
                <a:latin typeface="+mn-lt"/>
                <a:ea typeface="+mn-ea"/>
                <a:cs typeface="+mn-cs"/>
              </a:rPr>
              <a:t>行</a:t>
            </a:r>
            <a:r>
              <a:rPr lang="zh-HK" altLang="zh-HK" sz="1200" kern="1200" dirty="0">
                <a:solidFill>
                  <a:schemeClr val="tx1"/>
                </a:solidFill>
                <a:effectLst/>
                <a:latin typeface="+mn-lt"/>
                <a:ea typeface="+mn-ea"/>
                <a:cs typeface="+mn-cs"/>
              </a:rPr>
              <a:t>小組討論</a:t>
            </a:r>
            <a:r>
              <a:rPr lang="zh-TW" altLang="en-US" sz="1200" kern="1200" dirty="0">
                <a:solidFill>
                  <a:schemeClr val="tx1"/>
                </a:solidFill>
                <a:effectLst/>
                <a:latin typeface="+mn-lt"/>
                <a:ea typeface="+mn-ea"/>
                <a:cs typeface="+mn-cs"/>
              </a:rPr>
              <a:t>。</a:t>
            </a:r>
            <a:r>
              <a:rPr lang="zh-TW" altLang="en-US" dirty="0">
                <a:latin typeface="PMingLiU" panose="02020500000000000000" pitchFamily="18" charset="-120"/>
              </a:rPr>
              <a:t>完成討論後，邀請各組輪流匯報，並引導學生</a:t>
            </a:r>
            <a:r>
              <a:rPr lang="zh-TW" altLang="en-US" dirty="0"/>
              <a:t>學習</a:t>
            </a:r>
            <a:r>
              <a:rPr lang="zh-HK" altLang="zh-HK" sz="1200" kern="1200" dirty="0">
                <a:solidFill>
                  <a:schemeClr val="tx1"/>
                </a:solidFill>
                <a:effectLst/>
                <a:latin typeface="+mn-lt"/>
                <a:ea typeface="+mn-ea"/>
                <a:cs typeface="+mn-cs"/>
              </a:rPr>
              <a:t>如何辨識「內容農場」資訊</a:t>
            </a:r>
            <a:r>
              <a:rPr lang="zh-TW" altLang="en-US" dirty="0"/>
              <a:t>，</a:t>
            </a:r>
            <a:r>
              <a:rPr lang="zh-HK" altLang="zh-HK" sz="1200" kern="1200" dirty="0">
                <a:solidFill>
                  <a:schemeClr val="tx1"/>
                </a:solidFill>
                <a:effectLst/>
                <a:latin typeface="+mn-lt"/>
                <a:ea typeface="+mn-ea"/>
                <a:cs typeface="+mn-cs"/>
              </a:rPr>
              <a:t>探</a:t>
            </a:r>
            <a:r>
              <a:rPr lang="zh-TW" altLang="zh-HK" sz="1200" kern="1200" dirty="0">
                <a:solidFill>
                  <a:schemeClr val="tx1"/>
                </a:solidFill>
                <a:effectLst/>
                <a:latin typeface="+mn-lt"/>
                <a:ea typeface="+mn-ea"/>
                <a:cs typeface="+mn-cs"/>
              </a:rPr>
              <a:t>討</a:t>
            </a:r>
            <a:r>
              <a:rPr lang="zh-HK" altLang="zh-HK" sz="1200" kern="1200" dirty="0">
                <a:solidFill>
                  <a:schemeClr val="tx1"/>
                </a:solidFill>
                <a:effectLst/>
                <a:latin typeface="+mn-lt"/>
                <a:ea typeface="+mn-ea"/>
                <a:cs typeface="+mn-cs"/>
              </a:rPr>
              <a:t>「內容農場」</a:t>
            </a:r>
            <a:r>
              <a:rPr lang="zh-TW" altLang="zh-HK" sz="1200" kern="1200" dirty="0">
                <a:solidFill>
                  <a:schemeClr val="tx1"/>
                </a:solidFill>
                <a:effectLst/>
                <a:latin typeface="+mn-lt"/>
                <a:ea typeface="+mn-ea"/>
                <a:cs typeface="+mn-cs"/>
              </a:rPr>
              <a:t>造成</a:t>
            </a:r>
            <a:r>
              <a:rPr lang="zh-HK" altLang="zh-HK" sz="1200" kern="1200" dirty="0">
                <a:solidFill>
                  <a:schemeClr val="tx1"/>
                </a:solidFill>
                <a:effectLst/>
                <a:latin typeface="+mn-lt"/>
                <a:ea typeface="+mn-ea"/>
                <a:cs typeface="+mn-cs"/>
              </a:rPr>
              <a:t>的</a:t>
            </a:r>
            <a:r>
              <a:rPr lang="zh-TW" altLang="zh-HK" sz="1200" kern="1200" dirty="0">
                <a:solidFill>
                  <a:schemeClr val="tx1"/>
                </a:solidFill>
                <a:effectLst/>
                <a:latin typeface="+mn-lt"/>
                <a:ea typeface="+mn-ea"/>
                <a:cs typeface="+mn-cs"/>
              </a:rPr>
              <a:t>負面影響</a:t>
            </a:r>
            <a:r>
              <a:rPr lang="zh-TW" altLang="en-US" sz="1200" kern="1200" dirty="0">
                <a:solidFill>
                  <a:schemeClr val="tx1"/>
                </a:solidFill>
                <a:effectLst/>
                <a:latin typeface="+mn-lt"/>
                <a:ea typeface="+mn-ea"/>
                <a:cs typeface="+mn-cs"/>
              </a:rPr>
              <a:t>，</a:t>
            </a:r>
            <a:r>
              <a:rPr lang="zh-TW" altLang="en-US" dirty="0"/>
              <a:t>並深化</a:t>
            </a:r>
            <a:r>
              <a:rPr lang="zh-HK" altLang="zh-HK" sz="1200" kern="1200" dirty="0">
                <a:solidFill>
                  <a:schemeClr val="tx1"/>
                </a:solidFill>
                <a:effectLst/>
                <a:latin typeface="+mn-lt"/>
                <a:ea typeface="+mn-ea"/>
                <a:cs typeface="+mn-cs"/>
              </a:rPr>
              <a:t>慎思明辨、理性、責</a:t>
            </a:r>
            <a:r>
              <a:rPr lang="zh-TW" altLang="zh-HK" sz="1200" kern="1200" dirty="0">
                <a:solidFill>
                  <a:schemeClr val="tx1"/>
                </a:solidFill>
                <a:effectLst/>
                <a:latin typeface="+mn-lt"/>
                <a:ea typeface="+mn-ea"/>
                <a:cs typeface="+mn-cs"/>
              </a:rPr>
              <a:t>任</a:t>
            </a:r>
            <a:r>
              <a:rPr lang="zh-HK" altLang="zh-HK" sz="1200" kern="1200" dirty="0">
                <a:solidFill>
                  <a:schemeClr val="tx1"/>
                </a:solidFill>
                <a:effectLst/>
                <a:latin typeface="+mn-lt"/>
                <a:ea typeface="+mn-ea"/>
                <a:cs typeface="+mn-cs"/>
              </a:rPr>
              <a:t>感</a:t>
            </a:r>
            <a:r>
              <a:rPr lang="zh-TW" altLang="en-US" dirty="0"/>
              <a:t>的態度。</a:t>
            </a:r>
            <a:endParaRPr lang="zh-HK" altLang="en-US" dirty="0"/>
          </a:p>
          <a:p>
            <a:endParaRPr lang="en-US" altLang="zh-TW" dirty="0"/>
          </a:p>
          <a:p>
            <a:r>
              <a:rPr lang="zh-TW" altLang="en-US" dirty="0"/>
              <a:t>根據組員的意見，反思教師提出的問題，嘗試從多角度思考</a:t>
            </a:r>
            <a:r>
              <a:rPr lang="zh-HK" altLang="zh-HK" sz="1200" kern="1200" dirty="0">
                <a:solidFill>
                  <a:schemeClr val="tx1"/>
                </a:solidFill>
                <a:effectLst/>
                <a:latin typeface="+mn-lt"/>
                <a:ea typeface="+mn-ea"/>
                <a:cs typeface="+mn-cs"/>
              </a:rPr>
              <a:t>「內容農場」</a:t>
            </a:r>
            <a:r>
              <a:rPr lang="zh-TW" altLang="en-US" dirty="0"/>
              <a:t>的問題。</a:t>
            </a:r>
          </a:p>
          <a:p>
            <a:endParaRPr lang="en-US"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1)</a:t>
            </a:r>
            <a:r>
              <a:rPr lang="zh-TW" altLang="en-US" sz="1200" kern="1200" dirty="0">
                <a:solidFill>
                  <a:schemeClr val="tx1"/>
                </a:solidFill>
                <a:effectLst/>
                <a:latin typeface="+mn-lt"/>
                <a:ea typeface="+mn-ea"/>
                <a:cs typeface="+mn-cs"/>
              </a:rPr>
              <a:t> </a:t>
            </a:r>
            <a:r>
              <a:rPr lang="zh-HK" altLang="zh-HK" sz="1200" kern="1200" dirty="0">
                <a:solidFill>
                  <a:schemeClr val="tx1"/>
                </a:solidFill>
                <a:effectLst/>
                <a:latin typeface="+mn-lt"/>
                <a:ea typeface="+mn-ea"/>
                <a:cs typeface="+mn-cs"/>
              </a:rPr>
              <a:t>內</a:t>
            </a:r>
            <a:r>
              <a:rPr lang="zh-TW" altLang="zh-HK" sz="1200" kern="1200" dirty="0">
                <a:solidFill>
                  <a:schemeClr val="tx1"/>
                </a:solidFill>
                <a:effectLst/>
                <a:latin typeface="+mn-lt"/>
                <a:ea typeface="+mn-ea"/>
                <a:cs typeface="+mn-cs"/>
              </a:rPr>
              <a:t>容</a:t>
            </a:r>
            <a:r>
              <a:rPr lang="zh-HK" altLang="zh-HK" sz="1200" kern="1200" dirty="0">
                <a:solidFill>
                  <a:schemeClr val="tx1"/>
                </a:solidFill>
                <a:effectLst/>
                <a:latin typeface="+mn-lt"/>
                <a:ea typeface="+mn-ea"/>
                <a:cs typeface="+mn-cs"/>
              </a:rPr>
              <a:t>農場</a:t>
            </a:r>
            <a:r>
              <a:rPr lang="zh-HK" altLang="zh-HK" sz="1200" kern="1200" dirty="0" smtClean="0">
                <a:solidFill>
                  <a:schemeClr val="tx1"/>
                </a:solidFill>
                <a:effectLst/>
                <a:latin typeface="+mn-lt"/>
                <a:ea typeface="+mn-ea"/>
                <a:cs typeface="+mn-cs"/>
              </a:rPr>
              <a:t>及</a:t>
            </a:r>
            <a:r>
              <a:rPr lang="zh-TW" altLang="en-US" sz="1200" kern="1200" dirty="0" smtClean="0">
                <a:solidFill>
                  <a:schemeClr val="tx1"/>
                </a:solidFill>
                <a:effectLst/>
                <a:latin typeface="+mn-lt"/>
                <a:ea typeface="+mn-ea"/>
                <a:cs typeface="+mn-cs"/>
              </a:rPr>
              <a:t>相關</a:t>
            </a:r>
            <a:r>
              <a:rPr lang="zh-HK" altLang="zh-HK" sz="1200" kern="1200" dirty="0" smtClean="0">
                <a:solidFill>
                  <a:schemeClr val="tx1"/>
                </a:solidFill>
                <a:effectLst/>
                <a:latin typeface="+mn-lt"/>
                <a:ea typeface="+mn-ea"/>
                <a:cs typeface="+mn-cs"/>
              </a:rPr>
              <a:t>的</a:t>
            </a:r>
            <a:r>
              <a:rPr lang="zh-HK" altLang="zh-HK" sz="1200" kern="1200" dirty="0">
                <a:solidFill>
                  <a:schemeClr val="tx1"/>
                </a:solidFill>
                <a:effectLst/>
                <a:latin typeface="+mn-lt"/>
                <a:ea typeface="+mn-ea"/>
                <a:cs typeface="+mn-cs"/>
              </a:rPr>
              <a:t>貼文有什</a:t>
            </a:r>
            <a:r>
              <a:rPr lang="zh-TW" altLang="zh-HK" sz="1200" kern="1200" dirty="0">
                <a:solidFill>
                  <a:schemeClr val="tx1"/>
                </a:solidFill>
                <a:effectLst/>
                <a:latin typeface="+mn-lt"/>
                <a:ea typeface="+mn-ea"/>
                <a:cs typeface="+mn-cs"/>
              </a:rPr>
              <a:t>麼</a:t>
            </a:r>
            <a:r>
              <a:rPr lang="zh-HK" altLang="zh-HK" sz="1200" kern="1200" dirty="0">
                <a:solidFill>
                  <a:schemeClr val="tx1"/>
                </a:solidFill>
                <a:effectLst/>
                <a:latin typeface="+mn-lt"/>
                <a:ea typeface="+mn-ea"/>
                <a:cs typeface="+mn-cs"/>
              </a:rPr>
              <a:t>特徵？ </a:t>
            </a:r>
            <a:r>
              <a:rPr lang="en-US" altLang="zh-TW" dirty="0"/>
              <a:t>(</a:t>
            </a:r>
            <a:r>
              <a:rPr lang="zh-TW" altLang="en-US" dirty="0"/>
              <a:t>教師可歸納學生提出的</a:t>
            </a:r>
            <a:r>
              <a:rPr lang="zh-HK" altLang="zh-HK" sz="1200" kern="1200" dirty="0">
                <a:solidFill>
                  <a:schemeClr val="tx1"/>
                </a:solidFill>
                <a:effectLst/>
                <a:latin typeface="+mn-lt"/>
                <a:ea typeface="+mn-ea"/>
                <a:cs typeface="+mn-cs"/>
              </a:rPr>
              <a:t>特徵</a:t>
            </a:r>
            <a:r>
              <a:rPr lang="en-US" altLang="zh-TW" dirty="0"/>
              <a:t>)</a:t>
            </a: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利用怪異和煽情的圖片和文字描述。</a:t>
            </a:r>
            <a:endParaRPr lang="zh-TW" altLang="zh-H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用詞誇張，或帶有隱藏結局式的標題。</a:t>
            </a:r>
            <a:endParaRPr lang="zh-TW" altLang="zh-H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心理測驗、星座分析、</a:t>
            </a:r>
            <a:r>
              <a:rPr lang="en-US" altLang="zh-HK" sz="1200" kern="1200" dirty="0">
                <a:solidFill>
                  <a:schemeClr val="tx1"/>
                </a:solidFill>
                <a:effectLst/>
                <a:latin typeface="+mn-lt"/>
                <a:ea typeface="+mn-ea"/>
                <a:cs typeface="+mn-cs"/>
              </a:rPr>
              <a:t>IQ</a:t>
            </a:r>
            <a:r>
              <a:rPr lang="zh-HK" altLang="zh-HK" sz="1200" kern="1200" dirty="0">
                <a:solidFill>
                  <a:schemeClr val="tx1"/>
                </a:solidFill>
                <a:effectLst/>
                <a:latin typeface="+mn-lt"/>
                <a:ea typeface="+mn-ea"/>
                <a:cs typeface="+mn-cs"/>
              </a:rPr>
              <a:t>題等不同形式。</a:t>
            </a:r>
            <a:endParaRPr lang="zh-TW" altLang="zh-HK" sz="1200" kern="1200" dirty="0">
              <a:solidFill>
                <a:schemeClr val="tx1"/>
              </a:solidFill>
              <a:effectLst/>
              <a:latin typeface="+mn-lt"/>
              <a:ea typeface="+mn-ea"/>
              <a:cs typeface="+mn-cs"/>
            </a:endParaRPr>
          </a:p>
          <a:p>
            <a:pPr marL="685800" lvl="1" indent="-228600">
              <a:buFont typeface="Arial" panose="020B0604020202020204" pitchFamily="34" charset="0"/>
              <a:buChar char="•"/>
            </a:pPr>
            <a:r>
              <a:rPr lang="zh-HK" altLang="zh-HK" sz="1200" kern="1200" dirty="0">
                <a:solidFill>
                  <a:schemeClr val="tx1"/>
                </a:solidFill>
                <a:effectLst/>
                <a:latin typeface="+mn-lt"/>
                <a:ea typeface="+mn-ea"/>
                <a:cs typeface="+mn-cs"/>
              </a:rPr>
              <a:t>需要點擊讚好或分享才</a:t>
            </a:r>
            <a:r>
              <a:rPr lang="zh-HK" altLang="zh-HK" sz="1200" kern="1200" dirty="0" smtClean="0">
                <a:solidFill>
                  <a:schemeClr val="tx1"/>
                </a:solidFill>
                <a:effectLst/>
                <a:latin typeface="+mn-lt"/>
                <a:ea typeface="+mn-ea"/>
                <a:cs typeface="+mn-cs"/>
              </a:rPr>
              <a:t>可</a:t>
            </a:r>
            <a:r>
              <a:rPr lang="zh-TW" altLang="en-US" sz="1200" kern="1200" dirty="0" smtClean="0">
                <a:solidFill>
                  <a:schemeClr val="tx1"/>
                </a:solidFill>
                <a:effectLst/>
                <a:latin typeface="+mn-lt"/>
                <a:ea typeface="+mn-ea"/>
                <a:cs typeface="+mn-cs"/>
              </a:rPr>
              <a:t>看見</a:t>
            </a:r>
            <a:r>
              <a:rPr lang="zh-HK" altLang="zh-HK" sz="1200" kern="1200" dirty="0" smtClean="0">
                <a:solidFill>
                  <a:schemeClr val="tx1"/>
                </a:solidFill>
                <a:effectLst/>
                <a:latin typeface="+mn-lt"/>
                <a:ea typeface="+mn-ea"/>
                <a:cs typeface="+mn-cs"/>
              </a:rPr>
              <a:t>完整</a:t>
            </a:r>
            <a:r>
              <a:rPr lang="zh-HK" altLang="zh-HK" sz="1200" kern="1200" dirty="0">
                <a:solidFill>
                  <a:schemeClr val="tx1"/>
                </a:solidFill>
                <a:effectLst/>
                <a:latin typeface="+mn-lt"/>
                <a:ea typeface="+mn-ea"/>
                <a:cs typeface="+mn-cs"/>
              </a:rPr>
              <a:t>的資訊內容等。</a:t>
            </a:r>
            <a:endParaRPr lang="en-US" altLang="zh-HK" sz="1200" kern="1200" dirty="0">
              <a:solidFill>
                <a:schemeClr val="tx1"/>
              </a:solidFill>
              <a:effectLst/>
              <a:latin typeface="+mn-lt"/>
              <a:ea typeface="+mn-ea"/>
              <a:cs typeface="+mn-cs"/>
            </a:endParaRPr>
          </a:p>
          <a:p>
            <a:pPr marL="457200" lvl="1" indent="0">
              <a:buFont typeface="Arial" panose="020B0604020202020204" pitchFamily="34" charset="0"/>
              <a:buNone/>
            </a:pPr>
            <a:endParaRPr lang="zh-TW"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kern="1200" dirty="0">
                <a:solidFill>
                  <a:schemeClr val="tx1"/>
                </a:solidFill>
                <a:effectLst/>
                <a:latin typeface="+mn-lt"/>
                <a:ea typeface="+mn-ea"/>
                <a:cs typeface="+mn-cs"/>
              </a:rPr>
              <a:t>2) </a:t>
            </a:r>
            <a:r>
              <a:rPr lang="zh-HK" altLang="zh-HK" sz="1200" kern="1200" dirty="0">
                <a:solidFill>
                  <a:schemeClr val="tx1"/>
                </a:solidFill>
                <a:effectLst/>
                <a:latin typeface="+mn-lt"/>
                <a:ea typeface="+mn-ea"/>
                <a:cs typeface="+mn-cs"/>
              </a:rPr>
              <a:t>你曾否在社交平台不自覺地分享過「內容農場」的貼文？如有，請向小組同學生分享。</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學</a:t>
            </a:r>
            <a:r>
              <a:rPr lang="zh-TW" altLang="zh-HK" sz="1200" kern="1200" dirty="0">
                <a:solidFill>
                  <a:schemeClr val="tx1"/>
                </a:solidFill>
                <a:effectLst/>
                <a:latin typeface="+mn-lt"/>
                <a:ea typeface="+mn-ea"/>
                <a:cs typeface="+mn-cs"/>
              </a:rPr>
              <a:t>生</a:t>
            </a:r>
            <a:r>
              <a:rPr lang="zh-HK" altLang="zh-HK" sz="1200" kern="1200" dirty="0">
                <a:solidFill>
                  <a:schemeClr val="tx1"/>
                </a:solidFill>
                <a:effectLst/>
                <a:latin typeface="+mn-lt"/>
                <a:ea typeface="+mn-ea"/>
                <a:cs typeface="+mn-cs"/>
              </a:rPr>
              <a:t>自</a:t>
            </a:r>
            <a:r>
              <a:rPr lang="zh-TW" altLang="zh-HK" sz="1200" kern="1200" dirty="0">
                <a:solidFill>
                  <a:schemeClr val="tx1"/>
                </a:solidFill>
                <a:effectLst/>
                <a:latin typeface="+mn-lt"/>
                <a:ea typeface="+mn-ea"/>
                <a:cs typeface="+mn-cs"/>
              </a:rPr>
              <a:t>己</a:t>
            </a:r>
            <a:r>
              <a:rPr lang="zh-HK" altLang="zh-HK" sz="1200" kern="1200" dirty="0">
                <a:solidFill>
                  <a:schemeClr val="tx1"/>
                </a:solidFill>
                <a:effectLst/>
                <a:latin typeface="+mn-lt"/>
                <a:ea typeface="+mn-ea"/>
                <a:cs typeface="+mn-cs"/>
              </a:rPr>
              <a:t>分享經</a:t>
            </a:r>
            <a:r>
              <a:rPr lang="zh-TW" altLang="zh-HK" sz="1200" kern="1200" dirty="0">
                <a:solidFill>
                  <a:schemeClr val="tx1"/>
                </a:solidFill>
                <a:effectLst/>
                <a:latin typeface="+mn-lt"/>
                <a:ea typeface="+mn-ea"/>
                <a:cs typeface="+mn-cs"/>
              </a:rPr>
              <a:t>驗</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lvl="0"/>
            <a:endParaRPr lang="zh-TW" altLang="zh-HK" sz="1200" kern="1200" dirty="0">
              <a:solidFill>
                <a:schemeClr val="tx1"/>
              </a:solidFill>
              <a:effectLst/>
              <a:latin typeface="+mn-lt"/>
              <a:ea typeface="+mn-ea"/>
              <a:cs typeface="+mn-cs"/>
            </a:endParaRPr>
          </a:p>
          <a:p>
            <a:pPr lvl="0"/>
            <a:r>
              <a:rPr lang="en-US" altLang="zh-HK" sz="1200" kern="1200" dirty="0">
                <a:solidFill>
                  <a:schemeClr val="tx1"/>
                </a:solidFill>
                <a:effectLst/>
                <a:latin typeface="+mn-lt"/>
                <a:ea typeface="+mn-ea"/>
                <a:cs typeface="+mn-cs"/>
              </a:rPr>
              <a:t>3) </a:t>
            </a:r>
            <a:r>
              <a:rPr lang="zh-HK" altLang="zh-HK" sz="1200" kern="1200" dirty="0">
                <a:solidFill>
                  <a:schemeClr val="tx1"/>
                </a:solidFill>
                <a:effectLst/>
                <a:latin typeface="+mn-lt"/>
                <a:ea typeface="+mn-ea"/>
                <a:cs typeface="+mn-cs"/>
              </a:rPr>
              <a:t>「內容農場</a:t>
            </a:r>
            <a:r>
              <a:rPr lang="zh-HK" altLang="zh-HK" sz="1200" kern="1200" dirty="0" smtClean="0">
                <a:solidFill>
                  <a:schemeClr val="tx1"/>
                </a:solidFill>
                <a:effectLst/>
                <a:latin typeface="+mn-lt"/>
                <a:ea typeface="+mn-ea"/>
                <a:cs typeface="+mn-cs"/>
              </a:rPr>
              <a:t>」會</a:t>
            </a:r>
            <a:r>
              <a:rPr lang="zh-HK" altLang="zh-HK" sz="1200" kern="1200" dirty="0">
                <a:solidFill>
                  <a:schemeClr val="tx1"/>
                </a:solidFill>
                <a:effectLst/>
                <a:latin typeface="+mn-lt"/>
                <a:ea typeface="+mn-ea"/>
                <a:cs typeface="+mn-cs"/>
              </a:rPr>
              <a:t>造成哪些負面影響？</a:t>
            </a:r>
            <a:endParaRPr lang="zh-TW" altLang="zh-H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侵害知</a:t>
            </a:r>
            <a:r>
              <a:rPr lang="zh-TW" altLang="zh-HK" sz="1200" kern="1200" dirty="0">
                <a:solidFill>
                  <a:schemeClr val="tx1"/>
                </a:solidFill>
                <a:effectLst/>
                <a:latin typeface="+mn-lt"/>
                <a:ea typeface="+mn-ea"/>
                <a:cs typeface="+mn-cs"/>
              </a:rPr>
              <a:t>識</a:t>
            </a:r>
            <a:r>
              <a:rPr lang="zh-HK" altLang="zh-HK" sz="1200" kern="1200" dirty="0">
                <a:solidFill>
                  <a:schemeClr val="tx1"/>
                </a:solidFill>
                <a:effectLst/>
                <a:latin typeface="+mn-lt"/>
                <a:ea typeface="+mn-ea"/>
                <a:cs typeface="+mn-cs"/>
              </a:rPr>
              <a:t>產</a:t>
            </a:r>
            <a:r>
              <a:rPr lang="zh-TW" altLang="zh-HK" sz="1200" kern="1200" dirty="0">
                <a:solidFill>
                  <a:schemeClr val="tx1"/>
                </a:solidFill>
                <a:effectLst/>
                <a:latin typeface="+mn-lt"/>
                <a:ea typeface="+mn-ea"/>
                <a:cs typeface="+mn-cs"/>
              </a:rPr>
              <a:t>權</a:t>
            </a:r>
            <a:r>
              <a:rPr lang="zh-HK"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造成資</a:t>
            </a:r>
            <a:r>
              <a:rPr lang="zh-TW" altLang="zh-HK" sz="1200" kern="1200" dirty="0">
                <a:solidFill>
                  <a:schemeClr val="tx1"/>
                </a:solidFill>
                <a:effectLst/>
                <a:latin typeface="+mn-lt"/>
                <a:ea typeface="+mn-ea"/>
                <a:cs typeface="+mn-cs"/>
              </a:rPr>
              <a:t>訊</a:t>
            </a:r>
            <a:r>
              <a:rPr lang="zh-HK" altLang="zh-HK" sz="1200" kern="1200" dirty="0">
                <a:solidFill>
                  <a:schemeClr val="tx1"/>
                </a:solidFill>
                <a:effectLst/>
                <a:latin typeface="+mn-lt"/>
                <a:ea typeface="+mn-ea"/>
                <a:cs typeface="+mn-cs"/>
              </a:rPr>
              <a:t>混</a:t>
            </a:r>
            <a:r>
              <a:rPr lang="zh-TW" altLang="zh-HK" sz="1200" kern="1200" dirty="0">
                <a:solidFill>
                  <a:schemeClr val="tx1"/>
                </a:solidFill>
                <a:effectLst/>
                <a:latin typeface="+mn-lt"/>
                <a:ea typeface="+mn-ea"/>
                <a:cs typeface="+mn-cs"/>
              </a:rPr>
              <a:t>亂</a:t>
            </a:r>
            <a:r>
              <a:rPr lang="zh-HK" altLang="zh-HK" sz="1200" kern="1200" dirty="0">
                <a:solidFill>
                  <a:schemeClr val="tx1"/>
                </a:solidFill>
                <a:effectLst/>
                <a:latin typeface="+mn-lt"/>
                <a:ea typeface="+mn-ea"/>
                <a:cs typeface="+mn-cs"/>
              </a:rPr>
              <a:t>，人們失去互信。</a:t>
            </a:r>
            <a:endParaRPr lang="zh-TW" altLang="zh-H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流傳假資</a:t>
            </a:r>
            <a:r>
              <a:rPr lang="zh-TW" altLang="zh-HK" sz="1200" kern="1200" dirty="0">
                <a:solidFill>
                  <a:schemeClr val="tx1"/>
                </a:solidFill>
                <a:effectLst/>
                <a:latin typeface="+mn-lt"/>
                <a:ea typeface="+mn-ea"/>
                <a:cs typeface="+mn-cs"/>
              </a:rPr>
              <a:t>訊</a:t>
            </a:r>
            <a:r>
              <a:rPr lang="zh-HK" altLang="zh-HK"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導致</a:t>
            </a:r>
            <a:r>
              <a:rPr lang="zh-HK" altLang="zh-HK" sz="1200" kern="1200" dirty="0" smtClean="0">
                <a:solidFill>
                  <a:schemeClr val="tx1"/>
                </a:solidFill>
                <a:effectLst/>
                <a:latin typeface="+mn-lt"/>
                <a:ea typeface="+mn-ea"/>
                <a:cs typeface="+mn-cs"/>
              </a:rPr>
              <a:t>真假</a:t>
            </a:r>
            <a:r>
              <a:rPr lang="zh-HK" altLang="zh-HK" sz="1200" kern="1200" dirty="0">
                <a:solidFill>
                  <a:schemeClr val="tx1"/>
                </a:solidFill>
                <a:effectLst/>
                <a:latin typeface="+mn-lt"/>
                <a:ea typeface="+mn-ea"/>
                <a:cs typeface="+mn-cs"/>
              </a:rPr>
              <a:t>資</a:t>
            </a:r>
            <a:r>
              <a:rPr lang="zh-TW" altLang="zh-HK" sz="1200" kern="1200" dirty="0">
                <a:solidFill>
                  <a:schemeClr val="tx1"/>
                </a:solidFill>
                <a:effectLst/>
                <a:latin typeface="+mn-lt"/>
                <a:ea typeface="+mn-ea"/>
                <a:cs typeface="+mn-cs"/>
              </a:rPr>
              <a:t>訊</a:t>
            </a:r>
            <a:r>
              <a:rPr lang="zh-HK" altLang="zh-HK" sz="1200" kern="1200" dirty="0">
                <a:solidFill>
                  <a:schemeClr val="tx1"/>
                </a:solidFill>
                <a:effectLst/>
                <a:latin typeface="+mn-lt"/>
                <a:ea typeface="+mn-ea"/>
                <a:cs typeface="+mn-cs"/>
              </a:rPr>
              <a:t>難分。嚴重</a:t>
            </a:r>
            <a:r>
              <a:rPr lang="zh-HK" altLang="zh-HK" sz="1200" kern="1200" dirty="0" smtClean="0">
                <a:solidFill>
                  <a:schemeClr val="tx1"/>
                </a:solidFill>
                <a:effectLst/>
                <a:latin typeface="+mn-lt"/>
                <a:ea typeface="+mn-ea"/>
                <a:cs typeface="+mn-cs"/>
              </a:rPr>
              <a:t>者</a:t>
            </a:r>
            <a:r>
              <a:rPr lang="zh-TW" altLang="en-US" sz="1200" kern="1200" dirty="0" smtClean="0">
                <a:solidFill>
                  <a:schemeClr val="tx1"/>
                </a:solidFill>
                <a:effectLst/>
                <a:latin typeface="+mn-lt"/>
                <a:ea typeface="+mn-ea"/>
                <a:cs typeface="+mn-cs"/>
              </a:rPr>
              <a:t>甚至會</a:t>
            </a:r>
            <a:r>
              <a:rPr lang="zh-HK" altLang="zh-HK" sz="1200" kern="1200" dirty="0" smtClean="0">
                <a:solidFill>
                  <a:schemeClr val="tx1"/>
                </a:solidFill>
                <a:effectLst/>
                <a:latin typeface="+mn-lt"/>
                <a:ea typeface="+mn-ea"/>
                <a:cs typeface="+mn-cs"/>
              </a:rPr>
              <a:t>引</a:t>
            </a:r>
            <a:r>
              <a:rPr lang="zh-TW" altLang="zh-HK" sz="1200" kern="1200" dirty="0">
                <a:solidFill>
                  <a:schemeClr val="tx1"/>
                </a:solidFill>
                <a:effectLst/>
                <a:latin typeface="+mn-lt"/>
                <a:ea typeface="+mn-ea"/>
                <a:cs typeface="+mn-cs"/>
              </a:rPr>
              <a:t>起</a:t>
            </a:r>
            <a:r>
              <a:rPr lang="zh-HK" altLang="zh-HK" sz="1200" kern="1200" dirty="0">
                <a:solidFill>
                  <a:schemeClr val="tx1"/>
                </a:solidFill>
                <a:effectLst/>
                <a:latin typeface="+mn-lt"/>
                <a:ea typeface="+mn-ea"/>
                <a:cs typeface="+mn-cs"/>
              </a:rPr>
              <a:t>公眾恐慌。</a:t>
            </a:r>
            <a:endParaRPr lang="zh-TW" altLang="zh-H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散</a:t>
            </a:r>
            <a:r>
              <a:rPr lang="zh-TW" altLang="zh-HK" sz="1200" kern="1200" dirty="0">
                <a:solidFill>
                  <a:schemeClr val="tx1"/>
                </a:solidFill>
                <a:effectLst/>
                <a:latin typeface="+mn-lt"/>
                <a:ea typeface="+mn-ea"/>
                <a:cs typeface="+mn-cs"/>
              </a:rPr>
              <a:t>播</a:t>
            </a:r>
            <a:r>
              <a:rPr lang="zh-HK" altLang="zh-HK" sz="1200" kern="1200" dirty="0">
                <a:solidFill>
                  <a:schemeClr val="tx1"/>
                </a:solidFill>
                <a:effectLst/>
                <a:latin typeface="+mn-lt"/>
                <a:ea typeface="+mn-ea"/>
                <a:cs typeface="+mn-cs"/>
              </a:rPr>
              <a:t>手機</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電</a:t>
            </a:r>
            <a:r>
              <a:rPr lang="zh-TW" altLang="zh-HK" sz="1200" kern="1200" dirty="0">
                <a:solidFill>
                  <a:schemeClr val="tx1"/>
                </a:solidFill>
                <a:effectLst/>
                <a:latin typeface="+mn-lt"/>
                <a:ea typeface="+mn-ea"/>
                <a:cs typeface="+mn-cs"/>
              </a:rPr>
              <a:t>腦</a:t>
            </a:r>
            <a:r>
              <a:rPr lang="zh-HK" altLang="zh-HK" sz="1200" kern="1200" dirty="0">
                <a:solidFill>
                  <a:schemeClr val="tx1"/>
                </a:solidFill>
                <a:effectLst/>
                <a:latin typeface="+mn-lt"/>
                <a:ea typeface="+mn-ea"/>
                <a:cs typeface="+mn-cs"/>
              </a:rPr>
              <a:t>病毒</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如：木馬程</a:t>
            </a:r>
            <a:r>
              <a:rPr lang="zh-TW" altLang="zh-HK" sz="1200" kern="1200" dirty="0">
                <a:solidFill>
                  <a:schemeClr val="tx1"/>
                </a:solidFill>
                <a:effectLst/>
                <a:latin typeface="+mn-lt"/>
                <a:ea typeface="+mn-ea"/>
                <a:cs typeface="+mn-cs"/>
              </a:rPr>
              <a:t>式</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，及引伸的網</a:t>
            </a:r>
            <a:r>
              <a:rPr lang="zh-TW" altLang="zh-HK" sz="1200" kern="1200" dirty="0">
                <a:solidFill>
                  <a:schemeClr val="tx1"/>
                </a:solidFill>
                <a:effectLst/>
                <a:latin typeface="+mn-lt"/>
                <a:ea typeface="+mn-ea"/>
                <a:cs typeface="+mn-cs"/>
              </a:rPr>
              <a:t>絡</a:t>
            </a:r>
            <a:r>
              <a:rPr lang="zh-HK" altLang="zh-HK" sz="1200" kern="1200" dirty="0">
                <a:solidFill>
                  <a:schemeClr val="tx1"/>
                </a:solidFill>
                <a:effectLst/>
                <a:latin typeface="+mn-lt"/>
                <a:ea typeface="+mn-ea"/>
                <a:cs typeface="+mn-cs"/>
              </a:rPr>
              <a:t>詐</a:t>
            </a:r>
            <a:r>
              <a:rPr lang="zh-TW" altLang="zh-HK" sz="1200" kern="1200" dirty="0">
                <a:solidFill>
                  <a:schemeClr val="tx1"/>
                </a:solidFill>
                <a:effectLst/>
                <a:latin typeface="+mn-lt"/>
                <a:ea typeface="+mn-ea"/>
                <a:cs typeface="+mn-cs"/>
              </a:rPr>
              <a:t>騙</a:t>
            </a:r>
            <a:r>
              <a:rPr lang="zh-HK"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可</a:t>
            </a:r>
            <a:r>
              <a:rPr lang="zh-TW" altLang="zh-HK" sz="1200" kern="1200" dirty="0">
                <a:solidFill>
                  <a:schemeClr val="tx1"/>
                </a:solidFill>
                <a:effectLst/>
                <a:latin typeface="+mn-lt"/>
                <a:ea typeface="+mn-ea"/>
                <a:cs typeface="+mn-cs"/>
              </a:rPr>
              <a:t>能</a:t>
            </a:r>
            <a:r>
              <a:rPr lang="zh-HK" altLang="zh-HK" sz="1200" kern="1200" dirty="0">
                <a:solidFill>
                  <a:schemeClr val="tx1"/>
                </a:solidFill>
                <a:effectLst/>
                <a:latin typeface="+mn-lt"/>
                <a:ea typeface="+mn-ea"/>
                <a:cs typeface="+mn-cs"/>
              </a:rPr>
              <a:t>觸</a:t>
            </a:r>
            <a:r>
              <a:rPr lang="zh-TW" altLang="zh-HK" sz="1200" kern="1200" dirty="0">
                <a:solidFill>
                  <a:schemeClr val="tx1"/>
                </a:solidFill>
                <a:effectLst/>
                <a:latin typeface="+mn-lt"/>
                <a:ea typeface="+mn-ea"/>
                <a:cs typeface="+mn-cs"/>
              </a:rPr>
              <a:t>犯</a:t>
            </a:r>
            <a:r>
              <a:rPr lang="zh-HK" altLang="zh-HK" sz="1200" kern="1200" dirty="0">
                <a:solidFill>
                  <a:schemeClr val="tx1"/>
                </a:solidFill>
                <a:effectLst/>
                <a:latin typeface="+mn-lt"/>
                <a:ea typeface="+mn-ea"/>
                <a:cs typeface="+mn-cs"/>
              </a:rPr>
              <a:t>網絡罪行</a:t>
            </a:r>
            <a:r>
              <a:rPr lang="en-US" altLang="zh-HK" sz="1200" kern="1200" dirty="0">
                <a:solidFill>
                  <a:schemeClr val="tx1"/>
                </a:solidFill>
                <a:effectLst/>
                <a:latin typeface="+mn-lt"/>
                <a:ea typeface="+mn-ea"/>
                <a:cs typeface="+mn-cs"/>
              </a:rPr>
              <a:t> (</a:t>
            </a:r>
            <a:r>
              <a:rPr lang="zh-HK" altLang="zh-HK" sz="1200" kern="1200" dirty="0">
                <a:solidFill>
                  <a:schemeClr val="tx1"/>
                </a:solidFill>
                <a:effectLst/>
                <a:latin typeface="+mn-lt"/>
                <a:ea typeface="+mn-ea"/>
                <a:cs typeface="+mn-cs"/>
              </a:rPr>
              <a:t>包</a:t>
            </a:r>
            <a:r>
              <a:rPr lang="zh-TW" altLang="zh-HK" sz="1200" kern="1200" dirty="0">
                <a:solidFill>
                  <a:schemeClr val="tx1"/>
                </a:solidFill>
                <a:effectLst/>
                <a:latin typeface="+mn-lt"/>
                <a:ea typeface="+mn-ea"/>
                <a:cs typeface="+mn-cs"/>
              </a:rPr>
              <a:t>括</a:t>
            </a:r>
            <a:r>
              <a:rPr lang="zh-HK" altLang="zh-HK" sz="1200" kern="1200" dirty="0">
                <a:solidFill>
                  <a:schemeClr val="tx1"/>
                </a:solidFill>
                <a:effectLst/>
                <a:latin typeface="+mn-lt"/>
                <a:ea typeface="+mn-ea"/>
                <a:cs typeface="+mn-cs"/>
              </a:rPr>
              <a:t>侵權、欺詐、誹</a:t>
            </a:r>
            <a:r>
              <a:rPr lang="zh-TW" altLang="zh-HK" sz="1200" kern="1200" dirty="0">
                <a:solidFill>
                  <a:schemeClr val="tx1"/>
                </a:solidFill>
                <a:effectLst/>
                <a:latin typeface="+mn-lt"/>
                <a:ea typeface="+mn-ea"/>
                <a:cs typeface="+mn-cs"/>
              </a:rPr>
              <a:t>謗</a:t>
            </a:r>
            <a:r>
              <a:rPr lang="zh-HK" altLang="zh-HK" sz="1200" kern="1200" dirty="0">
                <a:solidFill>
                  <a:schemeClr val="tx1"/>
                </a:solidFill>
                <a:effectLst/>
                <a:latin typeface="+mn-lt"/>
                <a:ea typeface="+mn-ea"/>
                <a:cs typeface="+mn-cs"/>
              </a:rPr>
              <a:t>、有犯罪或不誠實意圖而取用電腦等相關罪行</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endParaRPr lang="en-US" altLang="zh-HK" sz="1200" kern="1200" dirty="0">
              <a:solidFill>
                <a:schemeClr val="tx1"/>
              </a:solidFill>
              <a:effectLst/>
              <a:latin typeface="+mn-lt"/>
              <a:ea typeface="+mn-ea"/>
              <a:cs typeface="+mn-cs"/>
            </a:endParaRPr>
          </a:p>
          <a:p>
            <a:r>
              <a:rPr lang="en-US" altLang="zh-HK" sz="1200" kern="1200" dirty="0" smtClean="0">
                <a:solidFill>
                  <a:schemeClr val="tx1"/>
                </a:solidFill>
                <a:effectLst/>
                <a:latin typeface="+mn-lt"/>
                <a:ea typeface="+mn-ea"/>
                <a:cs typeface="+mn-cs"/>
              </a:rPr>
              <a:t>(</a:t>
            </a:r>
            <a:r>
              <a:rPr lang="zh-HK" altLang="zh-HK" sz="1200" kern="1200" dirty="0" smtClean="0">
                <a:solidFill>
                  <a:schemeClr val="tx1"/>
                </a:solidFill>
                <a:effectLst/>
                <a:latin typeface="+mn-lt"/>
                <a:ea typeface="+mn-ea"/>
                <a:cs typeface="+mn-cs"/>
              </a:rPr>
              <a:t>教</a:t>
            </a:r>
            <a:r>
              <a:rPr lang="zh-TW" altLang="zh-HK" sz="1200" kern="1200" dirty="0" smtClean="0">
                <a:solidFill>
                  <a:schemeClr val="tx1"/>
                </a:solidFill>
                <a:effectLst/>
                <a:latin typeface="+mn-lt"/>
                <a:ea typeface="+mn-ea"/>
                <a:cs typeface="+mn-cs"/>
              </a:rPr>
              <a:t>師</a:t>
            </a:r>
            <a:r>
              <a:rPr lang="zh-TW" altLang="en-US" sz="1200" kern="1200" dirty="0" smtClean="0">
                <a:solidFill>
                  <a:schemeClr val="tx1"/>
                </a:solidFill>
                <a:effectLst/>
                <a:latin typeface="+mn-lt"/>
                <a:ea typeface="+mn-ea"/>
                <a:cs typeface="+mn-cs"/>
              </a:rPr>
              <a:t>宜</a:t>
            </a:r>
            <a:r>
              <a:rPr lang="zh-HK" altLang="zh-HK" sz="1200" kern="1200" dirty="0" smtClean="0">
                <a:solidFill>
                  <a:schemeClr val="tx1"/>
                </a:solidFill>
                <a:effectLst/>
                <a:latin typeface="+mn-lt"/>
                <a:ea typeface="+mn-ea"/>
                <a:cs typeface="+mn-cs"/>
              </a:rPr>
              <a:t>鼓</a:t>
            </a:r>
            <a:r>
              <a:rPr lang="zh-TW" altLang="zh-HK" sz="1200" kern="1200" dirty="0" smtClean="0">
                <a:solidFill>
                  <a:schemeClr val="tx1"/>
                </a:solidFill>
                <a:effectLst/>
                <a:latin typeface="+mn-lt"/>
                <a:ea typeface="+mn-ea"/>
                <a:cs typeface="+mn-cs"/>
              </a:rPr>
              <a:t>勵</a:t>
            </a:r>
            <a:r>
              <a:rPr lang="zh-HK" altLang="zh-HK" sz="1200" kern="1200" dirty="0" smtClean="0">
                <a:solidFill>
                  <a:schemeClr val="tx1"/>
                </a:solidFill>
                <a:effectLst/>
                <a:latin typeface="+mn-lt"/>
                <a:ea typeface="+mn-ea"/>
                <a:cs typeface="+mn-cs"/>
              </a:rPr>
              <a:t>學生以客</a:t>
            </a:r>
            <a:r>
              <a:rPr lang="zh-TW" altLang="zh-HK" sz="1200" kern="1200" dirty="0" smtClean="0">
                <a:solidFill>
                  <a:schemeClr val="tx1"/>
                </a:solidFill>
                <a:effectLst/>
                <a:latin typeface="+mn-lt"/>
                <a:ea typeface="+mn-ea"/>
                <a:cs typeface="+mn-cs"/>
              </a:rPr>
              <a:t>觀</a:t>
            </a:r>
            <a:r>
              <a:rPr lang="zh-HK" altLang="zh-HK" sz="1200" kern="1200" dirty="0" smtClean="0">
                <a:solidFill>
                  <a:schemeClr val="tx1"/>
                </a:solidFill>
                <a:effectLst/>
                <a:latin typeface="+mn-lt"/>
                <a:ea typeface="+mn-ea"/>
                <a:cs typeface="+mn-cs"/>
              </a:rPr>
              <a:t>和理性的態</a:t>
            </a:r>
            <a:r>
              <a:rPr lang="zh-TW" altLang="zh-HK" sz="1200" kern="1200" dirty="0" smtClean="0">
                <a:solidFill>
                  <a:schemeClr val="tx1"/>
                </a:solidFill>
                <a:effectLst/>
                <a:latin typeface="+mn-lt"/>
                <a:ea typeface="+mn-ea"/>
                <a:cs typeface="+mn-cs"/>
              </a:rPr>
              <a:t>度</a:t>
            </a:r>
            <a:r>
              <a:rPr lang="zh-HK" altLang="zh-HK" sz="1200" kern="1200" dirty="0" smtClean="0">
                <a:solidFill>
                  <a:schemeClr val="tx1"/>
                </a:solidFill>
                <a:effectLst/>
                <a:latin typeface="+mn-lt"/>
                <a:ea typeface="+mn-ea"/>
                <a:cs typeface="+mn-cs"/>
              </a:rPr>
              <a:t>進</a:t>
            </a:r>
            <a:r>
              <a:rPr lang="zh-TW" altLang="zh-HK" sz="1200" kern="1200" dirty="0" smtClean="0">
                <a:solidFill>
                  <a:schemeClr val="tx1"/>
                </a:solidFill>
                <a:effectLst/>
                <a:latin typeface="+mn-lt"/>
                <a:ea typeface="+mn-ea"/>
                <a:cs typeface="+mn-cs"/>
              </a:rPr>
              <a:t>行</a:t>
            </a:r>
            <a:r>
              <a:rPr lang="zh-HK" altLang="zh-HK" sz="1200" kern="1200" dirty="0" smtClean="0">
                <a:solidFill>
                  <a:schemeClr val="tx1"/>
                </a:solidFill>
                <a:effectLst/>
                <a:latin typeface="+mn-lt"/>
                <a:ea typeface="+mn-ea"/>
                <a:cs typeface="+mn-cs"/>
              </a:rPr>
              <a:t>討</a:t>
            </a:r>
            <a:r>
              <a:rPr lang="zh-TW" altLang="zh-HK" sz="1200" kern="1200" dirty="0" smtClean="0">
                <a:solidFill>
                  <a:schemeClr val="tx1"/>
                </a:solidFill>
                <a:effectLst/>
                <a:latin typeface="+mn-lt"/>
                <a:ea typeface="+mn-ea"/>
                <a:cs typeface="+mn-cs"/>
              </a:rPr>
              <a:t>論</a:t>
            </a:r>
            <a:r>
              <a:rPr lang="zh-HK" altLang="zh-HK" sz="1200" kern="1200" dirty="0" smtClean="0">
                <a:solidFill>
                  <a:schemeClr val="tx1"/>
                </a:solidFill>
                <a:effectLst/>
                <a:latin typeface="+mn-lt"/>
                <a:ea typeface="+mn-ea"/>
                <a:cs typeface="+mn-cs"/>
              </a:rPr>
              <a:t>，如學生表</a:t>
            </a:r>
            <a:r>
              <a:rPr lang="zh-TW" altLang="zh-HK" sz="1200" kern="1200" dirty="0" smtClean="0">
                <a:solidFill>
                  <a:schemeClr val="tx1"/>
                </a:solidFill>
                <a:effectLst/>
                <a:latin typeface="+mn-lt"/>
                <a:ea typeface="+mn-ea"/>
                <a:cs typeface="+mn-cs"/>
              </a:rPr>
              <a:t>示</a:t>
            </a:r>
            <a:r>
              <a:rPr lang="zh-HK" altLang="zh-HK" sz="1200" kern="1200" dirty="0" smtClean="0">
                <a:solidFill>
                  <a:schemeClr val="tx1"/>
                </a:solidFill>
                <a:effectLst/>
                <a:latin typeface="+mn-lt"/>
                <a:ea typeface="+mn-ea"/>
                <a:cs typeface="+mn-cs"/>
              </a:rPr>
              <a:t>曾</a:t>
            </a:r>
            <a:r>
              <a:rPr lang="zh-TW" altLang="zh-HK" sz="1200" kern="1200" dirty="0" smtClean="0">
                <a:solidFill>
                  <a:schemeClr val="tx1"/>
                </a:solidFill>
                <a:effectLst/>
                <a:latin typeface="+mn-lt"/>
                <a:ea typeface="+mn-ea"/>
                <a:cs typeface="+mn-cs"/>
              </a:rPr>
              <a:t>經分享過「內容農場」的貼</a:t>
            </a:r>
            <a:r>
              <a:rPr lang="zh-HK" altLang="zh-HK" sz="1200" kern="1200" dirty="0" smtClean="0">
                <a:solidFill>
                  <a:schemeClr val="tx1"/>
                </a:solidFill>
                <a:effectLst/>
                <a:latin typeface="+mn-lt"/>
                <a:ea typeface="+mn-ea"/>
                <a:cs typeface="+mn-cs"/>
              </a:rPr>
              <a:t>文，甚</a:t>
            </a:r>
            <a:r>
              <a:rPr lang="zh-TW" altLang="zh-HK" sz="1200" kern="1200" dirty="0" smtClean="0">
                <a:solidFill>
                  <a:schemeClr val="tx1"/>
                </a:solidFill>
                <a:effectLst/>
                <a:latin typeface="+mn-lt"/>
                <a:ea typeface="+mn-ea"/>
                <a:cs typeface="+mn-cs"/>
              </a:rPr>
              <a:t>至</a:t>
            </a:r>
            <a:r>
              <a:rPr lang="zh-HK" altLang="zh-HK" sz="1200" kern="1200" dirty="0" smtClean="0">
                <a:solidFill>
                  <a:schemeClr val="tx1"/>
                </a:solidFill>
                <a:effectLst/>
                <a:latin typeface="+mn-lt"/>
                <a:ea typeface="+mn-ea"/>
                <a:cs typeface="+mn-cs"/>
              </a:rPr>
              <a:t>認同發放不經證實的資</a:t>
            </a:r>
            <a:r>
              <a:rPr lang="zh-TW" altLang="zh-HK" sz="1200" kern="1200" dirty="0" smtClean="0">
                <a:solidFill>
                  <a:schemeClr val="tx1"/>
                </a:solidFill>
                <a:effectLst/>
                <a:latin typeface="+mn-lt"/>
                <a:ea typeface="+mn-ea"/>
                <a:cs typeface="+mn-cs"/>
              </a:rPr>
              <a:t>訊</a:t>
            </a:r>
            <a:r>
              <a:rPr lang="zh-HK" altLang="zh-HK" sz="1200" kern="1200" dirty="0" smtClean="0">
                <a:solidFill>
                  <a:schemeClr val="tx1"/>
                </a:solidFill>
                <a:effectLst/>
                <a:latin typeface="+mn-lt"/>
                <a:ea typeface="+mn-ea"/>
                <a:cs typeface="+mn-cs"/>
              </a:rPr>
              <a:t>等不當行為，</a:t>
            </a:r>
            <a:r>
              <a:rPr lang="zh-TW" altLang="en-US" sz="1200" b="0" i="0" u="none" strike="noStrike" kern="1200" baseline="0" dirty="0" smtClean="0">
                <a:solidFill>
                  <a:schemeClr val="tx1"/>
                </a:solidFill>
                <a:latin typeface="+mn-lt"/>
                <a:ea typeface="+mn-ea"/>
                <a:cs typeface="+mn-cs"/>
              </a:rPr>
              <a:t>教師應邀請其他同學作出多角度回應，幫助該學生建立正確價值觀。</a:t>
            </a:r>
            <a:r>
              <a:rPr lang="en-US" altLang="zh-HK" sz="1200" kern="1200" dirty="0" smtClean="0">
                <a:solidFill>
                  <a:schemeClr val="tx1"/>
                </a:solidFill>
                <a:effectLst/>
                <a:latin typeface="+mn-lt"/>
                <a:ea typeface="+mn-ea"/>
                <a:cs typeface="+mn-cs"/>
              </a:rPr>
              <a:t>)</a:t>
            </a:r>
            <a:r>
              <a:rPr lang="en-US" altLang="zh-HK" sz="1200" kern="1200" dirty="0">
                <a:solidFill>
                  <a:schemeClr val="tx1"/>
                </a:solidFill>
                <a:effectLst/>
                <a:latin typeface="+mn-lt"/>
                <a:ea typeface="+mn-ea"/>
                <a:cs typeface="+mn-cs"/>
              </a:rPr>
              <a:t>	</a:t>
            </a:r>
            <a:endParaRPr lang="zh-TW" altLang="zh-HK"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小結：</a:t>
            </a:r>
            <a:endParaRPr lang="en-US" altLang="zh-TW" sz="1200" kern="1200" dirty="0">
              <a:solidFill>
                <a:schemeClr val="tx1"/>
              </a:solidFill>
              <a:effectLst/>
              <a:latin typeface="+mn-lt"/>
              <a:ea typeface="+mn-ea"/>
              <a:cs typeface="+mn-cs"/>
            </a:endParaRPr>
          </a:p>
          <a:p>
            <a:pPr marL="171450" indent="-171450">
              <a:buFont typeface="Arial" panose="020B0604020202020204" pitchFamily="34" charset="0"/>
              <a:buChar char="•"/>
            </a:pPr>
            <a:r>
              <a:rPr lang="zh-HK" altLang="zh-HK" sz="1200" kern="1200" dirty="0">
                <a:solidFill>
                  <a:schemeClr val="tx1"/>
                </a:solidFill>
                <a:effectLst/>
                <a:latin typeface="+mn-lt"/>
                <a:ea typeface="+mn-ea"/>
                <a:cs typeface="+mn-cs"/>
              </a:rPr>
              <a:t>「內容農場」的三個主要角色，包</a:t>
            </a:r>
            <a:r>
              <a:rPr lang="zh-TW" altLang="zh-HK" sz="1200" kern="1200" dirty="0">
                <a:solidFill>
                  <a:schemeClr val="tx1"/>
                </a:solidFill>
                <a:effectLst/>
                <a:latin typeface="+mn-lt"/>
                <a:ea typeface="+mn-ea"/>
                <a:cs typeface="+mn-cs"/>
              </a:rPr>
              <a:t>括「平台」、「</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撰文</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者」及「導流者」</a:t>
            </a:r>
            <a:r>
              <a:rPr lang="zh-HK"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由撰文者</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多數都是是抄</a:t>
            </a:r>
            <a:r>
              <a:rPr lang="zh-TW" altLang="zh-HK" sz="1200" kern="1200" dirty="0">
                <a:solidFill>
                  <a:schemeClr val="tx1"/>
                </a:solidFill>
                <a:effectLst/>
                <a:latin typeface="+mn-lt"/>
                <a:ea typeface="+mn-ea"/>
                <a:cs typeface="+mn-cs"/>
              </a:rPr>
              <a:t>襲</a:t>
            </a:r>
            <a:r>
              <a:rPr lang="zh-HK" altLang="zh-HK" sz="1200" kern="1200" dirty="0">
                <a:solidFill>
                  <a:schemeClr val="tx1"/>
                </a:solidFill>
                <a:effectLst/>
                <a:latin typeface="+mn-lt"/>
                <a:ea typeface="+mn-ea"/>
                <a:cs typeface="+mn-cs"/>
              </a:rPr>
              <a:t>者</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預</a:t>
            </a:r>
            <a:r>
              <a:rPr lang="zh-TW" altLang="zh-HK" sz="1200" kern="1200" dirty="0">
                <a:solidFill>
                  <a:schemeClr val="tx1"/>
                </a:solidFill>
                <a:effectLst/>
                <a:latin typeface="+mn-lt"/>
                <a:ea typeface="+mn-ea"/>
                <a:cs typeface="+mn-cs"/>
              </a:rPr>
              <a:t>備文</a:t>
            </a:r>
            <a:r>
              <a:rPr lang="zh-HK" altLang="zh-HK" sz="1200" kern="1200" dirty="0">
                <a:solidFill>
                  <a:schemeClr val="tx1"/>
                </a:solidFill>
                <a:effectLst/>
                <a:latin typeface="+mn-lt"/>
                <a:ea typeface="+mn-ea"/>
                <a:cs typeface="+mn-cs"/>
              </a:rPr>
              <a:t>章</a:t>
            </a:r>
            <a:r>
              <a:rPr lang="zh-TW"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經</a:t>
            </a:r>
            <a:r>
              <a:rPr lang="zh-TW" altLang="zh-HK" sz="1200" kern="1200" dirty="0">
                <a:solidFill>
                  <a:schemeClr val="tx1"/>
                </a:solidFill>
                <a:effectLst/>
                <a:latin typeface="+mn-lt"/>
                <a:ea typeface="+mn-ea"/>
                <a:cs typeface="+mn-cs"/>
              </a:rPr>
              <a:t>導流者將</a:t>
            </a:r>
            <a:r>
              <a:rPr lang="zh-HK" altLang="zh-HK" sz="1200" kern="1200" dirty="0">
                <a:solidFill>
                  <a:schemeClr val="tx1"/>
                </a:solidFill>
                <a:effectLst/>
                <a:latin typeface="+mn-lt"/>
                <a:ea typeface="+mn-ea"/>
                <a:cs typeface="+mn-cs"/>
              </a:rPr>
              <a:t>文</a:t>
            </a:r>
            <a:r>
              <a:rPr lang="zh-TW" altLang="zh-HK" sz="1200" kern="1200" dirty="0">
                <a:solidFill>
                  <a:schemeClr val="tx1"/>
                </a:solidFill>
                <a:effectLst/>
                <a:latin typeface="+mn-lt"/>
                <a:ea typeface="+mn-ea"/>
                <a:cs typeface="+mn-cs"/>
              </a:rPr>
              <a:t>章散播出去，藉</a:t>
            </a:r>
            <a:r>
              <a:rPr lang="zh-HK" altLang="zh-HK" sz="1200" kern="1200" dirty="0">
                <a:solidFill>
                  <a:schemeClr val="tx1"/>
                </a:solidFill>
                <a:effectLst/>
                <a:latin typeface="+mn-lt"/>
                <a:ea typeface="+mn-ea"/>
                <a:cs typeface="+mn-cs"/>
              </a:rPr>
              <a:t>吸網民</a:t>
            </a:r>
            <a:r>
              <a:rPr lang="zh-TW" altLang="zh-HK" sz="1200" kern="1200" dirty="0">
                <a:solidFill>
                  <a:schemeClr val="tx1"/>
                </a:solidFill>
                <a:effectLst/>
                <a:latin typeface="+mn-lt"/>
                <a:ea typeface="+mn-ea"/>
                <a:cs typeface="+mn-cs"/>
              </a:rPr>
              <a:t>點擊</a:t>
            </a:r>
            <a:r>
              <a:rPr lang="zh-HK" altLang="zh-HK" sz="1200" kern="1200" dirty="0">
                <a:solidFill>
                  <a:schemeClr val="tx1"/>
                </a:solidFill>
                <a:effectLst/>
                <a:latin typeface="+mn-lt"/>
                <a:ea typeface="+mn-ea"/>
                <a:cs typeface="+mn-cs"/>
              </a:rPr>
              <a:t>來</a:t>
            </a:r>
            <a:r>
              <a:rPr lang="zh-TW" altLang="zh-HK" sz="1200" kern="1200" dirty="0">
                <a:solidFill>
                  <a:schemeClr val="tx1"/>
                </a:solidFill>
                <a:effectLst/>
                <a:latin typeface="+mn-lt"/>
                <a:ea typeface="+mn-ea"/>
                <a:cs typeface="+mn-cs"/>
              </a:rPr>
              <a:t>賺取收</a:t>
            </a:r>
            <a:r>
              <a:rPr lang="zh-HK" altLang="zh-HK" sz="1200" kern="1200" dirty="0">
                <a:solidFill>
                  <a:schemeClr val="tx1"/>
                </a:solidFill>
                <a:effectLst/>
                <a:latin typeface="+mn-lt"/>
                <a:ea typeface="+mn-ea"/>
                <a:cs typeface="+mn-cs"/>
              </a:rPr>
              <a:t>入。</a:t>
            </a:r>
            <a:endParaRPr lang="en-US" altLang="zh-HK" sz="1200" kern="1200" dirty="0">
              <a:solidFill>
                <a:schemeClr val="tx1"/>
              </a:solidFill>
              <a:effectLst/>
              <a:latin typeface="+mn-lt"/>
              <a:ea typeface="+mn-ea"/>
              <a:cs typeface="+mn-cs"/>
            </a:endParaRPr>
          </a:p>
          <a:p>
            <a:pPr marL="171450" indent="-171450">
              <a:buFont typeface="Arial" panose="020B0604020202020204" pitchFamily="34" charset="0"/>
              <a:buChar char="•"/>
            </a:pPr>
            <a:r>
              <a:rPr lang="zh-HK" altLang="zh-HK" sz="1200" kern="1200" dirty="0">
                <a:solidFill>
                  <a:schemeClr val="tx1"/>
                </a:solidFill>
                <a:effectLst/>
                <a:latin typeface="+mn-lt"/>
                <a:ea typeface="+mn-ea"/>
                <a:cs typeface="+mn-cs"/>
              </a:rPr>
              <a:t>內</a:t>
            </a:r>
            <a:r>
              <a:rPr lang="zh-TW" altLang="zh-HK" sz="1200" kern="1200" dirty="0">
                <a:solidFill>
                  <a:schemeClr val="tx1"/>
                </a:solidFill>
                <a:effectLst/>
                <a:latin typeface="+mn-lt"/>
                <a:ea typeface="+mn-ea"/>
                <a:cs typeface="+mn-cs"/>
              </a:rPr>
              <a:t>容農場經常以</a:t>
            </a:r>
            <a:r>
              <a:rPr lang="zh-HK" altLang="zh-HK" sz="1200" kern="1200" dirty="0">
                <a:solidFill>
                  <a:schemeClr val="tx1"/>
                </a:solidFill>
                <a:effectLst/>
                <a:latin typeface="+mn-lt"/>
                <a:ea typeface="+mn-ea"/>
                <a:cs typeface="+mn-cs"/>
              </a:rPr>
              <a:t>誇</a:t>
            </a:r>
            <a:r>
              <a:rPr lang="zh-TW" altLang="zh-HK" sz="1200" kern="1200" dirty="0">
                <a:solidFill>
                  <a:schemeClr val="tx1"/>
                </a:solidFill>
                <a:effectLst/>
                <a:latin typeface="+mn-lt"/>
                <a:ea typeface="+mn-ea"/>
                <a:cs typeface="+mn-cs"/>
              </a:rPr>
              <a:t>張</a:t>
            </a:r>
            <a:r>
              <a:rPr lang="zh-HK" altLang="zh-HK" sz="1200" kern="1200" dirty="0">
                <a:solidFill>
                  <a:schemeClr val="tx1"/>
                </a:solidFill>
                <a:effectLst/>
                <a:latin typeface="+mn-lt"/>
                <a:ea typeface="+mn-ea"/>
                <a:cs typeface="+mn-cs"/>
              </a:rPr>
              <a:t>失實</a:t>
            </a:r>
            <a:r>
              <a:rPr lang="zh-TW" altLang="zh-HK" sz="1200" kern="1200" dirty="0">
                <a:solidFill>
                  <a:schemeClr val="tx1"/>
                </a:solidFill>
                <a:effectLst/>
                <a:latin typeface="+mn-lt"/>
                <a:ea typeface="+mn-ea"/>
                <a:cs typeface="+mn-cs"/>
              </a:rPr>
              <a:t>的標題及的內容欺騙網</a:t>
            </a:r>
            <a:r>
              <a:rPr lang="zh-HK" altLang="zh-HK" sz="1200" kern="1200" dirty="0">
                <a:solidFill>
                  <a:schemeClr val="tx1"/>
                </a:solidFill>
                <a:effectLst/>
                <a:latin typeface="+mn-lt"/>
                <a:ea typeface="+mn-ea"/>
                <a:cs typeface="+mn-cs"/>
              </a:rPr>
              <a:t>民</a:t>
            </a:r>
            <a:r>
              <a:rPr lang="zh-TW" altLang="zh-HK" sz="1200" kern="1200" dirty="0">
                <a:solidFill>
                  <a:schemeClr val="tx1"/>
                </a:solidFill>
                <a:effectLst/>
                <a:latin typeface="+mn-lt"/>
                <a:ea typeface="+mn-ea"/>
                <a:cs typeface="+mn-cs"/>
              </a:rPr>
              <a:t>點擊</a:t>
            </a:r>
            <a:r>
              <a:rPr lang="zh-HK" altLang="zh-HK" sz="1200" kern="1200" dirty="0">
                <a:solidFill>
                  <a:schemeClr val="tx1"/>
                </a:solidFill>
                <a:effectLst/>
                <a:latin typeface="+mn-lt"/>
                <a:ea typeface="+mn-ea"/>
                <a:cs typeface="+mn-cs"/>
              </a:rPr>
              <a:t>，其以此及放大量可信性成疑的資訊，常引致侵權、假資訊流通、散播電腦病毒，甚</a:t>
            </a:r>
            <a:r>
              <a:rPr lang="zh-TW" altLang="zh-HK" sz="1200" kern="1200" dirty="0">
                <a:solidFill>
                  <a:schemeClr val="tx1"/>
                </a:solidFill>
                <a:effectLst/>
                <a:latin typeface="+mn-lt"/>
                <a:ea typeface="+mn-ea"/>
                <a:cs typeface="+mn-cs"/>
              </a:rPr>
              <a:t>至</a:t>
            </a:r>
            <a:r>
              <a:rPr lang="zh-HK" altLang="zh-HK" sz="1200" kern="1200" dirty="0">
                <a:solidFill>
                  <a:schemeClr val="tx1"/>
                </a:solidFill>
                <a:effectLst/>
                <a:latin typeface="+mn-lt"/>
                <a:ea typeface="+mn-ea"/>
                <a:cs typeface="+mn-cs"/>
              </a:rPr>
              <a:t>網絡罪行</a:t>
            </a:r>
            <a:r>
              <a:rPr lang="zh-TW" altLang="zh-HK" sz="1200" kern="1200" dirty="0">
                <a:solidFill>
                  <a:schemeClr val="tx1"/>
                </a:solidFill>
                <a:effectLst/>
                <a:latin typeface="+mn-lt"/>
                <a:ea typeface="+mn-ea"/>
                <a:cs typeface="+mn-cs"/>
              </a:rPr>
              <a:t>。</a:t>
            </a:r>
          </a:p>
          <a:p>
            <a:r>
              <a:rPr lang="en-US" altLang="zh-HK" sz="1200" kern="1200" dirty="0">
                <a:solidFill>
                  <a:schemeClr val="tx1"/>
                </a:solidFill>
                <a:effectLst/>
                <a:latin typeface="+mn-lt"/>
                <a:ea typeface="+mn-ea"/>
                <a:cs typeface="+mn-cs"/>
              </a:rPr>
              <a:t> </a:t>
            </a:r>
            <a:endParaRPr lang="en-US" altLang="zh-TW" dirty="0">
              <a:latin typeface="PMingLiU" panose="02020500000000000000"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6</a:t>
            </a:fld>
            <a:endParaRPr lang="zh-HK" altLang="en-US"/>
          </a:p>
        </p:txBody>
      </p:sp>
    </p:spTree>
    <p:extLst>
      <p:ext uri="{BB962C8B-B14F-4D97-AF65-F5344CB8AC3E}">
        <p14:creationId xmlns:p14="http://schemas.microsoft.com/office/powerpoint/2010/main" val="281120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ct val="0"/>
              </a:spcBef>
            </a:pPr>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7</a:t>
            </a:fld>
            <a:endParaRPr lang="zh-HK" altLang="en-US"/>
          </a:p>
        </p:txBody>
      </p:sp>
    </p:spTree>
    <p:extLst>
      <p:ext uri="{BB962C8B-B14F-4D97-AF65-F5344CB8AC3E}">
        <p14:creationId xmlns:p14="http://schemas.microsoft.com/office/powerpoint/2010/main" val="5990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按圖片以</a:t>
            </a:r>
            <a:r>
              <a:rPr lang="zh-TW" altLang="zh-HK" sz="1200" kern="1200" dirty="0">
                <a:solidFill>
                  <a:schemeClr val="tx1"/>
                </a:solidFill>
                <a:effectLst/>
                <a:latin typeface="+mn-lt"/>
                <a:ea typeface="+mn-ea"/>
                <a:cs typeface="+mn-cs"/>
              </a:rPr>
              <a:t>觀看香港電台影片後進行反思</a:t>
            </a:r>
            <a:r>
              <a:rPr lang="zh-TW" altLang="en-US"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mn-lt"/>
                <a:ea typeface="+mn-ea"/>
                <a:cs typeface="+mn-cs"/>
              </a:rPr>
              <a:t>影片名稱：</a:t>
            </a:r>
            <a:r>
              <a:rPr lang="zh-TW" altLang="en-US" sz="1200" b="0" i="0" kern="1200" dirty="0">
                <a:solidFill>
                  <a:schemeClr val="tx1"/>
                </a:solidFill>
                <a:effectLst/>
                <a:latin typeface="+mn-lt"/>
                <a:ea typeface="+mn-ea"/>
                <a:cs typeface="+mn-cs"/>
              </a:rPr>
              <a:t>網絡資訊真定假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時段：</a:t>
            </a:r>
            <a:r>
              <a:rPr lang="en-US" altLang="zh-TW" sz="1200" b="0" i="0" kern="1200" dirty="0">
                <a:solidFill>
                  <a:schemeClr val="tx1"/>
                </a:solidFill>
                <a:effectLst/>
                <a:latin typeface="+mn-lt"/>
                <a:ea typeface="+mn-ea"/>
                <a:cs typeface="+mn-cs"/>
              </a:rPr>
              <a:t>0’00”-03’40”)</a:t>
            </a:r>
          </a:p>
          <a:p>
            <a:r>
              <a:rPr lang="zh-TW" altLang="zh-HK" sz="1200" kern="1200" dirty="0">
                <a:solidFill>
                  <a:schemeClr val="tx1"/>
                </a:solidFill>
                <a:effectLst/>
                <a:latin typeface="+mn-lt"/>
                <a:ea typeface="+mn-ea"/>
                <a:cs typeface="+mn-cs"/>
              </a:rPr>
              <a:t>節目名稱：《</a:t>
            </a:r>
            <a:r>
              <a:rPr lang="zh-TW" altLang="en-US" sz="1200" kern="1200" dirty="0">
                <a:solidFill>
                  <a:schemeClr val="tx1"/>
                </a:solidFill>
                <a:effectLst/>
                <a:latin typeface="+mn-lt"/>
                <a:ea typeface="+mn-ea"/>
                <a:cs typeface="+mn-cs"/>
              </a:rPr>
              <a:t>教育局教育電視</a:t>
            </a:r>
            <a:r>
              <a:rPr lang="zh-TW" altLang="zh-HK"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播放日期：</a:t>
            </a:r>
            <a:r>
              <a:rPr lang="en-US" altLang="zh-HK" sz="1200" kern="1200" dirty="0">
                <a:solidFill>
                  <a:schemeClr val="tx1"/>
                </a:solidFill>
                <a:effectLst/>
                <a:latin typeface="+mn-lt"/>
                <a:ea typeface="+mn-ea"/>
                <a:cs typeface="+mn-cs"/>
              </a:rPr>
              <a:t>201</a:t>
            </a:r>
            <a:r>
              <a:rPr lang="en-US" altLang="zh-TW" sz="1200" kern="1200" dirty="0">
                <a:solidFill>
                  <a:schemeClr val="tx1"/>
                </a:solidFill>
                <a:effectLst/>
                <a:latin typeface="+mn-lt"/>
                <a:ea typeface="+mn-ea"/>
                <a:cs typeface="+mn-cs"/>
              </a:rPr>
              <a:t>8</a:t>
            </a:r>
            <a:r>
              <a:rPr lang="zh-TW" altLang="zh-HK" sz="1200" kern="1200" dirty="0">
                <a:solidFill>
                  <a:schemeClr val="tx1"/>
                </a:solidFill>
                <a:effectLst/>
                <a:latin typeface="+mn-lt"/>
                <a:ea typeface="+mn-ea"/>
                <a:cs typeface="+mn-cs"/>
              </a:rPr>
              <a:t>年</a:t>
            </a:r>
            <a:r>
              <a:rPr lang="en-US" altLang="zh-TW" sz="1200" kern="1200" dirty="0">
                <a:solidFill>
                  <a:schemeClr val="tx1"/>
                </a:solidFill>
                <a:effectLst/>
                <a:latin typeface="+mn-lt"/>
                <a:ea typeface="+mn-ea"/>
                <a:cs typeface="+mn-cs"/>
              </a:rPr>
              <a:t>4</a:t>
            </a:r>
            <a:r>
              <a:rPr lang="zh-TW" altLang="zh-HK" sz="1200" kern="1200" dirty="0">
                <a:solidFill>
                  <a:schemeClr val="tx1"/>
                </a:solidFill>
                <a:effectLst/>
                <a:latin typeface="+mn-lt"/>
                <a:ea typeface="+mn-ea"/>
                <a:cs typeface="+mn-cs"/>
              </a:rPr>
              <a:t>月</a:t>
            </a:r>
            <a:r>
              <a:rPr lang="en-US" altLang="zh-HK" sz="1200" kern="1200" dirty="0">
                <a:solidFill>
                  <a:schemeClr val="tx1"/>
                </a:solidFill>
                <a:effectLst/>
                <a:latin typeface="+mn-lt"/>
                <a:ea typeface="+mn-ea"/>
                <a:cs typeface="+mn-cs"/>
              </a:rPr>
              <a:t>3</a:t>
            </a:r>
            <a:r>
              <a:rPr lang="zh-TW" altLang="zh-HK" sz="1200" kern="1200" dirty="0">
                <a:solidFill>
                  <a:schemeClr val="tx1"/>
                </a:solidFill>
                <a:effectLst/>
                <a:latin typeface="+mn-lt"/>
                <a:ea typeface="+mn-ea"/>
                <a:cs typeface="+mn-cs"/>
              </a:rPr>
              <a:t>日</a:t>
            </a:r>
            <a:endParaRPr lang="en-US" altLang="zh-TW" sz="1200" kern="1200" dirty="0">
              <a:solidFill>
                <a:schemeClr val="tx1"/>
              </a:solidFill>
              <a:effectLst/>
              <a:latin typeface="+mn-lt"/>
              <a:ea typeface="+mn-ea"/>
              <a:cs typeface="+mn-cs"/>
            </a:endParaRPr>
          </a:p>
          <a:p>
            <a:endParaRPr lang="zh-TW" altLang="zh-HK" sz="1200" kern="1200" dirty="0">
              <a:solidFill>
                <a:schemeClr val="tx1"/>
              </a:solidFill>
              <a:effectLst/>
              <a:latin typeface="+mn-lt"/>
              <a:ea typeface="+mn-ea"/>
              <a:cs typeface="+mn-cs"/>
            </a:endParaRPr>
          </a:p>
          <a:p>
            <a:r>
              <a:rPr lang="zh-HK" altLang="zh-HK" sz="1200" kern="1200" dirty="0">
                <a:solidFill>
                  <a:schemeClr val="tx1"/>
                </a:solidFill>
                <a:effectLst/>
                <a:latin typeface="+mn-lt"/>
                <a:ea typeface="+mn-ea"/>
                <a:cs typeface="+mn-cs"/>
              </a:rPr>
              <a:t>網　　址：</a:t>
            </a:r>
            <a:r>
              <a:rPr lang="en-US" altLang="zh-HK" dirty="0">
                <a:hlinkClick r:id="rId3"/>
              </a:rPr>
              <a:t>https://www.hkedcity.net/etv/resource/4373387131</a:t>
            </a:r>
            <a:endParaRPr lang="en-US" altLang="zh-HK" dirty="0"/>
          </a:p>
          <a:p>
            <a:endParaRPr lang="en-US" altLang="zh-TW" sz="1200" b="0" i="0" kern="1200" dirty="0">
              <a:solidFill>
                <a:schemeClr val="tx1"/>
              </a:solidFill>
              <a:effectLst/>
              <a:latin typeface="+mn-lt"/>
              <a:ea typeface="+mn-ea"/>
              <a:cs typeface="+mn-cs"/>
            </a:endParaRPr>
          </a:p>
          <a:p>
            <a:r>
              <a:rPr lang="zh-HK" altLang="zh-HK" sz="1200" kern="1200" dirty="0">
                <a:solidFill>
                  <a:schemeClr val="tx1"/>
                </a:solidFill>
                <a:effectLst/>
                <a:latin typeface="+mn-lt"/>
                <a:ea typeface="+mn-ea"/>
                <a:cs typeface="+mn-cs"/>
              </a:rPr>
              <a:t>播</a:t>
            </a:r>
            <a:r>
              <a:rPr lang="zh-TW" altLang="zh-HK" sz="1200" kern="1200" dirty="0">
                <a:solidFill>
                  <a:schemeClr val="tx1"/>
                </a:solidFill>
                <a:effectLst/>
                <a:latin typeface="+mn-lt"/>
                <a:ea typeface="+mn-ea"/>
                <a:cs typeface="+mn-cs"/>
              </a:rPr>
              <a:t>放</a:t>
            </a:r>
            <a:r>
              <a:rPr lang="zh-HK" altLang="zh-HK" sz="1200" kern="1200" dirty="0">
                <a:solidFill>
                  <a:schemeClr val="tx1"/>
                </a:solidFill>
                <a:effectLst/>
                <a:latin typeface="+mn-lt"/>
                <a:ea typeface="+mn-ea"/>
                <a:cs typeface="+mn-cs"/>
              </a:rPr>
              <a:t>前提示學生</a:t>
            </a:r>
            <a:r>
              <a:rPr lang="zh-HK" altLang="zh-HK" sz="1200" kern="1200" dirty="0" smtClean="0">
                <a:solidFill>
                  <a:schemeClr val="tx1"/>
                </a:solidFill>
                <a:effectLst/>
                <a:latin typeface="+mn-lt"/>
                <a:ea typeface="+mn-ea"/>
                <a:cs typeface="+mn-cs"/>
              </a:rPr>
              <a:t>留意</a:t>
            </a:r>
            <a:r>
              <a:rPr lang="zh-TW" altLang="en-US" sz="1200" b="0" i="0" u="none" strike="noStrike" kern="1200" baseline="0" dirty="0" smtClean="0">
                <a:solidFill>
                  <a:schemeClr val="tx1"/>
                </a:solidFill>
                <a:latin typeface="+mn-lt"/>
                <a:ea typeface="+mn-ea"/>
                <a:cs typeface="+mn-cs"/>
              </a:rPr>
              <a:t>哪些是虛假資訊</a:t>
            </a:r>
            <a:r>
              <a:rPr lang="zh-TW" altLang="en-US" sz="1200" kern="1200" dirty="0" smtClean="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8</a:t>
            </a:fld>
            <a:endParaRPr lang="zh-HK" altLang="en-US"/>
          </a:p>
        </p:txBody>
      </p:sp>
    </p:spTree>
    <p:extLst>
      <p:ext uri="{BB962C8B-B14F-4D97-AF65-F5344CB8AC3E}">
        <p14:creationId xmlns:p14="http://schemas.microsoft.com/office/powerpoint/2010/main" val="96506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以</a:t>
            </a:r>
            <a:r>
              <a:rPr lang="en-US" altLang="zh-TW" dirty="0"/>
              <a:t>4-6</a:t>
            </a:r>
            <a:r>
              <a:rPr lang="zh-TW" altLang="en-US" dirty="0"/>
              <a:t>人一組進行討論，</a:t>
            </a:r>
            <a:r>
              <a:rPr lang="zh-TW" altLang="en-US" dirty="0">
                <a:latin typeface="PMingLiU" panose="02020500000000000000" pitchFamily="18" charset="-120"/>
              </a:rPr>
              <a:t>完成討論後，邀請各組輪流匯報，並帶領學生一起討論小組的分析和建議，引導學生</a:t>
            </a:r>
            <a:r>
              <a:rPr lang="zh-TW" altLang="en-US" dirty="0"/>
              <a:t>學習</a:t>
            </a:r>
            <a:r>
              <a:rPr lang="zh-HK" altLang="zh-HK" sz="1200" kern="1200" dirty="0">
                <a:solidFill>
                  <a:schemeClr val="tx1"/>
                </a:solidFill>
                <a:effectLst/>
                <a:latin typeface="+mn-lt"/>
                <a:ea typeface="+mn-ea"/>
                <a:cs typeface="+mn-cs"/>
              </a:rPr>
              <a:t>反思接收和發放資</a:t>
            </a:r>
            <a:r>
              <a:rPr lang="zh-TW" altLang="zh-HK" sz="1200" kern="1200" dirty="0">
                <a:solidFill>
                  <a:schemeClr val="tx1"/>
                </a:solidFill>
                <a:effectLst/>
                <a:latin typeface="+mn-lt"/>
                <a:ea typeface="+mn-ea"/>
                <a:cs typeface="+mn-cs"/>
              </a:rPr>
              <a:t>訊</a:t>
            </a:r>
            <a:r>
              <a:rPr lang="zh-HK" altLang="zh-HK" sz="1200" kern="1200" dirty="0">
                <a:solidFill>
                  <a:schemeClr val="tx1"/>
                </a:solidFill>
                <a:effectLst/>
                <a:latin typeface="+mn-lt"/>
                <a:ea typeface="+mn-ea"/>
                <a:cs typeface="+mn-cs"/>
              </a:rPr>
              <a:t>時應</a:t>
            </a:r>
            <a:r>
              <a:rPr lang="zh-HK" altLang="zh-HK" sz="1200" kern="1200" dirty="0" smtClean="0">
                <a:solidFill>
                  <a:schemeClr val="tx1"/>
                </a:solidFill>
                <a:effectLst/>
                <a:latin typeface="+mn-lt"/>
                <a:ea typeface="+mn-ea"/>
                <a:cs typeface="+mn-cs"/>
              </a:rPr>
              <a:t>有</a:t>
            </a:r>
            <a:r>
              <a:rPr lang="zh-TW" altLang="en-US" sz="1200" kern="1200" dirty="0" smtClean="0">
                <a:solidFill>
                  <a:schemeClr val="tx1"/>
                </a:solidFill>
                <a:effectLst/>
                <a:latin typeface="+mn-lt"/>
                <a:ea typeface="+mn-ea"/>
                <a:cs typeface="+mn-cs"/>
              </a:rPr>
              <a:t>的</a:t>
            </a:r>
            <a:r>
              <a:rPr lang="zh-HK" altLang="zh-HK" sz="1200" kern="1200" dirty="0" smtClean="0">
                <a:solidFill>
                  <a:schemeClr val="tx1"/>
                </a:solidFill>
                <a:effectLst/>
                <a:latin typeface="+mn-lt"/>
                <a:ea typeface="+mn-ea"/>
                <a:cs typeface="+mn-cs"/>
              </a:rPr>
              <a:t>態</a:t>
            </a:r>
            <a:r>
              <a:rPr lang="zh-TW" altLang="zh-HK" sz="1200" kern="1200" dirty="0">
                <a:solidFill>
                  <a:schemeClr val="tx1"/>
                </a:solidFill>
                <a:effectLst/>
                <a:latin typeface="+mn-lt"/>
                <a:ea typeface="+mn-ea"/>
                <a:cs typeface="+mn-cs"/>
              </a:rPr>
              <a:t>度</a:t>
            </a:r>
            <a:r>
              <a:rPr lang="zh-TW" altLang="en-US" dirty="0"/>
              <a:t>，並</a:t>
            </a:r>
            <a:r>
              <a:rPr lang="zh-HK" altLang="zh-HK" sz="1200" kern="1200" dirty="0">
                <a:solidFill>
                  <a:schemeClr val="tx1"/>
                </a:solidFill>
                <a:effectLst/>
                <a:latin typeface="+mn-lt"/>
                <a:ea typeface="+mn-ea"/>
                <a:cs typeface="+mn-cs"/>
              </a:rPr>
              <a:t>建</a:t>
            </a:r>
            <a:r>
              <a:rPr lang="zh-TW" altLang="zh-HK" sz="1200" kern="1200" dirty="0">
                <a:solidFill>
                  <a:schemeClr val="tx1"/>
                </a:solidFill>
                <a:effectLst/>
                <a:latin typeface="+mn-lt"/>
                <a:ea typeface="+mn-ea"/>
                <a:cs typeface="+mn-cs"/>
              </a:rPr>
              <a:t>立</a:t>
            </a:r>
            <a:r>
              <a:rPr lang="zh-HK" altLang="zh-HK" sz="1200" kern="1200" dirty="0">
                <a:solidFill>
                  <a:schemeClr val="tx1"/>
                </a:solidFill>
                <a:effectLst/>
                <a:latin typeface="+mn-lt"/>
                <a:ea typeface="+mn-ea"/>
                <a:cs typeface="+mn-cs"/>
              </a:rPr>
              <a:t>正</a:t>
            </a:r>
            <a:r>
              <a:rPr lang="zh-TW" altLang="zh-HK" sz="1200" kern="1200" dirty="0">
                <a:solidFill>
                  <a:schemeClr val="tx1"/>
                </a:solidFill>
                <a:effectLst/>
                <a:latin typeface="+mn-lt"/>
                <a:ea typeface="+mn-ea"/>
                <a:cs typeface="+mn-cs"/>
              </a:rPr>
              <a:t>確</a:t>
            </a:r>
            <a:r>
              <a:rPr lang="zh-HK" altLang="zh-HK" sz="1200" kern="1200" dirty="0">
                <a:solidFill>
                  <a:schemeClr val="tx1"/>
                </a:solidFill>
                <a:effectLst/>
                <a:latin typeface="+mn-lt"/>
                <a:ea typeface="+mn-ea"/>
                <a:cs typeface="+mn-cs"/>
              </a:rPr>
              <a:t>面</a:t>
            </a:r>
            <a:r>
              <a:rPr lang="zh-TW" altLang="zh-HK" sz="1200" kern="1200" dirty="0">
                <a:solidFill>
                  <a:schemeClr val="tx1"/>
                </a:solidFill>
                <a:effectLst/>
                <a:latin typeface="+mn-lt"/>
                <a:ea typeface="+mn-ea"/>
                <a:cs typeface="+mn-cs"/>
              </a:rPr>
              <a:t>對</a:t>
            </a:r>
            <a:r>
              <a:rPr lang="zh-HK" altLang="zh-HK" sz="1200" kern="1200" dirty="0">
                <a:solidFill>
                  <a:schemeClr val="tx1"/>
                </a:solidFill>
                <a:effectLst/>
                <a:latin typeface="+mn-lt"/>
                <a:ea typeface="+mn-ea"/>
                <a:cs typeface="+mn-cs"/>
              </a:rPr>
              <a:t>接收和發放網</a:t>
            </a:r>
            <a:r>
              <a:rPr lang="zh-TW" altLang="zh-HK" sz="1200" kern="1200" dirty="0">
                <a:solidFill>
                  <a:schemeClr val="tx1"/>
                </a:solidFill>
                <a:effectLst/>
                <a:latin typeface="+mn-lt"/>
                <a:ea typeface="+mn-ea"/>
                <a:cs typeface="+mn-cs"/>
              </a:rPr>
              <a:t>路</a:t>
            </a:r>
            <a:r>
              <a:rPr lang="zh-HK" altLang="zh-HK" sz="1200" kern="1200" dirty="0">
                <a:solidFill>
                  <a:schemeClr val="tx1"/>
                </a:solidFill>
                <a:effectLst/>
                <a:latin typeface="+mn-lt"/>
                <a:ea typeface="+mn-ea"/>
                <a:cs typeface="+mn-cs"/>
              </a:rPr>
              <a:t>資訊時的價</a:t>
            </a:r>
            <a:r>
              <a:rPr lang="zh-TW" altLang="zh-HK" sz="1200" kern="1200" dirty="0">
                <a:solidFill>
                  <a:schemeClr val="tx1"/>
                </a:solidFill>
                <a:effectLst/>
                <a:latin typeface="+mn-lt"/>
                <a:ea typeface="+mn-ea"/>
                <a:cs typeface="+mn-cs"/>
              </a:rPr>
              <a:t>值</a:t>
            </a:r>
            <a:r>
              <a:rPr lang="zh-HK" altLang="zh-HK" sz="1200" kern="1200" dirty="0">
                <a:solidFill>
                  <a:schemeClr val="tx1"/>
                </a:solidFill>
                <a:effectLst/>
                <a:latin typeface="+mn-lt"/>
                <a:ea typeface="+mn-ea"/>
                <a:cs typeface="+mn-cs"/>
              </a:rPr>
              <a:t>觀和態</a:t>
            </a:r>
            <a:r>
              <a:rPr lang="zh-TW" altLang="zh-HK" sz="1200" kern="1200" dirty="0">
                <a:solidFill>
                  <a:schemeClr val="tx1"/>
                </a:solidFill>
                <a:effectLst/>
                <a:latin typeface="+mn-lt"/>
                <a:ea typeface="+mn-ea"/>
                <a:cs typeface="+mn-cs"/>
              </a:rPr>
              <a:t>度</a:t>
            </a:r>
            <a:r>
              <a:rPr lang="zh-HK"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預期各組員的理解不完全相同</a:t>
            </a:r>
            <a:r>
              <a:rPr lang="en-US" altLang="zh-TW" dirty="0"/>
              <a:t>)</a:t>
            </a:r>
          </a:p>
          <a:p>
            <a:endParaRPr lang="en-US" altLang="zh-TW" dirty="0"/>
          </a:p>
          <a:p>
            <a:r>
              <a:rPr lang="zh-TW" altLang="en-US" dirty="0"/>
              <a:t>根據組員的意見，反思教師提出的問題，嘗試從多角度思考</a:t>
            </a:r>
            <a:r>
              <a:rPr lang="zh-HK" altLang="zh-HK" sz="1200" kern="1200" dirty="0">
                <a:solidFill>
                  <a:schemeClr val="tx1"/>
                </a:solidFill>
                <a:effectLst/>
                <a:latin typeface="+mn-lt"/>
                <a:ea typeface="+mn-ea"/>
                <a:cs typeface="+mn-cs"/>
              </a:rPr>
              <a:t>接收和發放資</a:t>
            </a:r>
            <a:r>
              <a:rPr lang="zh-TW" altLang="zh-HK" sz="1200" kern="1200" dirty="0">
                <a:solidFill>
                  <a:schemeClr val="tx1"/>
                </a:solidFill>
                <a:effectLst/>
                <a:latin typeface="+mn-lt"/>
                <a:ea typeface="+mn-ea"/>
                <a:cs typeface="+mn-cs"/>
              </a:rPr>
              <a:t>訊</a:t>
            </a:r>
            <a:r>
              <a:rPr lang="zh-HK" altLang="zh-HK" sz="1200" kern="1200" dirty="0">
                <a:solidFill>
                  <a:schemeClr val="tx1"/>
                </a:solidFill>
                <a:effectLst/>
                <a:latin typeface="+mn-lt"/>
                <a:ea typeface="+mn-ea"/>
                <a:cs typeface="+mn-cs"/>
              </a:rPr>
              <a:t>時</a:t>
            </a:r>
            <a:r>
              <a:rPr lang="zh-TW" altLang="en-US" dirty="0"/>
              <a:t>的問題。</a:t>
            </a:r>
          </a:p>
          <a:p>
            <a:endParaRPr lang="en-US" altLang="zh-TW" dirty="0"/>
          </a:p>
          <a:p>
            <a:r>
              <a:rPr lang="zh-HK" altLang="zh-HK" sz="1200" kern="1200" dirty="0">
                <a:solidFill>
                  <a:schemeClr val="tx1"/>
                </a:solidFill>
                <a:effectLst/>
                <a:latin typeface="+mn-lt"/>
                <a:ea typeface="+mn-ea"/>
                <a:cs typeface="+mn-cs"/>
              </a:rPr>
              <a:t>播</a:t>
            </a:r>
            <a:r>
              <a:rPr lang="zh-TW" altLang="zh-HK" sz="1200" kern="1200" dirty="0">
                <a:solidFill>
                  <a:schemeClr val="tx1"/>
                </a:solidFill>
                <a:effectLst/>
                <a:latin typeface="+mn-lt"/>
                <a:ea typeface="+mn-ea"/>
                <a:cs typeface="+mn-cs"/>
              </a:rPr>
              <a:t>放</a:t>
            </a:r>
            <a:r>
              <a:rPr lang="zh-HK" altLang="zh-HK" sz="1200" kern="1200" dirty="0">
                <a:solidFill>
                  <a:schemeClr val="tx1"/>
                </a:solidFill>
                <a:effectLst/>
                <a:latin typeface="+mn-lt"/>
                <a:ea typeface="+mn-ea"/>
                <a:cs typeface="+mn-cs"/>
              </a:rPr>
              <a:t>完畢後，向學生提問以下問</a:t>
            </a:r>
            <a:r>
              <a:rPr lang="zh-TW" altLang="zh-HK" sz="1200" kern="1200" dirty="0">
                <a:solidFill>
                  <a:schemeClr val="tx1"/>
                </a:solidFill>
                <a:effectLst/>
                <a:latin typeface="+mn-lt"/>
                <a:ea typeface="+mn-ea"/>
                <a:cs typeface="+mn-cs"/>
              </a:rPr>
              <a:t>題</a:t>
            </a:r>
            <a:r>
              <a:rPr lang="zh-HK" altLang="zh-HK" sz="1200" kern="1200" dirty="0">
                <a:solidFill>
                  <a:schemeClr val="tx1"/>
                </a:solidFill>
                <a:effectLst/>
                <a:latin typeface="+mn-lt"/>
                <a:ea typeface="+mn-ea"/>
                <a:cs typeface="+mn-cs"/>
              </a:rPr>
              <a:t>。</a:t>
            </a:r>
            <a:endParaRPr lang="en-US" altLang="zh-HK"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dirty="0"/>
              <a:t>你可曾</a:t>
            </a:r>
            <a:r>
              <a:rPr lang="zh-TW" altLang="zh-HK" dirty="0"/>
              <a:t>收到同學傳來的手機訊息</a:t>
            </a:r>
            <a:r>
              <a:rPr lang="zh-TW" altLang="en-US" dirty="0"/>
              <a:t>，</a:t>
            </a:r>
            <a:r>
              <a:rPr lang="zh-TW" altLang="zh-HK" dirty="0"/>
              <a:t>聲稱由</a:t>
            </a:r>
            <a:r>
              <a:rPr lang="zh-HK" altLang="zh-HK" dirty="0"/>
              <a:t>貨櫃碼頭</a:t>
            </a:r>
            <a:r>
              <a:rPr lang="zh-TW" altLang="zh-HK" dirty="0"/>
              <a:t>傳出的颱風襲港</a:t>
            </a:r>
            <a:r>
              <a:rPr lang="zh-HK" altLang="zh-HK" dirty="0"/>
              <a:t>內幕消息</a:t>
            </a:r>
            <a:r>
              <a:rPr lang="zh-TW" altLang="en-US" dirty="0"/>
              <a:t>？你會信以為真？為什麼？（如有，請向小組同學生分享）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HK" dirty="0"/>
              <a:t>收到</a:t>
            </a:r>
            <a:r>
              <a:rPr lang="zh-TW" altLang="en-US" dirty="0">
                <a:latin typeface="Calibri" panose="020F0502020204030204" pitchFamily="34" charset="0"/>
                <a:cs typeface="Calibri" panose="020F0502020204030204" pitchFamily="34" charset="0"/>
              </a:rPr>
              <a:t>上述</a:t>
            </a:r>
            <a:r>
              <a:rPr lang="zh-TW" altLang="zh-HK" dirty="0"/>
              <a:t>訊息</a:t>
            </a:r>
            <a:r>
              <a:rPr lang="zh-TW" altLang="en-US" dirty="0"/>
              <a:t>後，你會立即轉發給朋友嗎？為什麼？（如會，請向小組同學生分享）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latin typeface="Calibri" panose="020F0502020204030204" pitchFamily="34" charset="0"/>
                <a:cs typeface="Calibri" panose="020F0502020204030204" pitchFamily="34" charset="0"/>
              </a:rPr>
              <a:t>當你發現</a:t>
            </a:r>
            <a:r>
              <a:rPr lang="zh-TW" altLang="zh-HK" dirty="0"/>
              <a:t>收到</a:t>
            </a:r>
            <a:r>
              <a:rPr lang="zh-TW" altLang="en-US" dirty="0"/>
              <a:t>的</a:t>
            </a:r>
            <a:r>
              <a:rPr lang="zh-TW" altLang="zh-HK" dirty="0"/>
              <a:t>手機訊息</a:t>
            </a:r>
            <a:r>
              <a:rPr lang="zh-TW" altLang="en-US" dirty="0"/>
              <a:t>跟天文台發布的資訊有所不同時，你認為可以做些甚麼以查證相關資訊？</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學生自由作答</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9</a:t>
            </a:fld>
            <a:endParaRPr lang="zh-HK" altLang="en-US"/>
          </a:p>
        </p:txBody>
      </p:sp>
    </p:spTree>
    <p:extLst>
      <p:ext uri="{BB962C8B-B14F-4D97-AF65-F5344CB8AC3E}">
        <p14:creationId xmlns:p14="http://schemas.microsoft.com/office/powerpoint/2010/main" val="2811208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8"/>
            <a:ext cx="6517482"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313259" y="3886203"/>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141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全景圖片 (含輔助字幕)">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88559"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497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輔助字幕">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2"/>
            <a:ext cx="7773339"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4408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輔助字幕)">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90"/>
            <a:ext cx="6977064" cy="2729915"/>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685331" y="4372799"/>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1"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9403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4"/>
            <a:ext cx="7773339"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236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685331" y="2943358"/>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3339293"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3331013" y="2943358"/>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5979974" y="2943358"/>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4595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5332"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685332"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5332"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331011" y="4781083"/>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5979975"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79881" y="4781081"/>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1974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6"/>
            <a:ext cx="7773339" cy="342410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9486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6" y="609604"/>
            <a:ext cx="1914995"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331" y="609604"/>
            <a:ext cx="5744043" cy="51815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787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5"/>
            <a:ext cx="7772870"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68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6"/>
            <a:ext cx="7763814"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331" y="3657460"/>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055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個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20"/>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5"/>
            <a:ext cx="3829520"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5"/>
            <a:ext cx="3829050"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503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20"/>
            <a:ext cx="7773338"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59747"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Content Placeholder 3"/>
          <p:cNvSpPr>
            <a:spLocks noGrp="1"/>
          </p:cNvSpPr>
          <p:nvPr>
            <p:ph sz="quarter" idx="13"/>
          </p:nvPr>
        </p:nvSpPr>
        <p:spPr>
          <a:xfrm>
            <a:off x="685332" y="3051015"/>
            <a:ext cx="3829520" cy="27401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3" name="Content Placeholder 5"/>
          <p:cNvSpPr>
            <a:spLocks noGrp="1"/>
          </p:cNvSpPr>
          <p:nvPr>
            <p:ph sz="quarter" idx="14"/>
          </p:nvPr>
        </p:nvSpPr>
        <p:spPr>
          <a:xfrm>
            <a:off x="4629151" y="3051015"/>
            <a:ext cx="3829051" cy="27401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03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976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478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808548" y="609603"/>
            <a:ext cx="4650122" cy="51815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332"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296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004271"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46" y="2632855"/>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926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3" y="618520"/>
            <a:ext cx="7773338"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331" y="2367096"/>
            <a:ext cx="7773339" cy="342410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759053" y="5883278"/>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10/22/2020</a:t>
            </a:fld>
            <a:endParaRPr lang="en-US" dirty="0"/>
          </a:p>
        </p:txBody>
      </p:sp>
      <p:sp>
        <p:nvSpPr>
          <p:cNvPr id="5" name="Footer Placeholder 4"/>
          <p:cNvSpPr>
            <a:spLocks noGrp="1"/>
          </p:cNvSpPr>
          <p:nvPr>
            <p:ph type="ftr" sz="quarter" idx="3"/>
          </p:nvPr>
        </p:nvSpPr>
        <p:spPr>
          <a:xfrm>
            <a:off x="685332" y="5883278"/>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10" y="5883278"/>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580471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paper.udn.com/udnpaper/PID0004/333256/web/#6L-13527184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m21.hk/medialiteracy/&#32178;&#19978;&#28040;&#24687;&#20998;&#30495;&#20605;/"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www.hkedcity.net/etv/resource/437338713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FC31C4-76F8-48B2-9FD6-5C1CE6CA3AA4}"/>
              </a:ext>
            </a:extLst>
          </p:cNvPr>
          <p:cNvSpPr>
            <a:spLocks noGrp="1"/>
          </p:cNvSpPr>
          <p:nvPr>
            <p:ph type="ctrTitle"/>
          </p:nvPr>
        </p:nvSpPr>
        <p:spPr>
          <a:xfrm>
            <a:off x="250824" y="1916185"/>
            <a:ext cx="5860043" cy="1653611"/>
          </a:xfrm>
          <a:effectLst>
            <a:outerShdw blurRad="50800" dist="38100" dir="2700000" algn="tl" rotWithShape="0">
              <a:prstClr val="black">
                <a:alpha val="40000"/>
              </a:prstClr>
            </a:outerShdw>
          </a:effectLst>
        </p:spPr>
        <p:txBody>
          <a:bodyPr>
            <a:normAutofit fontScale="90000"/>
          </a:bodyPr>
          <a:lstStyle/>
          <a:p>
            <a:pPr algn="l"/>
            <a:r>
              <a:rPr lang="zh-TW" altLang="en-US" sz="44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生活事件事例</a:t>
            </a:r>
            <a:br>
              <a:rPr lang="zh-TW" altLang="en-US" sz="44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br>
            <a:r>
              <a:rPr lang="zh-TW" altLang="en-US" sz="6000" b="1" cap="none" dirty="0">
                <a:ln w="10160">
                  <a:solidFill>
                    <a:schemeClr val="bg2"/>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「內容農場知多少</a:t>
            </a:r>
            <a:r>
              <a:rPr lang="en-US" altLang="zh-HK"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r>
            <a:br>
              <a:rPr lang="en-US" altLang="zh-HK"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br>
            <a:r>
              <a:rPr lang="en-US" altLang="zh-HK" sz="3100" b="1" cap="none" dirty="0">
                <a:ln w="10160">
                  <a:solidFill>
                    <a:schemeClr val="bg2"/>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HK" altLang="zh-HK" sz="3100" b="1" cap="none" dirty="0">
                <a:ln w="10160">
                  <a:solidFill>
                    <a:schemeClr val="bg2"/>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辨識網絡資訊真偽</a:t>
            </a:r>
            <a:r>
              <a:rPr lang="en-US" altLang="zh-HK" sz="3100" b="1" cap="none" dirty="0" smtClean="0">
                <a:ln w="10160">
                  <a:solidFill>
                    <a:schemeClr val="bg2"/>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HK" altLang="en-US" sz="3100" b="1" cap="none" dirty="0" smtClean="0">
                <a:ln w="10160">
                  <a:solidFill>
                    <a:schemeClr val="bg2"/>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TW" altLang="zh-HK" sz="3100" dirty="0">
                <a:latin typeface="微軟正黑體" panose="020B0604030504040204" pitchFamily="34" charset="-120"/>
                <a:ea typeface="微軟正黑體" panose="020B0604030504040204" pitchFamily="34" charset="-120"/>
              </a:rPr>
              <a:t/>
            </a:r>
            <a:br>
              <a:rPr lang="zh-TW" altLang="zh-HK" sz="3100" dirty="0">
                <a:latin typeface="微軟正黑體" panose="020B0604030504040204" pitchFamily="34" charset="-120"/>
                <a:ea typeface="微軟正黑體" panose="020B0604030504040204" pitchFamily="34" charset="-120"/>
              </a:rPr>
            </a:br>
            <a:endParaRPr lang="zh-HK" altLang="en-US" sz="3100" dirty="0">
              <a:latin typeface="微軟正黑體" panose="020B0604030504040204" pitchFamily="34" charset="-120"/>
              <a:ea typeface="微軟正黑體" panose="020B0604030504040204" pitchFamily="34" charset="-120"/>
            </a:endParaRPr>
          </a:p>
        </p:txBody>
      </p:sp>
      <p:sp>
        <p:nvSpPr>
          <p:cNvPr id="3" name="副標題 2">
            <a:extLst>
              <a:ext uri="{FF2B5EF4-FFF2-40B4-BE49-F238E27FC236}">
                <a16:creationId xmlns:a16="http://schemas.microsoft.com/office/drawing/2014/main" id="{85B080DF-7A02-4E78-AC1F-D54985583467}"/>
              </a:ext>
            </a:extLst>
          </p:cNvPr>
          <p:cNvSpPr>
            <a:spLocks noGrp="1"/>
          </p:cNvSpPr>
          <p:nvPr>
            <p:ph type="subTitle" idx="1"/>
          </p:nvPr>
        </p:nvSpPr>
        <p:spPr>
          <a:xfrm>
            <a:off x="340452" y="3569796"/>
            <a:ext cx="4685791" cy="1459404"/>
          </a:xfrm>
          <a:effectLst>
            <a:outerShdw blurRad="50800" dist="38100" dir="2700000" algn="tl" rotWithShape="0">
              <a:prstClr val="black">
                <a:alpha val="40000"/>
              </a:prstClr>
            </a:outerShdw>
          </a:effectLst>
        </p:spPr>
        <p:txBody>
          <a:bodyPr>
            <a:noAutofit/>
          </a:bodyPr>
          <a:lstStyle/>
          <a:p>
            <a:pPr algn="l"/>
            <a:r>
              <a:rPr lang="zh-TW" altLang="en-US" sz="1800"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價值觀教育 </a:t>
            </a:r>
            <a:r>
              <a:rPr lang="en-US" altLang="zh-TW" sz="1800"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TW" altLang="en-US" sz="18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使用資訊科技的正確態度</a:t>
            </a:r>
            <a:r>
              <a:rPr lang="en-US" altLang="zh-TW" sz="1800"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endParaRPr lang="zh-TW" altLang="en-US" sz="1800"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a:p>
            <a:pPr algn="l"/>
            <a:r>
              <a:rPr lang="zh-TW" altLang="en-US" sz="18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高小至初中</a:t>
            </a:r>
          </a:p>
          <a:p>
            <a:pPr algn="l"/>
            <a:r>
              <a:rPr lang="zh-TW" altLang="en-US" sz="1800"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教育局德育</a:t>
            </a:r>
            <a:r>
              <a:rPr lang="zh-TW" altLang="en-US" sz="18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、公民及國民教育組</a:t>
            </a:r>
            <a:r>
              <a:rPr lang="zh-TW" altLang="en-US" sz="1800"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製作</a:t>
            </a:r>
            <a:endParaRPr lang="en-US" altLang="zh-TW" sz="1800"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a:p>
            <a:pPr algn="l"/>
            <a:r>
              <a:rPr lang="en-US" altLang="zh-TW" sz="1800" b="1" cap="none" dirty="0">
                <a:ln/>
                <a:solidFill>
                  <a:schemeClr val="accent3"/>
                </a:solidFill>
                <a:latin typeface="Arial" panose="020B0604020202020204" pitchFamily="34" charset="0"/>
                <a:sym typeface="Arial" panose="020B0604020202020204" pitchFamily="34" charset="0"/>
              </a:rPr>
              <a:t>2020</a:t>
            </a:r>
            <a:r>
              <a:rPr lang="zh-TW" altLang="en-US" sz="1800" b="1" cap="none" dirty="0">
                <a:ln/>
                <a:solidFill>
                  <a:schemeClr val="accent3"/>
                </a:solidFill>
                <a:latin typeface="Arial" panose="020B0604020202020204" pitchFamily="34" charset="0"/>
                <a:sym typeface="Arial" panose="020B0604020202020204" pitchFamily="34" charset="0"/>
              </a:rPr>
              <a:t>年</a:t>
            </a:r>
            <a:r>
              <a:rPr lang="en-US" altLang="zh-TW" sz="1800" b="1" cap="none" dirty="0">
                <a:ln/>
                <a:solidFill>
                  <a:schemeClr val="accent3"/>
                </a:solidFill>
                <a:latin typeface="Arial" panose="020B0604020202020204" pitchFamily="34" charset="0"/>
                <a:sym typeface="Arial" panose="020B0604020202020204" pitchFamily="34" charset="0"/>
              </a:rPr>
              <a:t>10</a:t>
            </a:r>
            <a:r>
              <a:rPr lang="zh-TW" altLang="en-US" sz="1800" b="1" cap="none" dirty="0">
                <a:ln/>
                <a:solidFill>
                  <a:schemeClr val="accent3"/>
                </a:solidFill>
                <a:latin typeface="Arial" panose="020B0604020202020204" pitchFamily="34" charset="0"/>
                <a:sym typeface="Arial" panose="020B0604020202020204" pitchFamily="34" charset="0"/>
              </a:rPr>
              <a:t>月</a:t>
            </a:r>
          </a:p>
          <a:p>
            <a:pPr algn="l"/>
            <a:endParaRPr lang="zh-TW" altLang="zh-HK" sz="18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a:p>
            <a:pPr algn="l"/>
            <a:endParaRPr lang="zh-HK" altLang="en-US" sz="8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777" y="2646381"/>
            <a:ext cx="4339955" cy="4339955"/>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139" y="2315522"/>
            <a:ext cx="4404861" cy="4404861"/>
          </a:xfrm>
          <a:prstGeom prst="rect">
            <a:avLst/>
          </a:prstGeom>
        </p:spPr>
      </p:pic>
      <p:sp>
        <p:nvSpPr>
          <p:cNvPr id="8" name="文字方塊 7"/>
          <p:cNvSpPr txBox="1"/>
          <p:nvPr/>
        </p:nvSpPr>
        <p:spPr>
          <a:xfrm>
            <a:off x="250824" y="6458773"/>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7072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50" fill="hold">
                                          <p:stCondLst>
                                            <p:cond delay="0"/>
                                          </p:stCondLst>
                                        </p:cTn>
                                        <p:tgtEl>
                                          <p:spTgt spid="5"/>
                                        </p:tgtEl>
                                        <p:attrNameLst>
                                          <p:attrName>r</p:attrName>
                                        </p:attrNameLst>
                                      </p:cBhvr>
                                    </p:animRot>
                                    <p:animRot by="-240000">
                                      <p:cBhvr>
                                        <p:cTn id="7" dur="700" fill="hold">
                                          <p:stCondLst>
                                            <p:cond delay="700"/>
                                          </p:stCondLst>
                                        </p:cTn>
                                        <p:tgtEl>
                                          <p:spTgt spid="5"/>
                                        </p:tgtEl>
                                        <p:attrNameLst>
                                          <p:attrName>r</p:attrName>
                                        </p:attrNameLst>
                                      </p:cBhvr>
                                    </p:animRot>
                                    <p:animRot by="240000">
                                      <p:cBhvr>
                                        <p:cTn id="8" dur="700" fill="hold">
                                          <p:stCondLst>
                                            <p:cond delay="1400"/>
                                          </p:stCondLst>
                                        </p:cTn>
                                        <p:tgtEl>
                                          <p:spTgt spid="5"/>
                                        </p:tgtEl>
                                        <p:attrNameLst>
                                          <p:attrName>r</p:attrName>
                                        </p:attrNameLst>
                                      </p:cBhvr>
                                    </p:animRot>
                                    <p:animRot by="-240000">
                                      <p:cBhvr>
                                        <p:cTn id="9" dur="700" fill="hold">
                                          <p:stCondLst>
                                            <p:cond delay="2100"/>
                                          </p:stCondLst>
                                        </p:cTn>
                                        <p:tgtEl>
                                          <p:spTgt spid="5"/>
                                        </p:tgtEl>
                                        <p:attrNameLst>
                                          <p:attrName>r</p:attrName>
                                        </p:attrNameLst>
                                      </p:cBhvr>
                                    </p:animRot>
                                    <p:animRot by="120000">
                                      <p:cBhvr>
                                        <p:cTn id="10" dur="700" fill="hold">
                                          <p:stCondLst>
                                            <p:cond delay="2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922397" y="226481"/>
            <a:ext cx="5400675" cy="655766"/>
          </a:xfrm>
        </p:spPr>
        <p:txBody>
          <a:bodyPr>
            <a:normAutofit/>
          </a:bodyPr>
          <a:lstStyle/>
          <a:p>
            <a:r>
              <a:rPr lang="zh-TW" altLang="en-US" dirty="0">
                <a:solidFill>
                  <a:schemeClr val="bg1"/>
                </a:solidFill>
                <a:latin typeface="微軟正黑體" panose="020B0604030504040204" pitchFamily="34" charset="-120"/>
                <a:ea typeface="微軟正黑體" panose="020B0604030504040204" pitchFamily="34" charset="-120"/>
              </a:rPr>
              <a:t>教師參考資料</a:t>
            </a:r>
          </a:p>
        </p:txBody>
      </p:sp>
      <p:sp>
        <p:nvSpPr>
          <p:cNvPr id="3" name="矩形 2"/>
          <p:cNvSpPr/>
          <p:nvPr/>
        </p:nvSpPr>
        <p:spPr>
          <a:xfrm>
            <a:off x="4443838" y="6126830"/>
            <a:ext cx="8185826" cy="547394"/>
          </a:xfrm>
          <a:prstGeom prst="rect">
            <a:avLst/>
          </a:prstGeom>
        </p:spPr>
        <p:txBody>
          <a:bodyPr wrap="square">
            <a:spAutoFit/>
          </a:bodyPr>
          <a:lstStyle/>
          <a:p>
            <a:pPr>
              <a:lnSpc>
                <a:spcPct val="150000"/>
              </a:lnSpc>
            </a:pPr>
            <a:r>
              <a:rPr lang="zh-TW" altLang="en-US" sz="1050" b="1" dirty="0">
                <a:solidFill>
                  <a:schemeClr val="bg1"/>
                </a:solidFill>
                <a:latin typeface="微軟正黑體" panose="020B0604030504040204" pitchFamily="34" charset="-120"/>
                <a:ea typeface="微軟正黑體" panose="020B0604030504040204" pitchFamily="34" charset="-120"/>
              </a:rPr>
              <a:t>資源來源</a:t>
            </a:r>
            <a:r>
              <a:rPr lang="en-US" altLang="zh-TW" sz="1050" b="1" dirty="0">
                <a:solidFill>
                  <a:schemeClr val="bg1"/>
                </a:solidFill>
                <a:latin typeface="微軟正黑體" panose="020B0604030504040204" pitchFamily="34" charset="-120"/>
                <a:ea typeface="微軟正黑體" panose="020B0604030504040204" pitchFamily="34" charset="-120"/>
              </a:rPr>
              <a:t>:  </a:t>
            </a:r>
            <a:r>
              <a:rPr lang="en-US" altLang="zh-TW" sz="1050" b="1" dirty="0">
                <a:solidFill>
                  <a:schemeClr val="bg1"/>
                </a:solidFill>
                <a:latin typeface="微軟正黑體" panose="020B0604030504040204" pitchFamily="34" charset="-120"/>
                <a:ea typeface="微軟正黑體" panose="020B0604030504040204" pitchFamily="34" charset="-120"/>
                <a:hlinkClick r:id="rId3">
                  <a:extLst>
                    <a:ext uri="{A12FA001-AC4F-418D-AE19-62706E023703}">
                      <ahyp:hlinkClr xmlns:ahyp="http://schemas.microsoft.com/office/drawing/2018/hyperlinkcolor" xmlns="" val="tx"/>
                    </a:ext>
                  </a:extLst>
                </a:hlinkClick>
              </a:rPr>
              <a:t>《SMCRE </a:t>
            </a:r>
            <a:r>
              <a:rPr lang="zh-TW" altLang="en-US" sz="1050" b="1" dirty="0">
                <a:solidFill>
                  <a:schemeClr val="bg1"/>
                </a:solidFill>
                <a:latin typeface="微軟正黑體" panose="020B0604030504040204" pitchFamily="34" charset="-120"/>
                <a:ea typeface="微軟正黑體" panose="020B0604030504040204" pitchFamily="34" charset="-120"/>
                <a:hlinkClick r:id="rId3">
                  <a:extLst>
                    <a:ext uri="{A12FA001-AC4F-418D-AE19-62706E023703}">
                      <ahyp:hlinkClr xmlns:ahyp="http://schemas.microsoft.com/office/drawing/2018/hyperlinkcolor" xmlns="" val="tx"/>
                    </a:ext>
                  </a:extLst>
                </a:hlinkClick>
              </a:rPr>
              <a:t>揪社群平台不實訊息</a:t>
            </a:r>
            <a:r>
              <a:rPr lang="en-US" altLang="zh-TW" sz="1050" b="1" dirty="0">
                <a:solidFill>
                  <a:schemeClr val="bg1"/>
                </a:solidFill>
                <a:latin typeface="微軟正黑體" panose="020B0604030504040204" pitchFamily="34" charset="-120"/>
                <a:ea typeface="微軟正黑體" panose="020B0604030504040204" pitchFamily="34" charset="-120"/>
                <a:hlinkClick r:id="rId3">
                  <a:extLst>
                    <a:ext uri="{A12FA001-AC4F-418D-AE19-62706E023703}">
                      <ahyp:hlinkClr xmlns:ahyp="http://schemas.microsoft.com/office/drawing/2018/hyperlinkcolor" xmlns="" val="tx"/>
                    </a:ext>
                  </a:extLst>
                </a:hlinkClick>
              </a:rPr>
              <a:t>》</a:t>
            </a:r>
            <a:r>
              <a:rPr lang="en-US" altLang="zh-TW" sz="1050" b="1" dirty="0">
                <a:solidFill>
                  <a:schemeClr val="bg1"/>
                </a:solidFill>
                <a:latin typeface="微軟正黑體" panose="020B0604030504040204" pitchFamily="34" charset="-120"/>
                <a:ea typeface="微軟正黑體" panose="020B0604030504040204" pitchFamily="34" charset="-120"/>
              </a:rPr>
              <a:t/>
            </a:r>
            <a:br>
              <a:rPr lang="en-US" altLang="zh-TW" sz="1050" b="1" dirty="0">
                <a:solidFill>
                  <a:schemeClr val="bg1"/>
                </a:solidFill>
                <a:latin typeface="微軟正黑體" panose="020B0604030504040204" pitchFamily="34" charset="-120"/>
                <a:ea typeface="微軟正黑體" panose="020B0604030504040204" pitchFamily="34" charset="-120"/>
              </a:rPr>
            </a:br>
            <a:r>
              <a:rPr lang="en-US" altLang="zh-TW" sz="1050" b="1" dirty="0">
                <a:solidFill>
                  <a:schemeClr val="bg1"/>
                </a:solidFill>
                <a:latin typeface="微軟正黑體" panose="020B0604030504040204" pitchFamily="34" charset="-120"/>
                <a:ea typeface="微軟正黑體" panose="020B0604030504040204" pitchFamily="34" charset="-120"/>
              </a:rPr>
              <a:t>(</a:t>
            </a:r>
            <a:r>
              <a:rPr lang="zh-TW" altLang="en-US" sz="1050" b="1" dirty="0">
                <a:solidFill>
                  <a:schemeClr val="bg1"/>
                </a:solidFill>
                <a:latin typeface="微軟正黑體" panose="020B0604030504040204" pitchFamily="34" charset="-120"/>
                <a:ea typeface="微軟正黑體" panose="020B0604030504040204" pitchFamily="34" charset="-120"/>
              </a:rPr>
              <a:t>聯合新聞網  </a:t>
            </a:r>
            <a:r>
              <a:rPr lang="en-US" altLang="zh-TW" sz="1050" b="1" dirty="0">
                <a:solidFill>
                  <a:schemeClr val="bg1"/>
                </a:solidFill>
                <a:latin typeface="微軟正黑體" panose="020B0604030504040204" pitchFamily="34" charset="-120"/>
                <a:ea typeface="微軟正黑體" panose="020B0604030504040204" pitchFamily="34" charset="-120"/>
              </a:rPr>
              <a:t>und</a:t>
            </a:r>
            <a:r>
              <a:rPr lang="zh-TW" altLang="en-US" sz="1050" b="1" dirty="0">
                <a:solidFill>
                  <a:schemeClr val="bg1"/>
                </a:solidFill>
                <a:latin typeface="微軟正黑體" panose="020B0604030504040204" pitchFamily="34" charset="-120"/>
                <a:ea typeface="微軟正黑體" panose="020B0604030504040204" pitchFamily="34" charset="-120"/>
              </a:rPr>
              <a:t>論壇報 </a:t>
            </a:r>
            <a:r>
              <a:rPr lang="en-US" altLang="zh-TW" sz="1050" b="1" dirty="0">
                <a:solidFill>
                  <a:schemeClr val="bg1"/>
                </a:solidFill>
                <a:latin typeface="微軟正黑體" panose="020B0604030504040204" pitchFamily="34" charset="-120"/>
                <a:ea typeface="微軟正黑體" panose="020B0604030504040204" pitchFamily="34" charset="-120"/>
              </a:rPr>
              <a:t>2018</a:t>
            </a:r>
            <a:r>
              <a:rPr lang="zh-TW" altLang="en-US" sz="1050" b="1" dirty="0">
                <a:solidFill>
                  <a:schemeClr val="bg1"/>
                </a:solidFill>
                <a:latin typeface="微軟正黑體" panose="020B0604030504040204" pitchFamily="34" charset="-120"/>
                <a:ea typeface="微軟正黑體" panose="020B0604030504040204" pitchFamily="34" charset="-120"/>
              </a:rPr>
              <a:t>年</a:t>
            </a:r>
            <a:r>
              <a:rPr lang="en-US" altLang="zh-TW" sz="1050" b="1" dirty="0">
                <a:solidFill>
                  <a:schemeClr val="bg1"/>
                </a:solidFill>
                <a:latin typeface="微軟正黑體" panose="020B0604030504040204" pitchFamily="34" charset="-120"/>
                <a:ea typeface="微軟正黑體" panose="020B0604030504040204" pitchFamily="34" charset="-120"/>
              </a:rPr>
              <a:t>11</a:t>
            </a:r>
            <a:r>
              <a:rPr lang="zh-TW" altLang="en-US" sz="1050" b="1" dirty="0">
                <a:solidFill>
                  <a:schemeClr val="bg1"/>
                </a:solidFill>
                <a:latin typeface="微軟正黑體" panose="020B0604030504040204" pitchFamily="34" charset="-120"/>
                <a:ea typeface="微軟正黑體" panose="020B0604030504040204" pitchFamily="34" charset="-120"/>
              </a:rPr>
              <a:t>月</a:t>
            </a:r>
            <a:r>
              <a:rPr lang="en-US" altLang="zh-TW" sz="1050" b="1" dirty="0">
                <a:solidFill>
                  <a:schemeClr val="bg1"/>
                </a:solidFill>
                <a:latin typeface="微軟正黑體" panose="020B0604030504040204" pitchFamily="34" charset="-120"/>
                <a:ea typeface="微軟正黑體" panose="020B0604030504040204" pitchFamily="34" charset="-120"/>
              </a:rPr>
              <a:t>2</a:t>
            </a:r>
            <a:r>
              <a:rPr lang="zh-TW" altLang="en-US" sz="1050" b="1" dirty="0">
                <a:solidFill>
                  <a:schemeClr val="bg1"/>
                </a:solidFill>
                <a:latin typeface="微軟正黑體" panose="020B0604030504040204" pitchFamily="34" charset="-120"/>
                <a:ea typeface="微軟正黑體" panose="020B0604030504040204" pitchFamily="34" charset="-120"/>
              </a:rPr>
              <a:t>日</a:t>
            </a:r>
            <a:r>
              <a:rPr lang="en-US" altLang="zh-TW" sz="1050" b="1" dirty="0">
                <a:solidFill>
                  <a:schemeClr val="bg1"/>
                </a:solidFill>
                <a:latin typeface="微軟正黑體" panose="020B0604030504040204" pitchFamily="34" charset="-120"/>
                <a:ea typeface="微軟正黑體" panose="020B0604030504040204" pitchFamily="34" charset="-120"/>
              </a:rPr>
              <a:t> </a:t>
            </a:r>
            <a:r>
              <a:rPr lang="zh-TW" altLang="en-US" sz="1050" b="1" dirty="0">
                <a:solidFill>
                  <a:schemeClr val="bg1"/>
                </a:solidFill>
                <a:latin typeface="微軟正黑體" panose="020B0604030504040204" pitchFamily="34" charset="-120"/>
                <a:ea typeface="微軟正黑體" panose="020B0604030504040204" pitchFamily="34" charset="-120"/>
              </a:rPr>
              <a:t>第</a:t>
            </a:r>
            <a:r>
              <a:rPr lang="en-US" altLang="zh-TW" sz="1050" b="1" dirty="0">
                <a:solidFill>
                  <a:schemeClr val="bg1"/>
                </a:solidFill>
                <a:latin typeface="微軟正黑體" panose="020B0604030504040204" pitchFamily="34" charset="-120"/>
                <a:ea typeface="微軟正黑體" panose="020B0604030504040204" pitchFamily="34" charset="-120"/>
              </a:rPr>
              <a:t>4354</a:t>
            </a:r>
            <a:r>
              <a:rPr lang="zh-TW" altLang="en-US" sz="1050" b="1" dirty="0">
                <a:solidFill>
                  <a:schemeClr val="bg1"/>
                </a:solidFill>
                <a:latin typeface="微軟正黑體" panose="020B0604030504040204" pitchFamily="34" charset="-120"/>
                <a:ea typeface="微軟正黑體" panose="020B0604030504040204" pitchFamily="34" charset="-120"/>
              </a:rPr>
              <a:t>期</a:t>
            </a:r>
            <a:r>
              <a:rPr lang="en-US" altLang="zh-TW" sz="1050" b="1" dirty="0">
                <a:solidFill>
                  <a:schemeClr val="bg1"/>
                </a:solidFill>
                <a:latin typeface="微軟正黑體" panose="020B0604030504040204" pitchFamily="34" charset="-120"/>
                <a:ea typeface="微軟正黑體" panose="020B0604030504040204" pitchFamily="34" charset="-120"/>
              </a:rPr>
              <a:t>)</a:t>
            </a:r>
            <a:endParaRPr lang="zh-TW"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345879" y="1194711"/>
            <a:ext cx="8553709" cy="5074466"/>
          </a:xfrm>
          <a:prstGeom prst="rect">
            <a:avLst/>
          </a:prstGeom>
          <a:noFill/>
        </p:spPr>
        <p:txBody>
          <a:bodyPr wrap="square" rtlCol="0">
            <a:spAutoFit/>
          </a:bodyPr>
          <a:lstStyle/>
          <a:p>
            <a:r>
              <a:rPr lang="zh-TW" altLang="en-US" sz="2100" dirty="0">
                <a:solidFill>
                  <a:schemeClr val="bg1"/>
                </a:solidFill>
                <a:latin typeface="微軟正黑體" panose="020B0604030504040204" pitchFamily="34" charset="-120"/>
                <a:ea typeface="微軟正黑體" panose="020B0604030504040204" pitchFamily="34" charset="-120"/>
              </a:rPr>
              <a:t>接收任何訊息時，可以</a:t>
            </a:r>
            <a:r>
              <a:rPr lang="zh-TW" altLang="zh-HK" sz="2100" b="1" dirty="0">
                <a:solidFill>
                  <a:schemeClr val="bg1"/>
                </a:solidFill>
                <a:latin typeface="微軟正黑體" panose="020B0604030504040204" pitchFamily="34" charset="-120"/>
                <a:ea typeface="微軟正黑體" panose="020B0604030504040204" pitchFamily="34" charset="-120"/>
              </a:rPr>
              <a:t>運用「</a:t>
            </a:r>
            <a:r>
              <a:rPr lang="en-US" altLang="zh-HK" sz="2100" b="1" dirty="0">
                <a:solidFill>
                  <a:schemeClr val="bg1"/>
                </a:solidFill>
                <a:latin typeface="微軟正黑體" panose="020B0604030504040204" pitchFamily="34" charset="-120"/>
                <a:ea typeface="微軟正黑體" panose="020B0604030504040204" pitchFamily="34" charset="-120"/>
              </a:rPr>
              <a:t>SMCRE</a:t>
            </a:r>
            <a:r>
              <a:rPr lang="zh-TW" altLang="zh-HK" sz="2100" b="1" dirty="0">
                <a:solidFill>
                  <a:schemeClr val="bg1"/>
                </a:solidFill>
                <a:latin typeface="微軟正黑體" panose="020B0604030504040204" pitchFamily="34" charset="-120"/>
                <a:ea typeface="微軟正黑體" panose="020B0604030504040204" pitchFamily="34" charset="-120"/>
              </a:rPr>
              <a:t>」分析原則判斷資訊真偽</a:t>
            </a:r>
            <a:r>
              <a:rPr lang="zh-TW" altLang="en-US" sz="2100" dirty="0">
                <a:solidFill>
                  <a:schemeClr val="bg1"/>
                </a:solidFill>
                <a:latin typeface="微軟正黑體" panose="020B0604030504040204" pitchFamily="34" charset="-120"/>
                <a:ea typeface="微軟正黑體" panose="020B0604030504040204" pitchFamily="34" charset="-120"/>
              </a:rPr>
              <a:t>，以培養明辨性思考能力，</a:t>
            </a:r>
            <a:r>
              <a:rPr lang="zh-TW" altLang="en-US" sz="2100" dirty="0" smtClean="0">
                <a:solidFill>
                  <a:schemeClr val="bg1"/>
                </a:solidFill>
                <a:latin typeface="微軟正黑體" panose="020B0604030504040204" pitchFamily="34" charset="-120"/>
                <a:ea typeface="微軟正黑體" panose="020B0604030504040204" pitchFamily="34" charset="-120"/>
              </a:rPr>
              <a:t>降低不</a:t>
            </a:r>
            <a:r>
              <a:rPr lang="zh-TW" altLang="en-US" sz="2100" dirty="0">
                <a:solidFill>
                  <a:schemeClr val="bg1"/>
                </a:solidFill>
                <a:latin typeface="微軟正黑體" panose="020B0604030504040204" pitchFamily="34" charset="-120"/>
                <a:ea typeface="微軟正黑體" panose="020B0604030504040204" pitchFamily="34" charset="-120"/>
              </a:rPr>
              <a:t>實訊息對我們的影響。</a:t>
            </a:r>
            <a:endParaRPr lang="en-US" altLang="zh-TW" sz="2100" dirty="0">
              <a:solidFill>
                <a:schemeClr val="bg1"/>
              </a:solidFill>
              <a:latin typeface="微軟正黑體" panose="020B0604030504040204" pitchFamily="34" charset="-120"/>
              <a:ea typeface="微軟正黑體" panose="020B0604030504040204" pitchFamily="34" charset="-120"/>
            </a:endParaRPr>
          </a:p>
          <a:p>
            <a:r>
              <a:rPr lang="en-US" altLang="zh-HK" sz="375" dirty="0">
                <a:solidFill>
                  <a:schemeClr val="bg1"/>
                </a:solidFill>
                <a:latin typeface="微軟正黑體" panose="020B0604030504040204" pitchFamily="34" charset="-120"/>
                <a:ea typeface="微軟正黑體" panose="020B0604030504040204" pitchFamily="34" charset="-120"/>
              </a:rPr>
              <a:t> </a:t>
            </a:r>
            <a:endParaRPr lang="zh-TW" altLang="zh-HK" sz="100" dirty="0">
              <a:solidFill>
                <a:schemeClr val="bg1"/>
              </a:solidFill>
              <a:latin typeface="微軟正黑體" panose="020B0604030504040204" pitchFamily="34" charset="-120"/>
              <a:ea typeface="微軟正黑體" panose="020B0604030504040204" pitchFamily="34" charset="-120"/>
            </a:endParaRPr>
          </a:p>
          <a:p>
            <a:r>
              <a:rPr lang="en-US" altLang="zh-HK" sz="3600" dirty="0">
                <a:solidFill>
                  <a:schemeClr val="bg1"/>
                </a:solidFill>
                <a:latin typeface="微軟正黑體" panose="020B0604030504040204" pitchFamily="34" charset="-120"/>
                <a:ea typeface="微軟正黑體" panose="020B0604030504040204" pitchFamily="34" charset="-120"/>
              </a:rPr>
              <a:t>S</a:t>
            </a:r>
            <a:r>
              <a:rPr lang="en-US" altLang="zh-HK" sz="2000" dirty="0">
                <a:solidFill>
                  <a:schemeClr val="bg1"/>
                </a:solidFill>
                <a:latin typeface="微軟正黑體" panose="020B0604030504040204" pitchFamily="34" charset="-120"/>
                <a:ea typeface="微軟正黑體" panose="020B0604030504040204" pitchFamily="34" charset="-120"/>
              </a:rPr>
              <a:t>   (Source) 	</a:t>
            </a:r>
            <a:r>
              <a:rPr lang="zh-HK" altLang="zh-HK" sz="2000" dirty="0" smtClean="0">
                <a:solidFill>
                  <a:schemeClr val="bg1"/>
                </a:solidFill>
                <a:latin typeface="微軟正黑體" panose="020B0604030504040204" pitchFamily="34" charset="-120"/>
                <a:ea typeface="微軟正黑體" panose="020B0604030504040204" pitchFamily="34" charset="-120"/>
              </a:rPr>
              <a:t>「</a:t>
            </a:r>
            <a:r>
              <a:rPr lang="zh-HK" altLang="zh-HK" sz="2000" dirty="0">
                <a:solidFill>
                  <a:schemeClr val="bg1"/>
                </a:solidFill>
                <a:latin typeface="微軟正黑體" panose="020B0604030504040204" pitchFamily="34" charset="-120"/>
                <a:ea typeface="微軟正黑體" panose="020B0604030504040204" pitchFamily="34" charset="-120"/>
              </a:rPr>
              <a:t>消息來源」是哪個組織或個人所發布，可信度或</a:t>
            </a:r>
            <a:r>
              <a:rPr lang="zh-HK" altLang="zh-HK" sz="2000" dirty="0" smtClean="0">
                <a:solidFill>
                  <a:schemeClr val="bg1"/>
                </a:solidFill>
                <a:latin typeface="微軟正黑體" panose="020B0604030504040204" pitchFamily="34" charset="-120"/>
                <a:ea typeface="微軟正黑體" panose="020B0604030504040204" pitchFamily="34" charset="-120"/>
              </a:rPr>
              <a:t>專</a:t>
            </a:r>
            <a:r>
              <a:rPr lang="zh-TW" altLang="en-US" sz="2000" dirty="0" smtClean="0">
                <a:solidFill>
                  <a:schemeClr val="bg1"/>
                </a:solidFill>
                <a:latin typeface="微軟正黑體" panose="020B0604030504040204" pitchFamily="34" charset="-120"/>
                <a:ea typeface="微軟正黑體" panose="020B0604030504040204" pitchFamily="34" charset="-120"/>
              </a:rPr>
              <a:t>     </a:t>
            </a:r>
            <a:r>
              <a:rPr lang="zh-HK" altLang="zh-HK" sz="2000" dirty="0" smtClean="0">
                <a:solidFill>
                  <a:schemeClr val="bg1"/>
                </a:solidFill>
                <a:latin typeface="微軟正黑體" panose="020B0604030504040204" pitchFamily="34" charset="-120"/>
                <a:ea typeface="微軟正黑體" panose="020B0604030504040204" pitchFamily="34" charset="-120"/>
              </a:rPr>
              <a:t>業</a:t>
            </a:r>
            <a:r>
              <a:rPr lang="zh-TW" altLang="en-US" sz="2000" dirty="0" smtClean="0">
                <a:solidFill>
                  <a:schemeClr val="bg1"/>
                </a:solidFill>
                <a:latin typeface="微軟正黑體" panose="020B0604030504040204" pitchFamily="34" charset="-120"/>
                <a:ea typeface="微軟正黑體" panose="020B0604030504040204" pitchFamily="34" charset="-120"/>
              </a:rPr>
              <a:t>       </a:t>
            </a:r>
            <a:endParaRPr lang="en-US" altLang="zh-TW" sz="2000" dirty="0" smtClean="0">
              <a:solidFill>
                <a:schemeClr val="bg1"/>
              </a:solidFill>
              <a:latin typeface="微軟正黑體" panose="020B0604030504040204" pitchFamily="34" charset="-120"/>
              <a:ea typeface="微軟正黑體" panose="020B0604030504040204" pitchFamily="34" charset="-120"/>
            </a:endParaRPr>
          </a:p>
          <a:p>
            <a:r>
              <a:rPr lang="zh-TW" altLang="en-US" sz="2000" dirty="0">
                <a:solidFill>
                  <a:schemeClr val="bg1"/>
                </a:solidFill>
                <a:latin typeface="微軟正黑體" panose="020B0604030504040204" pitchFamily="34" charset="-120"/>
                <a:ea typeface="微軟正黑體" panose="020B0604030504040204" pitchFamily="34" charset="-120"/>
              </a:rPr>
              <a:t> </a:t>
            </a:r>
            <a:r>
              <a:rPr lang="zh-TW" altLang="en-US" sz="2000" dirty="0" smtClean="0">
                <a:solidFill>
                  <a:schemeClr val="bg1"/>
                </a:solidFill>
                <a:latin typeface="微軟正黑體" panose="020B0604030504040204" pitchFamily="34" charset="-120"/>
                <a:ea typeface="微軟正黑體" panose="020B0604030504040204" pitchFamily="34" charset="-120"/>
              </a:rPr>
              <a:t>                              </a:t>
            </a:r>
            <a:r>
              <a:rPr lang="zh-HK" altLang="zh-HK" sz="2000" dirty="0" smtClean="0">
                <a:solidFill>
                  <a:schemeClr val="bg1"/>
                </a:solidFill>
                <a:latin typeface="微軟正黑體" panose="020B0604030504040204" pitchFamily="34" charset="-120"/>
                <a:ea typeface="微軟正黑體" panose="020B0604030504040204" pitchFamily="34" charset="-120"/>
              </a:rPr>
              <a:t>性</a:t>
            </a:r>
            <a:r>
              <a:rPr lang="zh-HK" altLang="zh-HK" sz="2000" dirty="0">
                <a:solidFill>
                  <a:schemeClr val="bg1"/>
                </a:solidFill>
                <a:latin typeface="微軟正黑體" panose="020B0604030504040204" pitchFamily="34" charset="-120"/>
                <a:ea typeface="微軟正黑體" panose="020B0604030504040204" pitchFamily="34" charset="-120"/>
              </a:rPr>
              <a:t>值得信賴嗎？</a:t>
            </a:r>
            <a:endParaRPr lang="zh-TW" altLang="zh-HK" sz="2000" dirty="0">
              <a:solidFill>
                <a:schemeClr val="bg1"/>
              </a:solidFill>
              <a:latin typeface="微軟正黑體" panose="020B0604030504040204" pitchFamily="34" charset="-120"/>
              <a:ea typeface="微軟正黑體" panose="020B0604030504040204" pitchFamily="34" charset="-120"/>
            </a:endParaRPr>
          </a:p>
          <a:p>
            <a:r>
              <a:rPr lang="en-US" altLang="zh-HK" sz="3600" dirty="0">
                <a:solidFill>
                  <a:schemeClr val="bg1"/>
                </a:solidFill>
                <a:latin typeface="微軟正黑體" panose="020B0604030504040204" pitchFamily="34" charset="-120"/>
                <a:ea typeface="微軟正黑體" panose="020B0604030504040204" pitchFamily="34" charset="-120"/>
              </a:rPr>
              <a:t>M </a:t>
            </a:r>
            <a:r>
              <a:rPr lang="en-US" altLang="zh-HK" sz="2000" dirty="0">
                <a:solidFill>
                  <a:schemeClr val="bg1"/>
                </a:solidFill>
                <a:latin typeface="微軟正黑體" panose="020B0604030504040204" pitchFamily="34" charset="-120"/>
                <a:ea typeface="微軟正黑體" panose="020B0604030504040204" pitchFamily="34" charset="-120"/>
              </a:rPr>
              <a:t>(Message)	</a:t>
            </a:r>
            <a:r>
              <a:rPr lang="zh-HK" altLang="zh-HK" sz="2000" dirty="0" smtClean="0">
                <a:solidFill>
                  <a:schemeClr val="bg1"/>
                </a:solidFill>
                <a:latin typeface="微軟正黑體" panose="020B0604030504040204" pitchFamily="34" charset="-120"/>
                <a:ea typeface="微軟正黑體" panose="020B0604030504040204" pitchFamily="34" charset="-120"/>
              </a:rPr>
              <a:t>「</a:t>
            </a:r>
            <a:r>
              <a:rPr lang="zh-HK" altLang="zh-HK" sz="2000" dirty="0">
                <a:solidFill>
                  <a:schemeClr val="bg1"/>
                </a:solidFill>
                <a:latin typeface="微軟正黑體" panose="020B0604030504040204" pitchFamily="34" charset="-120"/>
                <a:ea typeface="微軟正黑體" panose="020B0604030504040204" pitchFamily="34" charset="-120"/>
              </a:rPr>
              <a:t>訊息」傳達什麼意義、價值觀或意識形態？</a:t>
            </a:r>
            <a:r>
              <a:rPr lang="en-US" altLang="zh-HK" sz="2000" dirty="0">
                <a:solidFill>
                  <a:schemeClr val="bg1"/>
                </a:solidFill>
                <a:latin typeface="微軟正黑體" panose="020B0604030504040204" pitchFamily="34" charset="-120"/>
                <a:ea typeface="微軟正黑體" panose="020B0604030504040204" pitchFamily="34" charset="-120"/>
              </a:rPr>
              <a:t>(</a:t>
            </a:r>
            <a:r>
              <a:rPr lang="zh-HK" altLang="zh-HK" sz="2000" dirty="0">
                <a:solidFill>
                  <a:schemeClr val="bg1"/>
                </a:solidFill>
                <a:latin typeface="微軟正黑體" panose="020B0604030504040204" pitchFamily="34" charset="-120"/>
                <a:ea typeface="微軟正黑體" panose="020B0604030504040204" pitchFamily="34" charset="-120"/>
              </a:rPr>
              <a:t>例</a:t>
            </a:r>
            <a:r>
              <a:rPr lang="zh-TW" altLang="zh-HK" sz="2000" dirty="0">
                <a:solidFill>
                  <a:schemeClr val="bg1"/>
                </a:solidFill>
                <a:latin typeface="微軟正黑體" panose="020B0604030504040204" pitchFamily="34" charset="-120"/>
                <a:ea typeface="微軟正黑體" panose="020B0604030504040204" pitchFamily="34" charset="-120"/>
              </a:rPr>
              <a:t>如</a:t>
            </a:r>
            <a:r>
              <a:rPr lang="zh-HK" altLang="zh-HK" sz="2000" dirty="0">
                <a:solidFill>
                  <a:schemeClr val="bg1"/>
                </a:solidFill>
                <a:latin typeface="微軟正黑體" panose="020B0604030504040204" pitchFamily="34" charset="-120"/>
                <a:ea typeface="微軟正黑體" panose="020B0604030504040204" pitchFamily="34" charset="-120"/>
              </a:rPr>
              <a:t>：訊</a:t>
            </a:r>
            <a:r>
              <a:rPr lang="zh-TW" altLang="zh-HK" sz="2000" dirty="0" smtClean="0">
                <a:solidFill>
                  <a:schemeClr val="bg1"/>
                </a:solidFill>
                <a:latin typeface="微軟正黑體" panose="020B0604030504040204" pitchFamily="34" charset="-120"/>
                <a:ea typeface="微軟正黑體" panose="020B0604030504040204" pitchFamily="34" charset="-120"/>
              </a:rPr>
              <a:t>息</a:t>
            </a:r>
            <a:endParaRPr lang="en-US" altLang="zh-TW" sz="2000" dirty="0" smtClean="0">
              <a:solidFill>
                <a:schemeClr val="bg1"/>
              </a:solidFill>
              <a:latin typeface="微軟正黑體" panose="020B0604030504040204" pitchFamily="34" charset="-120"/>
              <a:ea typeface="微軟正黑體" panose="020B0604030504040204" pitchFamily="34" charset="-120"/>
            </a:endParaRPr>
          </a:p>
          <a:p>
            <a:r>
              <a:rPr lang="zh-TW" altLang="en-US" sz="2000" dirty="0">
                <a:solidFill>
                  <a:schemeClr val="bg1"/>
                </a:solidFill>
                <a:latin typeface="微軟正黑體" panose="020B0604030504040204" pitchFamily="34" charset="-120"/>
                <a:ea typeface="微軟正黑體" panose="020B0604030504040204" pitchFamily="34" charset="-120"/>
              </a:rPr>
              <a:t> </a:t>
            </a:r>
            <a:r>
              <a:rPr lang="zh-TW" altLang="en-US" sz="2000" dirty="0" smtClean="0">
                <a:solidFill>
                  <a:schemeClr val="bg1"/>
                </a:solidFill>
                <a:latin typeface="微軟正黑體" panose="020B0604030504040204" pitchFamily="34" charset="-120"/>
                <a:ea typeface="微軟正黑體" panose="020B0604030504040204" pitchFamily="34" charset="-120"/>
              </a:rPr>
              <a:t>                             </a:t>
            </a:r>
            <a:r>
              <a:rPr lang="zh-HK" altLang="zh-HK" sz="2000" dirty="0" smtClean="0">
                <a:solidFill>
                  <a:schemeClr val="bg1"/>
                </a:solidFill>
                <a:latin typeface="微軟正黑體" panose="020B0604030504040204" pitchFamily="34" charset="-120"/>
                <a:ea typeface="微軟正黑體" panose="020B0604030504040204" pitchFamily="34" charset="-120"/>
              </a:rPr>
              <a:t>是否合乎常理</a:t>
            </a:r>
            <a:r>
              <a:rPr lang="zh-HK" altLang="zh-HK" sz="2000" dirty="0">
                <a:solidFill>
                  <a:schemeClr val="bg1"/>
                </a:solidFill>
                <a:latin typeface="微軟正黑體" panose="020B0604030504040204" pitchFamily="34" charset="-120"/>
                <a:ea typeface="微軟正黑體" panose="020B0604030504040204" pitchFamily="34" charset="-120"/>
              </a:rPr>
              <a:t>？</a:t>
            </a:r>
            <a:r>
              <a:rPr lang="en-US" altLang="zh-HK" sz="2000" dirty="0">
                <a:solidFill>
                  <a:schemeClr val="bg1"/>
                </a:solidFill>
                <a:latin typeface="微軟正黑體" panose="020B0604030504040204" pitchFamily="34" charset="-120"/>
                <a:ea typeface="微軟正黑體" panose="020B0604030504040204" pitchFamily="34" charset="-120"/>
              </a:rPr>
              <a:t> </a:t>
            </a:r>
            <a:r>
              <a:rPr lang="zh-HK" altLang="zh-HK" sz="2000" dirty="0">
                <a:solidFill>
                  <a:schemeClr val="bg1"/>
                </a:solidFill>
                <a:latin typeface="微軟正黑體" panose="020B0604030504040204" pitchFamily="34" charset="-120"/>
                <a:ea typeface="微軟正黑體" panose="020B0604030504040204" pitchFamily="34" charset="-120"/>
              </a:rPr>
              <a:t>會不會太誇張？</a:t>
            </a:r>
            <a:endParaRPr lang="zh-TW" altLang="zh-HK" sz="2000" dirty="0">
              <a:solidFill>
                <a:schemeClr val="bg1"/>
              </a:solidFill>
              <a:latin typeface="微軟正黑體" panose="020B0604030504040204" pitchFamily="34" charset="-120"/>
              <a:ea typeface="微軟正黑體" panose="020B0604030504040204" pitchFamily="34" charset="-120"/>
            </a:endParaRPr>
          </a:p>
          <a:p>
            <a:r>
              <a:rPr lang="en-US" altLang="zh-HK" sz="3600" dirty="0">
                <a:solidFill>
                  <a:schemeClr val="bg1"/>
                </a:solidFill>
                <a:latin typeface="微軟正黑體" panose="020B0604030504040204" pitchFamily="34" charset="-120"/>
                <a:ea typeface="微軟正黑體" panose="020B0604030504040204" pitchFamily="34" charset="-120"/>
              </a:rPr>
              <a:t>C </a:t>
            </a:r>
            <a:r>
              <a:rPr lang="en-US" altLang="zh-HK" sz="2000" dirty="0">
                <a:solidFill>
                  <a:schemeClr val="bg1"/>
                </a:solidFill>
                <a:latin typeface="微軟正黑體" panose="020B0604030504040204" pitchFamily="34" charset="-120"/>
                <a:ea typeface="微軟正黑體" panose="020B0604030504040204" pitchFamily="34" charset="-120"/>
              </a:rPr>
              <a:t>(Channel)	</a:t>
            </a:r>
            <a:r>
              <a:rPr lang="zh-HK" altLang="zh-HK" sz="2000" dirty="0" smtClean="0">
                <a:solidFill>
                  <a:schemeClr val="bg1"/>
                </a:solidFill>
                <a:latin typeface="微軟正黑體" panose="020B0604030504040204" pitchFamily="34" charset="-120"/>
                <a:ea typeface="微軟正黑體" panose="020B0604030504040204" pitchFamily="34" charset="-120"/>
              </a:rPr>
              <a:t>傳播</a:t>
            </a:r>
            <a:r>
              <a:rPr lang="zh-HK" altLang="zh-HK" sz="2000" dirty="0">
                <a:solidFill>
                  <a:schemeClr val="bg1"/>
                </a:solidFill>
                <a:latin typeface="微軟正黑體" panose="020B0604030504040204" pitchFamily="34" charset="-120"/>
                <a:ea typeface="微軟正黑體" panose="020B0604030504040204" pitchFamily="34" charset="-120"/>
              </a:rPr>
              <a:t>訊息的</a:t>
            </a:r>
            <a:r>
              <a:rPr lang="zh-HK" altLang="zh-HK" sz="2000" dirty="0" smtClean="0">
                <a:solidFill>
                  <a:schemeClr val="bg1"/>
                </a:solidFill>
                <a:latin typeface="微軟正黑體" panose="020B0604030504040204" pitchFamily="34" charset="-120"/>
                <a:ea typeface="微軟正黑體" panose="020B0604030504040204" pitchFamily="34" charset="-120"/>
              </a:rPr>
              <a:t>「</a:t>
            </a:r>
            <a:r>
              <a:rPr lang="zh-TW" altLang="en-US" sz="2000" dirty="0" smtClean="0">
                <a:solidFill>
                  <a:schemeClr val="bg1"/>
                </a:solidFill>
                <a:latin typeface="微軟正黑體" panose="020B0604030504040204" pitchFamily="34" charset="-120"/>
                <a:ea typeface="微軟正黑體" panose="020B0604030504040204" pitchFamily="34" charset="-120"/>
              </a:rPr>
              <a:t>渠</a:t>
            </a:r>
            <a:r>
              <a:rPr lang="zh-HK" altLang="zh-HK" sz="2000" dirty="0" smtClean="0">
                <a:solidFill>
                  <a:schemeClr val="bg1"/>
                </a:solidFill>
                <a:latin typeface="微軟正黑體" panose="020B0604030504040204" pitchFamily="34" charset="-120"/>
                <a:ea typeface="微軟正黑體" panose="020B0604030504040204" pitchFamily="34" charset="-120"/>
              </a:rPr>
              <a:t>道</a:t>
            </a:r>
            <a:r>
              <a:rPr lang="zh-HK" altLang="zh-HK" sz="2000" dirty="0">
                <a:solidFill>
                  <a:schemeClr val="bg1"/>
                </a:solidFill>
                <a:latin typeface="微軟正黑體" panose="020B0604030504040204" pitchFamily="34" charset="-120"/>
                <a:ea typeface="微軟正黑體" panose="020B0604030504040204" pitchFamily="34" charset="-120"/>
              </a:rPr>
              <a:t>」是透過缺乏審查機制的社群媒體</a:t>
            </a:r>
            <a:r>
              <a:rPr lang="zh-HK" altLang="zh-HK" sz="2000" dirty="0" smtClean="0">
                <a:solidFill>
                  <a:schemeClr val="bg1"/>
                </a:solidFill>
                <a:latin typeface="微軟正黑體" panose="020B0604030504040204" pitchFamily="34" charset="-120"/>
                <a:ea typeface="微軟正黑體" panose="020B0604030504040204" pitchFamily="34" charset="-120"/>
              </a:rPr>
              <a:t>、媒</a:t>
            </a:r>
            <a:endParaRPr lang="en-US" altLang="zh-HK" sz="2000" dirty="0" smtClean="0">
              <a:solidFill>
                <a:schemeClr val="bg1"/>
              </a:solidFill>
              <a:latin typeface="微軟正黑體" panose="020B0604030504040204" pitchFamily="34" charset="-120"/>
              <a:ea typeface="微軟正黑體" panose="020B0604030504040204" pitchFamily="34" charset="-120"/>
            </a:endParaRPr>
          </a:p>
          <a:p>
            <a:r>
              <a:rPr lang="zh-TW" altLang="en-US" sz="2000" dirty="0">
                <a:solidFill>
                  <a:schemeClr val="bg1"/>
                </a:solidFill>
                <a:latin typeface="微軟正黑體" panose="020B0604030504040204" pitchFamily="34" charset="-120"/>
                <a:ea typeface="微軟正黑體" panose="020B0604030504040204" pitchFamily="34" charset="-120"/>
              </a:rPr>
              <a:t> </a:t>
            </a:r>
            <a:r>
              <a:rPr lang="zh-TW" altLang="en-US" sz="2000" dirty="0" smtClean="0">
                <a:solidFill>
                  <a:schemeClr val="bg1"/>
                </a:solidFill>
                <a:latin typeface="微軟正黑體" panose="020B0604030504040204" pitchFamily="34" charset="-120"/>
                <a:ea typeface="微軟正黑體" panose="020B0604030504040204" pitchFamily="34" charset="-120"/>
              </a:rPr>
              <a:t>                            </a:t>
            </a:r>
            <a:r>
              <a:rPr lang="zh-HK" altLang="zh-HK" sz="2000" dirty="0" smtClean="0">
                <a:solidFill>
                  <a:schemeClr val="bg1"/>
                </a:solidFill>
                <a:latin typeface="微軟正黑體" panose="020B0604030504040204" pitchFamily="34" charset="-120"/>
                <a:ea typeface="微軟正黑體" panose="020B0604030504040204" pitchFamily="34" charset="-120"/>
              </a:rPr>
              <a:t>體、網站？</a:t>
            </a:r>
            <a:r>
              <a:rPr lang="zh-TW" altLang="en-US" sz="2000" dirty="0" smtClean="0">
                <a:solidFill>
                  <a:schemeClr val="bg1"/>
                </a:solidFill>
                <a:latin typeface="微軟正黑體" panose="020B0604030504040204" pitchFamily="34" charset="-120"/>
                <a:ea typeface="微軟正黑體" panose="020B0604030504040204" pitchFamily="34" charset="-120"/>
              </a:rPr>
              <a:t> </a:t>
            </a:r>
            <a:r>
              <a:rPr lang="zh-HK" altLang="zh-HK" sz="2000" dirty="0" smtClean="0">
                <a:solidFill>
                  <a:schemeClr val="bg1"/>
                </a:solidFill>
                <a:latin typeface="微軟正黑體" panose="020B0604030504040204" pitchFamily="34" charset="-120"/>
                <a:ea typeface="微軟正黑體" panose="020B0604030504040204" pitchFamily="34" charset="-120"/>
              </a:rPr>
              <a:t>還是具</a:t>
            </a:r>
            <a:r>
              <a:rPr lang="zh-TW" altLang="en-US" sz="2000" dirty="0" smtClean="0">
                <a:solidFill>
                  <a:schemeClr val="bg1"/>
                </a:solidFill>
                <a:latin typeface="微軟正黑體" panose="020B0604030504040204" pitchFamily="34" charset="-120"/>
                <a:ea typeface="微軟正黑體" panose="020B0604030504040204" pitchFamily="34" charset="-120"/>
              </a:rPr>
              <a:t>公信力</a:t>
            </a:r>
            <a:r>
              <a:rPr lang="zh-HK" altLang="zh-HK" sz="2000" dirty="0" smtClean="0">
                <a:solidFill>
                  <a:schemeClr val="bg1"/>
                </a:solidFill>
                <a:latin typeface="微軟正黑體" panose="020B0604030504040204" pitchFamily="34" charset="-120"/>
                <a:ea typeface="微軟正黑體" panose="020B0604030504040204" pitchFamily="34" charset="-120"/>
              </a:rPr>
              <a:t>的</a:t>
            </a:r>
            <a:r>
              <a:rPr lang="zh-HK" altLang="zh-HK" sz="2000" dirty="0">
                <a:solidFill>
                  <a:schemeClr val="bg1"/>
                </a:solidFill>
                <a:latin typeface="微軟正黑體" panose="020B0604030504040204" pitchFamily="34" charset="-120"/>
                <a:ea typeface="微軟正黑體" panose="020B0604030504040204" pitchFamily="34" charset="-120"/>
              </a:rPr>
              <a:t>電視、報紙、廣播</a:t>
            </a:r>
            <a:r>
              <a:rPr lang="zh-HK" altLang="zh-HK" sz="2000" dirty="0" smtClean="0">
                <a:solidFill>
                  <a:schemeClr val="bg1"/>
                </a:solidFill>
                <a:latin typeface="微軟正黑體" panose="020B0604030504040204" pitchFamily="34" charset="-120"/>
                <a:ea typeface="微軟正黑體" panose="020B0604030504040204" pitchFamily="34" charset="-120"/>
              </a:rPr>
              <a:t>等</a:t>
            </a:r>
            <a:r>
              <a:rPr lang="zh-TW" altLang="en-US" sz="2000" dirty="0" smtClean="0">
                <a:solidFill>
                  <a:schemeClr val="bg1"/>
                </a:solidFill>
                <a:latin typeface="微軟正黑體" panose="020B0604030504040204" pitchFamily="34" charset="-120"/>
                <a:ea typeface="微軟正黑體" panose="020B0604030504040204" pitchFamily="34" charset="-120"/>
              </a:rPr>
              <a:t>渠道</a:t>
            </a:r>
            <a:r>
              <a:rPr lang="zh-HK" altLang="zh-HK" sz="2000" dirty="0" smtClean="0">
                <a:solidFill>
                  <a:schemeClr val="bg1"/>
                </a:solidFill>
                <a:latin typeface="微軟正黑體" panose="020B0604030504040204" pitchFamily="34" charset="-120"/>
                <a:ea typeface="微軟正黑體" panose="020B0604030504040204" pitchFamily="34" charset="-120"/>
              </a:rPr>
              <a:t>？</a:t>
            </a:r>
            <a:endParaRPr lang="zh-TW" altLang="zh-HK" sz="2000" dirty="0">
              <a:solidFill>
                <a:schemeClr val="bg1"/>
              </a:solidFill>
              <a:latin typeface="微軟正黑體" panose="020B0604030504040204" pitchFamily="34" charset="-120"/>
              <a:ea typeface="微軟正黑體" panose="020B0604030504040204" pitchFamily="34" charset="-120"/>
            </a:endParaRPr>
          </a:p>
          <a:p>
            <a:r>
              <a:rPr lang="en-US" altLang="zh-HK" sz="3600" dirty="0">
                <a:solidFill>
                  <a:schemeClr val="bg1"/>
                </a:solidFill>
                <a:latin typeface="微軟正黑體" panose="020B0604030504040204" pitchFamily="34" charset="-120"/>
                <a:ea typeface="微軟正黑體" panose="020B0604030504040204" pitchFamily="34" charset="-120"/>
              </a:rPr>
              <a:t>R </a:t>
            </a:r>
            <a:r>
              <a:rPr lang="en-US" altLang="zh-HK" sz="2000" dirty="0">
                <a:solidFill>
                  <a:schemeClr val="bg1"/>
                </a:solidFill>
                <a:latin typeface="微軟正黑體" panose="020B0604030504040204" pitchFamily="34" charset="-120"/>
                <a:ea typeface="微軟正黑體" panose="020B0604030504040204" pitchFamily="34" charset="-120"/>
              </a:rPr>
              <a:t>(Receiver)	</a:t>
            </a:r>
            <a:r>
              <a:rPr lang="zh-HK" altLang="zh-HK" sz="2000" dirty="0" smtClean="0">
                <a:solidFill>
                  <a:schemeClr val="bg1"/>
                </a:solidFill>
                <a:latin typeface="微軟正黑體" panose="020B0604030504040204" pitchFamily="34" charset="-120"/>
                <a:ea typeface="微軟正黑體" panose="020B0604030504040204" pitchFamily="34" charset="-120"/>
              </a:rPr>
              <a:t>訊息</a:t>
            </a:r>
            <a:r>
              <a:rPr lang="zh-HK" altLang="zh-HK" sz="2000" dirty="0">
                <a:solidFill>
                  <a:schemeClr val="bg1"/>
                </a:solidFill>
                <a:latin typeface="微軟正黑體" panose="020B0604030504040204" pitchFamily="34" charset="-120"/>
                <a:ea typeface="微軟正黑體" panose="020B0604030504040204" pitchFamily="34" charset="-120"/>
              </a:rPr>
              <a:t>「接收者」是誰？訊息對個人或社會產生什麼影響</a:t>
            </a:r>
            <a:r>
              <a:rPr lang="zh-HK" altLang="zh-HK" sz="2000" dirty="0" smtClean="0">
                <a:solidFill>
                  <a:schemeClr val="bg1"/>
                </a:solidFill>
                <a:latin typeface="微軟正黑體" panose="020B0604030504040204" pitchFamily="34" charset="-120"/>
                <a:ea typeface="微軟正黑體" panose="020B0604030504040204" pitchFamily="34" charset="-120"/>
              </a:rPr>
              <a:t>？</a:t>
            </a:r>
            <a:endParaRPr lang="en-US" altLang="zh-HK" sz="2000" dirty="0" smtClean="0">
              <a:solidFill>
                <a:schemeClr val="bg1"/>
              </a:solidFill>
              <a:latin typeface="微軟正黑體" panose="020B0604030504040204" pitchFamily="34" charset="-120"/>
              <a:ea typeface="微軟正黑體" panose="020B0604030504040204" pitchFamily="34" charset="-120"/>
            </a:endParaRPr>
          </a:p>
          <a:p>
            <a:r>
              <a:rPr lang="zh-TW" altLang="en-US" sz="2000" dirty="0">
                <a:solidFill>
                  <a:schemeClr val="bg1"/>
                </a:solidFill>
                <a:latin typeface="微軟正黑體" panose="020B0604030504040204" pitchFamily="34" charset="-120"/>
                <a:ea typeface="微軟正黑體" panose="020B0604030504040204" pitchFamily="34" charset="-120"/>
              </a:rPr>
              <a:t> </a:t>
            </a:r>
            <a:r>
              <a:rPr lang="zh-TW" altLang="en-US" sz="2000" dirty="0" smtClean="0">
                <a:solidFill>
                  <a:schemeClr val="bg1"/>
                </a:solidFill>
                <a:latin typeface="微軟正黑體" panose="020B0604030504040204" pitchFamily="34" charset="-120"/>
                <a:ea typeface="微軟正黑體" panose="020B0604030504040204" pitchFamily="34" charset="-120"/>
              </a:rPr>
              <a:t>                           </a:t>
            </a:r>
            <a:r>
              <a:rPr lang="en-US" altLang="zh-HK" sz="2000" dirty="0" smtClean="0">
                <a:solidFill>
                  <a:schemeClr val="bg1"/>
                </a:solidFill>
                <a:latin typeface="微軟正黑體" panose="020B0604030504040204" pitchFamily="34" charset="-120"/>
                <a:ea typeface="微軟正黑體" panose="020B0604030504040204" pitchFamily="34" charset="-120"/>
              </a:rPr>
              <a:t>(</a:t>
            </a:r>
            <a:r>
              <a:rPr lang="zh-HK" altLang="zh-HK" sz="2000" dirty="0">
                <a:solidFill>
                  <a:schemeClr val="bg1"/>
                </a:solidFill>
                <a:latin typeface="微軟正黑體" panose="020B0604030504040204" pitchFamily="34" charset="-120"/>
                <a:ea typeface="微軟正黑體" panose="020B0604030504040204" pitchFamily="34" charset="-120"/>
              </a:rPr>
              <a:t>例</a:t>
            </a:r>
            <a:r>
              <a:rPr lang="zh-TW" altLang="zh-HK" sz="2000" dirty="0">
                <a:solidFill>
                  <a:schemeClr val="bg1"/>
                </a:solidFill>
                <a:latin typeface="微軟正黑體" panose="020B0604030504040204" pitchFamily="34" charset="-120"/>
                <a:ea typeface="微軟正黑體" panose="020B0604030504040204" pitchFamily="34" charset="-120"/>
              </a:rPr>
              <a:t>如</a:t>
            </a:r>
            <a:r>
              <a:rPr lang="zh-HK" altLang="zh-HK" sz="2000" dirty="0">
                <a:solidFill>
                  <a:schemeClr val="bg1"/>
                </a:solidFill>
                <a:latin typeface="微軟正黑體" panose="020B0604030504040204" pitchFamily="34" charset="-120"/>
                <a:ea typeface="微軟正黑體" panose="020B0604030504040204" pitchFamily="34" charset="-120"/>
              </a:rPr>
              <a:t>：會</a:t>
            </a:r>
            <a:r>
              <a:rPr lang="zh-HK" altLang="zh-HK" sz="2000" dirty="0" smtClean="0">
                <a:solidFill>
                  <a:schemeClr val="bg1"/>
                </a:solidFill>
                <a:latin typeface="微軟正黑體" panose="020B0604030504040204" pitchFamily="34" charset="-120"/>
                <a:ea typeface="微軟正黑體" panose="020B0604030504040204" pitchFamily="34" charset="-120"/>
              </a:rPr>
              <a:t>不會</a:t>
            </a:r>
            <a:r>
              <a:rPr lang="zh-HK" altLang="zh-HK" sz="2000" dirty="0">
                <a:solidFill>
                  <a:schemeClr val="bg1"/>
                </a:solidFill>
                <a:latin typeface="微軟正黑體" panose="020B0604030504040204" pitchFamily="34" charset="-120"/>
                <a:ea typeface="微軟正黑體" panose="020B0604030504040204" pitchFamily="34" charset="-120"/>
              </a:rPr>
              <a:t>令訊</a:t>
            </a:r>
            <a:r>
              <a:rPr lang="zh-TW" altLang="zh-HK" sz="2000" dirty="0">
                <a:solidFill>
                  <a:schemeClr val="bg1"/>
                </a:solidFill>
                <a:latin typeface="微軟正黑體" panose="020B0604030504040204" pitchFamily="34" charset="-120"/>
                <a:ea typeface="微軟正黑體" panose="020B0604030504040204" pitchFamily="34" charset="-120"/>
              </a:rPr>
              <a:t>息</a:t>
            </a:r>
            <a:r>
              <a:rPr lang="zh-HK" altLang="zh-HK" sz="2000" dirty="0">
                <a:solidFill>
                  <a:schemeClr val="bg1"/>
                </a:solidFill>
                <a:latin typeface="微軟正黑體" panose="020B0604030504040204" pitchFamily="34" charset="-120"/>
                <a:ea typeface="微軟正黑體" panose="020B0604030504040204" pitchFamily="34" charset="-120"/>
              </a:rPr>
              <a:t>接收者產生消費行為？</a:t>
            </a:r>
            <a:r>
              <a:rPr lang="en-US" altLang="zh-HK" sz="2000" dirty="0">
                <a:solidFill>
                  <a:schemeClr val="bg1"/>
                </a:solidFill>
                <a:latin typeface="微軟正黑體" panose="020B0604030504040204" pitchFamily="34" charset="-120"/>
                <a:ea typeface="微軟正黑體" panose="020B0604030504040204" pitchFamily="34" charset="-120"/>
              </a:rPr>
              <a:t>)</a:t>
            </a:r>
            <a:endParaRPr lang="zh-TW" altLang="zh-HK" sz="2000" dirty="0">
              <a:solidFill>
                <a:schemeClr val="bg1"/>
              </a:solidFill>
              <a:latin typeface="微軟正黑體" panose="020B0604030504040204" pitchFamily="34" charset="-120"/>
              <a:ea typeface="微軟正黑體" panose="020B0604030504040204" pitchFamily="34" charset="-120"/>
            </a:endParaRPr>
          </a:p>
          <a:p>
            <a:r>
              <a:rPr lang="en-US" altLang="zh-HK" sz="3600" dirty="0">
                <a:solidFill>
                  <a:schemeClr val="bg1"/>
                </a:solidFill>
                <a:latin typeface="微軟正黑體" panose="020B0604030504040204" pitchFamily="34" charset="-120"/>
                <a:ea typeface="微軟正黑體" panose="020B0604030504040204" pitchFamily="34" charset="-120"/>
              </a:rPr>
              <a:t>E</a:t>
            </a:r>
            <a:r>
              <a:rPr lang="en-US" altLang="zh-HK" sz="2000" dirty="0">
                <a:solidFill>
                  <a:schemeClr val="bg1"/>
                </a:solidFill>
                <a:latin typeface="微軟正黑體" panose="020B0604030504040204" pitchFamily="34" charset="-120"/>
                <a:ea typeface="微軟正黑體" panose="020B0604030504040204" pitchFamily="34" charset="-120"/>
              </a:rPr>
              <a:t> (Effect)		</a:t>
            </a:r>
            <a:r>
              <a:rPr lang="zh-HK" altLang="zh-HK" sz="2000" dirty="0" smtClean="0">
                <a:solidFill>
                  <a:schemeClr val="bg1"/>
                </a:solidFill>
                <a:latin typeface="微軟正黑體" panose="020B0604030504040204" pitchFamily="34" charset="-120"/>
                <a:ea typeface="微軟正黑體" panose="020B0604030504040204" pitchFamily="34" charset="-120"/>
              </a:rPr>
              <a:t>訊息</a:t>
            </a:r>
            <a:r>
              <a:rPr lang="zh-HK" altLang="zh-HK" sz="2000" dirty="0">
                <a:solidFill>
                  <a:schemeClr val="bg1"/>
                </a:solidFill>
                <a:latin typeface="微軟正黑體" panose="020B0604030504040204" pitchFamily="34" charset="-120"/>
                <a:ea typeface="微軟正黑體" panose="020B0604030504040204" pitchFamily="34" charset="-120"/>
              </a:rPr>
              <a:t>散佈後會產生何種「效果」？</a:t>
            </a:r>
            <a:r>
              <a:rPr lang="en-US" altLang="zh-HK" sz="2000" dirty="0">
                <a:solidFill>
                  <a:schemeClr val="bg1"/>
                </a:solidFill>
                <a:latin typeface="微軟正黑體" panose="020B0604030504040204" pitchFamily="34" charset="-120"/>
                <a:ea typeface="微軟正黑體" panose="020B0604030504040204" pitchFamily="34" charset="-120"/>
              </a:rPr>
              <a:t>(</a:t>
            </a:r>
            <a:r>
              <a:rPr lang="zh-HK" altLang="zh-HK" sz="2000" dirty="0">
                <a:solidFill>
                  <a:schemeClr val="bg1"/>
                </a:solidFill>
                <a:latin typeface="微軟正黑體" panose="020B0604030504040204" pitchFamily="34" charset="-120"/>
                <a:ea typeface="微軟正黑體" panose="020B0604030504040204" pitchFamily="34" charset="-120"/>
              </a:rPr>
              <a:t>例</a:t>
            </a:r>
            <a:r>
              <a:rPr lang="zh-TW" altLang="zh-HK" sz="2000" dirty="0">
                <a:solidFill>
                  <a:schemeClr val="bg1"/>
                </a:solidFill>
                <a:latin typeface="微軟正黑體" panose="020B0604030504040204" pitchFamily="34" charset="-120"/>
                <a:ea typeface="微軟正黑體" panose="020B0604030504040204" pitchFamily="34" charset="-120"/>
              </a:rPr>
              <a:t>如</a:t>
            </a:r>
            <a:r>
              <a:rPr lang="zh-HK" altLang="zh-HK" sz="2000" dirty="0">
                <a:solidFill>
                  <a:schemeClr val="bg1"/>
                </a:solidFill>
                <a:latin typeface="微軟正黑體" panose="020B0604030504040204" pitchFamily="34" charset="-120"/>
                <a:ea typeface="微軟正黑體" panose="020B0604030504040204" pitchFamily="34" charset="-120"/>
              </a:rPr>
              <a:t>會不會讓網路</a:t>
            </a:r>
            <a:r>
              <a:rPr lang="zh-HK" altLang="zh-HK" sz="2000" dirty="0" smtClean="0">
                <a:solidFill>
                  <a:schemeClr val="bg1"/>
                </a:solidFill>
                <a:latin typeface="微軟正黑體" panose="020B0604030504040204" pitchFamily="34" charset="-120"/>
                <a:ea typeface="微軟正黑體" panose="020B0604030504040204" pitchFamily="34" charset="-120"/>
              </a:rPr>
              <a:t>平台</a:t>
            </a:r>
            <a:r>
              <a:rPr lang="zh-TW" altLang="en-US" sz="2000" dirty="0" smtClean="0">
                <a:solidFill>
                  <a:schemeClr val="bg1"/>
                </a:solidFill>
                <a:latin typeface="微軟正黑體" panose="020B0604030504040204" pitchFamily="34" charset="-120"/>
                <a:ea typeface="微軟正黑體" panose="020B0604030504040204" pitchFamily="34" charset="-120"/>
              </a:rPr>
              <a:t>  </a:t>
            </a:r>
            <a:endParaRPr lang="en-US" altLang="zh-TW" sz="2000" dirty="0" smtClean="0">
              <a:solidFill>
                <a:schemeClr val="bg1"/>
              </a:solidFill>
              <a:latin typeface="微軟正黑體" panose="020B0604030504040204" pitchFamily="34" charset="-120"/>
              <a:ea typeface="微軟正黑體" panose="020B0604030504040204" pitchFamily="34" charset="-120"/>
            </a:endParaRPr>
          </a:p>
          <a:p>
            <a:r>
              <a:rPr lang="zh-TW" altLang="en-US" sz="2000" dirty="0">
                <a:solidFill>
                  <a:schemeClr val="bg1"/>
                </a:solidFill>
                <a:latin typeface="微軟正黑體" panose="020B0604030504040204" pitchFamily="34" charset="-120"/>
                <a:ea typeface="微軟正黑體" panose="020B0604030504040204" pitchFamily="34" charset="-120"/>
              </a:rPr>
              <a:t> </a:t>
            </a:r>
            <a:r>
              <a:rPr lang="zh-TW" altLang="en-US" sz="2000" dirty="0" smtClean="0">
                <a:solidFill>
                  <a:schemeClr val="bg1"/>
                </a:solidFill>
                <a:latin typeface="微軟正黑體" panose="020B0604030504040204" pitchFamily="34" charset="-120"/>
                <a:ea typeface="微軟正黑體" panose="020B0604030504040204" pitchFamily="34" charset="-120"/>
              </a:rPr>
              <a:t>                           </a:t>
            </a:r>
            <a:r>
              <a:rPr lang="zh-HK" altLang="zh-HK" sz="2000" dirty="0" smtClean="0">
                <a:solidFill>
                  <a:schemeClr val="bg1"/>
                </a:solidFill>
                <a:latin typeface="微軟正黑體" panose="020B0604030504040204" pitchFamily="34" charset="-120"/>
                <a:ea typeface="微軟正黑體" panose="020B0604030504040204" pitchFamily="34" charset="-120"/>
              </a:rPr>
              <a:t>受惠</a:t>
            </a:r>
            <a:r>
              <a:rPr lang="zh-HK" altLang="zh-HK" sz="2000" dirty="0">
                <a:solidFill>
                  <a:schemeClr val="bg1"/>
                </a:solidFill>
                <a:latin typeface="微軟正黑體" panose="020B0604030504040204" pitchFamily="34" charset="-120"/>
                <a:ea typeface="微軟正黑體" panose="020B0604030504040204" pitchFamily="34" charset="-120"/>
              </a:rPr>
              <a:t>獲利？</a:t>
            </a:r>
            <a:r>
              <a:rPr lang="en-US" altLang="zh-HK" sz="2000" dirty="0">
                <a:solidFill>
                  <a:schemeClr val="bg1"/>
                </a:solidFill>
                <a:latin typeface="微軟正黑體" panose="020B0604030504040204" pitchFamily="34" charset="-120"/>
                <a:ea typeface="微軟正黑體" panose="020B0604030504040204" pitchFamily="34" charset="-120"/>
              </a:rPr>
              <a:t>)</a:t>
            </a:r>
            <a:endParaRPr lang="zh-TW" altLang="zh-HK" sz="2000" dirty="0">
              <a:solidFill>
                <a:schemeClr val="bg1"/>
              </a:solidFill>
              <a:latin typeface="微軟正黑體" panose="020B0604030504040204" pitchFamily="34" charset="-120"/>
              <a:ea typeface="微軟正黑體" panose="020B0604030504040204" pitchFamily="34" charset="-120"/>
            </a:endParaRPr>
          </a:p>
        </p:txBody>
      </p:sp>
      <p:pic>
        <p:nvPicPr>
          <p:cNvPr id="1026" name="Picture 2">
            <a:extLst>
              <a:ext uri="{FF2B5EF4-FFF2-40B4-BE49-F238E27FC236}">
                <a16:creationId xmlns:a16="http://schemas.microsoft.com/office/drawing/2014/main" id="{ED37F10A-CFF8-42D6-B070-196149A67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0705" y="5955028"/>
            <a:ext cx="748883" cy="74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90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DA53E7-39CC-4ABA-9210-263F68352281}"/>
              </a:ext>
            </a:extLst>
          </p:cNvPr>
          <p:cNvSpPr>
            <a:spLocks noGrp="1"/>
          </p:cNvSpPr>
          <p:nvPr>
            <p:ph type="title"/>
          </p:nvPr>
        </p:nvSpPr>
        <p:spPr>
          <a:xfrm>
            <a:off x="662637" y="1003118"/>
            <a:ext cx="1981667" cy="1111078"/>
          </a:xfrm>
        </p:spPr>
        <p:txBody>
          <a:bodyPr>
            <a:normAutofit/>
          </a:bodyPr>
          <a:lstStyle/>
          <a:p>
            <a:r>
              <a:rPr lang="zh-HK" altLang="en-US" sz="6000" dirty="0">
                <a:solidFill>
                  <a:schemeClr val="bg1"/>
                </a:solidFill>
                <a:latin typeface="微軟正黑體" panose="020B0604030504040204" pitchFamily="34" charset="-120"/>
                <a:ea typeface="微軟正黑體" panose="020B0604030504040204" pitchFamily="34" charset="-120"/>
              </a:rPr>
              <a:t>總結</a:t>
            </a:r>
          </a:p>
        </p:txBody>
      </p:sp>
      <p:sp>
        <p:nvSpPr>
          <p:cNvPr id="3" name="內容版面配置區 2">
            <a:extLst>
              <a:ext uri="{FF2B5EF4-FFF2-40B4-BE49-F238E27FC236}">
                <a16:creationId xmlns:a16="http://schemas.microsoft.com/office/drawing/2014/main" id="{ADE3994D-976A-4A8D-A7D3-A73C4A16BF8C}"/>
              </a:ext>
            </a:extLst>
          </p:cNvPr>
          <p:cNvSpPr>
            <a:spLocks noGrp="1"/>
          </p:cNvSpPr>
          <p:nvPr>
            <p:ph sz="quarter" idx="13"/>
          </p:nvPr>
        </p:nvSpPr>
        <p:spPr>
          <a:xfrm>
            <a:off x="662637" y="2114196"/>
            <a:ext cx="7796030" cy="3311189"/>
          </a:xfrm>
        </p:spPr>
        <p:txBody>
          <a:bodyPr>
            <a:normAutofit/>
          </a:bodyPr>
          <a:lstStyle/>
          <a:p>
            <a:r>
              <a:rPr lang="zh-TW" altLang="en-US" sz="2400" dirty="0">
                <a:solidFill>
                  <a:schemeClr val="bg1"/>
                </a:solidFill>
                <a:latin typeface="微軟正黑體" panose="020B0604030504040204" pitchFamily="34" charset="-120"/>
                <a:ea typeface="微軟正黑體" panose="020B0604030504040204" pitchFamily="34" charset="-120"/>
              </a:rPr>
              <a:t>要</a:t>
            </a:r>
            <a:r>
              <a:rPr lang="zh-HK" altLang="zh-HK" sz="2400" dirty="0" smtClean="0">
                <a:solidFill>
                  <a:schemeClr val="bg1"/>
                </a:solidFill>
                <a:latin typeface="微軟正黑體" panose="020B0604030504040204" pitchFamily="34" charset="-120"/>
                <a:ea typeface="微軟正黑體" panose="020B0604030504040204" pitchFamily="34" charset="-120"/>
              </a:rPr>
              <a:t>預防</a:t>
            </a:r>
            <a:r>
              <a:rPr lang="zh-TW" altLang="en-US" sz="2400" dirty="0" smtClean="0">
                <a:solidFill>
                  <a:schemeClr val="bg1"/>
                </a:solidFill>
                <a:latin typeface="微軟正黑體" panose="020B0604030504040204" pitchFamily="34" charset="-120"/>
                <a:ea typeface="微軟正黑體" panose="020B0604030504040204" pitchFamily="34" charset="-120"/>
              </a:rPr>
              <a:t>在</a:t>
            </a:r>
            <a:r>
              <a:rPr lang="zh-HK" altLang="zh-HK" sz="2400" dirty="0" smtClean="0">
                <a:solidFill>
                  <a:schemeClr val="bg1"/>
                </a:solidFill>
                <a:latin typeface="微軟正黑體" panose="020B0604030504040204" pitchFamily="34" charset="-120"/>
                <a:ea typeface="微軟正黑體" panose="020B0604030504040204" pitchFamily="34" charset="-120"/>
              </a:rPr>
              <a:t>網上</a:t>
            </a:r>
            <a:r>
              <a:rPr lang="zh-HK" altLang="zh-HK" sz="2400" dirty="0">
                <a:solidFill>
                  <a:schemeClr val="bg1"/>
                </a:solidFill>
                <a:latin typeface="微軟正黑體" panose="020B0604030504040204" pitchFamily="34" charset="-120"/>
                <a:ea typeface="微軟正黑體" panose="020B0604030504040204" pitchFamily="34" charset="-120"/>
              </a:rPr>
              <a:t>收</a:t>
            </a:r>
            <a:r>
              <a:rPr lang="zh-TW" altLang="en-US" sz="2400" dirty="0" smtClean="0">
                <a:solidFill>
                  <a:schemeClr val="bg1"/>
                </a:solidFill>
                <a:latin typeface="微軟正黑體" panose="020B0604030504040204" pitchFamily="34" charset="-120"/>
                <a:ea typeface="微軟正黑體" panose="020B0604030504040204" pitchFamily="34" charset="-120"/>
              </a:rPr>
              <a:t>到或</a:t>
            </a:r>
            <a:r>
              <a:rPr lang="en-US" altLang="zh-TW" sz="2400" dirty="0" smtClean="0">
                <a:solidFill>
                  <a:schemeClr val="bg1"/>
                </a:solidFill>
                <a:latin typeface="微軟正黑體" panose="020B0604030504040204" pitchFamily="34" charset="-120"/>
                <a:ea typeface="微軟正黑體" panose="020B0604030504040204" pitchFamily="34" charset="-120"/>
              </a:rPr>
              <a:t>/</a:t>
            </a:r>
            <a:r>
              <a:rPr lang="zh-TW" altLang="en-US" sz="2400" dirty="0" smtClean="0">
                <a:solidFill>
                  <a:schemeClr val="bg1"/>
                </a:solidFill>
                <a:latin typeface="微軟正黑體" panose="020B0604030504040204" pitchFamily="34" charset="-120"/>
                <a:ea typeface="微軟正黑體" panose="020B0604030504040204" pitchFamily="34" charset="-120"/>
              </a:rPr>
              <a:t>及發放</a:t>
            </a:r>
            <a:r>
              <a:rPr lang="zh-HK" altLang="zh-HK" sz="2400" dirty="0" smtClean="0">
                <a:solidFill>
                  <a:schemeClr val="bg1"/>
                </a:solidFill>
                <a:latin typeface="微軟正黑體" panose="020B0604030504040204" pitchFamily="34" charset="-120"/>
                <a:ea typeface="微軟正黑體" panose="020B0604030504040204" pitchFamily="34" charset="-120"/>
              </a:rPr>
              <a:t>錯誤</a:t>
            </a:r>
            <a:r>
              <a:rPr lang="zh-HK" altLang="zh-HK" sz="2400" dirty="0">
                <a:solidFill>
                  <a:schemeClr val="bg1"/>
                </a:solidFill>
                <a:latin typeface="微軟正黑體" panose="020B0604030504040204" pitchFamily="34" charset="-120"/>
                <a:ea typeface="微軟正黑體" panose="020B0604030504040204" pitchFamily="34" charset="-120"/>
              </a:rPr>
              <a:t>資訊</a:t>
            </a:r>
            <a:r>
              <a:rPr lang="zh-TW" altLang="en-US" sz="2400" dirty="0">
                <a:solidFill>
                  <a:schemeClr val="bg1"/>
                </a:solidFill>
                <a:latin typeface="微軟正黑體" panose="020B0604030504040204" pitchFamily="34" charset="-120"/>
                <a:ea typeface="微軟正黑體" panose="020B0604030504040204" pitchFamily="34" charset="-120"/>
              </a:rPr>
              <a:t>，我們要</a:t>
            </a:r>
            <a:r>
              <a:rPr lang="zh-HK" altLang="zh-HK" sz="2400" dirty="0">
                <a:solidFill>
                  <a:schemeClr val="bg1"/>
                </a:solidFill>
                <a:latin typeface="微軟正黑體" panose="020B0604030504040204" pitchFamily="34" charset="-120"/>
                <a:ea typeface="微軟正黑體" panose="020B0604030504040204" pitchFamily="34" charset="-120"/>
              </a:rPr>
              <a:t>留意資料來源</a:t>
            </a:r>
            <a:r>
              <a:rPr lang="zh-TW" altLang="en-US" sz="2400" dirty="0">
                <a:solidFill>
                  <a:schemeClr val="bg1"/>
                </a:solidFill>
                <a:latin typeface="微軟正黑體" panose="020B0604030504040204" pitchFamily="34" charset="-120"/>
                <a:ea typeface="微軟正黑體" panose="020B0604030504040204" pitchFamily="34" charset="-120"/>
              </a:rPr>
              <a:t>、</a:t>
            </a:r>
            <a:r>
              <a:rPr lang="zh-HK" altLang="zh-HK" sz="2400" dirty="0">
                <a:solidFill>
                  <a:schemeClr val="bg1"/>
                </a:solidFill>
                <a:latin typeface="微軟正黑體" panose="020B0604030504040204" pitchFamily="34" charset="-120"/>
                <a:ea typeface="微軟正黑體" panose="020B0604030504040204" pitchFamily="34" charset="-120"/>
              </a:rPr>
              <a:t>不要帶既定立場接收</a:t>
            </a:r>
            <a:r>
              <a:rPr lang="zh-HK" altLang="zh-HK" sz="2400" dirty="0" smtClean="0">
                <a:solidFill>
                  <a:schemeClr val="bg1"/>
                </a:solidFill>
                <a:latin typeface="微軟正黑體" panose="020B0604030504040204" pitchFamily="34" charset="-120"/>
                <a:ea typeface="微軟正黑體" panose="020B0604030504040204" pitchFamily="34" charset="-120"/>
              </a:rPr>
              <a:t>資訊</a:t>
            </a:r>
            <a:r>
              <a:rPr lang="zh-HK" altLang="en-US" sz="2400" dirty="0" smtClean="0">
                <a:solidFill>
                  <a:schemeClr val="bg1"/>
                </a:solidFill>
                <a:latin typeface="微軟正黑體" panose="020B0604030504040204" pitchFamily="34" charset="-120"/>
                <a:ea typeface="微軟正黑體" panose="020B0604030504040204" pitchFamily="34" charset="-120"/>
              </a:rPr>
              <a:t>，</a:t>
            </a:r>
            <a:r>
              <a:rPr lang="zh-TW" altLang="en-US" sz="2400" dirty="0">
                <a:solidFill>
                  <a:schemeClr val="bg1"/>
                </a:solidFill>
                <a:latin typeface="微軟正黑體" panose="020B0604030504040204" pitchFamily="34" charset="-120"/>
                <a:ea typeface="微軟正黑體" panose="020B0604030504040204" pitchFamily="34" charset="-120"/>
              </a:rPr>
              <a:t>並</a:t>
            </a:r>
            <a:r>
              <a:rPr lang="zh-HK" altLang="zh-HK" sz="2400" dirty="0" smtClean="0">
                <a:solidFill>
                  <a:schemeClr val="bg1"/>
                </a:solidFill>
                <a:latin typeface="微軟正黑體" panose="020B0604030504040204" pitchFamily="34" charset="-120"/>
                <a:ea typeface="微軟正黑體" panose="020B0604030504040204" pitchFamily="34" charset="-120"/>
              </a:rPr>
              <a:t>培養</a:t>
            </a:r>
            <a:r>
              <a:rPr lang="zh-HK" altLang="zh-HK" sz="2400" dirty="0">
                <a:solidFill>
                  <a:schemeClr val="bg1"/>
                </a:solidFill>
                <a:latin typeface="微軟正黑體" panose="020B0604030504040204" pitchFamily="34" charset="-120"/>
                <a:ea typeface="微軟正黑體" panose="020B0604030504040204" pitchFamily="34" charset="-120"/>
              </a:rPr>
              <a:t>慎思明辨</a:t>
            </a:r>
            <a:r>
              <a:rPr lang="zh-HK" altLang="zh-HK" sz="2400" dirty="0" smtClean="0">
                <a:solidFill>
                  <a:schemeClr val="bg1"/>
                </a:solidFill>
                <a:latin typeface="微軟正黑體" panose="020B0604030504040204" pitchFamily="34" charset="-120"/>
                <a:ea typeface="微軟正黑體" panose="020B0604030504040204" pitchFamily="34" charset="-120"/>
              </a:rPr>
              <a:t>的態度</a:t>
            </a:r>
            <a:r>
              <a:rPr lang="zh-HK" altLang="zh-HK" sz="2400" dirty="0">
                <a:solidFill>
                  <a:schemeClr val="bg1"/>
                </a:solidFill>
                <a:latin typeface="微軟正黑體" panose="020B0604030504040204" pitchFamily="34" charset="-120"/>
                <a:ea typeface="微軟正黑體" panose="020B0604030504040204" pitchFamily="34" charset="-120"/>
              </a:rPr>
              <a:t>。</a:t>
            </a:r>
            <a:endParaRPr lang="zh-TW" altLang="zh-HK" sz="2400" dirty="0">
              <a:solidFill>
                <a:schemeClr val="bg1"/>
              </a:solidFill>
              <a:latin typeface="微軟正黑體" panose="020B0604030504040204" pitchFamily="34" charset="-120"/>
              <a:ea typeface="微軟正黑體" panose="020B0604030504040204" pitchFamily="34" charset="-120"/>
            </a:endParaRPr>
          </a:p>
          <a:p>
            <a:r>
              <a:rPr lang="zh-TW" altLang="en-US" sz="2400" dirty="0">
                <a:solidFill>
                  <a:schemeClr val="bg1"/>
                </a:solidFill>
                <a:latin typeface="微軟正黑體" panose="020B0604030504040204" pitchFamily="34" charset="-120"/>
                <a:ea typeface="微軟正黑體" panose="020B0604030504040204" pitchFamily="34" charset="-120"/>
              </a:rPr>
              <a:t>運用「</a:t>
            </a:r>
            <a:r>
              <a:rPr lang="en-US" altLang="zh-TW" sz="2400" dirty="0">
                <a:solidFill>
                  <a:schemeClr val="bg1"/>
                </a:solidFill>
                <a:latin typeface="微軟正黑體" panose="020B0604030504040204" pitchFamily="34" charset="-120"/>
                <a:ea typeface="微軟正黑體" panose="020B0604030504040204" pitchFamily="34" charset="-120"/>
              </a:rPr>
              <a:t>SMCRE</a:t>
            </a:r>
            <a:r>
              <a:rPr lang="zh-TW" altLang="en-US" sz="2400" dirty="0">
                <a:solidFill>
                  <a:schemeClr val="bg1"/>
                </a:solidFill>
                <a:latin typeface="微軟正黑體" panose="020B0604030504040204" pitchFamily="34" charset="-120"/>
                <a:ea typeface="微軟正黑體" panose="020B0604030504040204" pitchFamily="34" charset="-120"/>
              </a:rPr>
              <a:t>」分析原則判斷資訊真偽。</a:t>
            </a:r>
          </a:p>
          <a:p>
            <a:endParaRPr lang="zh-HK" altLang="en-US" dirty="0">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55A23EC0-8CEB-452A-9A6B-34D09116F684}"/>
              </a:ext>
            </a:extLst>
          </p:cNvPr>
          <p:cNvPicPr>
            <a:picLocks noChangeAspect="1"/>
          </p:cNvPicPr>
          <p:nvPr/>
        </p:nvPicPr>
        <p:blipFill>
          <a:blip r:embed="rId3"/>
          <a:stretch>
            <a:fillRect/>
          </a:stretch>
        </p:blipFill>
        <p:spPr>
          <a:xfrm>
            <a:off x="4284881" y="4087990"/>
            <a:ext cx="4559300" cy="2674789"/>
          </a:xfrm>
          <a:prstGeom prst="rect">
            <a:avLst/>
          </a:prstGeom>
        </p:spPr>
      </p:pic>
      <p:sp>
        <p:nvSpPr>
          <p:cNvPr id="7"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1815939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2280322" y="1027080"/>
            <a:ext cx="4902669" cy="1584222"/>
          </a:xfrm>
        </p:spPr>
        <p:txBody>
          <a:bodyPr>
            <a:normAutofit/>
          </a:bodyPr>
          <a:lstStyle/>
          <a:p>
            <a:r>
              <a:rPr lang="zh-TW" altLang="zh-HK" sz="2800" b="1" dirty="0">
                <a:solidFill>
                  <a:schemeClr val="bg1"/>
                </a:solidFill>
                <a:latin typeface="微軟正黑體" panose="020B0604030504040204" pitchFamily="34" charset="-120"/>
                <a:ea typeface="微軟正黑體" panose="020B0604030504040204" pitchFamily="34" charset="-120"/>
              </a:rPr>
              <a:t>延展活動： </a:t>
            </a:r>
            <a:r>
              <a:rPr lang="zh-TW" altLang="en-US" sz="2800" b="1" dirty="0">
                <a:solidFill>
                  <a:schemeClr val="bg1"/>
                </a:solidFill>
                <a:latin typeface="微軟正黑體" panose="020B0604030504040204" pitchFamily="34" charset="-120"/>
                <a:ea typeface="微軟正黑體" panose="020B0604030504040204" pitchFamily="34" charset="-120"/>
              </a:rPr>
              <a:t>學生</a:t>
            </a:r>
            <a:r>
              <a:rPr lang="zh-HK" altLang="zh-HK" sz="2800" b="1" dirty="0">
                <a:solidFill>
                  <a:schemeClr val="bg1"/>
                </a:solidFill>
                <a:latin typeface="微軟正黑體" panose="020B0604030504040204" pitchFamily="34" charset="-120"/>
                <a:ea typeface="微軟正黑體" panose="020B0604030504040204" pitchFamily="34" charset="-120"/>
              </a:rPr>
              <a:t>個人反思</a:t>
            </a:r>
            <a:r>
              <a:rPr lang="en-US" altLang="zh-TW" sz="2800" b="1" dirty="0">
                <a:ln w="0"/>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
            </a:r>
            <a:br>
              <a:rPr lang="en-US" altLang="zh-TW" sz="2800" b="1" dirty="0">
                <a:ln w="0"/>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br>
            <a:endParaRPr lang="zh-HK" altLang="en-US" sz="2800" dirty="0">
              <a:solidFill>
                <a:schemeClr val="bg1"/>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168" y="1027080"/>
            <a:ext cx="6364150" cy="6364150"/>
          </a:xfrm>
          <a:prstGeom prst="rect">
            <a:avLst/>
          </a:prstGeom>
        </p:spPr>
      </p:pic>
      <p:sp>
        <p:nvSpPr>
          <p:cNvPr id="5"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1805187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DFBEFC2B-87D3-4053-889C-DD533E7002B0}"/>
              </a:ext>
            </a:extLst>
          </p:cNvPr>
          <p:cNvSpPr>
            <a:spLocks noGrp="1"/>
          </p:cNvSpPr>
          <p:nvPr>
            <p:ph type="title"/>
          </p:nvPr>
        </p:nvSpPr>
        <p:spPr>
          <a:xfrm>
            <a:off x="3296768" y="95249"/>
            <a:ext cx="2550463" cy="876301"/>
          </a:xfrm>
        </p:spPr>
        <p:txBody>
          <a:bodyPr/>
          <a:lstStyle/>
          <a:p>
            <a:r>
              <a:rPr lang="zh-HK" altLang="zh-HK" dirty="0">
                <a:solidFill>
                  <a:schemeClr val="bg1"/>
                </a:solidFill>
                <a:latin typeface="微軟正黑體" panose="020B0604030504040204" pitchFamily="34" charset="-120"/>
                <a:ea typeface="微軟正黑體" panose="020B0604030504040204" pitchFamily="34" charset="-120"/>
              </a:rPr>
              <a:t>延展活動</a:t>
            </a:r>
            <a:r>
              <a:rPr lang="zh-TW" altLang="en-US" dirty="0">
                <a:solidFill>
                  <a:schemeClr val="bg1"/>
                </a:solidFill>
                <a:latin typeface="微軟正黑體" panose="020B0604030504040204" pitchFamily="34" charset="-120"/>
                <a:ea typeface="微軟正黑體" panose="020B0604030504040204" pitchFamily="34" charset="-120"/>
              </a:rPr>
              <a:t>：</a:t>
            </a:r>
            <a:endParaRPr lang="zh-HK" altLang="en-US" dirty="0">
              <a:solidFill>
                <a:schemeClr val="bg1"/>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B185E265-6786-4B2C-A47F-338D5AC902FF}"/>
              </a:ext>
            </a:extLst>
          </p:cNvPr>
          <p:cNvSpPr/>
          <p:nvPr/>
        </p:nvSpPr>
        <p:spPr>
          <a:xfrm>
            <a:off x="1395412" y="1274594"/>
            <a:ext cx="6353175" cy="4062651"/>
          </a:xfrm>
          <a:prstGeom prst="rect">
            <a:avLst/>
          </a:prstGeom>
          <a:noFill/>
        </p:spPr>
        <p:txBody>
          <a:bodyPr wrap="square">
            <a:spAutoFit/>
          </a:bodyPr>
          <a:lstStyle/>
          <a:p>
            <a:pPr algn="ctr">
              <a:spcAft>
                <a:spcPts val="0"/>
              </a:spcAft>
            </a:pPr>
            <a:r>
              <a:rPr lang="en-US" altLang="zh-TW" kern="1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800" kern="1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Times New Roman" panose="02020603050405020304" pitchFamily="18" charset="0"/>
              </a:rPr>
              <a:t>綜合新聞報道</a:t>
            </a:r>
            <a:r>
              <a:rPr lang="en-US" altLang="zh-TW" sz="2800" kern="1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p>
          <a:p>
            <a:pPr algn="ctr">
              <a:spcAft>
                <a:spcPts val="0"/>
              </a:spcAft>
            </a:pPr>
            <a:endParaRPr lang="en-US" altLang="zh-TW" sz="12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endPar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近日網上討論區流傳一則附有展示一名女子被帶上手銬及頸部鎖上鐵鏈照片的貼文，內文描述發文者結識一名「出租情人」，因女方收錢</a:t>
            </a:r>
            <a:r>
              <a:rPr lang="zh-TW" altLang="zh-HK" kern="100" dirty="0" smtClean="0">
                <a:latin typeface="微軟正黑體" panose="020B0604030504040204" pitchFamily="34" charset="-120"/>
                <a:ea typeface="微軟正黑體" panose="020B0604030504040204" pitchFamily="34" charset="-120"/>
                <a:cs typeface="Times New Roman" panose="02020603050405020304" pitchFamily="18" charset="0"/>
              </a:rPr>
              <a:t>後拒絕</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提供性服務，於是</a:t>
            </a:r>
            <a:r>
              <a:rPr lang="zh-TW" altLang="zh-HK" kern="100" dirty="0" smtClean="0">
                <a:latin typeface="微軟正黑體" panose="020B0604030504040204" pitchFamily="34" charset="-120"/>
                <a:ea typeface="微軟正黑體" panose="020B0604030504040204" pitchFamily="34" charset="-120"/>
                <a:cs typeface="Times New Roman" panose="02020603050405020304" pitchFamily="18" charset="0"/>
              </a:rPr>
              <a:t>將</a:t>
            </a:r>
            <a:r>
              <a:rPr lang="zh-TW" altLang="en-US" kern="100" dirty="0">
                <a:latin typeface="微軟正黑體" panose="020B0604030504040204" pitchFamily="34" charset="-120"/>
                <a:ea typeface="微軟正黑體" panose="020B0604030504040204" pitchFamily="34" charset="-120"/>
                <a:cs typeface="Times New Roman" panose="02020603050405020304" pitchFamily="18" charset="0"/>
              </a:rPr>
              <a:t>她</a:t>
            </a:r>
            <a:r>
              <a:rPr lang="zh-TW" altLang="zh-HK" kern="100" dirty="0" smtClean="0">
                <a:latin typeface="微軟正黑體" panose="020B0604030504040204" pitchFamily="34" charset="-120"/>
                <a:ea typeface="微軟正黑體" panose="020B0604030504040204" pitchFamily="34" charset="-120"/>
                <a:cs typeface="Times New Roman" panose="02020603050405020304" pitchFamily="18" charset="0"/>
              </a:rPr>
              <a:t>禁錮</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於住所內，並威脅該名女子將她的「出租情人」身份公開。</a:t>
            </a:r>
            <a:r>
              <a:rPr lang="en-US" altLang="zh-HK" kern="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貼文在數天內在網絡上廣傳，雖然發文者及後寫出「此</a:t>
            </a:r>
            <a:r>
              <a:rPr lang="en-US" altLang="zh-HK" kern="100" dirty="0">
                <a:latin typeface="微軟正黑體" panose="020B0604030504040204" pitchFamily="34" charset="-120"/>
                <a:ea typeface="微軟正黑體" panose="020B0604030504040204" pitchFamily="34" charset="-120"/>
                <a:cs typeface="Times New Roman" panose="02020603050405020304" pitchFamily="18" charset="0"/>
              </a:rPr>
              <a:t>post</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內容純屬虛構」字句</a:t>
            </a:r>
            <a:r>
              <a:rPr lang="en-US" altLang="zh-HK"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但事件已引起公眾人士不安。警方於本月</a:t>
            </a:r>
            <a:r>
              <a:rPr lang="en-US" altLang="zh-HK" kern="100" dirty="0">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日接獲多宗報案，同日拘捕一名</a:t>
            </a:r>
            <a:r>
              <a:rPr lang="en-US" altLang="zh-HK" kern="100" dirty="0">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歲任職大學圖書館的男子，涉嫌有犯罪或不誠實意圖而取用電腦及浪費警力。消息指，警方調查證實帖文中被鎖上鐵鏈的女子是該名被捕男子的女友。</a:t>
            </a:r>
          </a:p>
          <a:p>
            <a:pPr algn="r">
              <a:spcAft>
                <a:spcPts val="0"/>
              </a:spcAft>
            </a:pPr>
            <a:endParaRPr lang="en-US"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r">
              <a:spcAft>
                <a:spcPts val="0"/>
              </a:spcAft>
            </a:pPr>
            <a:r>
              <a:rPr lang="en-US"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根據</a:t>
            </a:r>
            <a:r>
              <a:rPr lang="en-US"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2016</a:t>
            </a:r>
            <a:r>
              <a:rPr lang="zh-TW"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日本地新聞撮寫</a:t>
            </a:r>
            <a:r>
              <a:rPr lang="en-US"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HK" altLang="en-US" dirty="0">
              <a:latin typeface="微軟正黑體" panose="020B0604030504040204" pitchFamily="34" charset="-120"/>
              <a:ea typeface="微軟正黑體" panose="020B0604030504040204" pitchFamily="34" charset="-120"/>
            </a:endParaRPr>
          </a:p>
        </p:txBody>
      </p:sp>
      <p:sp>
        <p:nvSpPr>
          <p:cNvPr id="6"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1759206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2145C3F3-FF10-4657-97B5-E1B30DA4F73B}"/>
              </a:ext>
            </a:extLst>
          </p:cNvPr>
          <p:cNvPicPr>
            <a:picLocks noChangeAspect="1"/>
          </p:cNvPicPr>
          <p:nvPr/>
        </p:nvPicPr>
        <p:blipFill>
          <a:blip r:embed="rId3"/>
          <a:stretch>
            <a:fillRect/>
          </a:stretch>
        </p:blipFill>
        <p:spPr>
          <a:xfrm>
            <a:off x="266700" y="2628681"/>
            <a:ext cx="8610600" cy="2797466"/>
          </a:xfrm>
          <a:prstGeom prst="rect">
            <a:avLst/>
          </a:prstGeom>
        </p:spPr>
      </p:pic>
      <p:sp>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1882306" y="2762031"/>
            <a:ext cx="4953469" cy="1600637"/>
          </a:xfrm>
          <a:noFill/>
        </p:spPr>
        <p:txBody>
          <a:bodyPr>
            <a:normAutofit/>
          </a:bodyPr>
          <a:lstStyle/>
          <a:p>
            <a:r>
              <a:rPr lang="zh-TW" altLang="en-US" sz="7200" b="1" i="1" dirty="0">
                <a:ln w="0">
                  <a:solidFill>
                    <a:schemeClr val="accent1"/>
                  </a:solidFill>
                </a:ln>
                <a:solidFill>
                  <a:schemeClr val="bg1"/>
                </a:solidFill>
                <a:effectLst>
                  <a:outerShdw blurRad="38100" dist="25400" dir="5400000" algn="ctr" rotWithShape="0">
                    <a:srgbClr val="6E747A">
                      <a:alpha val="43000"/>
                    </a:srgbClr>
                  </a:outerShdw>
                </a:effectLst>
              </a:rPr>
              <a:t>參考資料</a:t>
            </a:r>
            <a:r>
              <a:rPr lang="en-US" altLang="zh-TW" sz="3600" b="1" dirty="0">
                <a:ln w="0"/>
                <a:effectLst>
                  <a:outerShdw blurRad="38100" dist="25400" dir="5400000" algn="ctr" rotWithShape="0">
                    <a:srgbClr val="6E747A">
                      <a:alpha val="43000"/>
                    </a:srgbClr>
                  </a:outerShdw>
                </a:effectLst>
              </a:rPr>
              <a:t/>
            </a:r>
            <a:br>
              <a:rPr lang="en-US" altLang="zh-TW" sz="3600" b="1" dirty="0">
                <a:ln w="0"/>
                <a:effectLst>
                  <a:outerShdw blurRad="38100" dist="25400" dir="5400000" algn="ctr" rotWithShape="0">
                    <a:srgbClr val="6E747A">
                      <a:alpha val="43000"/>
                    </a:srgbClr>
                  </a:outerShdw>
                </a:effectLst>
              </a:rPr>
            </a:br>
            <a:endParaRPr lang="zh-HK" altLang="en-US" sz="3600" dirty="0"/>
          </a:p>
        </p:txBody>
      </p:sp>
      <p:sp>
        <p:nvSpPr>
          <p:cNvPr id="5"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237005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613641" y="347353"/>
            <a:ext cx="5400675" cy="857250"/>
          </a:xfrm>
        </p:spPr>
        <p:txBody>
          <a:bodyPr>
            <a:normAutofit/>
          </a:bodyPr>
          <a:lstStyle/>
          <a:p>
            <a:r>
              <a:rPr lang="zh-TW" altLang="en-US" dirty="0">
                <a:solidFill>
                  <a:schemeClr val="bg1"/>
                </a:solidFill>
                <a:latin typeface="微軟正黑體" panose="020B0604030504040204" pitchFamily="34" charset="-120"/>
                <a:ea typeface="微軟正黑體" panose="020B0604030504040204" pitchFamily="34" charset="-120"/>
              </a:rPr>
              <a:t>教師參考資料</a:t>
            </a:r>
          </a:p>
        </p:txBody>
      </p:sp>
      <p:sp>
        <p:nvSpPr>
          <p:cNvPr id="7" name="文字方塊 6"/>
          <p:cNvSpPr txBox="1"/>
          <p:nvPr/>
        </p:nvSpPr>
        <p:spPr>
          <a:xfrm>
            <a:off x="431800" y="1509403"/>
            <a:ext cx="8455891" cy="3816429"/>
          </a:xfrm>
          <a:prstGeom prst="rect">
            <a:avLst/>
          </a:prstGeom>
          <a:noFill/>
        </p:spPr>
        <p:txBody>
          <a:bodyPr wrap="square" rtlCol="0">
            <a:spAutoFit/>
          </a:bodyPr>
          <a:lstStyle/>
          <a:p>
            <a:r>
              <a:rPr lang="zh-TW" altLang="zh-HK" sz="2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面對一些似是而非的訊息，我們應抱甚麼態度？</a:t>
            </a:r>
          </a:p>
          <a:p>
            <a:pPr marL="342900" indent="-342900">
              <a:spcBef>
                <a:spcPts val="600"/>
              </a:spcBef>
              <a:spcAft>
                <a:spcPts val="600"/>
              </a:spcAft>
              <a:buFont typeface="Arial" panose="020B0604020202020204" pitchFamily="34" charset="0"/>
              <a:buChar char="•"/>
            </a:pPr>
            <a:endParaRPr lang="en-US" altLang="zh-TW"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pPr marL="800100" lvl="1" indent="-342900">
              <a:spcBef>
                <a:spcPts val="600"/>
              </a:spcBef>
              <a:spcAft>
                <a:spcPts val="600"/>
              </a:spcAft>
              <a:buFont typeface="Arial" panose="020B0604020202020204" pitchFamily="34" charset="0"/>
              <a:buChar char="•"/>
            </a:pPr>
            <a:r>
              <a:rPr lang="zh-TW" altLang="en-US"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要保持清醒，對接觸到的資料，經常找尋來源。</a:t>
            </a:r>
            <a:endParaRPr lang="en-US" altLang="zh-TW"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pPr marL="800100" lvl="1" indent="-342900">
              <a:spcBef>
                <a:spcPts val="600"/>
              </a:spcBef>
              <a:spcAft>
                <a:spcPts val="600"/>
              </a:spcAft>
              <a:buFont typeface="Arial" panose="020B0604020202020204" pitchFamily="34" charset="0"/>
              <a:buChar char="•"/>
            </a:pPr>
            <a:r>
              <a:rPr lang="zh-TW" altLang="en-US"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不要輕易答應任何事情（如出街約見網友或提供個人資料等）。</a:t>
            </a:r>
            <a:endParaRPr lang="en-US" altLang="zh-TW"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pPr marL="800100" lvl="1" indent="-342900">
              <a:spcBef>
                <a:spcPts val="600"/>
              </a:spcBef>
              <a:spcAft>
                <a:spcPts val="600"/>
              </a:spcAft>
              <a:buFont typeface="Arial" panose="020B0604020202020204" pitchFamily="34" charset="0"/>
              <a:buChar char="•"/>
            </a:pPr>
            <a:r>
              <a:rPr lang="zh-TW" altLang="en-US"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不妨和朋友、其他家人、甚至老師商量一些你無法判斷真偽的消息 。</a:t>
            </a:r>
            <a:endParaRPr lang="en-US" altLang="zh-TW"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pPr marL="800100" lvl="1" indent="-342900">
              <a:spcBef>
                <a:spcPts val="600"/>
              </a:spcBef>
              <a:spcAft>
                <a:spcPts val="600"/>
              </a:spcAft>
              <a:buFont typeface="Arial" panose="020B0604020202020204" pitchFamily="34" charset="0"/>
              <a:buChar char="•"/>
            </a:pPr>
            <a:r>
              <a:rPr lang="zh-TW" altLang="en-US"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不要貪小便宜</a:t>
            </a:r>
            <a:r>
              <a:rPr lang="zh-TW" altLang="en-US" sz="200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a:t>
            </a:r>
            <a:r>
              <a:rPr lang="zh-TW" altLang="en-US" sz="2000" smtClean="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未能弄清</a:t>
            </a:r>
            <a:r>
              <a:rPr lang="zh-TW" altLang="en-US"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底蘊，便</a:t>
            </a:r>
            <a:r>
              <a:rPr lang="zh-TW" altLang="en-US" sz="2000" dirty="0" smtClean="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不可盡</a:t>
            </a:r>
            <a:r>
              <a:rPr lang="zh-TW" altLang="en-US"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信。</a:t>
            </a:r>
            <a:endParaRPr lang="en-US" altLang="zh-TW"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pPr marL="800100" lvl="1" indent="-342900">
              <a:buFont typeface="Arial" panose="020B0604020202020204" pitchFamily="34" charset="0"/>
              <a:buChar char="•"/>
            </a:pPr>
            <a:endParaRPr lang="en-US" altLang="zh-TW" sz="16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pPr lvl="1" algn="r"/>
            <a:endParaRPr lang="en-US" altLang="zh-TW" sz="1600" i="1" dirty="0" smtClean="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pPr lvl="1" algn="r"/>
            <a:r>
              <a:rPr lang="en-US" altLang="zh-TW" sz="1600" i="1" dirty="0" smtClean="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a:t>
            </a:r>
            <a:r>
              <a:rPr lang="zh-TW" altLang="en-US"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參考資料：</a:t>
            </a:r>
            <a:r>
              <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M21</a:t>
            </a:r>
            <a:r>
              <a:rPr lang="zh-HK" altLang="en-US"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網路</a:t>
            </a:r>
            <a:r>
              <a:rPr lang="zh-TW" altLang="en-US"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教育教材套</a:t>
            </a:r>
            <a:r>
              <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a:t>
            </a:r>
            <a:r>
              <a:rPr lang="zh-TW" altLang="en-US"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網路大迷信：面對網上資訊四大忌</a:t>
            </a:r>
            <a:r>
              <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a:t>
            </a:r>
            <a:r>
              <a:rPr lang="zh-TW" altLang="en-US"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a:t>
            </a:r>
            <a:r>
              <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
            </a:r>
            <a:br>
              <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br>
            <a:r>
              <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hlinkClick r:id="rId3"/>
              </a:rPr>
              <a:t>https://m21.hk/medialiteracy/</a:t>
            </a:r>
            <a:r>
              <a:rPr lang="zh-TW" altLang="en-US"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hlinkClick r:id="rId3"/>
              </a:rPr>
              <a:t>網上消息分真偽</a:t>
            </a:r>
            <a:r>
              <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hlinkClick r:id="rId3"/>
              </a:rPr>
              <a:t>/</a:t>
            </a:r>
            <a:r>
              <a:rPr lang="zh-TW" altLang="en-US"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a:t>
            </a:r>
            <a:endPar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p:txBody>
      </p:sp>
      <p:pic>
        <p:nvPicPr>
          <p:cNvPr id="3" name="圖片 2"/>
          <p:cNvPicPr>
            <a:picLocks noChangeAspect="1"/>
          </p:cNvPicPr>
          <p:nvPr/>
        </p:nvPicPr>
        <p:blipFill rotWithShape="1">
          <a:blip r:embed="rId4"/>
          <a:srcRect l="58265" t="41906" r="23316" b="24665"/>
          <a:stretch/>
        </p:blipFill>
        <p:spPr>
          <a:xfrm>
            <a:off x="860150" y="4861764"/>
            <a:ext cx="753491" cy="768868"/>
          </a:xfrm>
          <a:prstGeom prst="rect">
            <a:avLst/>
          </a:prstGeom>
        </p:spPr>
      </p:pic>
    </p:spTree>
    <p:extLst>
      <p:ext uri="{BB962C8B-B14F-4D97-AF65-F5344CB8AC3E}">
        <p14:creationId xmlns:p14="http://schemas.microsoft.com/office/powerpoint/2010/main" val="159065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98FB889-F1D8-4F73-9D9F-32DC39AFF9FF}"/>
              </a:ext>
            </a:extLst>
          </p:cNvPr>
          <p:cNvPicPr>
            <a:picLocks noChangeAspect="1"/>
          </p:cNvPicPr>
          <p:nvPr/>
        </p:nvPicPr>
        <p:blipFill>
          <a:blip r:embed="rId3"/>
          <a:stretch>
            <a:fillRect/>
          </a:stretch>
        </p:blipFill>
        <p:spPr>
          <a:xfrm>
            <a:off x="16976" y="1210056"/>
            <a:ext cx="9144000" cy="4865533"/>
          </a:xfrm>
          <a:prstGeom prst="rect">
            <a:avLst/>
          </a:prstGeom>
        </p:spPr>
      </p:pic>
      <p:sp>
        <p:nvSpPr>
          <p:cNvPr id="2" name="標題 1">
            <a:extLst>
              <a:ext uri="{FF2B5EF4-FFF2-40B4-BE49-F238E27FC236}">
                <a16:creationId xmlns:a16="http://schemas.microsoft.com/office/drawing/2014/main" id="{9A61F97F-41A2-45C0-ACE6-613A4E28B6D7}"/>
              </a:ext>
            </a:extLst>
          </p:cNvPr>
          <p:cNvSpPr>
            <a:spLocks noGrp="1"/>
          </p:cNvSpPr>
          <p:nvPr>
            <p:ph type="title"/>
          </p:nvPr>
        </p:nvSpPr>
        <p:spPr>
          <a:xfrm>
            <a:off x="702307" y="187666"/>
            <a:ext cx="7773338" cy="853011"/>
          </a:xfrm>
        </p:spPr>
        <p:txBody>
          <a:bodyPr>
            <a:normAutofit/>
          </a:bodyPr>
          <a:lstStyle/>
          <a:p>
            <a:r>
              <a:rPr lang="zh-TW" altLang="en-US" sz="4400" dirty="0">
                <a:ln>
                  <a:solidFill>
                    <a:schemeClr val="bg1"/>
                  </a:solidFill>
                </a:ln>
                <a:solidFill>
                  <a:schemeClr val="bg1"/>
                </a:solidFill>
                <a:latin typeface="微軟正黑體" panose="020B0604030504040204" pitchFamily="34" charset="-120"/>
                <a:ea typeface="微軟正黑體" panose="020B0604030504040204" pitchFamily="34" charset="-120"/>
              </a:rPr>
              <a:t>學習重點</a:t>
            </a:r>
            <a:endParaRPr lang="zh-HK" altLang="en-US" sz="4400" dirty="0">
              <a:ln>
                <a:solidFill>
                  <a:schemeClr val="bg1"/>
                </a:solidFill>
              </a:ln>
              <a:solidFill>
                <a:schemeClr val="bg1"/>
              </a:solidFill>
            </a:endParaRPr>
          </a:p>
        </p:txBody>
      </p:sp>
      <p:graphicFrame>
        <p:nvGraphicFramePr>
          <p:cNvPr id="11" name="表格 10">
            <a:extLst>
              <a:ext uri="{FF2B5EF4-FFF2-40B4-BE49-F238E27FC236}">
                <a16:creationId xmlns:a16="http://schemas.microsoft.com/office/drawing/2014/main" id="{DC5A719C-C1E2-4725-A121-8C473438D01B}"/>
              </a:ext>
            </a:extLst>
          </p:cNvPr>
          <p:cNvGraphicFramePr>
            <a:graphicFrameLocks noGrp="1"/>
          </p:cNvGraphicFramePr>
          <p:nvPr>
            <p:extLst>
              <p:ext uri="{D42A27DB-BD31-4B8C-83A1-F6EECF244321}">
                <p14:modId xmlns:p14="http://schemas.microsoft.com/office/powerpoint/2010/main" val="1188142927"/>
              </p:ext>
            </p:extLst>
          </p:nvPr>
        </p:nvGraphicFramePr>
        <p:xfrm>
          <a:off x="942975" y="1476375"/>
          <a:ext cx="7296150" cy="4075861"/>
        </p:xfrm>
        <a:graphic>
          <a:graphicData uri="http://schemas.openxmlformats.org/drawingml/2006/table">
            <a:tbl>
              <a:tblPr firstRow="1" bandRow="1">
                <a:tableStyleId>{3B4B98B0-60AC-42C2-AFA5-B58CD77FA1E5}</a:tableStyleId>
              </a:tblPr>
              <a:tblGrid>
                <a:gridCol w="1516143">
                  <a:extLst>
                    <a:ext uri="{9D8B030D-6E8A-4147-A177-3AD203B41FA5}">
                      <a16:colId xmlns:a16="http://schemas.microsoft.com/office/drawing/2014/main" val="671913260"/>
                    </a:ext>
                  </a:extLst>
                </a:gridCol>
                <a:gridCol w="5780007">
                  <a:extLst>
                    <a:ext uri="{9D8B030D-6E8A-4147-A177-3AD203B41FA5}">
                      <a16:colId xmlns:a16="http://schemas.microsoft.com/office/drawing/2014/main" val="3911223499"/>
                    </a:ext>
                  </a:extLst>
                </a:gridCol>
              </a:tblGrid>
              <a:tr h="1955179">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影片概要：</a:t>
                      </a:r>
                      <a:endParaRPr lang="en-US" altLang="zh-TW"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0" algn="l" defTabSz="914400" rtl="0" eaLnBrk="1" latinLnBrk="0" hangingPunct="1">
                        <a:lnSpc>
                          <a:spcPct val="150000"/>
                        </a:lnSpc>
                        <a:spcBef>
                          <a:spcPts val="600"/>
                        </a:spcBef>
                        <a:spcAft>
                          <a:spcPts val="600"/>
                        </a:spcAft>
                      </a:pPr>
                      <a:endPar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endParaRPr>
                    </a:p>
                  </a:txBody>
                  <a:tcPr marL="68390" marR="68390" marT="34195" marB="34195">
                    <a:gradFill>
                      <a:gsLst>
                        <a:gs pos="0">
                          <a:schemeClr val="bg1">
                            <a:tint val="90000"/>
                            <a:lumMod val="110000"/>
                          </a:schemeClr>
                        </a:gs>
                        <a:gs pos="100000">
                          <a:schemeClr val="bg1">
                            <a:shade val="64000"/>
                            <a:lumMod val="88000"/>
                          </a:schemeClr>
                        </a:gs>
                      </a:gsLst>
                      <a:lin ang="5400000" scaled="0"/>
                    </a:gradFill>
                  </a:tcPr>
                </a:tc>
                <a:tc>
                  <a:txBody>
                    <a:bodyPr/>
                    <a:lstStyle/>
                    <a:p>
                      <a:pPr marL="0" algn="l" defTabSz="914400" rtl="0" eaLnBrk="1" latinLnBrk="0" hangingPunct="1">
                        <a:lnSpc>
                          <a:spcPct val="150000"/>
                        </a:lnSpc>
                        <a:spcBef>
                          <a:spcPts val="600"/>
                        </a:spcBef>
                        <a:spcAft>
                          <a:spcPts val="600"/>
                        </a:spcAft>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「難倒了</a:t>
                      </a:r>
                      <a:r>
                        <a:rPr lang="en-US" altLang="zh-TW"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99%</a:t>
                      </a: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的人的智力題」、「貨櫃碼頭的颱風消息」和「已</a:t>
                      </a:r>
                      <a:r>
                        <a:rPr lang="en-US" altLang="zh-TW"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Fact Check</a:t>
                      </a: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800" b="0" i="0" u="none" strike="noStrike" kern="1200" baseline="0" dirty="0" smtClean="0">
                          <a:solidFill>
                            <a:schemeClr val="tx1"/>
                          </a:solidFill>
                          <a:effectLst/>
                          <a:latin typeface="微軟正黑體" panose="020B0604030504040204" pitchFamily="34" charset="-120"/>
                          <a:ea typeface="微軟正黑體" panose="020B0604030504040204" pitchFamily="34" charset="-120"/>
                          <a:cs typeface="+mn-cs"/>
                        </a:rPr>
                        <a:t>等，是</a:t>
                      </a: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近年大家轉發「猛料</a:t>
                      </a:r>
                      <a:r>
                        <a:rPr lang="zh-TW" altLang="en-US" sz="1800" b="0" i="0" u="none" strike="noStrike" kern="1200" baseline="0" dirty="0" smtClean="0">
                          <a:solidFill>
                            <a:schemeClr val="tx1"/>
                          </a:solidFill>
                          <a:effectLst/>
                          <a:latin typeface="微軟正黑體" panose="020B0604030504040204" pitchFamily="34" charset="-120"/>
                          <a:ea typeface="微軟正黑體" panose="020B0604030504040204" pitchFamily="34" charset="-120"/>
                          <a:cs typeface="+mn-cs"/>
                        </a:rPr>
                        <a:t>」的常見標題</a:t>
                      </a: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，當中不少新聞是通過近年興起的內容農場發放。近年「內容農場</a:t>
                      </a:r>
                      <a:r>
                        <a:rPr lang="zh-TW" altLang="en-US" sz="1800" b="0" i="0" u="none" strike="noStrike" kern="1200" baseline="0" dirty="0" smtClean="0">
                          <a:solidFill>
                            <a:schemeClr val="tx1"/>
                          </a:solidFill>
                          <a:effectLst/>
                          <a:latin typeface="微軟正黑體" panose="020B0604030504040204" pitchFamily="34" charset="-120"/>
                          <a:ea typeface="微軟正黑體" panose="020B0604030504040204" pitchFamily="34" charset="-120"/>
                          <a:cs typeface="+mn-cs"/>
                        </a:rPr>
                        <a:t>」令假</a:t>
                      </a: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資訊泛濫</a:t>
                      </a:r>
                      <a:r>
                        <a:rPr lang="zh-TW" altLang="en-US" sz="1800" b="0" i="0" u="none" strike="noStrike" kern="1200" baseline="0" dirty="0" smtClean="0">
                          <a:solidFill>
                            <a:schemeClr val="tx1"/>
                          </a:solidFill>
                          <a:effectLst/>
                          <a:latin typeface="微軟正黑體" panose="020B0604030504040204" pitchFamily="34" charset="-120"/>
                          <a:ea typeface="微軟正黑體" panose="020B0604030504040204" pitchFamily="34" charset="-120"/>
                          <a:cs typeface="+mn-cs"/>
                        </a:rPr>
                        <a:t>，我們可從中得到啟發，並成為有質素的網民。</a:t>
                      </a:r>
                      <a:endPar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endParaRPr>
                    </a:p>
                  </a:txBody>
                  <a:tcPr marL="68390" marR="68390" marT="34195" marB="34195">
                    <a:gradFill>
                      <a:gsLst>
                        <a:gs pos="0">
                          <a:schemeClr val="bg1">
                            <a:tint val="90000"/>
                            <a:lumMod val="110000"/>
                          </a:schemeClr>
                        </a:gs>
                        <a:gs pos="100000">
                          <a:schemeClr val="bg1">
                            <a:shade val="64000"/>
                            <a:lumMod val="88000"/>
                          </a:schemeClr>
                        </a:gs>
                      </a:gsLst>
                      <a:lin ang="5400000" scaled="0"/>
                    </a:gradFill>
                  </a:tcPr>
                </a:tc>
                <a:extLst>
                  <a:ext uri="{0D108BD9-81ED-4DB2-BD59-A6C34878D82A}">
                    <a16:rowId xmlns:a16="http://schemas.microsoft.com/office/drawing/2014/main" val="2448304074"/>
                  </a:ext>
                </a:extLst>
              </a:tr>
              <a:tr h="1278118">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學習目標：</a:t>
                      </a:r>
                      <a:endParaRPr lang="en-US" altLang="zh-TW"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0" algn="l" defTabSz="914400" rtl="0" eaLnBrk="1" latinLnBrk="0" hangingPunct="1">
                        <a:lnSpc>
                          <a:spcPct val="150000"/>
                        </a:lnSpc>
                        <a:spcBef>
                          <a:spcPts val="600"/>
                        </a:spcBef>
                        <a:spcAft>
                          <a:spcPts val="600"/>
                        </a:spcAft>
                      </a:pPr>
                      <a:endPar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endParaRPr>
                    </a:p>
                  </a:txBody>
                  <a:tcPr marL="68390" marR="68390" marT="34195" marB="34195">
                    <a:gradFill>
                      <a:gsLst>
                        <a:gs pos="0">
                          <a:schemeClr val="bg1">
                            <a:tint val="90000"/>
                            <a:lumMod val="110000"/>
                          </a:schemeClr>
                        </a:gs>
                        <a:gs pos="100000">
                          <a:schemeClr val="bg1">
                            <a:shade val="64000"/>
                            <a:lumMod val="88000"/>
                          </a:schemeClr>
                        </a:gs>
                      </a:gsLst>
                      <a:lin ang="5400000" scaled="0"/>
                    </a:gradFill>
                  </a:tcPr>
                </a:tc>
                <a:tc>
                  <a:txBody>
                    <a:bodyPr/>
                    <a:lstStyle/>
                    <a:p>
                      <a:pPr marL="0" indent="-342900" algn="l" defTabSz="914400" rtl="0" eaLnBrk="1" latinLnBrk="0" hangingPunct="1">
                        <a:lnSpc>
                          <a:spcPct val="100000"/>
                        </a:lnSpc>
                        <a:spcBef>
                          <a:spcPts val="600"/>
                        </a:spcBef>
                        <a:spcAft>
                          <a:spcPts val="600"/>
                        </a:spcAft>
                        <a:buFont typeface="+mj-lt"/>
                        <a:buAutoNum type="arabicPeriod"/>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加強對「內容農場</a:t>
                      </a:r>
                      <a:r>
                        <a:rPr lang="zh-TW" altLang="en-US" sz="1800" b="0" i="0" u="none" strike="noStrike" kern="1200" baseline="0" dirty="0" smtClean="0">
                          <a:solidFill>
                            <a:schemeClr val="tx1"/>
                          </a:solidFill>
                          <a:effectLst/>
                          <a:latin typeface="微軟正黑體" panose="020B0604030504040204" pitchFamily="34" charset="-120"/>
                          <a:ea typeface="微軟正黑體" panose="020B0604030504040204" pitchFamily="34" charset="-120"/>
                          <a:cs typeface="+mn-cs"/>
                        </a:rPr>
                        <a:t>」假</a:t>
                      </a: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資訊泛濫問題的關注</a:t>
                      </a:r>
                    </a:p>
                    <a:p>
                      <a:pPr marL="0" indent="-342900" algn="l" defTabSz="914400" rtl="0" eaLnBrk="1" latinLnBrk="0" hangingPunct="1">
                        <a:lnSpc>
                          <a:spcPct val="100000"/>
                        </a:lnSpc>
                        <a:spcBef>
                          <a:spcPts val="600"/>
                        </a:spcBef>
                        <a:spcAft>
                          <a:spcPts val="600"/>
                        </a:spcAft>
                        <a:buFont typeface="+mj-lt"/>
                        <a:buAutoNum type="arabicPeriod"/>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學習辨識網絡資訊真偽的方法。</a:t>
                      </a:r>
                    </a:p>
                    <a:p>
                      <a:pPr marL="0" indent="-342900" algn="l" defTabSz="914400" rtl="0" eaLnBrk="1" latinLnBrk="0" hangingPunct="1">
                        <a:lnSpc>
                          <a:spcPct val="100000"/>
                        </a:lnSpc>
                        <a:spcBef>
                          <a:spcPts val="600"/>
                        </a:spcBef>
                        <a:spcAft>
                          <a:spcPts val="600"/>
                        </a:spcAft>
                        <a:buFont typeface="+mj-lt"/>
                        <a:buAutoNum type="arabicPeriod"/>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建立正確面對接收和發放網路</a:t>
                      </a:r>
                      <a:r>
                        <a:rPr lang="zh-TW" altLang="en-US" sz="1800" b="0" i="0" u="none" strike="noStrike" kern="1200" baseline="0" dirty="0" smtClean="0">
                          <a:solidFill>
                            <a:schemeClr val="tx1"/>
                          </a:solidFill>
                          <a:effectLst/>
                          <a:latin typeface="微軟正黑體" panose="020B0604030504040204" pitchFamily="34" charset="-120"/>
                          <a:ea typeface="微軟正黑體" panose="020B0604030504040204" pitchFamily="34" charset="-120"/>
                          <a:cs typeface="+mn-cs"/>
                        </a:rPr>
                        <a:t>資訊的</a:t>
                      </a: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價值觀和態度。</a:t>
                      </a:r>
                    </a:p>
                  </a:txBody>
                  <a:tcPr marL="68390" marR="68390" marT="34195" marB="34195">
                    <a:gradFill>
                      <a:gsLst>
                        <a:gs pos="0">
                          <a:schemeClr val="bg1">
                            <a:tint val="90000"/>
                            <a:lumMod val="110000"/>
                          </a:schemeClr>
                        </a:gs>
                        <a:gs pos="100000">
                          <a:schemeClr val="bg1">
                            <a:shade val="64000"/>
                            <a:lumMod val="88000"/>
                          </a:schemeClr>
                        </a:gs>
                      </a:gsLst>
                      <a:lin ang="5400000" scaled="0"/>
                    </a:gradFill>
                  </a:tcPr>
                </a:tc>
                <a:extLst>
                  <a:ext uri="{0D108BD9-81ED-4DB2-BD59-A6C34878D82A}">
                    <a16:rowId xmlns:a16="http://schemas.microsoft.com/office/drawing/2014/main" val="2040042857"/>
                  </a:ext>
                </a:extLst>
              </a:tr>
              <a:tr h="671953">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價值觀和態度：</a:t>
                      </a:r>
                    </a:p>
                  </a:txBody>
                  <a:tcPr marL="68390" marR="68390" marT="34195" marB="34195">
                    <a:gradFill>
                      <a:gsLst>
                        <a:gs pos="0">
                          <a:schemeClr val="bg1">
                            <a:tint val="90000"/>
                            <a:lumMod val="110000"/>
                          </a:schemeClr>
                        </a:gs>
                        <a:gs pos="100000">
                          <a:schemeClr val="bg1">
                            <a:shade val="64000"/>
                            <a:lumMod val="88000"/>
                          </a:schemeClr>
                        </a:gs>
                      </a:gsLst>
                      <a:lin ang="5400000" scaled="0"/>
                    </a:gradFill>
                  </a:tcPr>
                </a:tc>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慎思明辨、理性、責任感</a:t>
                      </a:r>
                    </a:p>
                  </a:txBody>
                  <a:tcPr marL="68390" marR="68390" marT="34195" marB="34195">
                    <a:gradFill>
                      <a:gsLst>
                        <a:gs pos="0">
                          <a:schemeClr val="bg1">
                            <a:tint val="90000"/>
                            <a:lumMod val="110000"/>
                          </a:schemeClr>
                        </a:gs>
                        <a:gs pos="100000">
                          <a:schemeClr val="bg1">
                            <a:shade val="64000"/>
                            <a:lumMod val="88000"/>
                          </a:schemeClr>
                        </a:gs>
                      </a:gsLst>
                      <a:lin ang="5400000" scaled="0"/>
                    </a:gradFill>
                  </a:tcPr>
                </a:tc>
                <a:extLst>
                  <a:ext uri="{0D108BD9-81ED-4DB2-BD59-A6C34878D82A}">
                    <a16:rowId xmlns:a16="http://schemas.microsoft.com/office/drawing/2014/main" val="2147798219"/>
                  </a:ext>
                </a:extLst>
              </a:tr>
            </a:tbl>
          </a:graphicData>
        </a:graphic>
      </p:graphicFrame>
      <p:sp>
        <p:nvSpPr>
          <p:cNvPr id="6"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167955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FB6BCF72-8DA9-46C8-8601-0B4687A9C51E}"/>
              </a:ext>
            </a:extLst>
          </p:cNvPr>
          <p:cNvSpPr>
            <a:spLocks noGrp="1"/>
          </p:cNvSpPr>
          <p:nvPr>
            <p:ph type="title"/>
          </p:nvPr>
        </p:nvSpPr>
        <p:spPr>
          <a:xfrm>
            <a:off x="471487" y="584539"/>
            <a:ext cx="9351941" cy="1151965"/>
          </a:xfrm>
        </p:spPr>
        <p:txBody>
          <a:bodyPr>
            <a:normAutofit/>
          </a:bodyPr>
          <a:lstStyle/>
          <a:p>
            <a:pPr algn="l"/>
            <a:r>
              <a:rPr lang="zh-TW" alt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試想想</a:t>
            </a:r>
            <a:r>
              <a:rPr lang="en-US" altLang="zh-TW" sz="4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a:t>
            </a:r>
            <a:endParaRPr lang="zh-HK" alt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0DCB3FA9-0A76-491F-92FA-021DC3213120}"/>
              </a:ext>
            </a:extLst>
          </p:cNvPr>
          <p:cNvSpPr txBox="1"/>
          <p:nvPr/>
        </p:nvSpPr>
        <p:spPr>
          <a:xfrm>
            <a:off x="471487" y="1736504"/>
            <a:ext cx="8201025" cy="2677656"/>
          </a:xfrm>
          <a:prstGeom prst="rect">
            <a:avLst/>
          </a:prstGeom>
          <a:noFill/>
        </p:spPr>
        <p:txBody>
          <a:bodyPr wrap="square">
            <a:spAutoFit/>
          </a:bodyPr>
          <a:lstStyle/>
          <a:p>
            <a:pPr marL="447675" indent="-447675">
              <a:lnSpc>
                <a:spcPct val="150000"/>
              </a:lnSpc>
              <a:buFontTx/>
              <a:buAutoNum type="arabicPeriod"/>
              <a:defRPr/>
            </a:pPr>
            <a:r>
              <a:rPr lang="zh-TW" altLang="en-US" sz="2800" dirty="0">
                <a:ln w="0">
                  <a:solidFill>
                    <a:schemeClr val="bg1">
                      <a:lumMod val="95000"/>
                    </a:schemeClr>
                  </a:solidFill>
                </a:ln>
                <a:solidFill>
                  <a:schemeClr val="bg1"/>
                </a:solidFill>
                <a:latin typeface="微軟正黑體" panose="020B0604030504040204" pitchFamily="34" charset="-120"/>
                <a:ea typeface="微軟正黑體" panose="020B0604030504040204" pitchFamily="34" charset="-120"/>
              </a:rPr>
              <a:t>	你最近在網上閱讀過的貼文，包括新聞、短文</a:t>
            </a:r>
            <a:r>
              <a:rPr lang="zh-TW" altLang="en-US" sz="2800" dirty="0" smtClean="0">
                <a:ln w="0">
                  <a:solidFill>
                    <a:schemeClr val="bg1">
                      <a:lumMod val="95000"/>
                    </a:schemeClr>
                  </a:solidFill>
                </a:ln>
                <a:solidFill>
                  <a:schemeClr val="bg1"/>
                </a:solidFill>
                <a:latin typeface="微軟正黑體" panose="020B0604030504040204" pitchFamily="34" charset="-120"/>
                <a:ea typeface="微軟正黑體" panose="020B0604030504040204" pitchFamily="34" charset="-120"/>
              </a:rPr>
              <a:t>，  哪</a:t>
            </a:r>
            <a:r>
              <a:rPr lang="zh-TW" altLang="en-US" sz="2800" dirty="0">
                <a:ln w="0">
                  <a:solidFill>
                    <a:schemeClr val="bg1">
                      <a:lumMod val="95000"/>
                    </a:schemeClr>
                  </a:solidFill>
                </a:ln>
                <a:solidFill>
                  <a:schemeClr val="bg1"/>
                </a:solidFill>
                <a:latin typeface="微軟正黑體" panose="020B0604030504040204" pitchFamily="34" charset="-120"/>
                <a:ea typeface="微軟正黑體" panose="020B0604030504040204" pitchFamily="34" charset="-120"/>
              </a:rPr>
              <a:t>些令你留下深刻印象？</a:t>
            </a:r>
          </a:p>
          <a:p>
            <a:pPr marL="342891" indent="-342891">
              <a:lnSpc>
                <a:spcPct val="150000"/>
              </a:lnSpc>
              <a:buFontTx/>
              <a:buAutoNum type="arabicPeriod"/>
              <a:defRPr/>
            </a:pPr>
            <a:r>
              <a:rPr lang="zh-TW" altLang="en-US" sz="2800" dirty="0" smtClean="0">
                <a:ln w="0">
                  <a:solidFill>
                    <a:schemeClr val="bg1">
                      <a:lumMod val="95000"/>
                    </a:schemeClr>
                  </a:solidFill>
                </a:ln>
                <a:solidFill>
                  <a:schemeClr val="bg1"/>
                </a:solidFill>
                <a:latin typeface="微軟正黑體" panose="020B0604030504040204" pitchFamily="34" charset="-120"/>
                <a:ea typeface="微軟正黑體" panose="020B0604030504040204" pitchFamily="34" charset="-120"/>
              </a:rPr>
              <a:t> 它們</a:t>
            </a:r>
            <a:r>
              <a:rPr lang="zh-TW" altLang="en-US" sz="2800" dirty="0">
                <a:ln w="0">
                  <a:solidFill>
                    <a:schemeClr val="bg1">
                      <a:lumMod val="95000"/>
                    </a:schemeClr>
                  </a:solidFill>
                </a:ln>
                <a:solidFill>
                  <a:schemeClr val="bg1"/>
                </a:solidFill>
                <a:latin typeface="微軟正黑體" panose="020B0604030504040204" pitchFamily="34" charset="-120"/>
                <a:ea typeface="微軟正黑體" panose="020B0604030504040204" pitchFamily="34" charset="-120"/>
              </a:rPr>
              <a:t>的標題分別是什麼？</a:t>
            </a:r>
          </a:p>
          <a:p>
            <a:pPr marL="342891" indent="-342891">
              <a:lnSpc>
                <a:spcPct val="150000"/>
              </a:lnSpc>
              <a:buFontTx/>
              <a:buAutoNum type="arabicPeriod"/>
              <a:defRPr/>
            </a:pPr>
            <a:r>
              <a:rPr lang="zh-TW" altLang="en-US" sz="2800" dirty="0" smtClean="0">
                <a:ln w="0">
                  <a:solidFill>
                    <a:schemeClr val="bg1">
                      <a:lumMod val="95000"/>
                    </a:schemeClr>
                  </a:solidFill>
                </a:ln>
                <a:solidFill>
                  <a:schemeClr val="bg1"/>
                </a:solidFill>
                <a:latin typeface="微軟正黑體" panose="020B0604030504040204" pitchFamily="34" charset="-120"/>
                <a:ea typeface="微軟正黑體" panose="020B0604030504040204" pitchFamily="34" charset="-120"/>
              </a:rPr>
              <a:t> 這些</a:t>
            </a:r>
            <a:r>
              <a:rPr lang="zh-TW" altLang="en-US" sz="2800" dirty="0">
                <a:ln w="0">
                  <a:solidFill>
                    <a:schemeClr val="bg1">
                      <a:lumMod val="95000"/>
                    </a:schemeClr>
                  </a:solidFill>
                </a:ln>
                <a:solidFill>
                  <a:schemeClr val="bg1"/>
                </a:solidFill>
                <a:latin typeface="微軟正黑體" panose="020B0604030504040204" pitchFamily="34" charset="-120"/>
                <a:ea typeface="微軟正黑體" panose="020B0604030504040204" pitchFamily="34" charset="-120"/>
              </a:rPr>
              <a:t>標題有什麼共通點？</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256" y="3193345"/>
            <a:ext cx="3526972" cy="3534026"/>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085" y="1950687"/>
            <a:ext cx="3513943" cy="3520971"/>
          </a:xfrm>
          <a:prstGeom prst="rect">
            <a:avLst/>
          </a:prstGeom>
        </p:spPr>
      </p:pic>
      <p:sp>
        <p:nvSpPr>
          <p:cNvPr id="7"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61995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2.77778E-7 0.01551 C 0.00052 0.03218 0.00122 0.04931 0.00243 0.0669 C 0.00312 0.05116 0.00365 0.03588 0.00503 0.02037 L 2.77778E-7 0.01551 Z " pathEditMode="relative" rAng="0" ptsTypes="AAAA">
                                      <p:cBhvr>
                                        <p:cTn id="6" dur="3250" fill="hold"/>
                                        <p:tgtEl>
                                          <p:spTgt spid="5"/>
                                        </p:tgtEl>
                                        <p:attrNameLst>
                                          <p:attrName>ppt_x</p:attrName>
                                          <p:attrName>ppt_y</p:attrName>
                                        </p:attrNameLst>
                                      </p:cBhvr>
                                      <p:rCtr x="243" y="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1555632" y="2295930"/>
            <a:ext cx="6032735" cy="1329786"/>
          </a:xfrm>
        </p:spPr>
        <p:txBody>
          <a:bodyPr>
            <a:normAutofit fontScale="90000"/>
          </a:bodyPr>
          <a:lstStyle/>
          <a:p>
            <a:r>
              <a:rPr lang="zh-TW" altLang="en-US" sz="5300" b="1" dirty="0">
                <a:ln w="0"/>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活動（一）分組討論</a:t>
            </a:r>
            <a:r>
              <a:rPr lang="en-US" altLang="zh-TW"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
            </a:r>
            <a:br>
              <a:rPr lang="en-US" altLang="zh-TW"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pic>
        <p:nvPicPr>
          <p:cNvPr id="12" name="圖片 11">
            <a:extLst>
              <a:ext uri="{FF2B5EF4-FFF2-40B4-BE49-F238E27FC236}">
                <a16:creationId xmlns:a16="http://schemas.microsoft.com/office/drawing/2014/main" id="{0A895ECD-F8BE-4556-AF67-EC410A58D035}"/>
              </a:ext>
            </a:extLst>
          </p:cNvPr>
          <p:cNvPicPr>
            <a:picLocks noChangeAspect="1"/>
          </p:cNvPicPr>
          <p:nvPr/>
        </p:nvPicPr>
        <p:blipFill>
          <a:blip r:embed="rId3"/>
          <a:stretch>
            <a:fillRect/>
          </a:stretch>
        </p:blipFill>
        <p:spPr>
          <a:xfrm>
            <a:off x="5207000" y="3897177"/>
            <a:ext cx="3937000" cy="2902704"/>
          </a:xfrm>
          <a:prstGeom prst="rect">
            <a:avLst/>
          </a:prstGeom>
        </p:spPr>
      </p:pic>
      <p:sp>
        <p:nvSpPr>
          <p:cNvPr id="5"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905381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內容版面配置區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8682" y="117755"/>
            <a:ext cx="8950362" cy="7315199"/>
          </a:xfrm>
        </p:spPr>
      </p:pic>
      <p:sp>
        <p:nvSpPr>
          <p:cNvPr id="6" name="矩形 5">
            <a:extLst>
              <a:ext uri="{FF2B5EF4-FFF2-40B4-BE49-F238E27FC236}">
                <a16:creationId xmlns:a16="http://schemas.microsoft.com/office/drawing/2014/main" id="{A63A26C0-12C8-449F-B99F-896BEBF851DD}"/>
              </a:ext>
            </a:extLst>
          </p:cNvPr>
          <p:cNvSpPr/>
          <p:nvPr/>
        </p:nvSpPr>
        <p:spPr>
          <a:xfrm>
            <a:off x="517729" y="343016"/>
            <a:ext cx="8052267" cy="6175537"/>
          </a:xfrm>
          <a:prstGeom prst="rect">
            <a:avLst/>
          </a:prstGeom>
        </p:spPr>
        <p:txBody>
          <a:bodyPr wrap="square">
            <a:spAutoFit/>
          </a:bodyPr>
          <a:lstStyle/>
          <a:p>
            <a:pPr algn="ctr">
              <a:lnSpc>
                <a:spcPct val="115000"/>
              </a:lnSpc>
              <a:spcBef>
                <a:spcPts val="1200"/>
              </a:spcBef>
              <a:spcAft>
                <a:spcPts val="0"/>
              </a:spcAft>
            </a:pPr>
            <a:r>
              <a:rPr lang="zh-TW" altLang="zh-HK" sz="2400" b="1"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《內容農場的真相》</a:t>
            </a:r>
          </a:p>
          <a:p>
            <a:pPr algn="just">
              <a:lnSpc>
                <a:spcPct val="115000"/>
              </a:lnSpc>
              <a:spcAft>
                <a:spcPts val="0"/>
              </a:spcAft>
            </a:pPr>
            <a:r>
              <a:rPr lang="en-US" altLang="zh-HK"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zh-HK"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15000"/>
              </a:lnSpc>
              <a:spcAft>
                <a:spcPts val="0"/>
              </a:spcAft>
            </a:pPr>
            <a:r>
              <a:rPr lang="en-US" altLang="zh-HK"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在社交平台上，人人都可以隨</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意</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接收和發放資</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訊</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不少</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網</a:t>
            </a:r>
            <a:r>
              <a:rPr lang="zh-TW"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民</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即使</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不確</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定</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文章或圖片資</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料</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內</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容</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是否屬實，都會</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隨</a:t>
            </a:r>
            <a:r>
              <a:rPr lang="zh-TW"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意</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轉發</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分享，這種不負責</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任</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的</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行為</a:t>
            </a:r>
            <a:r>
              <a:rPr lang="zh-HK"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不但</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有可能發放虛假資</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訊</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，而且令資訊的真偽難</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辨別。</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網絡分享的</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文化</a:t>
            </a:r>
            <a:r>
              <a:rPr lang="zh-TW"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造就</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了一些</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利</a:t>
            </a:r>
            <a:r>
              <a:rPr lang="zh-TW"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用</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內容農場」來</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謀取利潤</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的公司誕生</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15000"/>
              </a:lnSpc>
              <a:spcBef>
                <a:spcPts val="1200"/>
              </a:spcBef>
              <a:spcAft>
                <a:spcPts val="0"/>
              </a:spcAft>
            </a:pPr>
            <a:r>
              <a:rPr lang="en-US"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內</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容</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農場網站</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利</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用人工或</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電腦程式</a:t>
            </a:r>
            <a:r>
              <a:rPr lang="zh-TW"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製造</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網站內容，</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藉</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欺騙</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搜尋引擎</a:t>
            </a:r>
            <a:r>
              <a:rPr lang="zh-HK"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提高</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點</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撃</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流量</a:t>
            </a:r>
            <a:r>
              <a:rPr lang="zh-HK"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牟取</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網路廣告</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收益</a:t>
            </a:r>
            <a:r>
              <a:rPr lang="zh-TW"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有</a:t>
            </a:r>
            <a:r>
              <a:rPr lang="zh-TW"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些</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網站</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更</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以層壓式手法營</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運</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，貼文者可從下線層級會員貼</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文中</a:t>
            </a:r>
            <a:r>
              <a:rPr lang="zh-HK"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榨取</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部分廣</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告</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收入</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，於是吸</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引</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不少人加入</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，藉</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濫</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發圖文資</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訊</a:t>
            </a:r>
            <a:r>
              <a:rPr lang="zh-TW"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催</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谷</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點擊</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率</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1200"/>
              </a:spcBef>
              <a:spcAft>
                <a:spcPts val="0"/>
              </a:spcAft>
            </a:pPr>
            <a:r>
              <a:rPr lang="en-US"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貼文者</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為了賺</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取</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更多獎金，常常以嘩眾取寵標題吸</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引</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讀者點擊</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，大部</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分</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多</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標題產生器</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」的電</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腦</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程</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式</a:t>
            </a:r>
            <a:r>
              <a:rPr lang="zh-TW"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創</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作</a:t>
            </a:r>
            <a:r>
              <a:rPr lang="zh-TW"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出</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千篇一律的標題</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雖</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然貼文</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標題多</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屬</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誇大失實，卻能吸</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引</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大量讀</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者</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點擊閱</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讀</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。近年來，內</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容</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農場</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充斥劣質貼文，</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虛構</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或</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抄</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襲</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新聞、</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剽竊</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文章等</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事件</a:t>
            </a:r>
            <a:r>
              <a:rPr lang="zh-HK"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亦</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時有發</a:t>
            </a:r>
            <a:r>
              <a:rPr lang="zh-TW"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生</a:t>
            </a:r>
            <a:r>
              <a:rPr lang="zh-HK" altLang="en-US"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甚</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有些聲稱已「辨明真實」的資訊</a:t>
            </a:r>
            <a:r>
              <a:rPr lang="zh-HK" altLang="zh-HK" sz="2000" kern="100" dirty="0" smtClean="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都是</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虛假的，令網絡資訊變得更混亂。</a:t>
            </a:r>
            <a:endPar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文字方塊 7"/>
          <p:cNvSpPr txBox="1"/>
          <p:nvPr/>
        </p:nvSpPr>
        <p:spPr>
          <a:xfrm>
            <a:off x="6779753" y="6256943"/>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solidFill>
                  <a:schemeClr val="bg1"/>
                </a:solidFill>
              </a:rPr>
              <a:t>Images: www.freepik.com</a:t>
            </a:r>
            <a:endParaRPr lang="zh-HK" altLang="en-US" sz="1100" dirty="0">
              <a:solidFill>
                <a:schemeClr val="bg1"/>
              </a:solidFill>
            </a:endParaRPr>
          </a:p>
        </p:txBody>
      </p:sp>
    </p:spTree>
    <p:extLst>
      <p:ext uri="{BB962C8B-B14F-4D97-AF65-F5344CB8AC3E}">
        <p14:creationId xmlns:p14="http://schemas.microsoft.com/office/powerpoint/2010/main" val="779600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C270A0CF-A93E-45E5-ADC3-64B1EAF27277}"/>
              </a:ext>
            </a:extLst>
          </p:cNvPr>
          <p:cNvSpPr>
            <a:spLocks noGrp="1"/>
          </p:cNvSpPr>
          <p:nvPr>
            <p:ph type="title"/>
          </p:nvPr>
        </p:nvSpPr>
        <p:spPr>
          <a:xfrm>
            <a:off x="685330" y="525597"/>
            <a:ext cx="2933700" cy="1596177"/>
          </a:xfrm>
        </p:spPr>
        <p:txBody>
          <a:bodyPr>
            <a:normAutofit/>
          </a:bodyPr>
          <a:lstStyle/>
          <a:p>
            <a:pPr algn="ctr"/>
            <a:r>
              <a:rPr lang="zh-TW" altLang="en-US" sz="4800" b="1" dirty="0">
                <a:ln w="0">
                  <a:noFill/>
                </a:ln>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反思問題</a:t>
            </a:r>
            <a:endParaRPr lang="zh-HK" altLang="en-US" sz="4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p:txBody>
      </p:sp>
      <p:sp>
        <p:nvSpPr>
          <p:cNvPr id="4" name="內容版面配置區 3">
            <a:extLst>
              <a:ext uri="{FF2B5EF4-FFF2-40B4-BE49-F238E27FC236}">
                <a16:creationId xmlns:a16="http://schemas.microsoft.com/office/drawing/2014/main" id="{01290BC5-6A3D-493F-89A7-C601799E60A3}"/>
              </a:ext>
            </a:extLst>
          </p:cNvPr>
          <p:cNvSpPr>
            <a:spLocks noGrp="1"/>
          </p:cNvSpPr>
          <p:nvPr>
            <p:ph sz="quarter" idx="13"/>
          </p:nvPr>
        </p:nvSpPr>
        <p:spPr>
          <a:xfrm>
            <a:off x="540187" y="1797252"/>
            <a:ext cx="7772870" cy="3424107"/>
          </a:xfrm>
        </p:spPr>
        <p:txBody>
          <a:bodyPr>
            <a:normAutofit/>
          </a:bodyPr>
          <a:lstStyle/>
          <a:p>
            <a:r>
              <a:rPr lang="zh-TW" altLang="en-US"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內容農場</a:t>
            </a:r>
            <a:r>
              <a:rPr lang="zh-TW" altLang="en-US" sz="2800" dirty="0" smtClean="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及相關貼</a:t>
            </a:r>
            <a:r>
              <a:rPr lang="zh-TW" altLang="en-US"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文有什麼特徵？</a:t>
            </a:r>
          </a:p>
          <a:p>
            <a:r>
              <a:rPr lang="zh-TW" altLang="en-US"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你曾否在社交平台不自覺地分享過「內容農場」的貼文？ </a:t>
            </a:r>
            <a:r>
              <a:rPr lang="en-US" altLang="zh-TW"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
            </a:r>
            <a:br>
              <a:rPr lang="en-US" altLang="zh-TW"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br>
            <a:r>
              <a:rPr lang="zh-TW" altLang="en-US"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（如有，</a:t>
            </a:r>
            <a:r>
              <a:rPr lang="zh-TW" altLang="en-US" sz="2800" dirty="0" smtClean="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請與小組同學分享</a:t>
            </a:r>
            <a:r>
              <a:rPr lang="zh-TW" altLang="en-US"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a:t>
            </a:r>
            <a:endParaRPr lang="en-US" altLang="zh-TW"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a:p>
            <a:r>
              <a:rPr lang="zh-TW" altLang="en-US"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「內容農場</a:t>
            </a:r>
            <a:r>
              <a:rPr lang="zh-TW" altLang="en-US" sz="2800" dirty="0" smtClean="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」會</a:t>
            </a:r>
            <a:r>
              <a:rPr lang="zh-TW" altLang="en-US"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造成哪些負面影響？</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526" y="4160018"/>
            <a:ext cx="2635625" cy="2635625"/>
          </a:xfrm>
          <a:prstGeom prst="rect">
            <a:avLst/>
          </a:prstGeom>
        </p:spPr>
      </p:pic>
      <p:sp>
        <p:nvSpPr>
          <p:cNvPr id="6"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3988658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4F9F9E7F-8B8B-49B2-852A-E978305C8A7D}"/>
              </a:ext>
            </a:extLst>
          </p:cNvPr>
          <p:cNvPicPr>
            <a:picLocks noChangeAspect="1"/>
          </p:cNvPicPr>
          <p:nvPr/>
        </p:nvPicPr>
        <p:blipFill>
          <a:blip r:embed="rId3"/>
          <a:stretch>
            <a:fillRect/>
          </a:stretch>
        </p:blipFill>
        <p:spPr>
          <a:xfrm>
            <a:off x="5181600" y="3879096"/>
            <a:ext cx="3937000" cy="2902704"/>
          </a:xfrm>
          <a:prstGeom prst="rect">
            <a:avLst/>
          </a:prstGeom>
        </p:spPr>
      </p:pic>
      <p:sp>
        <p:nvSpPr>
          <p:cNvPr id="7" name="標題 2">
            <a:extLst>
              <a:ext uri="{FF2B5EF4-FFF2-40B4-BE49-F238E27FC236}">
                <a16:creationId xmlns:a16="http://schemas.microsoft.com/office/drawing/2014/main" id="{D659D615-C0EA-4797-AF91-9826A0D9340C}"/>
              </a:ext>
            </a:extLst>
          </p:cNvPr>
          <p:cNvSpPr txBox="1">
            <a:spLocks/>
          </p:cNvSpPr>
          <p:nvPr/>
        </p:nvSpPr>
        <p:spPr>
          <a:xfrm>
            <a:off x="1555632" y="2295930"/>
            <a:ext cx="6032735" cy="132978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3200" kern="1200" cap="all" baseline="0">
                <a:solidFill>
                  <a:schemeClr val="tx1"/>
                </a:solidFill>
                <a:effectLst/>
                <a:latin typeface="+mj-lt"/>
                <a:ea typeface="+mj-ea"/>
                <a:cs typeface="+mj-cs"/>
              </a:defRPr>
            </a:lvl1pPr>
          </a:lstStyle>
          <a:p>
            <a:r>
              <a:rPr lang="zh-TW" altLang="en-US" sz="5300" b="1" dirty="0">
                <a:ln w="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活動（二）分組討論</a:t>
            </a:r>
            <a:r>
              <a:rPr lang="en-US" altLang="zh-TW"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
            </a:r>
            <a:br>
              <a:rPr lang="en-US" altLang="zh-TW"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sp>
        <p:nvSpPr>
          <p:cNvPr id="5"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1536492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7F1E998-ABED-4DD7-9E9B-971E99C2FEB5}"/>
              </a:ext>
            </a:extLst>
          </p:cNvPr>
          <p:cNvPicPr>
            <a:picLocks noChangeAspect="1"/>
          </p:cNvPicPr>
          <p:nvPr/>
        </p:nvPicPr>
        <p:blipFill>
          <a:blip r:embed="rId3"/>
          <a:stretch>
            <a:fillRect/>
          </a:stretch>
        </p:blipFill>
        <p:spPr>
          <a:xfrm>
            <a:off x="-38100" y="1201106"/>
            <a:ext cx="9144000" cy="4865533"/>
          </a:xfrm>
          <a:prstGeom prst="rect">
            <a:avLst/>
          </a:prstGeom>
        </p:spPr>
      </p:pic>
      <p:sp>
        <p:nvSpPr>
          <p:cNvPr id="5" name="標題 4">
            <a:extLst>
              <a:ext uri="{FF2B5EF4-FFF2-40B4-BE49-F238E27FC236}">
                <a16:creationId xmlns:a16="http://schemas.microsoft.com/office/drawing/2014/main" id="{DFBEFC2B-87D3-4053-889C-DD533E7002B0}"/>
              </a:ext>
            </a:extLst>
          </p:cNvPr>
          <p:cNvSpPr>
            <a:spLocks noGrp="1"/>
          </p:cNvSpPr>
          <p:nvPr>
            <p:ph type="title"/>
          </p:nvPr>
        </p:nvSpPr>
        <p:spPr>
          <a:xfrm>
            <a:off x="673169" y="49141"/>
            <a:ext cx="7797662" cy="1151965"/>
          </a:xfrm>
          <a:effectLst>
            <a:outerShdw blurRad="50800" dist="38100" dir="2700000" algn="tl" rotWithShape="0">
              <a:prstClr val="black">
                <a:alpha val="40000"/>
              </a:prstClr>
            </a:outerShdw>
          </a:effectLst>
        </p:spPr>
        <p:txBody>
          <a:bodyPr/>
          <a:lstStyle/>
          <a:p>
            <a:pPr algn="ctr"/>
            <a:r>
              <a:rPr lang="zh-TW" altLang="en-US" dirty="0">
                <a:solidFill>
                  <a:schemeClr val="bg1"/>
                </a:solidFill>
                <a:latin typeface="微軟正黑體" panose="020B0604030504040204" pitchFamily="34" charset="-120"/>
                <a:ea typeface="微軟正黑體" panose="020B0604030504040204" pitchFamily="34" charset="-120"/>
              </a:rPr>
              <a:t>觀看短片</a:t>
            </a:r>
            <a:endParaRPr lang="zh-HK" altLang="en-US" dirty="0">
              <a:solidFill>
                <a:schemeClr val="bg1"/>
              </a:solidFill>
            </a:endParaRPr>
          </a:p>
        </p:txBody>
      </p:sp>
      <p:pic>
        <p:nvPicPr>
          <p:cNvPr id="2" name="圖片 1">
            <a:hlinkClick r:id="rId4"/>
            <a:extLst>
              <a:ext uri="{FF2B5EF4-FFF2-40B4-BE49-F238E27FC236}">
                <a16:creationId xmlns:a16="http://schemas.microsoft.com/office/drawing/2014/main" id="{819949B2-4FED-4987-864E-B58DA4015508}"/>
              </a:ext>
            </a:extLst>
          </p:cNvPr>
          <p:cNvPicPr>
            <a:picLocks noChangeAspect="1"/>
          </p:cNvPicPr>
          <p:nvPr/>
        </p:nvPicPr>
        <p:blipFill rotWithShape="1">
          <a:blip r:embed="rId5"/>
          <a:srcRect t="2561" r="40000" b="2877"/>
          <a:stretch/>
        </p:blipFill>
        <p:spPr>
          <a:xfrm>
            <a:off x="889000" y="1433220"/>
            <a:ext cx="7353300" cy="3991560"/>
          </a:xfrm>
          <a:prstGeom prst="rect">
            <a:avLst/>
          </a:prstGeom>
        </p:spPr>
      </p:pic>
      <p:sp>
        <p:nvSpPr>
          <p:cNvPr id="6"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370563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C270A0CF-A93E-45E5-ADC3-64B1EAF27277}"/>
              </a:ext>
            </a:extLst>
          </p:cNvPr>
          <p:cNvSpPr>
            <a:spLocks noGrp="1"/>
          </p:cNvSpPr>
          <p:nvPr>
            <p:ph type="title"/>
          </p:nvPr>
        </p:nvSpPr>
        <p:spPr>
          <a:xfrm>
            <a:off x="2881153" y="444500"/>
            <a:ext cx="3137370" cy="899686"/>
          </a:xfrm>
          <a:effectLst>
            <a:outerShdw blurRad="50800" dist="38100" dir="2700000" algn="tl" rotWithShape="0">
              <a:prstClr val="black">
                <a:alpha val="40000"/>
              </a:prstClr>
            </a:outerShdw>
          </a:effectLst>
        </p:spPr>
        <p:txBody>
          <a:bodyPr>
            <a:normAutofit/>
          </a:bodyPr>
          <a:lstStyle/>
          <a:p>
            <a:pPr algn="ctr"/>
            <a:r>
              <a:rPr lang="zh-TW" altLang="en-US" sz="5400" b="1" dirty="0">
                <a:ln w="0"/>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反思問題</a:t>
            </a:r>
            <a:endParaRPr lang="zh-HK" altLang="en-US" sz="5400" dirty="0">
              <a:solidFill>
                <a:schemeClr val="bg1"/>
              </a:solidFill>
              <a:latin typeface="微軟正黑體" panose="020B0604030504040204" pitchFamily="34" charset="-120"/>
              <a:ea typeface="微軟正黑體" panose="020B0604030504040204" pitchFamily="34" charset="-120"/>
            </a:endParaRPr>
          </a:p>
        </p:txBody>
      </p:sp>
      <p:sp>
        <p:nvSpPr>
          <p:cNvPr id="4" name="內容版面配置區 3">
            <a:extLst>
              <a:ext uri="{FF2B5EF4-FFF2-40B4-BE49-F238E27FC236}">
                <a16:creationId xmlns:a16="http://schemas.microsoft.com/office/drawing/2014/main" id="{01290BC5-6A3D-493F-89A7-C601799E60A3}"/>
              </a:ext>
            </a:extLst>
          </p:cNvPr>
          <p:cNvSpPr>
            <a:spLocks noGrp="1"/>
          </p:cNvSpPr>
          <p:nvPr>
            <p:ph sz="quarter" idx="13"/>
          </p:nvPr>
        </p:nvSpPr>
        <p:spPr>
          <a:xfrm>
            <a:off x="255494" y="1344186"/>
            <a:ext cx="8579224" cy="3698461"/>
          </a:xfrm>
          <a:effectLst>
            <a:outerShdw blurRad="50800" dist="38100" dir="2700000" algn="tl" rotWithShape="0">
              <a:prstClr val="black">
                <a:alpha val="40000"/>
              </a:prstClr>
            </a:outerShdw>
          </a:effectLst>
        </p:spPr>
        <p:txBody>
          <a:bodyPr>
            <a:noAutofit/>
          </a:bodyPr>
          <a:lstStyle/>
          <a:p>
            <a:pPr algn="just"/>
            <a:r>
              <a:rPr lang="zh-TW" altLang="en-US" sz="2800" dirty="0">
                <a:solidFill>
                  <a:schemeClr val="bg1"/>
                </a:solidFill>
                <a:latin typeface="微軟正黑體" panose="020B0604030504040204" pitchFamily="34" charset="-120"/>
                <a:ea typeface="微軟正黑體" panose="020B0604030504040204" pitchFamily="34" charset="-120"/>
              </a:rPr>
              <a:t>你可曾</a:t>
            </a:r>
            <a:r>
              <a:rPr lang="zh-TW" altLang="zh-HK" sz="2800" dirty="0">
                <a:solidFill>
                  <a:schemeClr val="bg1"/>
                </a:solidFill>
                <a:latin typeface="微軟正黑體" panose="020B0604030504040204" pitchFamily="34" charset="-120"/>
                <a:ea typeface="微軟正黑體" panose="020B0604030504040204" pitchFamily="34" charset="-120"/>
              </a:rPr>
              <a:t>收到同學傳來的手機訊息</a:t>
            </a:r>
            <a:r>
              <a:rPr lang="zh-TW" altLang="en-US" sz="2800" dirty="0">
                <a:solidFill>
                  <a:schemeClr val="bg1"/>
                </a:solidFill>
                <a:latin typeface="微軟正黑體" panose="020B0604030504040204" pitchFamily="34" charset="-120"/>
                <a:ea typeface="微軟正黑體" panose="020B0604030504040204" pitchFamily="34" charset="-120"/>
              </a:rPr>
              <a:t>，</a:t>
            </a:r>
            <a:r>
              <a:rPr lang="zh-TW" altLang="zh-HK" sz="2800" dirty="0">
                <a:solidFill>
                  <a:schemeClr val="bg1"/>
                </a:solidFill>
                <a:latin typeface="微軟正黑體" panose="020B0604030504040204" pitchFamily="34" charset="-120"/>
                <a:ea typeface="微軟正黑體" panose="020B0604030504040204" pitchFamily="34" charset="-120"/>
              </a:rPr>
              <a:t>聲稱由</a:t>
            </a:r>
            <a:r>
              <a:rPr lang="zh-HK" altLang="zh-HK" sz="2800" dirty="0">
                <a:solidFill>
                  <a:schemeClr val="bg1"/>
                </a:solidFill>
                <a:latin typeface="微軟正黑體" panose="020B0604030504040204" pitchFamily="34" charset="-120"/>
                <a:ea typeface="微軟正黑體" panose="020B0604030504040204" pitchFamily="34" charset="-120"/>
              </a:rPr>
              <a:t>貨櫃碼頭</a:t>
            </a:r>
            <a:r>
              <a:rPr lang="zh-TW" altLang="zh-HK" sz="2800" dirty="0">
                <a:solidFill>
                  <a:schemeClr val="bg1"/>
                </a:solidFill>
                <a:latin typeface="微軟正黑體" panose="020B0604030504040204" pitchFamily="34" charset="-120"/>
                <a:ea typeface="微軟正黑體" panose="020B0604030504040204" pitchFamily="34" charset="-120"/>
              </a:rPr>
              <a:t>傳出的颱風襲</a:t>
            </a:r>
            <a:r>
              <a:rPr lang="zh-TW" altLang="zh-HK" sz="2800" dirty="0" smtClean="0">
                <a:solidFill>
                  <a:schemeClr val="bg1"/>
                </a:solidFill>
                <a:latin typeface="微軟正黑體" panose="020B0604030504040204" pitchFamily="34" charset="-120"/>
                <a:ea typeface="微軟正黑體" panose="020B0604030504040204" pitchFamily="34" charset="-120"/>
              </a:rPr>
              <a:t>港</a:t>
            </a:r>
            <a:r>
              <a:rPr lang="zh-TW" altLang="en-US" sz="2800" dirty="0" smtClean="0">
                <a:solidFill>
                  <a:schemeClr val="bg1"/>
                </a:solidFill>
                <a:latin typeface="微軟正黑體" panose="020B0604030504040204" pitchFamily="34" charset="-120"/>
                <a:ea typeface="微軟正黑體" panose="020B0604030504040204" pitchFamily="34" charset="-120"/>
              </a:rPr>
              <a:t>的</a:t>
            </a:r>
            <a:r>
              <a:rPr lang="zh-HK" altLang="zh-HK" sz="2800" dirty="0" smtClean="0">
                <a:solidFill>
                  <a:schemeClr val="bg1"/>
                </a:solidFill>
                <a:latin typeface="微軟正黑體" panose="020B0604030504040204" pitchFamily="34" charset="-120"/>
                <a:ea typeface="微軟正黑體" panose="020B0604030504040204" pitchFamily="34" charset="-120"/>
              </a:rPr>
              <a:t>內幕消息</a:t>
            </a:r>
            <a:r>
              <a:rPr lang="zh-TW" altLang="en-US" sz="2800" dirty="0">
                <a:solidFill>
                  <a:schemeClr val="bg1"/>
                </a:solidFill>
                <a:latin typeface="微軟正黑體" panose="020B0604030504040204" pitchFamily="34" charset="-120"/>
                <a:ea typeface="微軟正黑體" panose="020B0604030504040204" pitchFamily="34" charset="-120"/>
              </a:rPr>
              <a:t>？你會否信以為真？為什麼</a:t>
            </a:r>
            <a:r>
              <a:rPr lang="zh-TW" altLang="en-US" sz="2800" dirty="0" smtClean="0">
                <a:solidFill>
                  <a:schemeClr val="bg1"/>
                </a:solidFill>
                <a:latin typeface="微軟正黑體" panose="020B0604030504040204" pitchFamily="34" charset="-120"/>
                <a:ea typeface="微軟正黑體" panose="020B0604030504040204" pitchFamily="34" charset="-120"/>
              </a:rPr>
              <a:t>？ </a:t>
            </a:r>
            <a:r>
              <a:rPr lang="zh-TW" altLang="en-US" sz="2800" dirty="0">
                <a:solidFill>
                  <a:schemeClr val="bg1"/>
                </a:solidFill>
                <a:latin typeface="微軟正黑體" panose="020B0604030504040204" pitchFamily="34" charset="-120"/>
                <a:ea typeface="微軟正黑體" panose="020B0604030504040204" pitchFamily="34" charset="-120"/>
              </a:rPr>
              <a:t>　（如有，請向小組</a:t>
            </a:r>
            <a:r>
              <a:rPr lang="zh-TW" altLang="en-US" sz="2800" dirty="0" smtClean="0">
                <a:solidFill>
                  <a:schemeClr val="bg1"/>
                </a:solidFill>
                <a:latin typeface="微軟正黑體" panose="020B0604030504040204" pitchFamily="34" charset="-120"/>
                <a:ea typeface="微軟正黑體" panose="020B0604030504040204" pitchFamily="34" charset="-120"/>
              </a:rPr>
              <a:t>同學分享</a:t>
            </a:r>
            <a:r>
              <a:rPr lang="zh-TW" altLang="en-US" sz="2800" dirty="0">
                <a:solidFill>
                  <a:schemeClr val="bg1"/>
                </a:solidFill>
                <a:latin typeface="微軟正黑體" panose="020B0604030504040204" pitchFamily="34" charset="-120"/>
                <a:ea typeface="微軟正黑體" panose="020B0604030504040204" pitchFamily="34" charset="-120"/>
              </a:rPr>
              <a:t>）</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spcAft>
                <a:spcPts val="1200"/>
              </a:spcAft>
            </a:pPr>
            <a:r>
              <a:rPr lang="zh-TW" altLang="zh-HK" sz="2800" dirty="0" smtClean="0">
                <a:solidFill>
                  <a:schemeClr val="bg1"/>
                </a:solidFill>
                <a:latin typeface="微軟正黑體" panose="020B0604030504040204" pitchFamily="34" charset="-120"/>
                <a:ea typeface="微軟正黑體" panose="020B0604030504040204" pitchFamily="34" charset="-120"/>
              </a:rPr>
              <a:t>收到</a:t>
            </a:r>
            <a:r>
              <a:rPr lang="zh-TW" altLang="en-US" sz="2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上述</a:t>
            </a:r>
            <a:r>
              <a:rPr lang="zh-TW" altLang="zh-HK" sz="2800" dirty="0">
                <a:solidFill>
                  <a:schemeClr val="bg1"/>
                </a:solidFill>
                <a:latin typeface="微軟正黑體" panose="020B0604030504040204" pitchFamily="34" charset="-120"/>
                <a:ea typeface="微軟正黑體" panose="020B0604030504040204" pitchFamily="34" charset="-120"/>
              </a:rPr>
              <a:t>訊息</a:t>
            </a:r>
            <a:r>
              <a:rPr lang="zh-TW" altLang="en-US" sz="2800" dirty="0">
                <a:solidFill>
                  <a:schemeClr val="bg1"/>
                </a:solidFill>
                <a:latin typeface="微軟正黑體" panose="020B0604030504040204" pitchFamily="34" charset="-120"/>
                <a:ea typeface="微軟正黑體" panose="020B0604030504040204" pitchFamily="34" charset="-120"/>
              </a:rPr>
              <a:t>後，你會立即轉發給朋友嗎？為什麼？</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spcAft>
                <a:spcPts val="1200"/>
              </a:spcAft>
            </a:pPr>
            <a:r>
              <a:rPr lang="zh-TW" altLang="en-US" sz="2800" dirty="0" smtClean="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當</a:t>
            </a:r>
            <a:r>
              <a:rPr lang="zh-TW" altLang="en-US" sz="2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你發現</a:t>
            </a:r>
            <a:r>
              <a:rPr lang="zh-TW" altLang="zh-HK" sz="2800" dirty="0">
                <a:solidFill>
                  <a:schemeClr val="bg1"/>
                </a:solidFill>
                <a:latin typeface="微軟正黑體" panose="020B0604030504040204" pitchFamily="34" charset="-120"/>
                <a:ea typeface="微軟正黑體" panose="020B0604030504040204" pitchFamily="34" charset="-120"/>
              </a:rPr>
              <a:t>收到</a:t>
            </a:r>
            <a:r>
              <a:rPr lang="zh-TW" altLang="en-US" sz="2800" dirty="0">
                <a:solidFill>
                  <a:schemeClr val="bg1"/>
                </a:solidFill>
                <a:latin typeface="微軟正黑體" panose="020B0604030504040204" pitchFamily="34" charset="-120"/>
                <a:ea typeface="微軟正黑體" panose="020B0604030504040204" pitchFamily="34" charset="-120"/>
              </a:rPr>
              <a:t>的</a:t>
            </a:r>
            <a:r>
              <a:rPr lang="zh-TW" altLang="zh-HK" sz="2800" dirty="0">
                <a:solidFill>
                  <a:schemeClr val="bg1"/>
                </a:solidFill>
                <a:latin typeface="微軟正黑體" panose="020B0604030504040204" pitchFamily="34" charset="-120"/>
                <a:ea typeface="微軟正黑體" panose="020B0604030504040204" pitchFamily="34" charset="-120"/>
              </a:rPr>
              <a:t>手機訊息</a:t>
            </a:r>
            <a:r>
              <a:rPr lang="zh-TW" altLang="en-US" sz="2800" dirty="0">
                <a:solidFill>
                  <a:schemeClr val="bg1"/>
                </a:solidFill>
                <a:latin typeface="微軟正黑體" panose="020B0604030504040204" pitchFamily="34" charset="-120"/>
                <a:ea typeface="微軟正黑體" panose="020B0604030504040204" pitchFamily="34" charset="-120"/>
              </a:rPr>
              <a:t>跟天文台發布的資訊有所不同時，你認為可以做些甚麼以查證相關資訊？</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29A8C389-92F0-4095-837A-3262588EED73}"/>
              </a:ext>
            </a:extLst>
          </p:cNvPr>
          <p:cNvPicPr>
            <a:picLocks noChangeAspect="1"/>
          </p:cNvPicPr>
          <p:nvPr/>
        </p:nvPicPr>
        <p:blipFill>
          <a:blip r:embed="rId3"/>
          <a:stretch>
            <a:fillRect/>
          </a:stretch>
        </p:blipFill>
        <p:spPr>
          <a:xfrm>
            <a:off x="6018523" y="5212610"/>
            <a:ext cx="2622176" cy="1645390"/>
          </a:xfrm>
          <a:prstGeom prst="rect">
            <a:avLst/>
          </a:prstGeom>
        </p:spPr>
      </p:pic>
      <p:sp>
        <p:nvSpPr>
          <p:cNvPr id="6"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1705363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TM04033925[[fn=小水滴]]</Template>
  <TotalTime>1575</TotalTime>
  <Words>2428</Words>
  <Application>Microsoft Office PowerPoint</Application>
  <PresentationFormat>如螢幕大小 (4:3)</PresentationFormat>
  <Paragraphs>171</Paragraphs>
  <Slides>15</Slides>
  <Notes>15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15</vt:i4>
      </vt:variant>
    </vt:vector>
  </HeadingPairs>
  <TitlesOfParts>
    <vt:vector size="24" baseType="lpstr">
      <vt:lpstr>微軟正黑體</vt:lpstr>
      <vt:lpstr>PMingLiU</vt:lpstr>
      <vt:lpstr>PMingLiU</vt:lpstr>
      <vt:lpstr>標楷體</vt:lpstr>
      <vt:lpstr>Arial</vt:lpstr>
      <vt:lpstr>Calibri</vt:lpstr>
      <vt:lpstr>Times New Roman</vt:lpstr>
      <vt:lpstr>Tw Cen MT</vt:lpstr>
      <vt:lpstr>小水滴</vt:lpstr>
      <vt:lpstr>生活事件事例 「內容農場知多少 (辨識網絡資訊真偽)」 </vt:lpstr>
      <vt:lpstr>學習重點</vt:lpstr>
      <vt:lpstr>試想想…</vt:lpstr>
      <vt:lpstr>活動（一）分組討論 </vt:lpstr>
      <vt:lpstr>PowerPoint 簡報</vt:lpstr>
      <vt:lpstr>反思問題</vt:lpstr>
      <vt:lpstr>PowerPoint 簡報</vt:lpstr>
      <vt:lpstr>觀看短片</vt:lpstr>
      <vt:lpstr>反思問題</vt:lpstr>
      <vt:lpstr>教師參考資料</vt:lpstr>
      <vt:lpstr>總結</vt:lpstr>
      <vt:lpstr>延展活動： 學生個人反思 </vt:lpstr>
      <vt:lpstr>延展活動：</vt:lpstr>
      <vt:lpstr>參考資料 </vt:lpstr>
      <vt:lpstr>教師參考資料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朋友的朋友話…  (辨識網絡資訊真偽)</dc:title>
  <dc:creator>LEE Ho Yin Henry</dc:creator>
  <cp:lastModifiedBy>LEE, Wing-ho Isaac</cp:lastModifiedBy>
  <cp:revision>89</cp:revision>
  <cp:lastPrinted>2020-04-07T05:33:57Z</cp:lastPrinted>
  <dcterms:created xsi:type="dcterms:W3CDTF">2020-03-12T03:04:50Z</dcterms:created>
  <dcterms:modified xsi:type="dcterms:W3CDTF">2020-10-22T04:02:21Z</dcterms:modified>
</cp:coreProperties>
</file>