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07B8E"/>
    <a:srgbClr val="707B7A"/>
    <a:srgbClr val="8E5E98"/>
    <a:srgbClr val="8B8B8B"/>
    <a:srgbClr val="948291"/>
    <a:srgbClr val="3E4756"/>
    <a:srgbClr val="BDC2C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62230" autoAdjust="0"/>
  </p:normalViewPr>
  <p:slideViewPr>
    <p:cSldViewPr snapToGrid="0">
      <p:cViewPr varScale="1">
        <p:scale>
          <a:sx n="71" d="100"/>
          <a:sy n="71" d="100"/>
        </p:scale>
        <p:origin x="2370" y="5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EC77988-17A1-4120-9BD8-C8DEC53BF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F025DD-4559-4BA2-9F55-57060EDB2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8DE7-FF98-448A-B63A-41A6E618239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2020/10/22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D92B17-BBF0-4DD7-AEB5-75E7E5BE60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9E12DF-5E8B-4473-B863-881F19962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0DAC-94BB-44A5-A736-EB9D5AA266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604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2C2513D-FA62-4FF8-BB83-D07C45FB781B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D6D4930-F054-4D7B-A036-908D2CDCE6E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2497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393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D4930-F054-4D7B-A036-908D2CDCE6EB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341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10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6731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PMingLiU" panose="02020500000000000000" pitchFamily="18" charset="-120"/>
              </a:rPr>
              <a:t>教師將學生分為</a:t>
            </a:r>
            <a:r>
              <a:rPr lang="en-US" altLang="zh-TW" dirty="0" smtClean="0">
                <a:latin typeface="PMingLiU" panose="02020500000000000000" pitchFamily="18" charset="-120"/>
              </a:rPr>
              <a:t>2-4</a:t>
            </a:r>
            <a:r>
              <a:rPr lang="zh-TW" altLang="en-US" dirty="0" smtClean="0">
                <a:latin typeface="PMingLiU" panose="02020500000000000000" pitchFamily="18" charset="-120"/>
              </a:rPr>
              <a:t>人一組進行討論。</a:t>
            </a: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PMingLiU" panose="02020500000000000000" pitchFamily="18" charset="-120"/>
              </a:rPr>
              <a:t>完成討論後，邀請各組輪流匯報，並帶領學生一起討論小組對個案的分析和建議，引導學生反思溝通技巧及與人相處應有的禮儀和的態度。</a:t>
            </a: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PMingLiU" panose="02020500000000000000" pitchFamily="18" charset="-120"/>
              </a:rPr>
              <a:t>教師回應舉隅：</a:t>
            </a: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PMingLiU" panose="02020500000000000000" pitchFamily="18" charset="-120"/>
              </a:rPr>
              <a:t>在網絡使用表情符號與人溝通時十分方便，然而當人們對表情符號所傳遞</a:t>
            </a:r>
            <a:r>
              <a:rPr lang="zh-TW" altLang="en-US" smtClean="0">
                <a:latin typeface="PMingLiU" panose="02020500000000000000" pitchFamily="18" charset="-120"/>
              </a:rPr>
              <a:t>的訊息有</a:t>
            </a:r>
            <a:r>
              <a:rPr lang="zh-TW" altLang="en-US" dirty="0" smtClean="0">
                <a:latin typeface="PMingLiU" panose="02020500000000000000" pitchFamily="18" charset="-120"/>
              </a:rPr>
              <a:t>不同理解時，容易產生誤會。當我們在日常生活習慣了含糊不清的方式進行溝通，就會漸漸影響與人溝通的能力，長遠更會造成社交生活上上的不良影響。</a:t>
            </a:r>
            <a:endParaRPr lang="en-US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CC8A04-D858-48DB-8BF0-672ADD63DD04}" type="slidenum">
              <a:rPr lang="en-US" altLang="zh-TW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9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12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7860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59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73CF02-AF55-460A-A3FE-D1E74FC8A3AA}" type="slidenum">
              <a:rPr lang="en-US" altLang="zh-TW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89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0725" y="923925"/>
            <a:ext cx="3319463" cy="2489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F18C8D-2D98-433A-A8DF-8934AE641CA2}" type="slidenum">
              <a:rPr lang="en-US" altLang="zh-TW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07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3763" y="849313"/>
            <a:ext cx="3059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學習重點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</a:t>
            </a:r>
            <a:r>
              <a:rPr lang="zh-TW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藉着</a:t>
            </a:r>
            <a:r>
              <a:rPr lang="zh-HK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與同學分享自己對不同表情符號的理</a:t>
            </a:r>
            <a:r>
              <a:rPr lang="zh-TW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</a:t>
            </a:r>
            <a:r>
              <a:rPr lang="zh-HK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，發</a:t>
            </a:r>
            <a:r>
              <a:rPr lang="zh-TW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</a:t>
            </a:r>
            <a:r>
              <a:rPr lang="zh-HK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</a:t>
            </a:r>
            <a:r>
              <a:rPr lang="zh-TW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絡</a:t>
            </a:r>
            <a:r>
              <a:rPr lang="zh-HK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常用的溝</a:t>
            </a:r>
            <a:r>
              <a:rPr lang="zh-TW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</a:t>
            </a:r>
            <a:r>
              <a:rPr lang="zh-HK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方式的優點和缺點，及其可能引</a:t>
            </a:r>
            <a:r>
              <a:rPr lang="zh-TW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起</a:t>
            </a:r>
            <a:r>
              <a:rPr lang="zh-HK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的社交與情緒問題</a:t>
            </a:r>
            <a:r>
              <a:rPr lang="zh-TW" altLang="zh-HK" sz="1200" kern="1200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</a:p>
          <a:p>
            <a:pPr>
              <a:spcBef>
                <a:spcPct val="0"/>
              </a:spcBef>
            </a:pPr>
            <a:endParaRPr lang="zh-HK" altLang="en-US" dirty="0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C655C6-4A9F-4EDF-9FE8-8421C1CECB8A}" type="slidenum">
              <a:rPr lang="en-US" altLang="zh-TW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9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2-4</a:t>
            </a:r>
            <a:r>
              <a:rPr lang="zh-TW" altLang="en-US" dirty="0" smtClean="0"/>
              <a:t>人一組，猜想各表情符號</a:t>
            </a:r>
            <a:r>
              <a:rPr lang="en-US" altLang="zh-TW" dirty="0" smtClean="0"/>
              <a:t>(emoji) </a:t>
            </a:r>
            <a:r>
              <a:rPr lang="zh-TW" altLang="en-US" dirty="0" smtClean="0"/>
              <a:t>的含意，完成後表達各人的觀點，並比較意見的異同。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預期各組員的理解不完全相同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根據組員的意見，反思教師提出的問題，嘗試從多角度思考運用表情符號作為溝通媒介的局限。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提問舉隅 </a:t>
            </a:r>
            <a:r>
              <a:rPr lang="en-US" altLang="zh-TW" dirty="0" smtClean="0"/>
              <a:t>(</a:t>
            </a:r>
            <a:r>
              <a:rPr lang="zh-TW" altLang="en-US" dirty="0" smtClean="0"/>
              <a:t>回應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</a:p>
          <a:p>
            <a:r>
              <a:rPr lang="en-US" altLang="zh-TW" dirty="0" smtClean="0"/>
              <a:t>1. </a:t>
            </a:r>
            <a:r>
              <a:rPr lang="zh-TW" altLang="en-US" dirty="0" smtClean="0"/>
              <a:t>是否對所有表情符號的含意有一致理解？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預期各組員的理解不完全相同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對哪些表情符號的含意有分歧？分別為何？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教師就學生提出的原因予以讚賞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為什麼對相同的表情符號有不同含意上的理解？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同一個表情符號對不同人有不同理解 </a:t>
            </a:r>
            <a:r>
              <a:rPr lang="en-US" altLang="zh-TW" dirty="0" smtClean="0"/>
              <a:t>/ </a:t>
            </a:r>
            <a:r>
              <a:rPr lang="zh-TW" altLang="en-US" dirty="0" smtClean="0"/>
              <a:t>符號本身沒有約定俗成的定義和用法</a:t>
            </a:r>
            <a:r>
              <a:rPr lang="en-US" altLang="zh-TW" dirty="0" smtClean="0"/>
              <a:t>)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5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1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6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3748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PMingLiU" panose="02020500000000000000" pitchFamily="18" charset="-120"/>
              </a:rPr>
              <a:t>提出反思問題，邀請學生自由表達意見，然後作出回應。</a:t>
            </a: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PMingLiU" panose="02020500000000000000" pitchFamily="18" charset="-120"/>
              </a:rPr>
              <a:t>回應舉隅：</a:t>
            </a: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 smtClean="0">
              <a:latin typeface="PMingLiU" panose="02020500000000000000" pitchFamily="18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latin typeface="PMingLiU" panose="02020500000000000000" pitchFamily="18" charset="-120"/>
              </a:rPr>
              <a:t>我們往往因為方便，會經常在網絡使用表情符號與人溝通，然而，當人們對表情符號所傳遞的訊息的有不同理解時，便容易產生誤會。倘若我們在日常生活中習慣以含糊不清的方式進行溝通，我們或會漸漸影響與人溝通的能力，長遠更會造成社交生活上上的不良影響。</a:t>
            </a:r>
            <a:endParaRPr lang="en-US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CC8A04-D858-48DB-8BF0-672ADD63DD04}" type="slidenum">
              <a:rPr lang="en-US" altLang="zh-TW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98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學習重點：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en-US" altLang="zh-TW" dirty="0" smtClean="0"/>
              <a:t>1. </a:t>
            </a:r>
            <a:r>
              <a:rPr lang="zh-TW" altLang="en-US" dirty="0" smtClean="0"/>
              <a:t>理性地分析個案人物在網路的溝通方式及其引起的溝通問題。</a:t>
            </a:r>
          </a:p>
          <a:p>
            <a:pPr>
              <a:spcBef>
                <a:spcPct val="0"/>
              </a:spcBef>
            </a:pPr>
            <a:r>
              <a:rPr lang="en-US" altLang="zh-TW" dirty="0" smtClean="0"/>
              <a:t>2. </a:t>
            </a:r>
            <a:r>
              <a:rPr lang="zh-TW" altLang="en-US" dirty="0" smtClean="0"/>
              <a:t>學習有效地傳遞和接收完整訊息的技巧及應有的禮儀，並以關懷和尊重的態度與人相處。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8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0911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pPr>
              <a:spcBef>
                <a:spcPct val="0"/>
              </a:spcBef>
            </a:pPr>
            <a:endParaRPr lang="en-US" altLang="zh-TW" dirty="0" smtClean="0"/>
          </a:p>
          <a:p>
            <a:r>
              <a:rPr lang="en-US" altLang="zh-TW" dirty="0" smtClean="0"/>
              <a:t>																																																																																																																																								.</a:t>
            </a:r>
          </a:p>
          <a:p>
            <a:r>
              <a:rPr lang="zh-TW" altLang="en-US" dirty="0" smtClean="0"/>
              <a:t>教師派發</a:t>
            </a:r>
            <a:r>
              <a:rPr lang="en-US" altLang="zh-TW" dirty="0" err="1" smtClean="0"/>
              <a:t>Whatsapp</a:t>
            </a:r>
            <a:r>
              <a:rPr lang="zh-TW" altLang="en-US" dirty="0" smtClean="0"/>
              <a:t>個案分析工作紙</a:t>
            </a:r>
            <a:r>
              <a:rPr lang="en-US" altLang="zh-TW" dirty="0" smtClean="0"/>
              <a:t>(</a:t>
            </a:r>
            <a:r>
              <a:rPr lang="zh-TW" altLang="en-US" dirty="0" smtClean="0"/>
              <a:t>附件二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，並請學生進行分組討論。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提示學生參考個案資料</a:t>
            </a:r>
            <a:r>
              <a:rPr lang="en-US" altLang="zh-TW" dirty="0" smtClean="0"/>
              <a:t>(</a:t>
            </a:r>
            <a:r>
              <a:rPr lang="zh-TW" altLang="en-US" dirty="0" smtClean="0"/>
              <a:t>附件二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列出的討論焦點進行討論及反思。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4930-F054-4D7B-A036-908D2CDCE6EB}" type="slidenum">
              <a:rPr lang="en-US" altLang="zh-TW" noProof="0" smtClean="0"/>
              <a:pPr/>
              <a:t>9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9352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1E76F3-7ADF-4AB8-88DD-C6D0000807CC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5222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55EA6C-FA98-442B-8EA4-46E7CEC3CCC7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3079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83AAE8-CD4C-40D7-941B-3F9FC845B966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4478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33E-55C0-4752-8774-97316AF38C88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331775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0193BAB-3AD5-4093-84A8-BD07B1DB6CDD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1970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33E-55C0-4752-8774-97316AF38C88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590023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33E-55C0-4752-8774-97316AF38C88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513520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1A1B74-4430-499E-A5F0-00A65FE7C354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12565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1B5C06-32E6-4A9C-85CF-F9D02662073F}" type="datetime1">
              <a:rPr lang="zh-TW" altLang="en-US" smtClean="0"/>
              <a:t>2020/10/22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5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D392D3B-C4C6-4891-B937-9A5C5955E832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651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9CE210-0C0C-401E-A651-1EF798EB4B9B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719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D08433E-55C0-4752-8774-97316AF38C88}" type="datetime1">
              <a:rPr lang="zh-TW" altLang="en-US" noProof="0" smtClean="0"/>
              <a:t>2020/10/22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37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2754" y="1820626"/>
            <a:ext cx="5367394" cy="1485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zh-TW" altLang="en-US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生活事件事例</a:t>
            </a:r>
            <a:r>
              <a:rPr lang="zh-TW" altLang="en-US" sz="7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zh-TW" altLang="en-US" sz="7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TW" altLang="en-US" sz="7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7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網之溝通</a:t>
            </a:r>
            <a:r>
              <a:rPr lang="zh-TW" altLang="en-US" sz="7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72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580" y="3639276"/>
            <a:ext cx="4355862" cy="14496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70000" lnSpcReduction="20000"/>
          </a:bodyPr>
          <a:lstStyle/>
          <a:p>
            <a:pPr algn="r"/>
            <a:r>
              <a:rPr lang="zh-TW" altLang="en-US" sz="2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價值觀教育</a:t>
            </a:r>
            <a:r>
              <a:rPr lang="en-US" altLang="zh-TW" sz="2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zh-TW" altLang="en-US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使用資訊科技的正確態度</a:t>
            </a:r>
            <a:r>
              <a:rPr lang="en-US" altLang="zh-TW" sz="2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zh-TW" altLang="en-US" sz="2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zh-TW" altLang="en-US" sz="2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高小至初中</a:t>
            </a:r>
            <a:endParaRPr lang="zh-TW" altLang="en-US" sz="28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zh-TW" altLang="en-US" sz="2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教育局德育</a:t>
            </a:r>
            <a:r>
              <a:rPr lang="zh-TW" altLang="en-US" sz="28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、公民及國民教育組</a:t>
            </a:r>
            <a:r>
              <a:rPr lang="zh-TW" altLang="en-US" sz="28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製作</a:t>
            </a:r>
            <a:endParaRPr lang="zh-TW" altLang="en-US" dirty="0">
              <a:solidFill>
                <a:schemeClr val="bg2"/>
              </a:solidFill>
              <a:effectLst>
                <a:reflection stA="51000" endPos="29000" dist="50800" dir="5400000" sy="-100000" algn="bl" rotWithShape="0"/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" y="456790"/>
            <a:ext cx="9144000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072">
            <a:off x="539597" y="2102155"/>
            <a:ext cx="3689679" cy="31613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20365" y="6447325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35095" y="4821308"/>
            <a:ext cx="1829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2020</a:t>
            </a:r>
            <a:r>
              <a:rPr lang="zh-TW" altLang="en-US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10</a:t>
            </a:r>
            <a:r>
              <a:rPr lang="zh-TW" altLang="en-US" sz="2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TW" altLang="en-US" sz="24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3681 -0.05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2852" y="2499333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600" b="1" dirty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反思問題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941880"/>
            <a:ext cx="3759200" cy="23720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62307" y="6313952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6507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4443490"/>
            <a:ext cx="2622585" cy="26177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332" y="1040840"/>
            <a:ext cx="2261992" cy="83882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487332" y="2019630"/>
            <a:ext cx="75200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小</a:t>
            </a: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文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的心情如何？他</a:t>
            </a:r>
            <a:r>
              <a:rPr lang="en-US" altLang="zh-TW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/</a:t>
            </a:r>
            <a:r>
              <a:rPr lang="zh-TW" alt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她有什麼何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需要？</a:t>
            </a:r>
          </a:p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明明</a:t>
            </a:r>
            <a:r>
              <a:rPr lang="zh-TW" alt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可以怎樣幫助小文？</a:t>
            </a:r>
            <a:endParaRPr lang="zh-TW" alt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</a:endParaRPr>
          </a:p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小</a:t>
            </a: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文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和</a:t>
            </a: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明明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在</a:t>
            </a:r>
            <a:r>
              <a:rPr lang="en-US" altLang="zh-TW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Whatsapp</a:t>
            </a:r>
            <a:r>
              <a:rPr lang="en-US" altLang="zh-TW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 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通訊時</a:t>
            </a:r>
            <a:r>
              <a:rPr lang="zh-TW" alt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產生了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誤會，與應用表情符號有何關係？為什麼？</a:t>
            </a:r>
          </a:p>
          <a:p>
            <a:pPr marL="342900" indent="-342900" algn="just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假如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你是</a:t>
            </a:r>
            <a:r>
              <a:rPr lang="zh-TW" altLang="en-US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小</a:t>
            </a:r>
            <a:r>
              <a:rPr lang="zh-TW" altLang="en-US" sz="2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文</a:t>
            </a:r>
            <a:r>
              <a:rPr lang="en-US" altLang="zh-TW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/</a:t>
            </a:r>
            <a:r>
              <a:rPr lang="zh-TW" altLang="en-US" sz="2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明明</a:t>
            </a:r>
            <a:r>
              <a:rPr lang="zh-TW" alt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，</a:t>
            </a:r>
            <a:r>
              <a:rPr lang="zh-TW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你會如何避免這場</a:t>
            </a:r>
            <a:r>
              <a:rPr lang="zh-TW" alt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誤會？</a:t>
            </a:r>
            <a:endParaRPr lang="zh-TW" alt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910" y="6335877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 smtClean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2649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1886" y="731013"/>
            <a:ext cx="1859413" cy="722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HK" altLang="en-US" sz="600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總結</a:t>
            </a:r>
          </a:p>
        </p:txBody>
      </p:sp>
      <p:sp>
        <p:nvSpPr>
          <p:cNvPr id="3" name="矩形 2"/>
          <p:cNvSpPr/>
          <p:nvPr/>
        </p:nvSpPr>
        <p:spPr>
          <a:xfrm>
            <a:off x="773609" y="1450863"/>
            <a:ext cx="7626472" cy="4870564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HK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表情符號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方便</a:t>
            </a:r>
            <a:r>
              <a:rPr lang="zh-HK" altLang="zh-HK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溝</a:t>
            </a:r>
            <a:r>
              <a:rPr lang="zh-TW" altLang="zh-HK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通，</a:t>
            </a:r>
            <a:r>
              <a:rPr lang="zh-HK" altLang="zh-HK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亦可</a:t>
            </a:r>
            <a:r>
              <a:rPr lang="zh-TW" altLang="zh-HK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增進</a:t>
            </a:r>
            <a:r>
              <a:rPr lang="zh-TW" altLang="zh-HK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情感</a:t>
            </a:r>
            <a:r>
              <a:rPr lang="zh-TW" altLang="zh-HK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  <a:cs typeface="Times New Roman" panose="02020603050405020304" pitchFamily="18" charset="0"/>
              </a:rPr>
              <a:t>交流。</a:t>
            </a:r>
            <a:endParaRPr lang="en-US" altLang="zh-TW" sz="2300" spc="100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人們慣常以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自己的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角度傳遞訊息，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容易忽略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接收者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的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感受。</a:t>
            </a:r>
            <a:endParaRPr lang="en-US" altLang="zh-TW" sz="2300" spc="100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錯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誤解讀傳意者的意思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，可能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造成溝通障礙，甚至引起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的情緒與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社交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問題。</a:t>
            </a:r>
            <a:endParaRPr lang="en-US" altLang="zh-TW" sz="2300" spc="100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723900" indent="-5461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網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絡社交生活應重視有效的人際溝通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，要注意：</a:t>
            </a:r>
            <a:endParaRPr lang="en-US" altLang="zh-TW" sz="2300" spc="100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1612900" indent="-711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清晰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表達的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技巧</a:t>
            </a:r>
            <a:endParaRPr lang="en-US" altLang="zh-TW" sz="2300" spc="100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1612900" indent="-711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從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多方面考慮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實際情境</a:t>
            </a:r>
            <a:endParaRPr lang="en-US" altLang="zh-TW" sz="2300" spc="100" dirty="0" smtClean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  <a:p>
            <a:pPr marL="1612900" indent="-711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明白</a:t>
            </a:r>
            <a:r>
              <a:rPr lang="zh-TW" altLang="en-US" sz="2300" spc="100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別人</a:t>
            </a:r>
            <a:r>
              <a:rPr lang="zh-TW" altLang="en-US" sz="2300" spc="100" dirty="0" smtClean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2700000" algn="tl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的心情和需要</a:t>
            </a:r>
            <a:endParaRPr lang="zh-HK" altLang="en-US" sz="2300" spc="100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63500" dist="38100" dir="2700000" algn="tl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9736" y="6321427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922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7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64" y="1511091"/>
            <a:ext cx="5775192" cy="53737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36986" y="2780444"/>
            <a:ext cx="32624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  <a:endParaRPr lang="zh-TW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3842">
            <a:off x="6012307" y="4066151"/>
            <a:ext cx="2231808" cy="45888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0934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13796 L 0.04358 0.072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7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32" y="177914"/>
            <a:ext cx="4795168" cy="60196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3843" y="294396"/>
            <a:ext cx="5400675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3314"/>
              </p:ext>
            </p:extLst>
          </p:nvPr>
        </p:nvGraphicFramePr>
        <p:xfrm>
          <a:off x="1132115" y="1344085"/>
          <a:ext cx="6986674" cy="48188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4559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341083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4342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</a:t>
                      </a:r>
                      <a:r>
                        <a:rPr lang="en-US" altLang="zh-TW" sz="1900" b="1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藉着與學生分享對表情符號的不同理解，探討常用的網絡溝通方式的優點和缺點，及其可能引起的社交與情緒問題。</a:t>
                      </a:r>
                      <a:endParaRPr lang="en-US" altLang="zh-TW" sz="1900" b="1" cap="none" spc="100" baseline="0" dirty="0" smtClean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zh-TW" altLang="en-US" sz="1900" b="1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通過個案討論，分析個案人物的溝通方式及其引起的溝通問題，培養學生有效傳遞和接收完整訊息的技巧及應有的禮儀，並以關懷和尊重的態度與人相處。</a:t>
                      </a:r>
                      <a:endParaRPr lang="zh-TW" altLang="en-US" sz="1900" b="1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72528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1900" b="1" u="none" cap="none" spc="50" dirty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1900" b="1" u="none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認識網絡溝通方式如何影響社交生活。</a:t>
                      </a:r>
                      <a:endParaRPr lang="en-US" altLang="zh-TW" sz="1900" b="1" u="none" cap="none" spc="100" baseline="0" dirty="0" smtClean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學習有效地傳遞和接收完整訊息的技巧。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900" b="1" u="none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</a:rPr>
                        <a:t>培養學生以正面價值觀和態度，建立健康的社交生活。</a:t>
                      </a: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6252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1900" b="1" cap="none" spc="50" dirty="0" smtClean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r>
                        <a:rPr lang="en-US" altLang="zh-TW" sz="1900" b="1" cap="none" spc="5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1900" b="1" cap="none" spc="5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162" marR="80162" marT="40084" marB="4008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spc="100" baseline="0" dirty="0" smtClean="0">
                          <a:ln w="3175" cmpd="sng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prstDash val="solid"/>
                          </a:ln>
                          <a:solidFill>
                            <a:srgbClr val="70AD47">
                              <a:tint val="1000"/>
                            </a:srgbClr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ea"/>
                          <a:ea typeface="+mn-ea"/>
                          <a:cs typeface="+mn-cs"/>
                        </a:rPr>
                        <a:t>理性、關懷、尊重、慎思明辨</a:t>
                      </a:r>
                      <a:endParaRPr lang="zh-TW" altLang="en-US" sz="1900" b="1" kern="1200" cap="none" spc="100" baseline="0" dirty="0">
                        <a:ln w="3175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162" marR="80162" marT="40084" marB="40084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538038" y="2520434"/>
            <a:ext cx="2646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</a:p>
        </p:txBody>
      </p:sp>
      <p:sp>
        <p:nvSpPr>
          <p:cNvPr id="6" name="矩形 5"/>
          <p:cNvSpPr/>
          <p:nvPr/>
        </p:nvSpPr>
        <p:spPr>
          <a:xfrm>
            <a:off x="6304250" y="6314081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5673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7678" y="2007001"/>
            <a:ext cx="437812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活動</a:t>
            </a:r>
            <a:r>
              <a:rPr lang="en-US" altLang="zh-TW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一</a:t>
            </a:r>
            <a:r>
              <a:rPr lang="en-US" altLang="zh-TW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</a:p>
          <a:p>
            <a:pPr algn="ctr">
              <a:defRPr/>
            </a:pPr>
            <a:endParaRPr lang="en-US" altLang="zh-TW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en-US" altLang="zh-TW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《</a:t>
            </a:r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傳情達意</a:t>
            </a:r>
            <a:r>
              <a:rPr lang="en-US" altLang="zh-TW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》</a:t>
            </a:r>
            <a:endParaRPr lang="zh-TW" alt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0957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6965" y="484274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猜猜看</a:t>
            </a:r>
            <a:r>
              <a:rPr lang="en-US" altLang="zh-TW" sz="40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 </a:t>
            </a:r>
            <a:r>
              <a:rPr lang="en-US" altLang="zh-HK" sz="40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EMOJI  </a:t>
            </a:r>
            <a:r>
              <a:rPr lang="zh-TW" altLang="en-US" sz="40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表達什麼意思？</a:t>
            </a:r>
            <a:endParaRPr lang="zh-HK" altLang="en-US" sz="40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520917"/>
              </p:ext>
            </p:extLst>
          </p:nvPr>
        </p:nvGraphicFramePr>
        <p:xfrm>
          <a:off x="497285" y="2171699"/>
          <a:ext cx="8149432" cy="352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358">
                  <a:extLst>
                    <a:ext uri="{9D8B030D-6E8A-4147-A177-3AD203B41FA5}">
                      <a16:colId xmlns:a16="http://schemas.microsoft.com/office/drawing/2014/main" val="2982901886"/>
                    </a:ext>
                  </a:extLst>
                </a:gridCol>
                <a:gridCol w="2037358">
                  <a:extLst>
                    <a:ext uri="{9D8B030D-6E8A-4147-A177-3AD203B41FA5}">
                      <a16:colId xmlns:a16="http://schemas.microsoft.com/office/drawing/2014/main" val="4010773730"/>
                    </a:ext>
                  </a:extLst>
                </a:gridCol>
                <a:gridCol w="2037358">
                  <a:extLst>
                    <a:ext uri="{9D8B030D-6E8A-4147-A177-3AD203B41FA5}">
                      <a16:colId xmlns:a16="http://schemas.microsoft.com/office/drawing/2014/main" val="1221939034"/>
                    </a:ext>
                  </a:extLst>
                </a:gridCol>
                <a:gridCol w="2037358">
                  <a:extLst>
                    <a:ext uri="{9D8B030D-6E8A-4147-A177-3AD203B41FA5}">
                      <a16:colId xmlns:a16="http://schemas.microsoft.com/office/drawing/2014/main" val="3736647880"/>
                    </a:ext>
                  </a:extLst>
                </a:gridCol>
              </a:tblGrid>
              <a:tr h="1762126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97060"/>
                  </a:ext>
                </a:extLst>
              </a:tr>
              <a:tr h="1762126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6.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7.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8.</a:t>
                      </a:r>
                      <a:endParaRPr lang="zh-HK" altLang="en-US" sz="2400" dirty="0"/>
                    </a:p>
                  </a:txBody>
                  <a:tcPr marL="68580" marR="68580" marT="34290" marB="3429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91531"/>
                  </a:ext>
                </a:extLst>
              </a:tr>
            </a:tbl>
          </a:graphicData>
        </a:graphic>
      </p:graphicFrame>
      <p:pic>
        <p:nvPicPr>
          <p:cNvPr id="5" name="圖片 4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61963" r="80482" b="23457"/>
          <a:stretch/>
        </p:blipFill>
        <p:spPr bwMode="auto">
          <a:xfrm>
            <a:off x="895350" y="2514600"/>
            <a:ext cx="131445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61846" r="61788" b="23574"/>
          <a:stretch/>
        </p:blipFill>
        <p:spPr bwMode="auto">
          <a:xfrm>
            <a:off x="2921000" y="251460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9" t="79130" r="19929" b="4409"/>
          <a:stretch/>
        </p:blipFill>
        <p:spPr bwMode="auto">
          <a:xfrm>
            <a:off x="4902200" y="2514600"/>
            <a:ext cx="160020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1" t="24574" r="23575" b="60964"/>
          <a:stretch/>
        </p:blipFill>
        <p:spPr bwMode="auto">
          <a:xfrm>
            <a:off x="7054850" y="2514600"/>
            <a:ext cx="1263650" cy="124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6" t="42799" r="4879" b="42622"/>
          <a:stretch/>
        </p:blipFill>
        <p:spPr bwMode="auto">
          <a:xfrm>
            <a:off x="927100" y="4248996"/>
            <a:ext cx="128270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24339" r="80129" b="60729"/>
          <a:stretch/>
        </p:blipFill>
        <p:spPr bwMode="auto">
          <a:xfrm>
            <a:off x="2921000" y="4248996"/>
            <a:ext cx="129540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t="5997" r="23457" b="79305"/>
          <a:stretch/>
        </p:blipFill>
        <p:spPr bwMode="auto">
          <a:xfrm>
            <a:off x="5048250" y="4248996"/>
            <a:ext cx="129540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 descr="Emoji emoticons black set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0" t="6232" r="4880" b="79306"/>
          <a:stretch/>
        </p:blipFill>
        <p:spPr bwMode="auto">
          <a:xfrm>
            <a:off x="7054850" y="4248996"/>
            <a:ext cx="1263650" cy="1262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994187" y="5777242"/>
            <a:ext cx="1652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031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14875" y="2236788"/>
            <a:ext cx="3570208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b="1" dirty="0">
                <a:ln w="952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反思問題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" y="3630160"/>
            <a:ext cx="3602989" cy="36029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99979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6414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4443490"/>
            <a:ext cx="2622585" cy="261771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675392" y="904469"/>
            <a:ext cx="7658100" cy="426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zh-TW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反</a:t>
            </a:r>
            <a:r>
              <a:rPr lang="zh-TW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思</a:t>
            </a:r>
            <a:r>
              <a:rPr lang="zh-TW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問題</a:t>
            </a:r>
            <a:endParaRPr lang="en-US" altLang="zh-TW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 marL="342900" indent="-342900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表情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符號是否在任何處境都足以表達個人想法或心情？為什麼</a:t>
            </a: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？</a:t>
            </a:r>
            <a:endParaRPr lang="en-US" altLang="zh-TW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 marL="342900" indent="-342900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接收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或發出網絡訊息時，有沒有曾經被別人誤解你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或誤解別人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想表達的原意 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/ 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忽略你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或對方</a:t>
            </a:r>
            <a:r>
              <a:rPr lang="en-US" altLang="zh-TW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的感受？有不同理解</a:t>
            </a: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？</a:t>
            </a:r>
            <a:endParaRPr lang="en-US" altLang="zh-TW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  <a:p>
            <a:pPr marL="342900" indent="-342900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zh-TW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除了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利用表情符號之外，有什麼其他因素可能引起溝通上的問題？</a:t>
            </a:r>
            <a:endParaRPr lang="en-US" altLang="zh-TW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50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4374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68210" y="1668390"/>
            <a:ext cx="2672526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48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活動</a:t>
            </a:r>
            <a:r>
              <a:rPr lang="en-US" altLang="zh-TW" sz="4800" b="1" spc="50" dirty="0" smtClean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(</a:t>
            </a:r>
            <a:r>
              <a:rPr lang="zh-TW" altLang="en-US" sz="4800" b="1" spc="50" dirty="0" smtClean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二</a:t>
            </a:r>
            <a:r>
              <a:rPr lang="en-US" altLang="zh-TW" sz="4800" b="1" spc="50" dirty="0" smtClean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)</a:t>
            </a:r>
            <a:endParaRPr lang="en-US" altLang="zh-TW" sz="4800" b="1" spc="50" dirty="0">
              <a:ln w="31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b="1" spc="50" dirty="0" smtClean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個案討論</a:t>
            </a:r>
            <a:endParaRPr lang="zh-TW" altLang="en-US" sz="6600" b="1" spc="50" dirty="0">
              <a:ln w="31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" y="3630160"/>
            <a:ext cx="3602989" cy="36029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04473" y="6488668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4109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3205654" y="1271753"/>
            <a:ext cx="2732691" cy="4687614"/>
            <a:chOff x="1683199" y="544752"/>
            <a:chExt cx="5251001" cy="602358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3201" y="544752"/>
              <a:ext cx="5250999" cy="602358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/>
            <a:srcRect l="14760" t="36973" r="70008" b="57689"/>
            <a:stretch/>
          </p:blipFill>
          <p:spPr>
            <a:xfrm>
              <a:off x="1683199" y="1692466"/>
              <a:ext cx="3836251" cy="5207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5"/>
            <a:srcRect l="31251" t="32196" r="65846" b="58543"/>
            <a:stretch/>
          </p:blipFill>
          <p:spPr>
            <a:xfrm>
              <a:off x="5519450" y="1309916"/>
              <a:ext cx="1062325" cy="903250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36" y="9853"/>
            <a:ext cx="4742688" cy="661416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64" y="4718629"/>
            <a:ext cx="4165600" cy="53345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67" y="6409990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Images: www.freepik.com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2879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0417 -0.34815 L -5.55556E-7 -1.85185E-6 Z " pathEditMode="relative" rAng="0" ptsTypes="AAA">
                                      <p:cBhvr>
                                        <p:cTn id="6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紅利">
  <a:themeElements>
    <a:clrScheme name="紅利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紅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C12AA-1C15-4500-BC9C-8EE83A441DE9}">
  <ds:schemaRefs>
    <ds:schemaRef ds:uri="http://www.w3.org/XML/1998/namespace"/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TM03457464[[fn=紅利]]</Template>
  <TotalTime>0</TotalTime>
  <Words>1115</Words>
  <Application>Microsoft Office PowerPoint</Application>
  <PresentationFormat>如螢幕大小 (4:3)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微軟正黑體</vt:lpstr>
      <vt:lpstr>PMingLiU</vt:lpstr>
      <vt:lpstr>Arial</vt:lpstr>
      <vt:lpstr>Calibri</vt:lpstr>
      <vt:lpstr>Gill Sans MT</vt:lpstr>
      <vt:lpstr>Times New Roman</vt:lpstr>
      <vt:lpstr>Wingdings</vt:lpstr>
      <vt:lpstr>Wingdings 2</vt:lpstr>
      <vt:lpstr>紅利</vt:lpstr>
      <vt:lpstr>生活事件事例 「網之溝通」</vt:lpstr>
      <vt:lpstr>PowerPoint 簡報</vt:lpstr>
      <vt:lpstr>學習重點</vt:lpstr>
      <vt:lpstr>PowerPoint 簡報</vt:lpstr>
      <vt:lpstr>猜猜看:  EMOJI  表達什麼意思？</vt:lpstr>
      <vt:lpstr>PowerPoint 簡報</vt:lpstr>
      <vt:lpstr>PowerPoint 簡報</vt:lpstr>
      <vt:lpstr>PowerPoint 簡報</vt:lpstr>
      <vt:lpstr>PowerPoint 簡報</vt:lpstr>
      <vt:lpstr>PowerPoint 簡報</vt:lpstr>
      <vt:lpstr>反思問題</vt:lpstr>
      <vt:lpstr>總結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2020-03-20T01:06:43Z</dcterms:created>
  <dcterms:modified xsi:type="dcterms:W3CDTF">2020-10-22T04:00:36Z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