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57" r:id="rId5"/>
    <p:sldId id="260" r:id="rId6"/>
    <p:sldId id="263" r:id="rId7"/>
    <p:sldId id="261" r:id="rId8"/>
    <p:sldId id="262" r:id="rId9"/>
    <p:sldId id="269" r:id="rId10"/>
    <p:sldId id="270" r:id="rId11"/>
    <p:sldId id="272" r:id="rId12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1B9A482-E58C-4C6C-85FF-959D72FCA3AE}">
          <p14:sldIdLst>
            <p14:sldId id="256"/>
            <p14:sldId id="258"/>
            <p14:sldId id="259"/>
            <p14:sldId id="257"/>
            <p14:sldId id="260"/>
            <p14:sldId id="263"/>
            <p14:sldId id="261"/>
          </p14:sldIdLst>
        </p14:section>
        <p14:section name="未命名的章節" id="{9CD8BB75-A96B-41D4-8A56-4BB835686968}">
          <p14:sldIdLst>
            <p14:sldId id="262"/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854" autoAdjust="0"/>
  </p:normalViewPr>
  <p:slideViewPr>
    <p:cSldViewPr snapToGrid="0">
      <p:cViewPr varScale="1">
        <p:scale>
          <a:sx n="82" d="100"/>
          <a:sy n="82" d="100"/>
        </p:scale>
        <p:origin x="21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B026-4B66-439A-9569-D17A7569A65C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C4E77-A6B2-485D-B571-738BD3099E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92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BA93C-4763-4B64-896F-F43DEA979409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993D1-6146-40C4-8862-8F5FDEE22CD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27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miIx9QG_7M?list=PLy8zN7Ql_1rbMMWkq21afTWyrwWDpwbW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93D1-6146-40C4-8862-8F5FDEE22CD9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177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smtClean="0"/>
              <a:t>SMCRE</a:t>
            </a:r>
            <a:r>
              <a:rPr lang="zh-TW" altLang="en-US" dirty="0" smtClean="0"/>
              <a:t>」分析原則 </a:t>
            </a:r>
            <a:r>
              <a:rPr lang="en-US" altLang="zh-TW" dirty="0" smtClean="0"/>
              <a:t>(</a:t>
            </a:r>
            <a:r>
              <a:rPr lang="zh-TW" altLang="en-US" dirty="0" smtClean="0"/>
              <a:t>見教師參考資料</a:t>
            </a:r>
            <a:r>
              <a:rPr lang="en-US" altLang="zh-TW" dirty="0" smtClean="0"/>
              <a:t>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22E5D-B2F4-4E1F-99CD-A481D5405240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830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E5E861-1A0B-42A6-A7D1-9056BFCC9869}" type="slidenum">
              <a:rPr lang="en-US" altLang="zh-TW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16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0725" y="923925"/>
            <a:ext cx="3317875" cy="2489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5D4471-869C-4602-9871-5A4087E9AFDE}" type="slidenum">
              <a:rPr lang="en-US" altLang="zh-TW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7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教師向學生提問：「某天，你的同學在社交媒體中傳送</a:t>
            </a:r>
            <a:r>
              <a:rPr lang="zh-TW" altLang="en-US" dirty="0" smtClean="0"/>
              <a:t>以下兩則</a:t>
            </a:r>
            <a:r>
              <a:rPr lang="zh-TW" altLang="en-US" dirty="0"/>
              <a:t>訊息給你，你會不會相信？為什麼？」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讓學生自由表達意見，藉以引起學習動機及引入課題，並向學生介紹即將播放一則關於網上謠言的真實個案短片。</a:t>
            </a:r>
          </a:p>
          <a:p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93D1-6146-40C4-8862-8F5FDEE22CD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855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dirty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B068E1-F129-48BE-8EBB-013111B67121}" type="slidenum">
              <a:rPr lang="en-US" altLang="zh-TW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58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按圖片以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觀看影片後進行反思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zh-TW" altLang="zh-HK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影片名稱：</a:t>
            </a:r>
            <a:r>
              <a:rPr lang="zh-TW" altLang="en-US" dirty="0"/>
              <a:t>香港天文台</a:t>
            </a:r>
            <a:r>
              <a:rPr lang="en-US" altLang="zh-TW" dirty="0"/>
              <a:t>《</a:t>
            </a:r>
            <a:r>
              <a:rPr lang="zh-TW" altLang="en-US" dirty="0"/>
              <a:t>謠言止於智者之盲搶鹽</a:t>
            </a:r>
            <a:r>
              <a:rPr lang="en-US" altLang="zh-TW" dirty="0"/>
              <a:t>》</a:t>
            </a:r>
            <a:r>
              <a:rPr lang="zh-TW" altLang="en-US" dirty="0"/>
              <a:t>短片 </a:t>
            </a:r>
            <a:r>
              <a:rPr lang="en-US" altLang="zh-TW" dirty="0"/>
              <a:t>(3’22”)</a:t>
            </a: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　　址：</a:t>
            </a:r>
            <a:r>
              <a:rPr lang="zh-HK" altLang="en-US" dirty="0">
                <a:hlinkClick r:id="rId3"/>
              </a:rPr>
              <a:t>https://youtu.be/TmiIx9QG_7M?list=PLy8zN7Ql_1rbMMWkq21afTWyrwWDpwbW1</a:t>
            </a:r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</a:t>
            </a:r>
            <a:r>
              <a:rPr lang="zh-TW" altLang="en-US" dirty="0"/>
              <a:t>播放完畢後向學生提出反思問題</a:t>
            </a:r>
            <a:r>
              <a:rPr lang="en-US" altLang="zh-TW" dirty="0"/>
              <a:t>)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93D1-6146-40C4-8862-8F5FDEE22CD9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984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學生分為</a:t>
            </a:r>
            <a:r>
              <a:rPr lang="en-US" altLang="zh-TW" dirty="0"/>
              <a:t>3-4</a:t>
            </a:r>
            <a:r>
              <a:rPr lang="zh-TW" altLang="en-US" dirty="0"/>
              <a:t>人一組</a:t>
            </a:r>
            <a:r>
              <a:rPr lang="zh-TW" altLang="en-US" dirty="0">
                <a:latin typeface="PMingLiU" panose="02020500000000000000" pitchFamily="18" charset="-120"/>
              </a:rPr>
              <a:t>並</a:t>
            </a:r>
            <a:r>
              <a:rPr lang="zh-TW" altLang="en-US" dirty="0"/>
              <a:t>進行討論</a:t>
            </a:r>
            <a:r>
              <a:rPr lang="zh-TW" altLang="en-US" dirty="0">
                <a:latin typeface="PMingLiU" panose="02020500000000000000" pitchFamily="18" charset="-120"/>
              </a:rPr>
              <a:t>。</a:t>
            </a: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完成討論後，教師請學生分享意見，參考回應：</a:t>
            </a:r>
            <a:endParaRPr lang="en-US" altLang="zh-TW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根據短片內容，只有在正確服食碘鹽的劑量和服食時間才能防止吸收幅射物。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因為他們相信網上散播的謠言</a:t>
            </a:r>
            <a:r>
              <a:rPr lang="en-US" altLang="zh-TW" dirty="0"/>
              <a:t>,</a:t>
            </a:r>
            <a:r>
              <a:rPr lang="zh-TW" altLang="en-US" dirty="0"/>
              <a:t>誤信食鹽可以防幅射，結果很多人爭相搶購食鹽。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學生自由表達意見，對生提出應以理性態度接收資訊的態度予以肯定。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學生自由作答，教師可引用短片中提及「盲搶鹽」一例中引致食鹽抬價、供應短缺、健康等問題，並將討論延伸至近期生活事件中虛假資訊充斥</a:t>
            </a:r>
            <a:r>
              <a:rPr lang="en-US" altLang="zh-TW" dirty="0"/>
              <a:t>(</a:t>
            </a:r>
            <a:r>
              <a:rPr lang="zh-TW" altLang="en-US" dirty="0"/>
              <a:t>教師自行選取合適案例</a:t>
            </a:r>
            <a:r>
              <a:rPr lang="en-US" altLang="zh-TW" dirty="0"/>
              <a:t>)</a:t>
            </a:r>
            <a:r>
              <a:rPr lang="zh-TW" altLang="en-US" dirty="0"/>
              <a:t>會影響人們互不信任等道德問題 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提示學生運用「</a:t>
            </a:r>
            <a:r>
              <a:rPr lang="en-US" altLang="zh-TW" dirty="0"/>
              <a:t>SMCRE</a:t>
            </a:r>
            <a:r>
              <a:rPr lang="zh-TW" altLang="en-US" dirty="0"/>
              <a:t>」框架判斷資訊真偽。 </a:t>
            </a:r>
            <a:r>
              <a:rPr lang="en-US" altLang="zh-TW" dirty="0"/>
              <a:t>(</a:t>
            </a:r>
            <a:r>
              <a:rPr lang="zh-TW" altLang="en-US" dirty="0"/>
              <a:t>參閱教師參考資料</a:t>
            </a:r>
            <a:r>
              <a:rPr lang="en-US" altLang="zh-TW" dirty="0"/>
              <a:t>)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altLang="zh-TW" dirty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EAA0C4-8315-4561-A457-ECAFF58AEF90}" type="slidenum">
              <a:rPr lang="en-US" altLang="zh-TW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82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學生可運用此清單檢視消息是否謠言</a:t>
            </a: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如問題</a:t>
            </a:r>
            <a:r>
              <a:rPr lang="en-US" altLang="zh-TW" sz="1200" dirty="0" smtClean="0"/>
              <a:t>1-4</a:t>
            </a:r>
            <a:r>
              <a:rPr lang="zh-TW" altLang="en-US" sz="1200" dirty="0" smtClean="0"/>
              <a:t>屬「否」而問題</a:t>
            </a:r>
            <a:r>
              <a:rPr lang="en-US" altLang="zh-TW" sz="1200" dirty="0" smtClean="0"/>
              <a:t>5-6</a:t>
            </a:r>
            <a:r>
              <a:rPr lang="zh-TW" altLang="en-US" sz="1200" dirty="0" smtClean="0"/>
              <a:t>屬「是」</a:t>
            </a:r>
            <a:r>
              <a:rPr lang="zh-TW" altLang="en-US" sz="1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，需小心有關資料屬於謠言</a:t>
            </a:r>
            <a:endParaRPr lang="zh-TW" alt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93D1-6146-40C4-8862-8F5FDEE22CD9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623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9112" cy="229393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3B4B7-279B-437B-AF92-BE15D5D0A52B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630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6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6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8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00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0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9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8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73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34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2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6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4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9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5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4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9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facebook.com/hk.observatory/videos/2160563884050934/?v=216056388405093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03904" y="1155699"/>
            <a:ext cx="5040736" cy="1071141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生活事件</a:t>
            </a:r>
            <a:r>
              <a:rPr lang="zh-TW" alt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事例「</a:t>
            </a:r>
            <a:r>
              <a:rPr lang="zh-TW" alt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謠言止於智者」</a:t>
            </a:r>
            <a:endParaRPr lang="zh-HK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59288" y="2860891"/>
            <a:ext cx="7478829" cy="2379323"/>
          </a:xfrm>
        </p:spPr>
        <p:txBody>
          <a:bodyPr>
            <a:normAutofit/>
          </a:bodyPr>
          <a:lstStyle/>
          <a:p>
            <a:pPr algn="r"/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價值觀教育 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使用資訊科技的正確態度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高小至高中</a:t>
            </a:r>
          </a:p>
          <a:p>
            <a:pPr algn="r"/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endParaRPr lang="en-US" altLang="zh-TW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德育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、公民及國民教育組</a:t>
            </a:r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endParaRPr lang="en-US" altLang="zh-TW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zh-HK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1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7D5C92-5751-402B-8876-008D78C45274}"/>
              </a:ext>
            </a:extLst>
          </p:cNvPr>
          <p:cNvSpPr/>
          <p:nvPr/>
        </p:nvSpPr>
        <p:spPr>
          <a:xfrm>
            <a:off x="6574970" y="6379420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8918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35272" y="6317846"/>
            <a:ext cx="818582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05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 </a:t>
            </a:r>
            <a:r>
              <a:rPr lang="en-US" altLang="zh-TW" sz="105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聯合新聞網  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und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論壇報 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4354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05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5879" y="1243380"/>
            <a:ext cx="8553709" cy="50744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接收任何訊息時，可以</a:t>
            </a:r>
            <a:r>
              <a:rPr lang="zh-TW" altLang="zh-HK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運用「</a:t>
            </a:r>
            <a:r>
              <a:rPr lang="en-US" altLang="zh-HK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SMCRE</a:t>
            </a:r>
            <a:r>
              <a:rPr lang="zh-TW" altLang="zh-HK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」分析原則判斷資訊真偽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，以培養明辨性思考能力，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降低不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實訊息對我們的影響。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HK" sz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(Source) 	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消息來源」是哪個組織或個人所發布，可信度或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值得信賴嗎？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 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(Message)	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訊息」傳達什麼意義、價值觀或意識形態？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：訊</a:t>
            </a:r>
            <a:r>
              <a:rPr lang="zh-TW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息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是否合乎常理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會不會太誇張？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(Channel)	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傳播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訊息的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渠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」是透過缺乏審查機制的社群媒體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、媒</a:t>
            </a:r>
            <a:endParaRPr lang="en-US" altLang="zh-HK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體、網站？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還是具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公信力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電視、報紙、廣播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渠道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 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(Receiver)	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「接收者」是誰？訊息對個人或社會產生什麼影響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en-US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：會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令訊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息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接收者產生消費行為？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(Effect)		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散佈後會產生何種「效果」？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會不會讓網路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受惠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獲利？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37F10A-CFF8-42D6-B070-196149A6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05" y="5955028"/>
            <a:ext cx="748883" cy="7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477" y="603780"/>
            <a:ext cx="8182708" cy="590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sz="3600" b="1" cap="all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辨別網絡資訊真偽的方法</a:t>
            </a:r>
            <a:endParaRPr lang="zh-HK" altLang="en-US" sz="3600" b="1" cap="all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6405" y="6329469"/>
            <a:ext cx="7343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1100" dirty="0"/>
              <a:t>參考資料來源：</a:t>
            </a:r>
            <a:r>
              <a:rPr lang="en-US" altLang="zh-TW" sz="1100" dirty="0"/>
              <a:t>《SMCRE </a:t>
            </a:r>
            <a:r>
              <a:rPr lang="zh-TW" altLang="en-US" sz="1100" dirty="0"/>
              <a:t>揪社群平台不實訊息</a:t>
            </a:r>
            <a:r>
              <a:rPr lang="en-US" altLang="zh-TW" sz="1100" dirty="0"/>
              <a:t>》</a:t>
            </a:r>
            <a:r>
              <a:rPr lang="zh-TW" altLang="en-US" sz="1100" dirty="0"/>
              <a:t>，聯合新聞網， </a:t>
            </a:r>
            <a:r>
              <a:rPr lang="en-US" altLang="zh-TW" sz="1100" dirty="0"/>
              <a:t>und</a:t>
            </a:r>
            <a:r>
              <a:rPr lang="zh-TW" altLang="en-US" sz="1100" dirty="0"/>
              <a:t>論壇報</a:t>
            </a:r>
            <a:r>
              <a:rPr lang="en-US" altLang="zh-TW" sz="1100" dirty="0"/>
              <a:t>2018/11/02 </a:t>
            </a:r>
            <a:r>
              <a:rPr lang="zh-TW" altLang="en-US" sz="1100" dirty="0"/>
              <a:t>第</a:t>
            </a:r>
            <a:r>
              <a:rPr lang="en-US" altLang="zh-TW" sz="1100" dirty="0"/>
              <a:t>4354</a:t>
            </a:r>
            <a:r>
              <a:rPr lang="zh-TW" altLang="en-US" sz="1100" dirty="0"/>
              <a:t>期 </a:t>
            </a:r>
            <a:endParaRPr lang="en-US" altLang="zh-TW" sz="1100" dirty="0"/>
          </a:p>
          <a:p>
            <a:r>
              <a:rPr lang="en-US" altLang="zh-TW" sz="1100" dirty="0"/>
              <a:t>(</a:t>
            </a:r>
            <a:r>
              <a:rPr lang="zh-TW" altLang="en-US" sz="1100" dirty="0"/>
              <a:t>網址：</a:t>
            </a:r>
            <a:r>
              <a:rPr lang="en-US" altLang="zh-TW" sz="1100" dirty="0"/>
              <a:t>https://paper.udn.com/udnpaper/PID0004/333256/web/#6L-13527184L)</a:t>
            </a:r>
          </a:p>
        </p:txBody>
      </p:sp>
    </p:spTree>
    <p:extLst>
      <p:ext uri="{BB962C8B-B14F-4D97-AF65-F5344CB8AC3E}">
        <p14:creationId xmlns:p14="http://schemas.microsoft.com/office/powerpoint/2010/main" val="1493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A53E7-39CC-4ABA-9210-263F6835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37" y="1003118"/>
            <a:ext cx="1981667" cy="11110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HK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E3994D-976A-4A8D-A7D3-A73C4A16BF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637" y="2114196"/>
            <a:ext cx="7796030" cy="331118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到或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及發放</a:t>
            </a: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，我們要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留意資料來源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不要帶既定立場接收</a:t>
            </a: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HK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</a:t>
            </a: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的態度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SMCRE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」分析原則判斷資訊真偽。</a:t>
            </a:r>
          </a:p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5A23EC0-8CEB-452A-9A6B-34D09116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881" y="4784825"/>
            <a:ext cx="3371513" cy="1977954"/>
          </a:xfrm>
          <a:prstGeom prst="rect">
            <a:avLst/>
          </a:prstGeom>
        </p:spPr>
      </p:pic>
      <p:sp>
        <p:nvSpPr>
          <p:cNvPr id="7" name="文字方塊 7"/>
          <p:cNvSpPr txBox="1"/>
          <p:nvPr/>
        </p:nvSpPr>
        <p:spPr>
          <a:xfrm>
            <a:off x="0" y="6511682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937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70733" y="2560638"/>
            <a:ext cx="29803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TW" alt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04D2AB6-7930-414D-83CA-7122180CD04D}"/>
              </a:ext>
            </a:extLst>
          </p:cNvPr>
          <p:cNvSpPr/>
          <p:nvPr/>
        </p:nvSpPr>
        <p:spPr>
          <a:xfrm>
            <a:off x="6645254" y="6314106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428667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254000"/>
            <a:ext cx="9144000" cy="6604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6456" y="668955"/>
            <a:ext cx="72009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</a:p>
        </p:txBody>
      </p:sp>
      <p:sp>
        <p:nvSpPr>
          <p:cNvPr id="12291" name="內容預留位置 2"/>
          <p:cNvSpPr>
            <a:spLocks noGrp="1"/>
          </p:cNvSpPr>
          <p:nvPr>
            <p:ph idx="1"/>
          </p:nvPr>
        </p:nvSpPr>
        <p:spPr>
          <a:xfrm>
            <a:off x="885825" y="5130800"/>
            <a:ext cx="7200900" cy="4114800"/>
          </a:xfrm>
        </p:spPr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698317"/>
              </p:ext>
            </p:extLst>
          </p:nvPr>
        </p:nvGraphicFramePr>
        <p:xfrm>
          <a:off x="856456" y="1811955"/>
          <a:ext cx="7556024" cy="492774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69296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86728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2845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影片概要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altLang="en-US" sz="1800" b="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網上社交媒體上瘋傳的謠言多不勝數，原因大多是人們對未知事物的恐懼。誤信謠言不但有可能傷財又傷身，還有機會傷及無辜</a:t>
                      </a:r>
                      <a:r>
                        <a:rPr lang="zh-TW" altLang="en-US" sz="1800" b="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！影片</a:t>
                      </a:r>
                      <a:r>
                        <a:rPr lang="zh-TW" altLang="en-US" sz="1800" b="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講述日本大地震後，香港人誤信謠言引發「盲搶鹽」事件。故事主角鹽仔為何要去團體治療？讓我們聽聽他的經歷 </a:t>
                      </a:r>
                      <a:r>
                        <a:rPr lang="en-US" altLang="zh-TW" sz="1800" b="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…</a:t>
                      </a: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5621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dirty="0">
                          <a:solidFill>
                            <a:schemeClr val="bg1"/>
                          </a:solidFill>
                        </a:rPr>
                        <a:t>加強對網絡充斥真假資訊泛濫問題的關注。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建立正確面對接收和發放網路資訊時的價值觀和態度。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r>
                        <a:rPr lang="zh-TW" alt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辨別網絡資訊真偽的方法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en-US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0810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慎思明辨、理性、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責任</a:t>
                      </a:r>
                      <a:r>
                        <a:rPr lang="zh-TW" altLang="en-US" sz="18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感</a:t>
                      </a:r>
                      <a:endParaRPr lang="zh-TW" altLang="en-US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4D5D8C23-B15C-47DF-BCAA-86155231A1EF}"/>
              </a:ext>
            </a:extLst>
          </p:cNvPr>
          <p:cNvSpPr/>
          <p:nvPr/>
        </p:nvSpPr>
        <p:spPr>
          <a:xfrm>
            <a:off x="6209353" y="6087551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>
                <a:solidFill>
                  <a:schemeClr val="bg1"/>
                </a:solidFill>
              </a:rPr>
              <a:t>Image:Freepik.com</a:t>
            </a:r>
            <a:endParaRPr lang="zh-HK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137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AA1357F-7867-4BCE-8FC1-B90CFA58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8510" y="784968"/>
            <a:ext cx="11008811" cy="62895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5266" y="1242168"/>
            <a:ext cx="6377940" cy="1293028"/>
          </a:xfrm>
        </p:spPr>
        <p:txBody>
          <a:bodyPr>
            <a:normAutofit/>
          </a:bodyPr>
          <a:lstStyle/>
          <a:p>
            <a:r>
              <a:rPr lang="zh-TW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信不信由你！</a:t>
            </a:r>
            <a:endParaRPr lang="zh-HK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81653" y="1394460"/>
            <a:ext cx="7955280" cy="40690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+mn-ea"/>
              </a:rPr>
              <a:t>轉發保平安</a:t>
            </a:r>
            <a:r>
              <a:rPr lang="en-US" altLang="zh-TW" sz="1800" b="1" dirty="0">
                <a:solidFill>
                  <a:srgbClr val="FF0000"/>
                </a:solidFill>
                <a:latin typeface="+mn-ea"/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>
                <a:solidFill>
                  <a:srgbClr val="002060"/>
                </a:solidFill>
                <a:latin typeface="+mn-ea"/>
              </a:rPr>
              <a:t>#  </a:t>
            </a:r>
            <a:r>
              <a:rPr lang="zh-TW" altLang="en-US" sz="1800" b="1" dirty="0">
                <a:solidFill>
                  <a:srgbClr val="002060"/>
                </a:solidFill>
                <a:latin typeface="+mn-ea"/>
              </a:rPr>
              <a:t>聽日一定掛八號風球</a:t>
            </a:r>
            <a:r>
              <a:rPr lang="zh-TW" altLang="en-US" sz="1800" b="1" dirty="0" smtClean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sz="1800" b="1" dirty="0" smtClean="0">
              <a:solidFill>
                <a:srgbClr val="00206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 smtClean="0">
                <a:solidFill>
                  <a:srgbClr val="002060"/>
                </a:solidFill>
                <a:latin typeface="+mn-ea"/>
              </a:rPr>
              <a:t>#  </a:t>
            </a:r>
            <a:r>
              <a:rPr lang="zh-TW" altLang="en-US" sz="1800" b="1" dirty="0" smtClean="0">
                <a:solidFill>
                  <a:srgbClr val="002060"/>
                </a:solidFill>
                <a:latin typeface="+mn-ea"/>
              </a:rPr>
              <a:t>原來</a:t>
            </a:r>
            <a:r>
              <a:rPr lang="zh-TW" altLang="en-US" sz="1800" b="1" dirty="0">
                <a:solidFill>
                  <a:srgbClr val="002060"/>
                </a:solidFill>
                <a:latin typeface="+mn-ea"/>
              </a:rPr>
              <a:t>口罩要這樣戴：</a:t>
            </a:r>
            <a:endParaRPr lang="en-US" altLang="zh-TW" sz="18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>
                <a:solidFill>
                  <a:srgbClr val="002060"/>
                </a:solidFill>
                <a:latin typeface="+mn-ea"/>
              </a:rPr>
              <a:t>    </a:t>
            </a:r>
            <a:r>
              <a:rPr lang="zh-TW" altLang="en-US" sz="1800" b="1" dirty="0">
                <a:solidFill>
                  <a:srgbClr val="002060"/>
                </a:solidFill>
                <a:latin typeface="+mn-ea"/>
              </a:rPr>
              <a:t>感冒時： 白色戴裡面，顏色在外面，以免感染別人。</a:t>
            </a:r>
            <a:endParaRPr lang="en-US" altLang="zh-TW" sz="18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>
                <a:solidFill>
                  <a:srgbClr val="002060"/>
                </a:solidFill>
                <a:latin typeface="+mn-ea"/>
              </a:rPr>
              <a:t>    </a:t>
            </a:r>
            <a:r>
              <a:rPr lang="zh-TW" altLang="en-US" sz="1800" b="1" dirty="0">
                <a:solidFill>
                  <a:srgbClr val="002060"/>
                </a:solidFill>
                <a:latin typeface="+mn-ea"/>
              </a:rPr>
              <a:t>沒患病： 白色戴外面，顏色戴外面，以免被別人感染。</a:t>
            </a:r>
            <a:endParaRPr lang="en-US" altLang="zh-TW" sz="18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1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321364-C5D4-4241-A325-34B499B88539}"/>
              </a:ext>
            </a:extLst>
          </p:cNvPr>
          <p:cNvSpPr/>
          <p:nvPr/>
        </p:nvSpPr>
        <p:spPr>
          <a:xfrm>
            <a:off x="6558169" y="6389109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853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27774" y="2677206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短片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79" y="1547993"/>
            <a:ext cx="3443349" cy="5310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67BD6D-3A8C-436E-B157-ECE467F32820}"/>
              </a:ext>
            </a:extLst>
          </p:cNvPr>
          <p:cNvSpPr/>
          <p:nvPr/>
        </p:nvSpPr>
        <p:spPr>
          <a:xfrm>
            <a:off x="97972" y="6334681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52890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44757 -0.02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-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6" y="225545"/>
            <a:ext cx="9063407" cy="679755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640404" y="6035040"/>
            <a:ext cx="2969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100" dirty="0"/>
              <a:t>資料來源：香港天文台</a:t>
            </a:r>
            <a:r>
              <a:rPr lang="en-US" altLang="zh-TW" sz="1100" dirty="0" err="1"/>
              <a:t>facebook</a:t>
            </a:r>
            <a:r>
              <a:rPr lang="zh-TW" altLang="en-US" sz="1100" dirty="0"/>
              <a:t>專頁</a:t>
            </a:r>
            <a:endParaRPr lang="zh-HK" altLang="en-US" sz="1100" dirty="0"/>
          </a:p>
        </p:txBody>
      </p:sp>
      <p:pic>
        <p:nvPicPr>
          <p:cNvPr id="5" name="內容版面配置區 4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53447" y="1776523"/>
            <a:ext cx="5885615" cy="33312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6B3117E-9634-4227-BB66-A3C3E49E2C23}"/>
              </a:ext>
            </a:extLst>
          </p:cNvPr>
          <p:cNvSpPr/>
          <p:nvPr/>
        </p:nvSpPr>
        <p:spPr>
          <a:xfrm>
            <a:off x="6558169" y="6389109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38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63875" y="2300288"/>
            <a:ext cx="3288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反思問題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78" y="4038600"/>
            <a:ext cx="2824650" cy="28194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3EEC712-69A9-4E54-AB22-BDA682ED397D}"/>
              </a:ext>
            </a:extLst>
          </p:cNvPr>
          <p:cNvSpPr/>
          <p:nvPr/>
        </p:nvSpPr>
        <p:spPr>
          <a:xfrm>
            <a:off x="102940" y="6291138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5647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69" y="-138896"/>
            <a:ext cx="9340770" cy="103810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9099" y="628569"/>
            <a:ext cx="2072331" cy="1056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1570038" y="1396711"/>
            <a:ext cx="707072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服食鹽可以預防吸收幅射嗎？為什麼？</a:t>
            </a:r>
            <a:endParaRPr lang="en-US" altLang="zh-TW" sz="2000" dirty="0">
              <a:solidFill>
                <a:schemeClr val="bg1"/>
              </a:solidFill>
              <a:latin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為什麼日本大地震後香港</a:t>
            </a:r>
            <a:r>
              <a:rPr lang="zh-TW" altLang="en-US" sz="2000" dirty="0" smtClean="0">
                <a:solidFill>
                  <a:schemeClr val="bg1"/>
                </a:solidFill>
                <a:latin typeface="+mn-ea"/>
              </a:rPr>
              <a:t>人到</a:t>
            </a: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街市搶購食鹽？</a:t>
            </a:r>
            <a:endParaRPr lang="en-US" altLang="zh-TW" sz="2000" dirty="0">
              <a:solidFill>
                <a:schemeClr val="bg1"/>
              </a:solidFill>
              <a:latin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你對人們「搶鹽」的</a:t>
            </a:r>
            <a:r>
              <a:rPr lang="zh-TW" altLang="en-US" sz="2000" dirty="0" smtClean="0">
                <a:solidFill>
                  <a:schemeClr val="bg1"/>
                </a:solidFill>
                <a:latin typeface="+mn-ea"/>
              </a:rPr>
              <a:t>行為有</a:t>
            </a: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什麼意見？</a:t>
            </a:r>
            <a:endParaRPr lang="en-US" altLang="zh-TW" sz="2000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發放虛假資訊會造成哪些負面影響？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你曾否在社交平台相信過 </a:t>
            </a:r>
            <a:r>
              <a:rPr lang="en-US" altLang="zh-TW" sz="2000" dirty="0">
                <a:solidFill>
                  <a:schemeClr val="bg1"/>
                </a:solidFill>
                <a:latin typeface="+mn-ea"/>
              </a:rPr>
              <a:t>/ </a:t>
            </a:r>
            <a:r>
              <a:rPr lang="zh-HK" altLang="en-US" sz="2000" dirty="0">
                <a:solidFill>
                  <a:schemeClr val="bg1"/>
                </a:solidFill>
                <a:latin typeface="+mn-ea"/>
              </a:rPr>
              <a:t>不自覺地</a:t>
            </a: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分享過未經證實的消息？ 如有，</a:t>
            </a:r>
            <a:r>
              <a:rPr lang="zh-TW" altLang="en-US" sz="2000" dirty="0" smtClean="0">
                <a:solidFill>
                  <a:schemeClr val="bg1"/>
                </a:solidFill>
                <a:latin typeface="+mn-ea"/>
              </a:rPr>
              <a:t>請與小組同學分享</a:t>
            </a: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。</a:t>
            </a:r>
            <a:endParaRPr lang="en-US" altLang="zh-TW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0D0535B-B56B-4F8A-8E2E-A8C20403B7FE}"/>
              </a:ext>
            </a:extLst>
          </p:cNvPr>
          <p:cNvSpPr/>
          <p:nvPr/>
        </p:nvSpPr>
        <p:spPr>
          <a:xfrm>
            <a:off x="388464" y="6389109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70141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381" y="472094"/>
            <a:ext cx="8128000" cy="10870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en-US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評估資訊的</a:t>
            </a:r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真偽清單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50234"/>
              </p:ext>
            </p:extLst>
          </p:nvPr>
        </p:nvGraphicFramePr>
        <p:xfrm>
          <a:off x="523381" y="1967132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554">
                  <a:extLst>
                    <a:ext uri="{9D8B030D-6E8A-4147-A177-3AD203B41FA5}">
                      <a16:colId xmlns:a16="http://schemas.microsoft.com/office/drawing/2014/main" val="479183056"/>
                    </a:ext>
                  </a:extLst>
                </a:gridCol>
                <a:gridCol w="2817446">
                  <a:extLst>
                    <a:ext uri="{9D8B030D-6E8A-4147-A177-3AD203B41FA5}">
                      <a16:colId xmlns:a16="http://schemas.microsoft.com/office/drawing/2014/main" val="824253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問題舉隅</a:t>
                      </a:r>
                      <a:endParaRPr lang="zh-TW" altLang="en-US" sz="24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1. </a:t>
                      </a:r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消息來源可靠？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Microsoft Sans Serif" panose="020B0604020202020204" pitchFamily="34" charset="0"/>
                        </a:rPr>
                        <a:t>        ⃣    是      ⃣    否</a:t>
                      </a:r>
                      <a:endParaRPr lang="zh-TW" altLang="en-US" sz="24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0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2. </a:t>
                      </a:r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訊息是否合乎常理？</a:t>
                      </a:r>
                      <a:endParaRPr lang="zh-TW" altLang="en-US" sz="2000" dirty="0" smtClean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       ⃣    是      ⃣    否</a:t>
                      </a:r>
                      <a:endParaRPr lang="zh-TW" altLang="en-US" sz="24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5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3. </a:t>
                      </a:r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消息證據是否可信？</a:t>
                      </a:r>
                      <a:endParaRPr lang="zh-TW" altLang="en-US" sz="1800" dirty="0" smtClean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       ⃣    是      ⃣    否</a:t>
                      </a:r>
                      <a:endParaRPr lang="zh-TW" altLang="en-US" sz="24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0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4. </a:t>
                      </a:r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傳播訊息的渠道是否可靠</a:t>
                      </a:r>
                      <a:r>
                        <a:rPr lang="en-US" altLang="zh-TW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       ⃣    是      ⃣    否</a:t>
                      </a:r>
                      <a:endParaRPr lang="zh-TW" altLang="en-US" sz="24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8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5. </a:t>
                      </a:r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會不會令訊息接收者產生消費行為？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       ⃣    是      ⃣    否</a:t>
                      </a:r>
                      <a:endParaRPr lang="zh-TW" altLang="en-US" sz="24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6. </a:t>
                      </a:r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會不會讓網路平台受惠獲利？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       ⃣    是      ⃣    否</a:t>
                      </a:r>
                      <a:endParaRPr lang="zh-TW" altLang="en-US" sz="24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334946"/>
                  </a:ext>
                </a:extLst>
              </a:tr>
            </a:tbl>
          </a:graphicData>
        </a:graphic>
      </p:graphicFrame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684213" y="6308725"/>
            <a:ext cx="7343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1100" dirty="0"/>
              <a:t>參考資料來源：</a:t>
            </a:r>
            <a:r>
              <a:rPr lang="en-US" altLang="zh-TW" sz="1100" dirty="0"/>
              <a:t>《SMCRE </a:t>
            </a:r>
            <a:r>
              <a:rPr lang="zh-TW" altLang="en-US" sz="1100" dirty="0"/>
              <a:t>揪社群平台不實訊息</a:t>
            </a:r>
            <a:r>
              <a:rPr lang="en-US" altLang="zh-TW" sz="1100" dirty="0"/>
              <a:t>》</a:t>
            </a:r>
            <a:r>
              <a:rPr lang="zh-TW" altLang="en-US" sz="1100" dirty="0"/>
              <a:t>，聯合新聞網， </a:t>
            </a:r>
            <a:r>
              <a:rPr lang="en-US" altLang="zh-TW" sz="1100" dirty="0"/>
              <a:t>und</a:t>
            </a:r>
            <a:r>
              <a:rPr lang="zh-TW" altLang="en-US" sz="1100" dirty="0"/>
              <a:t>論壇報</a:t>
            </a:r>
            <a:r>
              <a:rPr lang="en-US" altLang="zh-TW" sz="1100" dirty="0"/>
              <a:t>2018/11/02 </a:t>
            </a:r>
            <a:r>
              <a:rPr lang="zh-TW" altLang="en-US" sz="1100" dirty="0"/>
              <a:t>第</a:t>
            </a:r>
            <a:r>
              <a:rPr lang="en-US" altLang="zh-TW" sz="1100" dirty="0"/>
              <a:t>4354</a:t>
            </a:r>
            <a:r>
              <a:rPr lang="zh-TW" altLang="en-US" sz="1100" dirty="0"/>
              <a:t>期 </a:t>
            </a:r>
            <a:endParaRPr lang="en-US" altLang="zh-TW" sz="1100" dirty="0"/>
          </a:p>
          <a:p>
            <a:r>
              <a:rPr lang="en-US" altLang="zh-TW" sz="1100" dirty="0"/>
              <a:t>(</a:t>
            </a:r>
            <a:r>
              <a:rPr lang="zh-TW" altLang="en-US" sz="1100" dirty="0"/>
              <a:t>網址：</a:t>
            </a:r>
            <a:r>
              <a:rPr lang="en-US" altLang="zh-TW" sz="1100" dirty="0"/>
              <a:t>https://paper.udn.com/udnpaper/PID0004/333256/web/#6L-13527184L)</a:t>
            </a:r>
          </a:p>
        </p:txBody>
      </p:sp>
    </p:spTree>
    <p:extLst>
      <p:ext uri="{BB962C8B-B14F-4D97-AF65-F5344CB8AC3E}">
        <p14:creationId xmlns:p14="http://schemas.microsoft.com/office/powerpoint/2010/main" val="11426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3756</TotalTime>
  <Words>1128</Words>
  <Application>Microsoft Office PowerPoint</Application>
  <PresentationFormat>如螢幕大小 (4:3)</PresentationFormat>
  <Paragraphs>105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微軟正黑體</vt:lpstr>
      <vt:lpstr>微軟正黑體 Light</vt:lpstr>
      <vt:lpstr>新細明體</vt:lpstr>
      <vt:lpstr>新細明體</vt:lpstr>
      <vt:lpstr>Arial</vt:lpstr>
      <vt:lpstr>Calibri</vt:lpstr>
      <vt:lpstr>Century Gothic</vt:lpstr>
      <vt:lpstr>Microsoft Sans Serif</vt:lpstr>
      <vt:lpstr>飛機雲</vt:lpstr>
      <vt:lpstr>生活事件事例「謠言止於智者」</vt:lpstr>
      <vt:lpstr>PowerPoint 簡報</vt:lpstr>
      <vt:lpstr>學習重點</vt:lpstr>
      <vt:lpstr>信不信由你！</vt:lpstr>
      <vt:lpstr>PowerPoint 簡報</vt:lpstr>
      <vt:lpstr>PowerPoint 簡報</vt:lpstr>
      <vt:lpstr>PowerPoint 簡報</vt:lpstr>
      <vt:lpstr>反思問題</vt:lpstr>
      <vt:lpstr> 評估資訊的真偽清單</vt:lpstr>
      <vt:lpstr>PowerPoint 簡報</vt:lpstr>
      <vt:lpstr>總結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謠言止於智者</dc:title>
  <dc:creator>NG, Shun-tak Derrick</dc:creator>
  <cp:lastModifiedBy>LAM, Yuen-shan</cp:lastModifiedBy>
  <cp:revision>56</cp:revision>
  <cp:lastPrinted>2020-06-05T02:23:32Z</cp:lastPrinted>
  <dcterms:created xsi:type="dcterms:W3CDTF">2020-05-11T00:54:06Z</dcterms:created>
  <dcterms:modified xsi:type="dcterms:W3CDTF">2020-10-12T07:35:17Z</dcterms:modified>
</cp:coreProperties>
</file>