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7" r:id="rId4"/>
    <p:sldId id="259" r:id="rId5"/>
    <p:sldId id="274" r:id="rId6"/>
    <p:sldId id="276" r:id="rId7"/>
    <p:sldId id="278" r:id="rId8"/>
    <p:sldId id="282" r:id="rId9"/>
    <p:sldId id="280" r:id="rId10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rossc" initials="m" lastIdx="1" clrIdx="0">
    <p:extLst>
      <p:ext uri="{19B8F6BF-5375-455C-9EA6-DF929625EA0E}">
        <p15:presenceInfo xmlns:p15="http://schemas.microsoft.com/office/powerpoint/2012/main" userId="macros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7C8DC"/>
    <a:srgbClr val="CC5479"/>
    <a:srgbClr val="FF6699"/>
    <a:srgbClr val="FCE8F1"/>
    <a:srgbClr val="FFCCFF"/>
    <a:srgbClr val="9AE2FC"/>
    <a:srgbClr val="CC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6"/>
  </p:normalViewPr>
  <p:slideViewPr>
    <p:cSldViewPr showGuides="1">
      <p:cViewPr varScale="1">
        <p:scale>
          <a:sx n="79" d="100"/>
          <a:sy n="79" d="100"/>
        </p:scale>
        <p:origin x="696" y="8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E4C7-9F0C-4DE8-AD8B-82C2B9B8393B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37BE-8A10-468E-8788-9EDB098944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98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A9E3-695A-4003-85CD-414EE66D9018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E36C-921E-4AF1-8900-F36E24917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830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574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44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99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7.wdp"/><Relationship Id="rId18" Type="http://schemas.openxmlformats.org/officeDocument/2006/relationships/image" Target="../media/image23.png"/><Relationship Id="rId3" Type="http://schemas.openxmlformats.org/officeDocument/2006/relationships/image" Target="../media/image15.jpe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microsoft.com/office/2007/relationships/hdphoto" Target="../media/hdphoto10.wdp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5012765"/>
            <a:ext cx="8134102" cy="17935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4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好嗎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1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視覺藝術科學與教材料</a:t>
            </a:r>
            <a:endParaRPr lang="en-US" altLang="zh-TW" sz="4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初小適用</a:t>
            </a:r>
            <a:endParaRPr lang="zh-TW" altLang="en-US" sz="32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1636" y="1866812"/>
            <a:ext cx="12239375" cy="957923"/>
            <a:chOff x="-21636" y="1866812"/>
            <a:chExt cx="12239375" cy="957923"/>
          </a:xfrm>
        </p:grpSpPr>
        <p:grpSp>
          <p:nvGrpSpPr>
            <p:cNvPr id="7" name="群組 6"/>
            <p:cNvGrpSpPr/>
            <p:nvPr/>
          </p:nvGrpSpPr>
          <p:grpSpPr>
            <a:xfrm>
              <a:off x="-21636" y="1872492"/>
              <a:ext cx="12239375" cy="952243"/>
              <a:chOff x="-1" y="-1"/>
              <a:chExt cx="12239375" cy="952243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6910782" y="-1"/>
                <a:ext cx="5328592" cy="952243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-1" y="0"/>
                <a:ext cx="6910783" cy="952242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r="24992" b="24829"/>
            <a:stretch/>
          </p:blipFill>
          <p:spPr>
            <a:xfrm>
              <a:off x="7032104" y="1866812"/>
              <a:ext cx="2880320" cy="952243"/>
            </a:xfrm>
            <a:prstGeom prst="rect">
              <a:avLst/>
            </a:prstGeom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A09DDF-B654-495A-95B7-5603FB0FAF2B}"/>
              </a:ext>
            </a:extLst>
          </p:cNvPr>
          <p:cNvSpPr txBox="1"/>
          <p:nvPr/>
        </p:nvSpPr>
        <p:spPr>
          <a:xfrm>
            <a:off x="973862" y="3015202"/>
            <a:ext cx="9946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教學讓學生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代入小動物的身份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，通過繪畫小動物的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自畫像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，感受被主人遺棄的心情，從而喚起他們對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小動物的愛護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DC4BF7-6945-46E1-AC9D-6A7C62F88680}"/>
              </a:ext>
            </a:extLst>
          </p:cNvPr>
          <p:cNvSpPr txBox="1"/>
          <p:nvPr/>
        </p:nvSpPr>
        <p:spPr>
          <a:xfrm>
            <a:off x="991689" y="2019767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2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80912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5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7722" y="419413"/>
            <a:ext cx="12219722" cy="803638"/>
            <a:chOff x="-27722" y="419413"/>
            <a:chExt cx="12219722" cy="803638"/>
          </a:xfrm>
        </p:grpSpPr>
        <p:grpSp>
          <p:nvGrpSpPr>
            <p:cNvPr id="8" name="群組 7"/>
            <p:cNvGrpSpPr/>
            <p:nvPr/>
          </p:nvGrpSpPr>
          <p:grpSpPr>
            <a:xfrm>
              <a:off x="-27722" y="419413"/>
              <a:ext cx="12219722" cy="803638"/>
              <a:chOff x="-1" y="156660"/>
              <a:chExt cx="12219722" cy="80363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-1" y="156660"/>
                <a:ext cx="12219722" cy="795581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20" t="11203" r="33989" b="24829"/>
              <a:stretch/>
            </p:blipFill>
            <p:spPr>
              <a:xfrm>
                <a:off x="9808865" y="164698"/>
                <a:ext cx="2266206" cy="795600"/>
              </a:xfrm>
              <a:prstGeom prst="rect">
                <a:avLst/>
              </a:prstGeom>
            </p:spPr>
          </p:pic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5" t="10648" r="24992" b="24829"/>
            <a:stretch/>
          </p:blipFill>
          <p:spPr>
            <a:xfrm>
              <a:off x="6070080" y="424285"/>
              <a:ext cx="3711064" cy="795600"/>
            </a:xfrm>
            <a:prstGeom prst="rect">
              <a:avLst/>
            </a:prstGeom>
          </p:spPr>
        </p:pic>
      </p:grpSp>
      <p:sp>
        <p:nvSpPr>
          <p:cNvPr id="10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639054" y="222781"/>
            <a:ext cx="11152261" cy="117409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4102">
            <a:extLst>
              <a:ext uri="{FF2B5EF4-FFF2-40B4-BE49-F238E27FC236}">
                <a16:creationId xmlns:a16="http://schemas.microsoft.com/office/drawing/2014/main" id="{6465FB70-D42C-4645-B9A3-2F4DE4110D57}"/>
              </a:ext>
            </a:extLst>
          </p:cNvPr>
          <p:cNvSpPr/>
          <p:nvPr/>
        </p:nvSpPr>
        <p:spPr>
          <a:xfrm>
            <a:off x="776273" y="1844825"/>
            <a:ext cx="10072255" cy="4392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視覺藝術知識</a:t>
            </a: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認識不同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的線條（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曲弧、長短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方向等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及其組合所營造的視覺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突顯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主角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1000" b="1" dirty="0" smtClean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r>
              <a:rPr lang="zh-TW" altLang="en-US" sz="2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藝術評賞</a:t>
            </a:r>
          </a:p>
          <a:p>
            <a:pPr marL="268288" lvl="0" indent="-268288" algn="l"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杜勒（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繪畫</a:t>
            </a:r>
            <a:r>
              <a:rPr lang="en-US" altLang="zh-TW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Young Hare</a:t>
            </a:r>
            <a:r>
              <a:rPr lang="zh-TW" altLang="en-US" sz="2400" b="1" i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i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，分析作品如何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運用線條營造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視覺質感表現動物，以及均衡和大特寫構圖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主角，</a:t>
            </a:r>
            <a:r>
              <a:rPr lang="zh-TW" altLang="zh-HK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並詮釋作品的信息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視覺藝術創作</a:t>
            </a:r>
          </a:p>
          <a:p>
            <a:pPr marL="273050" lvl="0" indent="-273050" algn="l"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為訴說著「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親親我好嗎？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」的一隻小動物繪畫「自畫像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」，表達其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渴望獲領養的心情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lvl="0" indent="-273050" algn="l"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運用幼線麥克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筆創作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3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781682" y="1214995"/>
            <a:ext cx="11152261" cy="70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重點：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32640" y="404664"/>
            <a:ext cx="12219721" cy="795600"/>
            <a:chOff x="-1" y="144015"/>
            <a:chExt cx="12219721" cy="795600"/>
          </a:xfrm>
        </p:grpSpPr>
        <p:sp>
          <p:nvSpPr>
            <p:cNvPr id="5" name="矩形 4"/>
            <p:cNvSpPr/>
            <p:nvPr/>
          </p:nvSpPr>
          <p:spPr>
            <a:xfrm>
              <a:off x="-1" y="144015"/>
              <a:ext cx="12219721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6" t="11368" r="24993" b="24829"/>
            <a:stretch/>
          </p:blipFill>
          <p:spPr>
            <a:xfrm>
              <a:off x="4683561" y="144015"/>
              <a:ext cx="2287556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10783" y="144015"/>
              <a:ext cx="5245336" cy="795600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82307" y="437147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4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6073" y="3107409"/>
            <a:ext cx="2107409" cy="37431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r="9473" b="10263"/>
          <a:stretch/>
        </p:blipFill>
        <p:spPr>
          <a:xfrm flipH="1">
            <a:off x="10078824" y="1387929"/>
            <a:ext cx="1920080" cy="24410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86" y="3926702"/>
            <a:ext cx="2807999" cy="2106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5" y="437244"/>
            <a:ext cx="649245" cy="64924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7065" y="1339970"/>
            <a:ext cx="7263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談談自己喜歡的小動物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，並描述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牠們帶給你的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你有沒有養過或見過小動物？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擁抱或觸摸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小動物時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，有甚麼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試試描述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牠們的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>
          <a:xfrm>
            <a:off x="7785877" y="1368087"/>
            <a:ext cx="2004904" cy="24408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6317" r="5538" b="18642"/>
          <a:stretch/>
        </p:blipFill>
        <p:spPr>
          <a:xfrm flipH="1">
            <a:off x="8789405" y="4112918"/>
            <a:ext cx="320949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354149"/>
            <a:ext cx="12192000" cy="4537058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0" y="469648"/>
            <a:ext cx="12192000" cy="802624"/>
            <a:chOff x="0" y="136991"/>
            <a:chExt cx="12192000" cy="802624"/>
          </a:xfrm>
        </p:grpSpPr>
        <p:sp>
          <p:nvSpPr>
            <p:cNvPr id="9" name="矩形 8"/>
            <p:cNvSpPr/>
            <p:nvPr/>
          </p:nvSpPr>
          <p:spPr>
            <a:xfrm>
              <a:off x="0" y="140503"/>
              <a:ext cx="1219200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4" t="11368" r="24993" b="24829"/>
            <a:stretch/>
          </p:blipFill>
          <p:spPr>
            <a:xfrm>
              <a:off x="5231905" y="144015"/>
              <a:ext cx="1747781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64943" y="136991"/>
              <a:ext cx="5198702" cy="795600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38A590-B1E8-4C5A-B196-E9E70B19CEAD}"/>
              </a:ext>
            </a:extLst>
          </p:cNvPr>
          <p:cNvSpPr txBox="1"/>
          <p:nvPr/>
        </p:nvSpPr>
        <p:spPr>
          <a:xfrm>
            <a:off x="480592" y="1433876"/>
            <a:ext cx="10873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欣賞杜勒（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Young </a:t>
            </a:r>
            <a:r>
              <a:rPr lang="en-US" altLang="zh-TW" sz="2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Hare</a:t>
            </a:r>
            <a:r>
              <a:rPr lang="en-US" altLang="zh-TW" sz="2400" i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en-US" altLang="zh-TW" sz="2400" i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引導學生欣賞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兩幅作品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觀察不同線條所營造的視覺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5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29036"/>
              </p:ext>
            </p:extLst>
          </p:nvPr>
        </p:nvGraphicFramePr>
        <p:xfrm>
          <a:off x="388905" y="3066799"/>
          <a:ext cx="5672732" cy="22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2732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zh-HK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1502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Young</a:t>
                      </a:r>
                      <a:r>
                        <a:rPr lang="zh-TW" altLang="en-US" sz="1600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Hare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圖片來源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Albertina Museum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www.albertina.at/en/exhibitions/albrecht-duerer/</a:t>
                      </a:r>
                      <a:endParaRPr lang="zh-HK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HK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1515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Rhinoceros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National 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Gallery of Art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r>
                        <a:rPr lang="en-US" altLang="zh-TW" sz="140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www.nga.gov/collection/art-object-page.47903.html</a:t>
                      </a:r>
                      <a:endParaRPr lang="zh-HK" altLang="en-US" sz="1400" i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6185026" y="2485101"/>
            <a:ext cx="5621174" cy="3957676"/>
          </a:xfrm>
          <a:prstGeom prst="rect">
            <a:avLst/>
          </a:prstGeom>
          <a:solidFill>
            <a:srgbClr val="F7C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308415" y="2458107"/>
            <a:ext cx="5374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兩幅作品的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口頭描述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作品的線條，然後嘗試描繪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五種不同的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假設你可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輕輕地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這部分時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，你會有甚麼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猜一猜這是甚麼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學生聚焦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畫中動物的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質感。 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可提供詞語讓學生選用，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刺手、柔軟、凹凸、粗糙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、細滑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、堅硬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試想想還有甚麼動物的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與牠們的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相近？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藝術家運用哪些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讓觀眾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描繪的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動物？（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均衡和大特寫構圖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63352" y="2636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HK" altLang="en-US" b="1" dirty="0"/>
          </a:p>
        </p:txBody>
      </p:sp>
      <p:sp>
        <p:nvSpPr>
          <p:cNvPr id="2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97109" y="6396636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pic>
        <p:nvPicPr>
          <p:cNvPr id="25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851" y="521512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42403" y="48561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328" y="3132364"/>
            <a:ext cx="950133" cy="9501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427" y="4228701"/>
            <a:ext cx="950133" cy="950133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-27722" y="404664"/>
            <a:ext cx="12239376" cy="795601"/>
            <a:chOff x="-1" y="88147"/>
            <a:chExt cx="12239376" cy="795601"/>
          </a:xfrm>
        </p:grpSpPr>
        <p:sp>
          <p:nvSpPr>
            <p:cNvPr id="23" name="矩形 22"/>
            <p:cNvSpPr/>
            <p:nvPr/>
          </p:nvSpPr>
          <p:spPr>
            <a:xfrm>
              <a:off x="-1" y="88147"/>
              <a:ext cx="12239376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9" r="24993" b="30512"/>
            <a:stretch/>
          </p:blipFill>
          <p:spPr>
            <a:xfrm>
              <a:off x="6910783" y="88147"/>
              <a:ext cx="5328592" cy="7920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1" t="6959" r="24992" b="30513"/>
            <a:stretch/>
          </p:blipFill>
          <p:spPr>
            <a:xfrm>
              <a:off x="5187616" y="88148"/>
              <a:ext cx="1827876" cy="7956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708919"/>
            <a:ext cx="12192000" cy="4182287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76CCFBD-7F0F-4914-82F7-2894260A32CA}"/>
              </a:ext>
            </a:extLst>
          </p:cNvPr>
          <p:cNvSpPr txBox="1"/>
          <p:nvPr/>
        </p:nvSpPr>
        <p:spPr>
          <a:xfrm>
            <a:off x="464616" y="2827180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只供教師參考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1D8814-E62E-49CB-BBD3-4D9E5F2217FF}"/>
              </a:ext>
            </a:extLst>
          </p:cNvPr>
          <p:cNvSpPr txBox="1"/>
          <p:nvPr/>
        </p:nvSpPr>
        <p:spPr>
          <a:xfrm>
            <a:off x="335360" y="1370381"/>
            <a:ext cx="1156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教師展示數張動物圖片，學生聚焦於據動物的局部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模仿牠們的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討論同學描繪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線條給人的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學生猜猜各組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所模仿動物的哪些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6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3559492"/>
            <a:ext cx="1602440" cy="1220907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323"/>
          <a:stretch/>
        </p:blipFill>
        <p:spPr>
          <a:xfrm>
            <a:off x="3972728" y="3536372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5034978"/>
            <a:ext cx="159707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5"/>
          <a:stretch/>
        </p:blipFill>
        <p:spPr>
          <a:xfrm>
            <a:off x="6135106" y="3536372"/>
            <a:ext cx="158720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6"/>
          <a:stretch/>
        </p:blipFill>
        <p:spPr>
          <a:xfrm>
            <a:off x="8256240" y="3536372"/>
            <a:ext cx="1625372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24"/>
          <a:stretch/>
        </p:blipFill>
        <p:spPr>
          <a:xfrm>
            <a:off x="4007768" y="5015759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6129740" y="5015759"/>
            <a:ext cx="1611451" cy="1229926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41"/>
          <a:stretch/>
        </p:blipFill>
        <p:spPr>
          <a:xfrm>
            <a:off x="8271472" y="5022717"/>
            <a:ext cx="1584176" cy="1222968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pic>
        <p:nvPicPr>
          <p:cNvPr id="27" name="Picture 2" descr="Vector brush drawing with line "/>
          <p:cNvPicPr>
            <a:picLocks noChangeAspect="1" noChangeArrowheads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05" y="399114"/>
            <a:ext cx="1398773" cy="7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339130" y="46947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學習活動（三）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438718"/>
            <a:ext cx="12219722" cy="796044"/>
            <a:chOff x="-27722" y="404220"/>
            <a:chExt cx="12219722" cy="796044"/>
          </a:xfrm>
        </p:grpSpPr>
        <p:sp>
          <p:nvSpPr>
            <p:cNvPr id="10" name="矩形 9"/>
            <p:cNvSpPr/>
            <p:nvPr/>
          </p:nvSpPr>
          <p:spPr>
            <a:xfrm>
              <a:off x="-27722" y="404664"/>
              <a:ext cx="12219722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1" t="17054" r="25251" b="20418"/>
            <a:stretch/>
          </p:blipFill>
          <p:spPr>
            <a:xfrm>
              <a:off x="4711604" y="404664"/>
              <a:ext cx="2334169" cy="7956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3" r="30634" b="24829"/>
            <a:stretch/>
          </p:blipFill>
          <p:spPr>
            <a:xfrm>
              <a:off x="6993225" y="404220"/>
              <a:ext cx="5195733" cy="795600"/>
            </a:xfrm>
            <a:prstGeom prst="rect">
              <a:avLst/>
            </a:prstGeom>
          </p:spPr>
        </p:pic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604937" y="1612914"/>
            <a:ext cx="11107688" cy="382641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於愛護動物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協會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領養動物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4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，選取一隻待領養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學生以動物的身份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「親親我好嗎？ 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，表達期待盡快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新主人的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心聲。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時注意：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在上述網站選一隻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領養的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動物，說出牠的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神情、質感和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外形。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想像自己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是該待領養的小動物，替自己畫一幅自畫像，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訴說著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「親親我好嗎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？」的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心聲。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繪畫時留意小動物的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構圖。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幼線麥克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7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936" y="5714871"/>
            <a:ext cx="531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www.spca.org.hk/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/services/homing-animals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594" y="5131245"/>
            <a:ext cx="948468" cy="948468"/>
          </a:xfrm>
          <a:prstGeom prst="rect">
            <a:avLst/>
          </a:prstGeom>
        </p:spPr>
      </p:pic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pic>
        <p:nvPicPr>
          <p:cNvPr id="14" name="Picture 4" descr="Idea Vecto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44" y="553016"/>
            <a:ext cx="744724" cy="6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639335" y="577735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學習活動（四）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7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5371847"/>
            <a:ext cx="12219500" cy="961689"/>
            <a:chOff x="0" y="5939834"/>
            <a:chExt cx="12219500" cy="961689"/>
          </a:xfrm>
        </p:grpSpPr>
        <p:sp>
          <p:nvSpPr>
            <p:cNvPr id="16" name="矩形 15"/>
            <p:cNvSpPr/>
            <p:nvPr/>
          </p:nvSpPr>
          <p:spPr>
            <a:xfrm>
              <a:off x="9363860" y="5949281"/>
              <a:ext cx="2855640" cy="952242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0" y="5939834"/>
              <a:ext cx="10657184" cy="961689"/>
              <a:chOff x="27721" y="5677081"/>
              <a:chExt cx="10657184" cy="961689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27721" y="5677081"/>
                <a:ext cx="5328592" cy="952243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5356313" y="5686527"/>
                <a:ext cx="5328592" cy="952243"/>
              </a:xfrm>
              <a:prstGeom prst="rect">
                <a:avLst/>
              </a:prstGeom>
            </p:spPr>
          </p:pic>
        </p:grp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只供教師參考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作品例子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8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0" y="628650"/>
            <a:ext cx="332562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2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401152"/>
            <a:ext cx="12216680" cy="795600"/>
            <a:chOff x="0" y="192224"/>
            <a:chExt cx="12249206" cy="7956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68" r="24993" b="27704"/>
            <a:stretch/>
          </p:blipFill>
          <p:spPr>
            <a:xfrm>
              <a:off x="2186643" y="195736"/>
              <a:ext cx="5328592" cy="79208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5451" r="28119" b="24945"/>
            <a:stretch/>
          </p:blipFill>
          <p:spPr>
            <a:xfrm>
              <a:off x="6878845" y="193756"/>
              <a:ext cx="5370361" cy="79406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192224"/>
              <a:ext cx="285564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868395" y="1340768"/>
            <a:ext cx="10196157" cy="381642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20E42-9747-4E25-B6E6-76B321517E81}"/>
              </a:ext>
            </a:extLst>
          </p:cNvPr>
          <p:cNvSpPr txBox="1"/>
          <p:nvPr/>
        </p:nvSpPr>
        <p:spPr>
          <a:xfrm>
            <a:off x="766201" y="217397"/>
            <a:ext cx="6094378" cy="90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9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279" y="1339236"/>
            <a:ext cx="10526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學生展示自己的完成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，向同學介紹「自己」（該小動物）的特徵、生活狀況和待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領養的心情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，並表達期望新主人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照顧自己的願望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教育局課程發展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處教育多媒體網站短片</a:t>
            </a:r>
            <a:r>
              <a:rPr lang="en-US" altLang="zh-TW" sz="2400" dirty="0"/>
              <a:t>A Very Special </a:t>
            </a:r>
            <a:r>
              <a:rPr lang="en-US" altLang="zh-TW" sz="2400" dirty="0" smtClean="0"/>
              <a:t>Picnic</a:t>
            </a:r>
            <a:r>
              <a:rPr lang="en-US" altLang="zh-TW" sz="2400" baseline="30000" dirty="0" smtClean="0"/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，加強學生認識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照顧小動物。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參考網站：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動物協會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www.spca.org.hk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AFC20C-EAC2-4F59-9B9B-4FD99D28D1CD}"/>
              </a:ext>
            </a:extLst>
          </p:cNvPr>
          <p:cNvSpPr txBox="1"/>
          <p:nvPr/>
        </p:nvSpPr>
        <p:spPr>
          <a:xfrm>
            <a:off x="817059" y="5957332"/>
            <a:ext cx="11521280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教育局課程發展處教育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 </a:t>
            </a:r>
            <a:r>
              <a:rPr lang="en-US" altLang="zh-TW" sz="1400" i="1" dirty="0" smtClean="0"/>
              <a:t>A </a:t>
            </a:r>
            <a:r>
              <a:rPr lang="en-US" altLang="zh-TW" sz="1400" i="1" dirty="0"/>
              <a:t>Very Special </a:t>
            </a:r>
            <a:r>
              <a:rPr lang="en-US" altLang="zh-TW" sz="1400" i="1" dirty="0" smtClean="0"/>
              <a:t>Picnic</a:t>
            </a:r>
            <a:r>
              <a:rPr lang="en-US" altLang="zh-TW" sz="1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emm.edcity.hk/media/</a:t>
            </a:r>
            <a:r>
              <a:rPr lang="en-US" altLang="zh-TW" sz="1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A+Very+Special+Picnic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/0_in3zzcye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3429000"/>
            <a:ext cx="957224" cy="9572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171968"/>
            <a:ext cx="1082352" cy="1082352"/>
          </a:xfrm>
          <a:prstGeom prst="rect">
            <a:avLst/>
          </a:prstGeom>
        </p:spPr>
      </p:pic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我好嗎？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5229</TotalTime>
  <Words>930</Words>
  <Application>Microsoft Office PowerPoint</Application>
  <PresentationFormat>寬螢幕</PresentationFormat>
  <Paragraphs>116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有你我生命不一樣，有你我生命再燃亮， 有你我不害怕困難，有你我有滿足的喜樂  我在深處裏求告你，你在天上聽我禱告， 你是我堅固避難所；我讚美你直到永遠。  太陽還存，月亮還在， 人要敬畏你直到萬代。 我從前風聞有你，現在我親眼看見你。 </dc:title>
  <dc:creator>Sze-wing Cici CHEUNG</dc:creator>
  <cp:lastModifiedBy>CHEUNG, Sze-wing Cici</cp:lastModifiedBy>
  <cp:revision>153</cp:revision>
  <cp:lastPrinted>2021-08-18T09:11:07Z</cp:lastPrinted>
  <dcterms:created xsi:type="dcterms:W3CDTF">2019-08-10T04:30:07Z</dcterms:created>
  <dcterms:modified xsi:type="dcterms:W3CDTF">2021-08-30T02:18:53Z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