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7" r:id="rId6"/>
    <p:sldId id="281" r:id="rId7"/>
    <p:sldId id="278" r:id="rId8"/>
    <p:sldId id="282" r:id="rId9"/>
    <p:sldId id="284" r:id="rId10"/>
    <p:sldId id="279" r:id="rId11"/>
    <p:sldId id="272" r:id="rId12"/>
    <p:sldId id="280" r:id="rId13"/>
    <p:sldId id="283" r:id="rId14"/>
    <p:sldId id="285" r:id="rId15"/>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12" autoAdjust="0"/>
  </p:normalViewPr>
  <p:slideViewPr>
    <p:cSldViewPr>
      <p:cViewPr varScale="1">
        <p:scale>
          <a:sx n="82" d="100"/>
          <a:sy n="82" d="100"/>
        </p:scale>
        <p:origin x="1656" y="90"/>
      </p:cViewPr>
      <p:guideLst>
        <p:guide pos="3840"/>
        <p:guide orient="horz" pos="2160"/>
      </p:guideLst>
    </p:cSldViewPr>
  </p:slideViewPr>
  <p:notesTextViewPr>
    <p:cViewPr>
      <p:scale>
        <a:sx n="150" d="100"/>
        <a:sy n="150" d="100"/>
      </p:scale>
      <p:origin x="0" y="0"/>
    </p:cViewPr>
  </p:notesTextViewPr>
  <p:notesViewPr>
    <p:cSldViewPr>
      <p:cViewPr varScale="1">
        <p:scale>
          <a:sx n="63" d="100"/>
          <a:sy n="63" d="100"/>
        </p:scale>
        <p:origin x="198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A5A207F-0F91-42F2-96D0-049C6003623B}" type="datetimeFigureOut">
              <a:rPr lang="en-US"/>
              <a:t>8/30/2021</a:t>
            </a:fld>
            <a:endParaRPr/>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8CC13F5-F2B1-464B-BE8F-27ABFBD2FBDE}" type="datetimeFigureOut">
              <a:rPr lang="en-US"/>
              <a:t>8/30/2021</a:t>
            </a:fld>
            <a:endParaRPr/>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pca.org.hk/ch/animal-welfare/wildlife-trade/mercy-release#!AllTurt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2</a:t>
            </a:fld>
            <a:endParaRPr lang="en-US" altLang="zh-TW"/>
          </a:p>
        </p:txBody>
      </p:sp>
    </p:spTree>
    <p:extLst>
      <p:ext uri="{BB962C8B-B14F-4D97-AF65-F5344CB8AC3E}">
        <p14:creationId xmlns:p14="http://schemas.microsoft.com/office/powerpoint/2010/main" val="258988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學生閱讀有關報道及觀看相關短片後，教師著他們討論反思問題，從而帶出要懂得關愛動物及尊重動物生命的價值。</a:t>
            </a:r>
            <a:endParaRPr lang="zh-HK" altLang="en-US" sz="1200"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3</a:t>
            </a:fld>
            <a:endParaRPr lang="en-US" altLang="zh-TW"/>
          </a:p>
        </p:txBody>
      </p:sp>
    </p:spTree>
    <p:extLst>
      <p:ext uri="{BB962C8B-B14F-4D97-AF65-F5344CB8AC3E}">
        <p14:creationId xmlns:p14="http://schemas.microsoft.com/office/powerpoint/2010/main" val="162997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學生閱讀有關報道及觀看相關短片後，教師著他們討論反思問題，從而帶出要懂得關愛動物及尊重動物生命的價值。</a:t>
            </a:r>
            <a:endParaRPr lang="zh-HK" altLang="en-US" sz="1200"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4</a:t>
            </a:fld>
            <a:endParaRPr lang="en-US" altLang="zh-TW"/>
          </a:p>
        </p:txBody>
      </p:sp>
    </p:spTree>
    <p:extLst>
      <p:ext uri="{BB962C8B-B14F-4D97-AF65-F5344CB8AC3E}">
        <p14:creationId xmlns:p14="http://schemas.microsoft.com/office/powerpoint/2010/main" val="313085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學生閱讀有關報道及觀看相關短片後，教師讓學生討論反思問題，從而帶出要懂得關愛動物及尊重動物生命的價值。</a:t>
            </a:r>
            <a:endParaRPr lang="zh-HK" altLang="en-US" sz="1200"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5</a:t>
            </a:fld>
            <a:endParaRPr lang="en-US" altLang="zh-TW"/>
          </a:p>
        </p:txBody>
      </p:sp>
    </p:spTree>
    <p:extLst>
      <p:ext uri="{BB962C8B-B14F-4D97-AF65-F5344CB8AC3E}">
        <p14:creationId xmlns:p14="http://schemas.microsoft.com/office/powerpoint/2010/main" val="92803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altLang="zh-TW" dirty="0" smtClean="0"/>
              <a:t>(</a:t>
            </a:r>
            <a:r>
              <a:rPr lang="zh-TW" altLang="en-US" dirty="0" smtClean="0"/>
              <a:t>教師參考資料</a:t>
            </a:r>
            <a:r>
              <a:rPr lang="en-US" altLang="zh-TW" dirty="0" smtClean="0"/>
              <a:t>) </a:t>
            </a:r>
            <a:r>
              <a:rPr lang="zh-TW" altLang="en-US" dirty="0" smtClean="0"/>
              <a:t>反思問題：</a:t>
            </a:r>
            <a:endParaRPr lang="en-US" altLang="zh-TW" dirty="0" smtClean="0"/>
          </a:p>
          <a:p>
            <a:pPr marL="228600" indent="-228600">
              <a:buAutoNum type="arabicPeriod"/>
            </a:pPr>
            <a:r>
              <a:rPr lang="zh-TW" altLang="en-US" b="1" u="sng" dirty="0" smtClean="0"/>
              <a:t>放生真能給動物幸福嗎？</a:t>
            </a:r>
            <a:endParaRPr lang="en-US" altLang="zh-TW" b="1" u="sng" dirty="0" smtClean="0"/>
          </a:p>
          <a:p>
            <a:pPr marL="0" indent="0">
              <a:buNone/>
            </a:pPr>
            <a:r>
              <a:rPr lang="zh-TW" altLang="en-US" b="1" u="sng" dirty="0" smtClean="0"/>
              <a:t>不能</a:t>
            </a:r>
            <a:r>
              <a:rPr lang="zh-TW" altLang="en-US" dirty="0" smtClean="0"/>
              <a:t>，原因如下：</a:t>
            </a:r>
            <a:endParaRPr lang="en-US" altLang="zh-TW" dirty="0" smtClean="0"/>
          </a:p>
          <a:p>
            <a:pPr marL="171450" indent="-171450">
              <a:buFontTx/>
              <a:buChar char="-"/>
            </a:pPr>
            <a:r>
              <a:rPr lang="zh-TW" altLang="en-US" dirty="0" smtClean="0"/>
              <a:t>不少動物其實是先在野外被捕捉，再售予作放生用途。在這些過程中，動物</a:t>
            </a:r>
            <a:r>
              <a:rPr lang="zh-TW" altLang="en-US" sz="1200" b="0" i="0" kern="1200" dirty="0" smtClean="0">
                <a:solidFill>
                  <a:schemeClr val="tx1"/>
                </a:solidFill>
                <a:effectLst/>
                <a:latin typeface="+mn-lt"/>
                <a:ea typeface="+mn-ea"/>
                <a:cs typeface="+mn-cs"/>
              </a:rPr>
              <a:t>可能會受傷或受驚。</a:t>
            </a:r>
            <a:endParaRPr lang="en-US" altLang="zh-TW" sz="1200" b="0" i="0" kern="1200" dirty="0" smtClean="0">
              <a:solidFill>
                <a:schemeClr val="tx1"/>
              </a:solidFill>
              <a:effectLst/>
              <a:latin typeface="+mn-lt"/>
              <a:ea typeface="+mn-ea"/>
              <a:cs typeface="+mn-cs"/>
            </a:endParaRPr>
          </a:p>
          <a:p>
            <a:pPr marL="171450" indent="-171450">
              <a:buFontTx/>
              <a:buChar char="-"/>
            </a:pPr>
            <a:r>
              <a:rPr lang="zh-TW" altLang="en-US" sz="1200" b="0" i="0" kern="1200" dirty="0" smtClean="0">
                <a:solidFill>
                  <a:schemeClr val="tx1"/>
                </a:solidFill>
                <a:effectLst/>
                <a:latin typeface="+mn-lt"/>
                <a:ea typeface="+mn-ea"/>
                <a:cs typeface="+mn-cs"/>
              </a:rPr>
              <a:t>此外，一些被放生的動物原是人工繁殖作寵物的，牠們不懂在野外求生，放生後的存活率非常低。</a:t>
            </a:r>
            <a:endParaRPr lang="en-US" altLang="zh-TW" sz="1200" b="0" i="0" kern="1200" dirty="0" smtClean="0">
              <a:solidFill>
                <a:schemeClr val="tx1"/>
              </a:solidFill>
              <a:effectLst/>
              <a:latin typeface="+mn-lt"/>
              <a:ea typeface="+mn-ea"/>
              <a:cs typeface="+mn-cs"/>
            </a:endParaRPr>
          </a:p>
          <a:p>
            <a:pPr marL="171450" indent="-171450">
              <a:buFontTx/>
              <a:buChar char="-"/>
            </a:pPr>
            <a:r>
              <a:rPr lang="zh-TW" altLang="en-US" sz="1200" b="0" i="0" kern="1200" dirty="0" smtClean="0">
                <a:solidFill>
                  <a:schemeClr val="tx1"/>
                </a:solidFill>
                <a:effectLst/>
                <a:latin typeface="+mn-lt"/>
                <a:ea typeface="+mn-ea"/>
                <a:cs typeface="+mn-cs"/>
              </a:rPr>
              <a:t>把動物放生在不合適的生境會導致其直接死亡</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例如把淡水生物放進海洋</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a:t>
            </a:r>
            <a:endParaRPr lang="en-US" altLang="zh-TW" dirty="0" smtClean="0"/>
          </a:p>
          <a:p>
            <a:endParaRPr lang="en-US" altLang="zh-TW" dirty="0" smtClean="0"/>
          </a:p>
          <a:p>
            <a:r>
              <a:rPr lang="en-US" altLang="zh-TW" b="1" u="none" dirty="0" smtClean="0"/>
              <a:t>2. </a:t>
            </a:r>
            <a:r>
              <a:rPr lang="zh-TW" altLang="en-US" b="1" u="sng" dirty="0" smtClean="0"/>
              <a:t>放生如何對生態平衡帶來衝擊？</a:t>
            </a:r>
            <a:endParaRPr lang="en-US" altLang="zh-TW" b="1" u="sng" dirty="0" smtClean="0"/>
          </a:p>
          <a:p>
            <a:r>
              <a:rPr lang="zh-TW" altLang="en-US" dirty="0" smtClean="0"/>
              <a:t>以在水塘胡亂放生為例：</a:t>
            </a:r>
            <a:endParaRPr lang="en-US" altLang="zh-TW" dirty="0" smtClean="0"/>
          </a:p>
          <a:p>
            <a:r>
              <a:rPr lang="zh-TW" altLang="en-US" sz="1200" b="0" i="0" kern="1200" dirty="0" smtClean="0">
                <a:solidFill>
                  <a:schemeClr val="tx1"/>
                </a:solidFill>
                <a:effectLst/>
                <a:latin typeface="+mn-lt"/>
                <a:ea typeface="+mn-ea"/>
                <a:cs typeface="+mn-cs"/>
              </a:rPr>
              <a:t>（１）　在水塘胡亂放生對生態方面有很大影響。雖然一些放生動物，例如田雞</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青蛙</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水魚、黃鱔都是淡水生物，但牠們多由市場購入，在運輸的過程中很可能會受傷或者生病，基本上不適合於水塘放生，而且平日食用的田雞大部分不是原生的虎皮蛙，假如將之放生，有機會在本地生態中引入外來物種。與本地物種發生競爭，影響水塘的生態平衡。</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（２）　有些物種不能適應本地生態而死去，屍體會腐爛影響水質，亦分解成養分，刺激藻類生長甚至爆發，令水塘的含氧量下降，使其他水中生物死亡。</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（３）　此外，如動物大量死去，牠們有機會在分解過程之中滋生細菌，讓生活於水塘中的魚類染病；而「放生」一些本來已經染病的動物，更有機會將不同的病原體帶入水塘中，使當中的動物染病。</a:t>
            </a:r>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6</a:t>
            </a:fld>
            <a:endParaRPr lang="en-US" altLang="zh-TW"/>
          </a:p>
        </p:txBody>
      </p:sp>
    </p:spTree>
    <p:extLst>
      <p:ext uri="{BB962C8B-B14F-4D97-AF65-F5344CB8AC3E}">
        <p14:creationId xmlns:p14="http://schemas.microsoft.com/office/powerpoint/2010/main" val="142984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zh-TW" altLang="en-US" dirty="0" smtClean="0">
                <a:latin typeface="微軟正黑體" panose="020B0604030504040204" pitchFamily="34" charset="-120"/>
                <a:ea typeface="微軟正黑體" panose="020B0604030504040204" pitchFamily="34" charset="-120"/>
              </a:rPr>
              <a:t>教師可著學生根據參考資料搜索合適的資料，作為討論的根據。</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例如</a:t>
            </a:r>
            <a:r>
              <a:rPr lang="en-US" altLang="zh-TW" dirty="0" smtClean="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愛護動物協會</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關注動物「放生」問題網頁</a:t>
            </a: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hlinkClick r:id="rId3"/>
              </a:rPr>
              <a:t>https://www.spca.org.hk/ch/animal-welfare/wildlife-trade/mercy-release#!AllTurtles</a:t>
            </a:r>
            <a:endPar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守護．自然</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放流海龜：濕地及動物護</a:t>
            </a:r>
            <a:r>
              <a:rPr lang="zh-TW" altLang="en-US" sz="1200" kern="1200" smtClean="0">
                <a:solidFill>
                  <a:schemeClr val="tx1"/>
                </a:solidFill>
                <a:latin typeface="+mn-lt"/>
                <a:ea typeface="+mn-ea"/>
                <a:cs typeface="+mn-cs"/>
              </a:rPr>
              <a:t>理</a:t>
            </a:r>
            <a:r>
              <a:rPr lang="zh-TW" altLang="en-US" sz="1200" kern="1200" smtClean="0">
                <a:solidFill>
                  <a:schemeClr val="tx1"/>
                </a:solidFill>
                <a:latin typeface="+mn-lt"/>
                <a:ea typeface="+mn-ea"/>
                <a:cs typeface="+mn-cs"/>
              </a:rPr>
              <a:t>科（短片）</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rPr>
              <a:t>https://youtu.be/oWH3l1dtOhk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51912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教師參考資料</a:t>
            </a:r>
            <a:r>
              <a:rPr lang="en-US" altLang="zh-TW" dirty="0" smtClean="0">
                <a:latin typeface="微軟正黑體" panose="020B0604030504040204" pitchFamily="34" charset="-120"/>
                <a:ea typeface="微軟正黑體" panose="020B0604030504040204" pitchFamily="34" charset="-120"/>
              </a:rPr>
              <a:t>)</a:t>
            </a:r>
          </a:p>
          <a:p>
            <a:pPr marL="228600" indent="-228600">
              <a:buAutoNum type="arabicParenBoth"/>
            </a:pPr>
            <a:r>
              <a:rPr lang="zh-TW" altLang="en-US" sz="1200" b="1" i="0" u="sng" kern="1200" dirty="0" smtClean="0">
                <a:solidFill>
                  <a:schemeClr val="tx1"/>
                </a:solidFill>
                <a:effectLst/>
                <a:latin typeface="微軟正黑體" panose="020B0604030504040204" pitchFamily="34" charset="-120"/>
                <a:ea typeface="微軟正黑體" panose="020B0604030504040204" pitchFamily="34" charset="-120"/>
                <a:cs typeface="+mn-cs"/>
              </a:rPr>
              <a:t>入侵物種：</a:t>
            </a:r>
            <a:endParaRPr lang="en-US" altLang="zh-TW" sz="1200" b="1" i="0" u="sng"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indent="0">
              <a:buNone/>
            </a:pP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巴西龜是世界上最具侵略性的物種之一，現在已經取代了本地龜，成為了香港郊野公園裡最常見的龜種。</a:t>
            </a:r>
            <a:endPar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b="1" dirty="0" smtClean="0">
                <a:latin typeface="微軟正黑體" panose="020B0604030504040204" pitchFamily="34" charset="-120"/>
                <a:ea typeface="微軟正黑體" panose="020B0604030504040204" pitchFamily="34" charset="-120"/>
              </a:rPr>
              <a:t>(2) </a:t>
            </a:r>
            <a:r>
              <a:rPr lang="zh-TW" altLang="en-US" b="1" u="sng" dirty="0" smtClean="0">
                <a:latin typeface="微軟正黑體" panose="020B0604030504040204" pitchFamily="34" charset="-120"/>
                <a:ea typeface="微軟正黑體" panose="020B0604030504040204" pitchFamily="34" charset="-120"/>
              </a:rPr>
              <a:t>將動物正確地放歸野外：</a:t>
            </a:r>
            <a:endParaRPr lang="en-US" altLang="zh-TW" b="1" u="sng"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將動物</a:t>
            </a:r>
            <a:r>
              <a:rPr lang="zh-TW" altLang="en-US" dirty="0" smtClean="0">
                <a:latin typeface="微軟正黑體" panose="020B0604030504040204" pitchFamily="34" charset="-120"/>
                <a:ea typeface="微軟正黑體" panose="020B0604030504040204" pitchFamily="34" charset="-120"/>
              </a:rPr>
              <a:t>正確地</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放歸野外是一個漫長的過程，當中除了需要遵從極多守則，也需要作全面的準備，以確保放歸物種以及生態系統的健康和安全。生態學家，獸醫及其他保育專家都需參與其中。</a:t>
            </a:r>
            <a:endPar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有關釋放動物的指引，可參閱</a:t>
            </a: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世界自然保護聯盟放歸和其他易地保護指南</a:t>
            </a: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https://portals.iucn.org/library/sites/library/files/documents/2013-009-Zh.pdf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en-US"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39292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2E61351F-DBB1-4664-ADA9-83BC7CB8848D}" type="slidenum">
              <a:rPr lang="en-US" altLang="zh-TW" smtClean="0"/>
              <a:t>9</a:t>
            </a:fld>
            <a:endParaRPr lang="en-US" altLang="zh-TW"/>
          </a:p>
        </p:txBody>
      </p:sp>
    </p:spTree>
    <p:extLst>
      <p:ext uri="{BB962C8B-B14F-4D97-AF65-F5344CB8AC3E}">
        <p14:creationId xmlns:p14="http://schemas.microsoft.com/office/powerpoint/2010/main" val="3452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1"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A77A7793-C46F-47FF-84E6-4F378B6020C6}" type="datetime1">
              <a:rPr lang="en-US" altLang="zh-TW" smtClean="0"/>
              <a:t>8/30/2021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F307482-B91A-4A95-B9F2-A4B3FC9A61D6}" type="datetime1">
              <a:rPr lang="en-US" altLang="zh-TW" smtClean="0"/>
              <a:t>8/30/2021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5" y="381000"/>
            <a:ext cx="1905495"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B2B00C29-B583-4210-957C-B9CCAEB71558}" type="datetime1">
              <a:rPr lang="en-US" altLang="zh-TW" smtClean="0"/>
              <a:t>8/30/2021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AF637475-4BDB-4522-95C6-41460B7D3671}" type="datetime1">
              <a:rPr lang="en-US" altLang="zh-TW" smtClean="0"/>
              <a:t>8/30/2021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2"/>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B3C059FD-872A-4FE1-86A0-32A5CA1B229A}" type="datetime1">
              <a:rPr lang="en-US" altLang="zh-TW" smtClean="0"/>
              <a:t>8/30/2021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D1BD1DB1-655B-423F-AEE0-66E6FA27F291}" type="datetime1">
              <a:rPr lang="en-US" altLang="zh-TW" smtClean="0"/>
              <a:t>8/30/2021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4150" y="2516459"/>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9"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9" y="2516459"/>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A45FACA6-3D02-4B23-A365-4259F92D3B39}" type="datetime1">
              <a:rPr lang="en-US" altLang="zh-TW" smtClean="0"/>
              <a:t>8/30/2021</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1188EE40-9C41-4AF0-9409-88AA5C95EDA4}" type="datetime1">
              <a:rPr lang="en-US" altLang="zh-TW" smtClean="0"/>
              <a:t>8/30/2021</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E6695C33-D628-4AD6-9FB1-C2AE50FCD28E}" type="datetime1">
              <a:rPr lang="en-US" altLang="zh-TW" smtClean="0"/>
              <a:t>8/30/2021</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4149"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CDFB3AE8-67A9-4879-8D69-A20D1F31FC3A}" type="datetime1">
              <a:rPr lang="en-US" altLang="zh-TW" smtClean="0"/>
              <a:t>8/30/2021</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810"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3"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2113" y="6356353"/>
            <a:ext cx="2844800"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D9A721D6-FE30-47DC-BAEA-1EE9476E5BE7}" type="datetime1">
              <a:rPr lang="en-US" altLang="zh-TW" smtClean="0"/>
              <a:t>8/30/2021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3323" y="6356353"/>
            <a:ext cx="2844800"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gtRuxmyhrQ"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facebook.com/afcdgovhk/photos/a.2059814450929343/2276459199264866/?type=3" TargetMode="External"/><Relationship Id="rId4" Type="http://schemas.openxmlformats.org/officeDocument/2006/relationships/hyperlink" Target="https://www.youtube.com/channel/UCSeqNcpZEw0Rk40wNYV2OKA/featur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kk098RiJy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channel/UCSeqNcpZEw0Rk40wNYV2OKA/featur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channel/UCSeqNcpZEw0Rk40wNYV2OKA/feature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kfbg.org/upload/conservation-resources/misfortune_28_AP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c29uIllCWPY"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db.gov.hk/tc/curriculum-development/4-key-tasks/moral-civic/l_and_t/life_education/animal_protection.html" TargetMode="External"/><Relationship Id="rId5" Type="http://schemas.openxmlformats.org/officeDocument/2006/relationships/hyperlink" Target="https://www.spca.org.hk/ch/animal-welfare/wildlife-trade/mercy-release#!AllTurtles" TargetMode="External"/><Relationship Id="rId10" Type="http://schemas.openxmlformats.org/officeDocument/2006/relationships/image" Target="../media/image15.png"/><Relationship Id="rId4" Type="http://schemas.openxmlformats.org/officeDocument/2006/relationships/hyperlink" Target="https://www.kfbg.org/upload/conservation-resources/misfortune_28_APR.pdf"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188640"/>
            <a:ext cx="9217024" cy="3200400"/>
          </a:xfrm>
        </p:spPr>
        <p:txBody>
          <a:bodyPr>
            <a:normAutofit/>
          </a:bodyPr>
          <a:lstStyle/>
          <a:p>
            <a:r>
              <a:rPr lang="zh-TW" altLang="en-US" sz="6600" dirty="0" smtClean="0">
                <a:latin typeface="微軟正黑體" panose="020B0604030504040204" pitchFamily="34" charset="-120"/>
                <a:ea typeface="微軟正黑體" panose="020B0604030504040204" pitchFamily="34" charset="-120"/>
              </a:rPr>
              <a:t>「</a:t>
            </a:r>
            <a:r>
              <a:rPr lang="zh-TW" altLang="en-US" sz="6600" dirty="0">
                <a:latin typeface="微軟正黑體" panose="020B0604030504040204" pitchFamily="34" charset="-120"/>
                <a:ea typeface="微軟正黑體" panose="020B0604030504040204" pitchFamily="34" charset="-120"/>
              </a:rPr>
              <a:t>放生」活</a:t>
            </a:r>
            <a:r>
              <a:rPr lang="zh-TW" altLang="en-US" sz="6600" dirty="0" smtClean="0">
                <a:latin typeface="微軟正黑體" panose="020B0604030504040204" pitchFamily="34" charset="-120"/>
                <a:ea typeface="微軟正黑體" panose="020B0604030504040204" pitchFamily="34" charset="-120"/>
              </a:rPr>
              <a:t>動對動物</a:t>
            </a:r>
            <a:r>
              <a:rPr lang="en-US" altLang="zh-TW" sz="6600" dirty="0" smtClean="0">
                <a:latin typeface="微軟正黑體" panose="020B0604030504040204" pitchFamily="34" charset="-120"/>
                <a:ea typeface="微軟正黑體" panose="020B0604030504040204" pitchFamily="34" charset="-120"/>
              </a:rPr>
              <a:t>—</a:t>
            </a:r>
            <a:br>
              <a:rPr lang="en-US" altLang="zh-TW" sz="6600" dirty="0" smtClean="0">
                <a:latin typeface="微軟正黑體" panose="020B0604030504040204" pitchFamily="34" charset="-120"/>
                <a:ea typeface="微軟正黑體" panose="020B0604030504040204" pitchFamily="34" charset="-120"/>
              </a:rPr>
            </a:br>
            <a:r>
              <a:rPr lang="en-US" altLang="zh-TW" sz="6600" dirty="0" smtClean="0">
                <a:latin typeface="微軟正黑體" panose="020B0604030504040204" pitchFamily="34" charset="-120"/>
                <a:ea typeface="微軟正黑體" panose="020B0604030504040204" pitchFamily="34" charset="-120"/>
              </a:rPr>
              <a:t>  </a:t>
            </a:r>
            <a:r>
              <a:rPr lang="zh-TW" altLang="en-US" sz="6600" dirty="0" smtClean="0">
                <a:latin typeface="微軟正黑體" panose="020B0604030504040204" pitchFamily="34" charset="-120"/>
                <a:ea typeface="微軟正黑體" panose="020B0604030504040204" pitchFamily="34" charset="-120"/>
              </a:rPr>
              <a:t>是</a:t>
            </a:r>
            <a:r>
              <a:rPr lang="zh-TW" altLang="en-US" sz="66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拯救？</a:t>
            </a:r>
            <a:r>
              <a:rPr lang="zh-TW" altLang="en-US" sz="6600" dirty="0" smtClean="0">
                <a:latin typeface="微軟正黑體" panose="020B0604030504040204" pitchFamily="34" charset="-120"/>
                <a:ea typeface="微軟正黑體" panose="020B0604030504040204" pitchFamily="34" charset="-120"/>
              </a:rPr>
              <a:t>還是</a:t>
            </a:r>
            <a:r>
              <a:rPr lang="zh-TW" altLang="en-US" sz="6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厄</a:t>
            </a:r>
            <a:r>
              <a:rPr lang="zh-TW" altLang="en-US" sz="6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運？</a:t>
            </a:r>
            <a:endParaRPr lang="en-US" sz="6600" dirty="0">
              <a:solidFill>
                <a:srgbClr val="FF0000"/>
              </a:solidFill>
              <a:latin typeface="微軟正黑體" panose="020B0604030504040204" pitchFamily="34" charset="-120"/>
              <a:ea typeface="微軟正黑體" panose="020B0604030504040204" pitchFamily="34" charset="-120"/>
            </a:endParaRPr>
          </a:p>
        </p:txBody>
      </p:sp>
      <p:sp>
        <p:nvSpPr>
          <p:cNvPr id="3" name="Subtitle 2"/>
          <p:cNvSpPr>
            <a:spLocks noGrp="1"/>
          </p:cNvSpPr>
          <p:nvPr>
            <p:ph type="subTitle" idx="1"/>
          </p:nvPr>
        </p:nvSpPr>
        <p:spPr>
          <a:xfrm>
            <a:off x="2207568" y="4941168"/>
            <a:ext cx="6345302" cy="1371600"/>
          </a:xfrm>
        </p:spPr>
        <p:txBody>
          <a:bodyPr>
            <a:normAutofi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生物</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中四至中六）</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 課</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程發展</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處科學教育組製作</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2021</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Slide Number Placeholder 4"/>
          <p:cNvSpPr>
            <a:spLocks noGrp="1"/>
          </p:cNvSpPr>
          <p:nvPr>
            <p:ph type="sldNum" sz="quarter" idx="12"/>
          </p:nvPr>
        </p:nvSpPr>
        <p:spPr/>
        <p:txBody>
          <a:bodyPr/>
          <a:lstStyle/>
          <a:p>
            <a:fld id="{81FEFA0A-2F20-4B60-98C6-5FFDA469AA1C}" type="slidenum">
              <a:rPr lang="en-US" smtClean="0"/>
              <a:pPr/>
              <a:t>1</a:t>
            </a:fld>
            <a:endParaRPr lang="en-US"/>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0"/>
            <a:ext cx="7202776" cy="1143000"/>
          </a:xfrm>
        </p:spPr>
        <p:txBody>
          <a:bodyPr/>
          <a:lstStyle/>
          <a:p>
            <a:r>
              <a:rPr lang="zh-TW" altLang="en-US" b="1" dirty="0">
                <a:solidFill>
                  <a:srgbClr val="0070C0"/>
                </a:solidFill>
                <a:latin typeface="微軟正黑體" panose="020B0604030504040204" pitchFamily="34" charset="-120"/>
                <a:ea typeface="微軟正黑體" panose="020B0604030504040204" pitchFamily="34" charset="-120"/>
              </a:rPr>
              <a:t>教師參考資料</a:t>
            </a:r>
            <a:endParaRPr lang="zh-TW" alt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343472" y="1482136"/>
            <a:ext cx="9865096" cy="4495800"/>
          </a:xfrm>
        </p:spPr>
        <p:txBody>
          <a:bodyPr>
            <a:normAutofit/>
          </a:bodyPr>
          <a:lstStyle/>
          <a:p>
            <a:pPr marL="0" indent="0">
              <a:buNone/>
            </a:pPr>
            <a:r>
              <a:rPr lang="zh-TW" altLang="en-US" sz="3600" b="1" dirty="0">
                <a:latin typeface="微軟正黑體" panose="020B0604030504040204" pitchFamily="34" charset="-120"/>
                <a:ea typeface="微軟正黑體" panose="020B0604030504040204" pitchFamily="34" charset="-120"/>
              </a:rPr>
              <a:t>防止殘酷對待動物法例</a:t>
            </a:r>
            <a:endParaRPr lang="en-US" altLang="zh-TW" sz="3600" b="1"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殘酷對待動物屬嚴重罪行。根據香港法例第</a:t>
            </a:r>
            <a:r>
              <a:rPr lang="en-US" altLang="zh-TW" sz="2800" dirty="0">
                <a:latin typeface="微軟正黑體" panose="020B0604030504040204" pitchFamily="34" charset="-120"/>
                <a:ea typeface="微軟正黑體" panose="020B0604030504040204" pitchFamily="34" charset="-120"/>
              </a:rPr>
              <a:t>169</a:t>
            </a:r>
            <a:r>
              <a:rPr lang="zh-TW" altLang="en-US" sz="2800" dirty="0">
                <a:latin typeface="微軟正黑體" panose="020B0604030504040204" pitchFamily="34" charset="-120"/>
                <a:ea typeface="微軟正黑體" panose="020B0604030504040204" pitchFamily="34" charset="-120"/>
              </a:rPr>
              <a:t>章</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防止殘酷對待動物條例</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，殘酷對待動物行為包括殘酷地打、踢、惡待、折磨、激怒或驚嚇動物，或因胡亂或不合理地作出或不作出某種作為而導致任何動物受到任何不必要的痛苦。一經定罪，最高可處罰款</a:t>
            </a:r>
            <a:r>
              <a:rPr lang="en-US" altLang="zh-TW" sz="2800" dirty="0">
                <a:latin typeface="微軟正黑體" panose="020B0604030504040204" pitchFamily="34" charset="-120"/>
                <a:ea typeface="微軟正黑體" panose="020B0604030504040204" pitchFamily="34" charset="-120"/>
              </a:rPr>
              <a:t>$200,000</a:t>
            </a:r>
            <a:r>
              <a:rPr lang="zh-TW" altLang="en-US" sz="2800" dirty="0">
                <a:latin typeface="微軟正黑體" panose="020B0604030504040204" pitchFamily="34" charset="-120"/>
                <a:ea typeface="微軟正黑體" panose="020B0604030504040204" pitchFamily="34" charset="-120"/>
              </a:rPr>
              <a:t>及監禁</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年</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而根據條例的釋義，動物包括任何哺乳動物、雀鳥、爬蟲、兩棲動物、魚類或任何其他脊椎動物或無脊椎動物，不論屬野生或馴養者。</a:t>
            </a:r>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p:txBody>
      </p:sp>
      <p:sp>
        <p:nvSpPr>
          <p:cNvPr id="4" name="Rectangle 3"/>
          <p:cNvSpPr/>
          <p:nvPr/>
        </p:nvSpPr>
        <p:spPr>
          <a:xfrm>
            <a:off x="1343472" y="5947740"/>
            <a:ext cx="8360750"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資料來源：（香港警務處）</a:t>
            </a:r>
            <a:r>
              <a:rPr lang="en-US" altLang="zh-TW" dirty="0">
                <a:latin typeface="微軟正黑體" panose="020B0604030504040204" pitchFamily="34" charset="-120"/>
                <a:ea typeface="微軟正黑體" panose="020B0604030504040204" pitchFamily="34" charset="-120"/>
              </a:rPr>
              <a:t>https://www.police.gov.hk/awp/tc/legislation.html</a:t>
            </a:r>
            <a:endParaRPr lang="zh-TW" altLang="en-US"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81FEFA0A-2F20-4B60-98C6-5FFDA469AA1C}" type="slidenum">
              <a:rPr lang="en-US" smtClean="0"/>
              <a:pPr/>
              <a:t>10</a:t>
            </a:fld>
            <a:endParaRPr lang="en-US"/>
          </a:p>
        </p:txBody>
      </p:sp>
    </p:spTree>
    <p:extLst>
      <p:ext uri="{BB962C8B-B14F-4D97-AF65-F5344CB8AC3E}">
        <p14:creationId xmlns:p14="http://schemas.microsoft.com/office/powerpoint/2010/main" val="79856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268760"/>
            <a:ext cx="9603701" cy="4495800"/>
          </a:xfrm>
        </p:spPr>
        <p:txBody>
          <a:bodyPr>
            <a:normAutofit/>
          </a:bodyPr>
          <a:lstStyle/>
          <a:p>
            <a:pPr marL="0" indent="0">
              <a:buNone/>
            </a:pPr>
            <a:endParaRPr lang="en-US" altLang="zh-TW" sz="4400" dirty="0"/>
          </a:p>
          <a:p>
            <a:pPr marL="0" indent="0">
              <a:buNone/>
            </a:pPr>
            <a:endParaRPr lang="en-US" altLang="zh-TW" sz="4400" dirty="0" smtClean="0"/>
          </a:p>
          <a:p>
            <a:pPr marL="0" indent="0" algn="ctr">
              <a:buNone/>
            </a:pPr>
            <a:r>
              <a:rPr lang="en-US" altLang="zh-TW" sz="6000" b="1" dirty="0" smtClean="0">
                <a:solidFill>
                  <a:srgbClr val="0070C0"/>
                </a:solidFill>
                <a:latin typeface="微軟正黑體" panose="020B0604030504040204" pitchFamily="34" charset="-120"/>
                <a:ea typeface="微軟正黑體" panose="020B0604030504040204" pitchFamily="34" charset="-120"/>
                <a:cs typeface="+mj-cs"/>
              </a:rPr>
              <a:t>-</a:t>
            </a:r>
            <a:r>
              <a:rPr lang="zh-TW" altLang="en-US" sz="6000" b="1" dirty="0">
                <a:solidFill>
                  <a:srgbClr val="0070C0"/>
                </a:solidFill>
                <a:latin typeface="微軟正黑體" panose="020B0604030504040204" pitchFamily="34" charset="-120"/>
                <a:ea typeface="微軟正黑體" panose="020B0604030504040204" pitchFamily="34" charset="-120"/>
                <a:cs typeface="+mj-cs"/>
              </a:rPr>
              <a:t>　完　</a:t>
            </a:r>
            <a:r>
              <a:rPr lang="en-US" altLang="zh-TW" sz="6000" b="1" dirty="0">
                <a:solidFill>
                  <a:srgbClr val="0070C0"/>
                </a:solidFill>
                <a:latin typeface="微軟正黑體" panose="020B0604030504040204" pitchFamily="34" charset="-120"/>
                <a:ea typeface="微軟正黑體" panose="020B0604030504040204" pitchFamily="34" charset="-120"/>
                <a:cs typeface="+mj-cs"/>
              </a:rPr>
              <a:t>-</a:t>
            </a:r>
            <a:endParaRPr lang="zh-TW" altLang="en-US" sz="4400"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11</a:t>
            </a:fld>
            <a:endParaRPr lang="en-US"/>
          </a:p>
        </p:txBody>
      </p:sp>
    </p:spTree>
    <p:extLst>
      <p:ext uri="{BB962C8B-B14F-4D97-AF65-F5344CB8AC3E}">
        <p14:creationId xmlns:p14="http://schemas.microsoft.com/office/powerpoint/2010/main" val="37011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404664"/>
            <a:ext cx="9603701" cy="1143000"/>
          </a:xfrm>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學習目標</a:t>
            </a:r>
            <a:endParaRPr lang="en-US" sz="4000" b="1"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294150" y="1844824"/>
            <a:ext cx="10274458" cy="4495800"/>
          </a:xfrm>
        </p:spPr>
        <p:txBody>
          <a:bodyPr>
            <a:noAutofit/>
          </a:bodyPr>
          <a:lstStyle/>
          <a:p>
            <a:r>
              <a:rPr lang="zh-TW" altLang="en-US" sz="3200" dirty="0">
                <a:solidFill>
                  <a:srgbClr val="164B4F"/>
                </a:solidFill>
                <a:latin typeface="微軟正黑體" panose="020B0604030504040204" pitchFamily="34" charset="-120"/>
                <a:ea typeface="微軟正黑體" panose="020B0604030504040204" pitchFamily="34" charset="-120"/>
              </a:rPr>
              <a:t>讓學生明白</a:t>
            </a:r>
            <a:r>
              <a:rPr lang="zh-TW" altLang="en-US" sz="3200" dirty="0">
                <a:latin typeface="微軟正黑體" panose="020B0604030504040204" pitchFamily="34" charset="-120"/>
                <a:ea typeface="微軟正黑體" panose="020B0604030504040204" pitchFamily="34" charset="-120"/>
              </a:rPr>
              <a:t>甚麼是</a:t>
            </a:r>
            <a:r>
              <a:rPr lang="zh-TW" altLang="en-US" sz="3200" dirty="0">
                <a:solidFill>
                  <a:srgbClr val="7030A0"/>
                </a:solidFill>
                <a:latin typeface="微軟正黑體" panose="020B0604030504040204" pitchFamily="34" charset="-120"/>
                <a:ea typeface="微軟正黑體" panose="020B0604030504040204" pitchFamily="34" charset="-120"/>
              </a:rPr>
              <a:t>不當</a:t>
            </a:r>
            <a:r>
              <a:rPr lang="zh-TW" altLang="en-US" sz="3200" dirty="0" smtClean="0">
                <a:solidFill>
                  <a:srgbClr val="7030A0"/>
                </a:solidFill>
                <a:latin typeface="微軟正黑體" panose="020B0604030504040204" pitchFamily="34" charset="-120"/>
                <a:ea typeface="微軟正黑體" panose="020B0604030504040204" pitchFamily="34" charset="-120"/>
              </a:rPr>
              <a:t>的「</a:t>
            </a:r>
            <a:r>
              <a:rPr lang="zh-TW" altLang="en-US" sz="3200" dirty="0">
                <a:solidFill>
                  <a:srgbClr val="7030A0"/>
                </a:solidFill>
                <a:latin typeface="微軟正黑體" panose="020B0604030504040204" pitchFamily="34" charset="-120"/>
                <a:ea typeface="微軟正黑體" panose="020B0604030504040204" pitchFamily="34" charset="-120"/>
              </a:rPr>
              <a:t>放生」活動</a:t>
            </a:r>
            <a:endParaRPr lang="en-US" altLang="zh-TW" sz="3200" dirty="0">
              <a:solidFill>
                <a:srgbClr val="7030A0"/>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讓學生明白「放生」活動如何</a:t>
            </a:r>
            <a:r>
              <a:rPr lang="zh-TW" altLang="en-US" sz="3200" dirty="0">
                <a:solidFill>
                  <a:srgbClr val="7030A0"/>
                </a:solidFill>
                <a:latin typeface="微軟正黑體" panose="020B0604030504040204" pitchFamily="34" charset="-120"/>
                <a:ea typeface="微軟正黑體" panose="020B0604030504040204" pitchFamily="34" charset="-120"/>
              </a:rPr>
              <a:t>影響生物與生物間及環境的整體相互作用</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例如捕食、競爭等</a:t>
            </a:r>
            <a:r>
              <a:rPr lang="en-US" altLang="zh-TW" sz="3200" dirty="0">
                <a:latin typeface="微軟正黑體" panose="020B0604030504040204" pitchFamily="34" charset="-120"/>
                <a:ea typeface="微軟正黑體" panose="020B0604030504040204" pitchFamily="34" charset="-120"/>
              </a:rPr>
              <a:t>)</a:t>
            </a:r>
          </a:p>
          <a:p>
            <a:r>
              <a:rPr lang="zh-TW" altLang="en-US" sz="3200" dirty="0">
                <a:solidFill>
                  <a:srgbClr val="164B4F"/>
                </a:solidFill>
                <a:latin typeface="微軟正黑體" panose="020B0604030504040204" pitchFamily="34" charset="-120"/>
                <a:ea typeface="微軟正黑體" panose="020B0604030504040204" pitchFamily="34" charset="-120"/>
              </a:rPr>
              <a:t>讓學生了解</a:t>
            </a:r>
            <a:r>
              <a:rPr lang="zh-TW" altLang="en-US" sz="3200" dirty="0">
                <a:latin typeface="微軟正黑體" panose="020B0604030504040204" pitchFamily="34" charset="-120"/>
                <a:ea typeface="微軟正黑體" panose="020B0604030504040204" pitchFamily="34" charset="-120"/>
              </a:rPr>
              <a:t>人類活動對生態系的影響，</a:t>
            </a:r>
            <a:r>
              <a:rPr lang="zh-TW" altLang="en-US" sz="3200" dirty="0">
                <a:solidFill>
                  <a:srgbClr val="7030A0"/>
                </a:solidFill>
                <a:latin typeface="微軟正黑體" panose="020B0604030504040204" pitchFamily="34" charset="-120"/>
                <a:ea typeface="微軟正黑體" panose="020B0604030504040204" pitchFamily="34" charset="-120"/>
              </a:rPr>
              <a:t>明白保育的需要</a:t>
            </a:r>
            <a:endParaRPr lang="en-US" altLang="zh-TW" sz="3200" dirty="0">
              <a:solidFill>
                <a:srgbClr val="7030A0"/>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培養學生尊重和</a:t>
            </a:r>
            <a:r>
              <a:rPr lang="zh-TW" altLang="en-US" sz="3200" dirty="0">
                <a:solidFill>
                  <a:srgbClr val="7030A0"/>
                </a:solidFill>
                <a:latin typeface="微軟正黑體" panose="020B0604030504040204" pitchFamily="34" charset="-120"/>
                <a:ea typeface="微軟正黑體" panose="020B0604030504040204" pitchFamily="34" charset="-120"/>
              </a:rPr>
              <a:t>愛護</a:t>
            </a:r>
            <a:r>
              <a:rPr lang="zh-TW" altLang="en-US" sz="3200" dirty="0" smtClean="0">
                <a:solidFill>
                  <a:srgbClr val="7030A0"/>
                </a:solidFill>
                <a:latin typeface="微軟正黑體" panose="020B0604030504040204" pitchFamily="34" charset="-120"/>
                <a:ea typeface="微軟正黑體" panose="020B0604030504040204" pitchFamily="34" charset="-120"/>
              </a:rPr>
              <a:t>生物和環境</a:t>
            </a:r>
            <a:r>
              <a:rPr lang="zh-TW" altLang="en-US" sz="3200" dirty="0">
                <a:latin typeface="微軟正黑體" panose="020B0604030504040204" pitchFamily="34" charset="-120"/>
                <a:ea typeface="微軟正黑體" panose="020B0604030504040204" pitchFamily="34" charset="-120"/>
              </a:rPr>
              <a:t>的價值觀</a:t>
            </a:r>
            <a:endParaRPr lang="en-US" altLang="zh-TW" sz="3200" dirty="0">
              <a:latin typeface="微軟正黑體" panose="020B0604030504040204" pitchFamily="34" charset="-120"/>
              <a:ea typeface="微軟正黑體" panose="020B0604030504040204" pitchFamily="34" charset="-120"/>
            </a:endParaRPr>
          </a:p>
        </p:txBody>
      </p:sp>
      <p:sp>
        <p:nvSpPr>
          <p:cNvPr id="5" name="Slide Number Placeholder 4"/>
          <p:cNvSpPr>
            <a:spLocks noGrp="1"/>
          </p:cNvSpPr>
          <p:nvPr>
            <p:ph type="sldNum" sz="quarter" idx="12"/>
          </p:nvPr>
        </p:nvSpPr>
        <p:spPr/>
        <p:txBody>
          <a:bodyPr/>
          <a:lstStyle/>
          <a:p>
            <a:fld id="{81FEFA0A-2F20-4B60-98C6-5FFDA469AA1C}" type="slidenum">
              <a:rPr lang="en-US" smtClean="0"/>
              <a:pPr/>
              <a:t>2</a:t>
            </a:fld>
            <a:endParaRPr lang="en-US"/>
          </a:p>
        </p:txBody>
      </p:sp>
    </p:spTree>
    <p:extLst>
      <p:ext uri="{BB962C8B-B14F-4D97-AF65-F5344CB8AC3E}">
        <p14:creationId xmlns:p14="http://schemas.microsoft.com/office/powerpoint/2010/main" val="22016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16042"/>
            <a:ext cx="7406657" cy="787489"/>
          </a:xfrm>
        </p:spPr>
        <p:txBody>
          <a:bodyPr>
            <a:normAutofit/>
          </a:bodyPr>
          <a:lstStyle/>
          <a:p>
            <a:r>
              <a:rPr lang="zh-TW" altLang="en-US" sz="2800" b="1" dirty="0">
                <a:latin typeface="微軟正黑體" panose="020B0604030504040204" pitchFamily="34" charset="-120"/>
                <a:ea typeface="微軟正黑體" panose="020B0604030504040204" pitchFamily="34" charset="-120"/>
              </a:rPr>
              <a:t>閱讀以下與「放生」活動相關報導</a:t>
            </a:r>
            <a:endParaRPr lang="en-US" sz="2800" b="1"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271464" y="868219"/>
            <a:ext cx="10009111" cy="4903777"/>
          </a:xfrm>
        </p:spPr>
        <p:style>
          <a:lnRef idx="2">
            <a:schemeClr val="accent3"/>
          </a:lnRef>
          <a:fillRef idx="1">
            <a:schemeClr val="lt1"/>
          </a:fillRef>
          <a:effectRef idx="0">
            <a:schemeClr val="accent3"/>
          </a:effectRef>
          <a:fontRef idx="minor">
            <a:schemeClr val="dk1"/>
          </a:fontRef>
        </p:style>
        <p:txBody>
          <a:bodyPr>
            <a:normAutofit/>
          </a:bodyPr>
          <a:lstStyle/>
          <a:p>
            <a:pPr marL="0" indent="0">
              <a:lnSpc>
                <a:spcPct val="120000"/>
              </a:lnSpc>
              <a:buNone/>
            </a:pPr>
            <a:r>
              <a:rPr lang="zh-TW" altLang="en-US" sz="2800" b="1" dirty="0">
                <a:latin typeface="微軟正黑體" panose="020B0604030504040204" pitchFamily="34" charset="-120"/>
                <a:ea typeface="微軟正黑體" panose="020B0604030504040204" pitchFamily="34" charset="-120"/>
              </a:rPr>
              <a:t>大埔碗窰發現大批巴西龜死亡　懷疑被人放生</a:t>
            </a:r>
            <a:r>
              <a:rPr lang="en-US" altLang="zh-TW" sz="2800" b="1" dirty="0">
                <a:latin typeface="微軟正黑體" panose="020B0604030504040204" pitchFamily="34" charset="-120"/>
                <a:ea typeface="微軟正黑體" panose="020B0604030504040204" pitchFamily="34" charset="-120"/>
              </a:rPr>
              <a:t> </a:t>
            </a:r>
          </a:p>
          <a:p>
            <a:pPr marL="0" indent="0">
              <a:lnSpc>
                <a:spcPct val="120000"/>
              </a:lnSpc>
              <a:buNone/>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香港電台</a:t>
            </a:r>
            <a:r>
              <a:rPr lang="en-US" altLang="zh-TW" sz="1800" dirty="0">
                <a:latin typeface="微軟正黑體" panose="020B0604030504040204" pitchFamily="34" charset="-120"/>
                <a:ea typeface="微軟正黑體" panose="020B0604030504040204" pitchFamily="34" charset="-120"/>
              </a:rPr>
              <a:t>  2021-02-24 </a:t>
            </a:r>
            <a:r>
              <a:rPr lang="zh-TW" altLang="en-US" sz="1800" dirty="0">
                <a:latin typeface="微軟正黑體" panose="020B0604030504040204" pitchFamily="34" charset="-120"/>
                <a:ea typeface="微軟正黑體" panose="020B0604030504040204" pitchFamily="34" charset="-120"/>
              </a:rPr>
              <a:t>新聞特寫</a:t>
            </a:r>
            <a:r>
              <a:rPr lang="en-US" altLang="zh-TW" sz="1800" dirty="0">
                <a:latin typeface="微軟正黑體" panose="020B0604030504040204" pitchFamily="34" charset="-120"/>
                <a:ea typeface="微軟正黑體" panose="020B0604030504040204" pitchFamily="34" charset="-120"/>
              </a:rPr>
              <a:t>)   </a:t>
            </a:r>
          </a:p>
          <a:p>
            <a:pPr marL="0" indent="0">
              <a:lnSpc>
                <a:spcPct val="120000"/>
              </a:lnSpc>
              <a:buNone/>
            </a:pPr>
            <a:r>
              <a:rPr lang="zh-TW" altLang="en-US" dirty="0">
                <a:latin typeface="微軟正黑體" panose="020B0604030504040204" pitchFamily="34" charset="-120"/>
                <a:ea typeface="微軟正黑體" panose="020B0604030504040204" pitchFamily="34" charset="-120"/>
              </a:rPr>
              <a:t>香港棄龜關注組近期收到市民反映，</a:t>
            </a:r>
            <a:r>
              <a:rPr lang="zh-TW" altLang="en-US" b="1" dirty="0">
                <a:solidFill>
                  <a:srgbClr val="FF0000"/>
                </a:solidFill>
                <a:latin typeface="微軟正黑體" panose="020B0604030504040204" pitchFamily="34" charset="-120"/>
                <a:ea typeface="微軟正黑體" panose="020B0604030504040204" pitchFamily="34" charset="-120"/>
              </a:rPr>
              <a:t>在郊野發現大量巴西龜被人放生</a:t>
            </a:r>
            <a:r>
              <a:rPr lang="zh-TW" altLang="en-US" dirty="0">
                <a:latin typeface="微軟正黑體" panose="020B0604030504040204" pitchFamily="34" charset="-120"/>
                <a:ea typeface="微軟正黑體" panose="020B0604030504040204" pitchFamily="34" charset="-120"/>
              </a:rPr>
              <a:t>，昨日連同一班義工，去到大埔碗窰附近山澗，</a:t>
            </a:r>
            <a:r>
              <a:rPr lang="zh-TW" altLang="en-US" b="1" dirty="0">
                <a:solidFill>
                  <a:srgbClr val="FF0000"/>
                </a:solidFill>
                <a:latin typeface="微軟正黑體" panose="020B0604030504040204" pitchFamily="34" charset="-120"/>
                <a:ea typeface="微軟正黑體" panose="020B0604030504040204" pitchFamily="34" charset="-120"/>
              </a:rPr>
              <a:t>救起十幾隻龜，但有幾十隻已經死亡</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pPr marL="0" indent="0">
              <a:lnSpc>
                <a:spcPct val="110000"/>
              </a:lnSpc>
              <a:buNone/>
            </a:pPr>
            <a:r>
              <a:rPr lang="zh-TW" altLang="en-US" dirty="0">
                <a:latin typeface="微軟正黑體" panose="020B0604030504040204" pitchFamily="34" charset="-120"/>
                <a:ea typeface="微軟正黑體" panose="020B0604030504040204" pitchFamily="34" charset="-120"/>
              </a:rPr>
              <a:t>新聞天地記</a:t>
            </a:r>
            <a:r>
              <a:rPr lang="zh-TW" altLang="en-US" dirty="0" smtClean="0">
                <a:latin typeface="微軟正黑體" panose="020B0604030504040204" pitchFamily="34" charset="-120"/>
                <a:ea typeface="微軟正黑體" panose="020B0604030504040204" pitchFamily="34" charset="-120"/>
              </a:rPr>
              <a:t>者訪</a:t>
            </a:r>
            <a:r>
              <a:rPr lang="zh-TW" altLang="en-US" dirty="0">
                <a:latin typeface="微軟正黑體" panose="020B0604030504040204" pitchFamily="34" charset="-120"/>
                <a:ea typeface="微軟正黑體" panose="020B0604030504040204" pitchFamily="34" charset="-120"/>
              </a:rPr>
              <a:t>問了關注組義</a:t>
            </a:r>
            <a:r>
              <a:rPr lang="zh-TW" altLang="en-US" dirty="0" smtClean="0">
                <a:latin typeface="微軟正黑體" panose="020B0604030504040204" pitchFamily="34" charset="-120"/>
                <a:ea typeface="微軟正黑體" panose="020B0604030504040204" pitchFamily="34" charset="-120"/>
              </a:rPr>
              <a:t>工，她</a:t>
            </a:r>
            <a:r>
              <a:rPr lang="zh-TW" altLang="en-US" dirty="0">
                <a:latin typeface="微軟正黑體" panose="020B0604030504040204" pitchFamily="34" charset="-120"/>
                <a:ea typeface="微軟正黑體" panose="020B0604030504040204" pitchFamily="34" charset="-120"/>
              </a:rPr>
              <a:t>表示</a:t>
            </a:r>
            <a:r>
              <a:rPr lang="zh-TW" altLang="en-US" dirty="0" smtClean="0">
                <a:latin typeface="微軟正黑體" panose="020B0604030504040204" pitchFamily="34" charset="-120"/>
                <a:ea typeface="微軟正黑體" panose="020B0604030504040204" pitchFamily="34" charset="-120"/>
              </a:rPr>
              <a:t>，過往</a:t>
            </a: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都</a:t>
            </a:r>
            <a:r>
              <a:rPr lang="zh-TW" altLang="en-US" dirty="0">
                <a:latin typeface="微軟正黑體" panose="020B0604030504040204" pitchFamily="34" charset="-120"/>
                <a:ea typeface="微軟正黑體" panose="020B0604030504040204" pitchFamily="34" charset="-120"/>
              </a:rPr>
              <a:t>發現</a:t>
            </a:r>
            <a:r>
              <a:rPr lang="zh-TW" altLang="en-US" b="1" dirty="0">
                <a:solidFill>
                  <a:srgbClr val="FF0000"/>
                </a:solidFill>
                <a:latin typeface="微軟正黑體" panose="020B0604030504040204" pitchFamily="34" charset="-120"/>
                <a:ea typeface="微軟正黑體" panose="020B0604030504040204" pitchFamily="34" charset="-120"/>
              </a:rPr>
              <a:t>一些淡水龜被人放生到大海</a:t>
            </a:r>
            <a:r>
              <a:rPr lang="zh-TW" altLang="en-US" dirty="0" smtClean="0">
                <a:latin typeface="微軟正黑體" panose="020B0604030504040204" pitchFamily="34" charset="-120"/>
                <a:ea typeface="微軟正黑體" panose="020B0604030504040204" pitchFamily="34" charset="-120"/>
              </a:rPr>
              <a:t>，令</a:t>
            </a:r>
            <a:r>
              <a:rPr lang="zh-TW" altLang="en-US" dirty="0">
                <a:latin typeface="微軟正黑體" panose="020B0604030504040204" pitchFamily="34" charset="-120"/>
                <a:ea typeface="微軟正黑體" panose="020B0604030504040204" pitchFamily="34" charset="-120"/>
              </a:rPr>
              <a:t>到</a:t>
            </a:r>
            <a:r>
              <a:rPr lang="zh-TW" altLang="en-US" dirty="0" smtClean="0">
                <a:latin typeface="微軟正黑體" panose="020B0604030504040204" pitchFamily="34" charset="-120"/>
                <a:ea typeface="微軟正黑體" panose="020B0604030504040204" pitchFamily="34" charset="-120"/>
              </a:rPr>
              <a:t>龜隻難　　　　　　　　　　　　以</a:t>
            </a:r>
            <a:r>
              <a:rPr lang="zh-TW" altLang="en-US" dirty="0">
                <a:latin typeface="微軟正黑體" panose="020B0604030504040204" pitchFamily="34" charset="-120"/>
                <a:ea typeface="微軟正黑體" panose="020B0604030504040204" pitchFamily="34" charset="-120"/>
              </a:rPr>
              <a:t>生存。她說，市民一般誤以為將</a:t>
            </a:r>
            <a:r>
              <a:rPr lang="zh-TW" altLang="en-US" dirty="0" smtClean="0">
                <a:latin typeface="微軟正黑體" panose="020B0604030504040204" pitchFamily="34" charset="-120"/>
                <a:ea typeface="微軟正黑體" panose="020B0604030504040204" pitchFamily="34" charset="-120"/>
              </a:rPr>
              <a:t>龜放生，但其　　　　　　　　　　　　　實</a:t>
            </a:r>
            <a:r>
              <a:rPr lang="zh-TW" altLang="en-US" dirty="0">
                <a:latin typeface="微軟正黑體" panose="020B0604030504040204" pitchFamily="34" charset="-120"/>
                <a:ea typeface="微軟正黑體" panose="020B0604030504040204" pitchFamily="34" charset="-120"/>
              </a:rPr>
              <a:t>害了牠們，因為</a:t>
            </a:r>
            <a:r>
              <a:rPr lang="zh-TW" altLang="en-US" b="1" dirty="0">
                <a:solidFill>
                  <a:srgbClr val="FF0000"/>
                </a:solidFill>
                <a:latin typeface="微軟正黑體" panose="020B0604030504040204" pitchFamily="34" charset="-120"/>
                <a:ea typeface="微軟正黑體" panose="020B0604030504040204" pitchFamily="34" charset="-120"/>
              </a:rPr>
              <a:t>龜隻未必適應環境</a:t>
            </a:r>
            <a:r>
              <a:rPr lang="zh-TW" altLang="en-US"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sp>
        <p:nvSpPr>
          <p:cNvPr id="4" name="Rectangle 3"/>
          <p:cNvSpPr/>
          <p:nvPr/>
        </p:nvSpPr>
        <p:spPr>
          <a:xfrm>
            <a:off x="1271464" y="5771996"/>
            <a:ext cx="9145016"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新聞及圖片於</a:t>
            </a:r>
            <a:r>
              <a:rPr lang="en-US" altLang="zh-TW" sz="1200" dirty="0">
                <a:latin typeface="微軟正黑體" panose="020B0604030504040204" pitchFamily="34" charset="-120"/>
                <a:ea typeface="微軟正黑體" panose="020B0604030504040204" pitchFamily="34" charset="-120"/>
              </a:rPr>
              <a:t>2021</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8</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19</a:t>
            </a:r>
            <a:r>
              <a:rPr lang="zh-TW" altLang="en-US" sz="1200" dirty="0">
                <a:latin typeface="微軟正黑體" panose="020B0604030504040204" pitchFamily="34" charset="-120"/>
                <a:ea typeface="微軟正黑體" panose="020B0604030504040204" pitchFamily="34" charset="-120"/>
              </a:rPr>
              <a:t>日擷取自</a:t>
            </a:r>
            <a:endParaRPr lang="en-US" altLang="zh-TW"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https://news.rthk.hk/rthk/ch/news-programmes/this-episode.htm?cmsid=89&amp;episode_id=734704&amp;livetime=20210224000000</a:t>
            </a:r>
            <a:r>
              <a:rPr lang="zh-TW" altLang="en-US" sz="1200" dirty="0">
                <a:latin typeface="微軟正黑體" panose="020B0604030504040204" pitchFamily="34" charset="-120"/>
                <a:ea typeface="微軟正黑體" panose="020B0604030504040204" pitchFamily="34" charset="-120"/>
              </a:rPr>
              <a:t> </a:t>
            </a:r>
          </a:p>
        </p:txBody>
      </p:sp>
      <p:pic>
        <p:nvPicPr>
          <p:cNvPr id="6" name="Picture 2" descr="關注組表示，近日接獲市民反映，有大量巴西龜疑被人放生。（香港棄龜關注組提供）"/>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3306079"/>
            <a:ext cx="3096343" cy="232225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1FEFA0A-2F20-4B60-98C6-5FFDA469AA1C}" type="slidenum">
              <a:rPr lang="en-US" smtClean="0"/>
              <a:pPr/>
              <a:t>3</a:t>
            </a:fld>
            <a:endParaRPr lang="en-US"/>
          </a:p>
        </p:txBody>
      </p:sp>
    </p:spTree>
    <p:extLst>
      <p:ext uri="{BB962C8B-B14F-4D97-AF65-F5344CB8AC3E}">
        <p14:creationId xmlns:p14="http://schemas.microsoft.com/office/powerpoint/2010/main" val="9363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138" y="362176"/>
            <a:ext cx="8799310" cy="1143000"/>
          </a:xfrm>
        </p:spPr>
        <p:txBody>
          <a:bodyPr>
            <a:normAutofit fontScale="90000"/>
          </a:bodyPr>
          <a:lstStyle/>
          <a:p>
            <a:r>
              <a:rPr lang="zh-TW" altLang="en-US" dirty="0" smtClean="0">
                <a:latin typeface="微軟正黑體" panose="020B0604030504040204" pitchFamily="34" charset="-120"/>
                <a:ea typeface="微軟正黑體" panose="020B0604030504040204" pitchFamily="34" charset="-120"/>
              </a:rPr>
              <a:t>播放</a:t>
            </a:r>
            <a:r>
              <a:rPr lang="zh-TW" altLang="en-US" dirty="0">
                <a:latin typeface="微軟正黑體" panose="020B0604030504040204" pitchFamily="34" charset="-120"/>
                <a:ea typeface="微軟正黑體" panose="020B0604030504040204" pitchFamily="34" charset="-120"/>
              </a:rPr>
              <a:t>短</a:t>
            </a:r>
            <a:r>
              <a:rPr lang="zh-TW" altLang="en-US" dirty="0" smtClean="0">
                <a:latin typeface="微軟正黑體" panose="020B0604030504040204" pitchFamily="34" charset="-120"/>
                <a:ea typeface="微軟正黑體" panose="020B0604030504040204" pitchFamily="34" charset="-120"/>
              </a:rPr>
              <a:t>片（一）：</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漁</a:t>
            </a:r>
            <a:r>
              <a:rPr lang="zh-TW" altLang="en-US" dirty="0">
                <a:latin typeface="微軟正黑體" panose="020B0604030504040204" pitchFamily="34" charset="-120"/>
                <a:ea typeface="微軟正黑體" panose="020B0604030504040204" pitchFamily="34" charset="-120"/>
              </a:rPr>
              <a:t>農自然護理</a:t>
            </a:r>
            <a:r>
              <a:rPr lang="zh-TW" altLang="en-US" dirty="0" smtClean="0">
                <a:latin typeface="微軟正黑體" panose="020B0604030504040204" pitchFamily="34" charset="-120"/>
                <a:ea typeface="微軟正黑體" panose="020B0604030504040204" pitchFamily="34" charset="-120"/>
              </a:rPr>
              <a:t>署「</a:t>
            </a:r>
            <a:r>
              <a:rPr lang="zh-TW" altLang="en-US" dirty="0">
                <a:latin typeface="微軟正黑體" panose="020B0604030504040204" pitchFamily="34" charset="-120"/>
                <a:ea typeface="微軟正黑體" panose="020B0604030504040204" pitchFamily="34" charset="-120"/>
              </a:rPr>
              <a:t>放生前諗清楚」系列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龜龜篇</a:t>
            </a:r>
            <a:endParaRPr 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p:txBody>
          <a:bodyPr/>
          <a:lstStyle/>
          <a:p>
            <a:r>
              <a:rPr lang="en-US" dirty="0">
                <a:latin typeface="微軟正黑體" panose="020B0604030504040204" pitchFamily="34" charset="-120"/>
                <a:ea typeface="微軟正黑體" panose="020B0604030504040204" pitchFamily="34" charset="-120"/>
                <a:hlinkClick r:id="rId3"/>
              </a:rPr>
              <a:t>https://</a:t>
            </a:r>
            <a:r>
              <a:rPr lang="en-US" dirty="0" smtClean="0">
                <a:latin typeface="微軟正黑體" panose="020B0604030504040204" pitchFamily="34" charset="-120"/>
                <a:ea typeface="微軟正黑體" panose="020B0604030504040204" pitchFamily="34" charset="-120"/>
                <a:hlinkClick r:id="rId3"/>
              </a:rPr>
              <a:t>www.youtube.com/watch?v=PgtRuxmyhrQ</a:t>
            </a:r>
            <a:endParaRPr lang="en-US" dirty="0" smtClean="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sp>
        <p:nvSpPr>
          <p:cNvPr id="4" name="TextBox 3"/>
          <p:cNvSpPr txBox="1"/>
          <p:nvPr/>
        </p:nvSpPr>
        <p:spPr>
          <a:xfrm>
            <a:off x="1361730" y="5710535"/>
            <a:ext cx="7704856" cy="923330"/>
          </a:xfrm>
          <a:prstGeom prst="rect">
            <a:avLst/>
          </a:prstGeom>
          <a:noFill/>
        </p:spPr>
        <p:txBody>
          <a:bodyPr wrap="square" rtlCol="0">
            <a:spAutoFit/>
          </a:bodyPr>
          <a:lstStyle/>
          <a:p>
            <a:pPr>
              <a:lnSpc>
                <a:spcPct val="90000"/>
              </a:lnSpc>
            </a:pPr>
            <a:r>
              <a:rPr lang="zh-TW" altLang="en-US" sz="1200" dirty="0">
                <a:latin typeface="微軟正黑體" panose="020B0604030504040204" pitchFamily="34" charset="-120"/>
                <a:ea typeface="微軟正黑體" panose="020B0604030504040204" pitchFamily="34" charset="-120"/>
              </a:rPr>
              <a:t>短片來源：漁農自然護理署 </a:t>
            </a:r>
            <a:r>
              <a:rPr lang="en-US" altLang="zh-TW" sz="1200" dirty="0">
                <a:latin typeface="微軟正黑體" panose="020B0604030504040204" pitchFamily="34" charset="-120"/>
                <a:ea typeface="微軟正黑體" panose="020B0604030504040204" pitchFamily="34" charset="-120"/>
              </a:rPr>
              <a:t>YouTube </a:t>
            </a:r>
            <a:r>
              <a:rPr lang="zh-TW" altLang="en-US" sz="1200" dirty="0">
                <a:latin typeface="微軟正黑體" panose="020B0604030504040204" pitchFamily="34" charset="-120"/>
                <a:ea typeface="微軟正黑體" panose="020B0604030504040204" pitchFamily="34" charset="-120"/>
              </a:rPr>
              <a:t>頻道 </a:t>
            </a:r>
            <a:r>
              <a:rPr lang="en-US"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hlinkClick r:id="rId4"/>
              </a:rPr>
              <a:t>https://www.youtube.com/channel/UCSeqNcpZEw0Rk40wNYV2OKA/featured</a:t>
            </a:r>
            <a:r>
              <a:rPr lang="en-US" altLang="zh-TW" sz="1200" dirty="0">
                <a:latin typeface="微軟正黑體" panose="020B0604030504040204" pitchFamily="34" charset="-120"/>
                <a:ea typeface="微軟正黑體" panose="020B0604030504040204" pitchFamily="34" charset="-120"/>
              </a:rPr>
              <a:t>)</a:t>
            </a:r>
          </a:p>
          <a:p>
            <a:pPr>
              <a:lnSpc>
                <a:spcPct val="90000"/>
              </a:lnSpc>
            </a:pPr>
            <a:r>
              <a:rPr lang="zh-TW" altLang="en-US" sz="1200" dirty="0">
                <a:latin typeface="微軟正黑體" panose="020B0604030504040204" pitchFamily="34" charset="-120"/>
                <a:ea typeface="微軟正黑體" panose="020B0604030504040204" pitchFamily="34" charset="-120"/>
              </a:rPr>
              <a:t>照片來源：漁農自然護理署 </a:t>
            </a:r>
            <a:r>
              <a:rPr lang="en-US" altLang="zh-TW" sz="1200" dirty="0">
                <a:latin typeface="微軟正黑體" panose="020B0604030504040204" pitchFamily="34" charset="-120"/>
                <a:ea typeface="微軟正黑體" panose="020B0604030504040204" pitchFamily="34" charset="-120"/>
              </a:rPr>
              <a:t>Facebook </a:t>
            </a:r>
          </a:p>
          <a:p>
            <a:pPr>
              <a:lnSpc>
                <a:spcPct val="90000"/>
              </a:lnSpc>
            </a:pPr>
            <a:r>
              <a:rPr lang="en-US"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hlinkClick r:id="rId5"/>
              </a:rPr>
              <a:t>https://www.facebook.com/afcdgovhk/photos/a.2059814450929343/2276459199264866/?type=3</a:t>
            </a:r>
            <a:r>
              <a:rPr lang="en-US" altLang="zh-TW" sz="1200" dirty="0">
                <a:latin typeface="微軟正黑體" panose="020B0604030504040204" pitchFamily="34" charset="-120"/>
                <a:ea typeface="微軟正黑體" panose="020B0604030504040204" pitchFamily="34" charset="-120"/>
              </a:rPr>
              <a:t>)</a:t>
            </a:r>
          </a:p>
          <a:p>
            <a:pPr>
              <a:lnSpc>
                <a:spcPct val="90000"/>
              </a:lnSpc>
            </a:pPr>
            <a:endParaRPr lang="en-US" sz="1200" dirty="0">
              <a:latin typeface="微軟正黑體" panose="020B0604030504040204" pitchFamily="34" charset="-120"/>
              <a:ea typeface="微軟正黑體" panose="020B0604030504040204" pitchFamily="34" charset="-120"/>
            </a:endParaRPr>
          </a:p>
        </p:txBody>
      </p:sp>
      <p:pic>
        <p:nvPicPr>
          <p:cNvPr id="5" name="Picture 4" descr="C:\Users\ralfwmtong\AppData\Local\Microsoft\Windows\INetCache\Content.MSO\CF12733.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4192" y="2423154"/>
            <a:ext cx="1872208" cy="1939055"/>
          </a:xfrm>
          <a:prstGeom prst="rect">
            <a:avLst/>
          </a:prstGeom>
          <a:noFill/>
          <a:ln>
            <a:noFill/>
          </a:ln>
        </p:spPr>
      </p:pic>
      <p:pic>
        <p:nvPicPr>
          <p:cNvPr id="2050" name="Picture 2" descr="未提供相片說明。"/>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0073" y="2379315"/>
            <a:ext cx="2990255" cy="299025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1FEFA0A-2F20-4B60-98C6-5FFDA469AA1C}" type="slidenum">
              <a:rPr lang="en-US" smtClean="0"/>
              <a:pPr/>
              <a:t>4</a:t>
            </a:fld>
            <a:endParaRPr lang="en-US"/>
          </a:p>
        </p:txBody>
      </p:sp>
    </p:spTree>
    <p:extLst>
      <p:ext uri="{BB962C8B-B14F-4D97-AF65-F5344CB8AC3E}">
        <p14:creationId xmlns:p14="http://schemas.microsoft.com/office/powerpoint/2010/main" val="321881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150" y="381000"/>
            <a:ext cx="9842410" cy="1143000"/>
          </a:xfrm>
        </p:spPr>
        <p:txBody>
          <a:bodyPr>
            <a:normAutofit/>
          </a:bodyPr>
          <a:lstStyle/>
          <a:p>
            <a:r>
              <a:rPr lang="zh-TW" altLang="en-US" sz="3200" dirty="0">
                <a:solidFill>
                  <a:srgbClr val="164B4F"/>
                </a:solidFill>
                <a:latin typeface="微軟正黑體" panose="020B0604030504040204" pitchFamily="34" charset="-120"/>
                <a:ea typeface="微軟正黑體" panose="020B0604030504040204" pitchFamily="34" charset="-120"/>
              </a:rPr>
              <a:t>播放短</a:t>
            </a:r>
            <a:r>
              <a:rPr lang="zh-TW" altLang="en-US" sz="3200" dirty="0" smtClean="0">
                <a:solidFill>
                  <a:srgbClr val="164B4F"/>
                </a:solidFill>
                <a:latin typeface="微軟正黑體" panose="020B0604030504040204" pitchFamily="34" charset="-120"/>
                <a:ea typeface="微軟正黑體" panose="020B0604030504040204" pitchFamily="34" charset="-120"/>
              </a:rPr>
              <a:t>片（二）：</a:t>
            </a:r>
            <a:r>
              <a:rPr lang="en-US" altLang="zh-TW" sz="3200" dirty="0" smtClean="0">
                <a:solidFill>
                  <a:srgbClr val="164B4F"/>
                </a:solidFill>
                <a:latin typeface="微軟正黑體" panose="020B0604030504040204" pitchFamily="34" charset="-120"/>
                <a:ea typeface="微軟正黑體" panose="020B0604030504040204" pitchFamily="34" charset="-120"/>
              </a:rPr>
              <a:t/>
            </a:r>
            <a:br>
              <a:rPr lang="en-US" altLang="zh-TW" sz="3200" dirty="0" smtClean="0">
                <a:solidFill>
                  <a:srgbClr val="164B4F"/>
                </a:solidFill>
                <a:latin typeface="微軟正黑體" panose="020B0604030504040204" pitchFamily="34" charset="-120"/>
                <a:ea typeface="微軟正黑體" panose="020B0604030504040204" pitchFamily="34" charset="-120"/>
              </a:rPr>
            </a:br>
            <a:r>
              <a:rPr lang="zh-TW" altLang="en-US" sz="3200" dirty="0" smtClean="0">
                <a:solidFill>
                  <a:srgbClr val="164B4F"/>
                </a:solidFill>
                <a:latin typeface="微軟正黑體" panose="020B0604030504040204" pitchFamily="34" charset="-120"/>
                <a:ea typeface="微軟正黑體" panose="020B0604030504040204" pitchFamily="34" charset="-120"/>
              </a:rPr>
              <a:t>漁</a:t>
            </a:r>
            <a:r>
              <a:rPr lang="zh-TW" altLang="en-US" sz="3200" dirty="0">
                <a:solidFill>
                  <a:srgbClr val="164B4F"/>
                </a:solidFill>
                <a:latin typeface="微軟正黑體" panose="020B0604030504040204" pitchFamily="34" charset="-120"/>
                <a:ea typeface="微軟正黑體" panose="020B0604030504040204" pitchFamily="34" charset="-120"/>
              </a:rPr>
              <a:t>農自然護理</a:t>
            </a:r>
            <a:r>
              <a:rPr lang="zh-TW" altLang="en-US" sz="3200" dirty="0" smtClean="0">
                <a:solidFill>
                  <a:srgbClr val="164B4F"/>
                </a:solidFill>
                <a:latin typeface="微軟正黑體" panose="020B0604030504040204" pitchFamily="34" charset="-120"/>
                <a:ea typeface="微軟正黑體" panose="020B0604030504040204" pitchFamily="34" charset="-120"/>
              </a:rPr>
              <a:t>署「</a:t>
            </a:r>
            <a:r>
              <a:rPr lang="zh-TW" altLang="en-US" sz="3200" dirty="0">
                <a:solidFill>
                  <a:srgbClr val="164B4F"/>
                </a:solidFill>
                <a:latin typeface="微軟正黑體" panose="020B0604030504040204" pitchFamily="34" charset="-120"/>
                <a:ea typeface="微軟正黑體" panose="020B0604030504040204" pitchFamily="34" charset="-120"/>
              </a:rPr>
              <a:t>放生前諗清楚」系列 </a:t>
            </a:r>
            <a:r>
              <a:rPr lang="en-US" altLang="zh-TW" sz="3200" dirty="0" smtClean="0">
                <a:solidFill>
                  <a:srgbClr val="164B4F"/>
                </a:solidFill>
                <a:latin typeface="微軟正黑體" panose="020B0604030504040204" pitchFamily="34" charset="-120"/>
                <a:ea typeface="微軟正黑體" panose="020B0604030504040204" pitchFamily="34" charset="-120"/>
              </a:rPr>
              <a:t>- </a:t>
            </a:r>
            <a:r>
              <a:rPr lang="zh-HK" altLang="en-US" sz="3200" dirty="0">
                <a:latin typeface="微軟正黑體" panose="020B0604030504040204" pitchFamily="34" charset="-120"/>
                <a:ea typeface="微軟正黑體" panose="020B0604030504040204" pitchFamily="34" charset="-120"/>
              </a:rPr>
              <a:t>魚魚</a:t>
            </a:r>
            <a:r>
              <a:rPr lang="zh-HK" altLang="en-US" sz="3200" dirty="0" smtClean="0">
                <a:latin typeface="微軟正黑體" panose="020B0604030504040204" pitchFamily="34" charset="-120"/>
                <a:ea typeface="微軟正黑體" panose="020B0604030504040204" pitchFamily="34" charset="-120"/>
              </a:rPr>
              <a:t>篇</a:t>
            </a:r>
            <a:endParaRPr lang="en-US" sz="3200"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294150" y="1616434"/>
            <a:ext cx="7777852" cy="4495800"/>
          </a:xfrm>
        </p:spPr>
        <p:txBody>
          <a:bodyPr/>
          <a:lstStyle/>
          <a:p>
            <a:r>
              <a:rPr lang="en-US" dirty="0">
                <a:latin typeface="微軟正黑體" panose="020B0604030504040204" pitchFamily="34" charset="-120"/>
                <a:ea typeface="微軟正黑體" panose="020B0604030504040204" pitchFamily="34" charset="-120"/>
                <a:hlinkClick r:id="rId3"/>
              </a:rPr>
              <a:t>https://</a:t>
            </a:r>
            <a:r>
              <a:rPr lang="en-US" dirty="0" smtClean="0">
                <a:latin typeface="微軟正黑體" panose="020B0604030504040204" pitchFamily="34" charset="-120"/>
                <a:ea typeface="微軟正黑體" panose="020B0604030504040204" pitchFamily="34" charset="-120"/>
                <a:hlinkClick r:id="rId3"/>
              </a:rPr>
              <a:t>www.youtube.com/watch?v=Bkk098RiJy4</a:t>
            </a:r>
            <a:endParaRPr lang="en-US" dirty="0" smtClean="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sp>
        <p:nvSpPr>
          <p:cNvPr id="4" name="TextBox 3"/>
          <p:cNvSpPr txBox="1"/>
          <p:nvPr/>
        </p:nvSpPr>
        <p:spPr>
          <a:xfrm>
            <a:off x="1294150" y="5805127"/>
            <a:ext cx="6769740" cy="424732"/>
          </a:xfrm>
          <a:prstGeom prst="rect">
            <a:avLst/>
          </a:prstGeom>
          <a:noFill/>
        </p:spPr>
        <p:txBody>
          <a:bodyPr wrap="square" rtlCol="0">
            <a:spAutoFit/>
          </a:bodyPr>
          <a:lstStyle/>
          <a:p>
            <a:pPr>
              <a:lnSpc>
                <a:spcPct val="90000"/>
              </a:lnSpc>
            </a:pPr>
            <a:r>
              <a:rPr lang="zh-TW" altLang="en-US" sz="1200" dirty="0">
                <a:latin typeface="微軟正黑體" panose="020B0604030504040204" pitchFamily="34" charset="-120"/>
                <a:ea typeface="微軟正黑體" panose="020B0604030504040204" pitchFamily="34" charset="-120"/>
              </a:rPr>
              <a:t>短片及圖片來源：漁農自然護理署 </a:t>
            </a:r>
            <a:r>
              <a:rPr lang="en-US" altLang="zh-TW" sz="1200" dirty="0">
                <a:latin typeface="微軟正黑體" panose="020B0604030504040204" pitchFamily="34" charset="-120"/>
                <a:ea typeface="微軟正黑體" panose="020B0604030504040204" pitchFamily="34" charset="-120"/>
              </a:rPr>
              <a:t>YouTube </a:t>
            </a:r>
            <a:r>
              <a:rPr lang="zh-TW" altLang="en-US" sz="1200" dirty="0">
                <a:latin typeface="微軟正黑體" panose="020B0604030504040204" pitchFamily="34" charset="-120"/>
                <a:ea typeface="微軟正黑體" panose="020B0604030504040204" pitchFamily="34" charset="-120"/>
              </a:rPr>
              <a:t>頻道 </a:t>
            </a:r>
            <a:r>
              <a:rPr lang="en-US"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hlinkClick r:id="rId4"/>
              </a:rPr>
              <a:t>https://www.youtube.com/channel/UCSeqNcpZEw0Rk40wNYV2OKA/featured</a:t>
            </a:r>
            <a:r>
              <a:rPr lang="en-US" altLang="zh-TW" sz="1200" dirty="0">
                <a:latin typeface="微軟正黑體" panose="020B0604030504040204" pitchFamily="34" charset="-120"/>
                <a:ea typeface="微軟正黑體" panose="020B0604030504040204" pitchFamily="34" charset="-120"/>
              </a:rPr>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6200" y="2492896"/>
            <a:ext cx="1905000" cy="1905000"/>
          </a:xfrm>
          <a:prstGeom prst="rect">
            <a:avLst/>
          </a:prstGeom>
        </p:spPr>
      </p:pic>
      <p:pic>
        <p:nvPicPr>
          <p:cNvPr id="6" name="Picture 5"/>
          <p:cNvPicPr>
            <a:picLocks noChangeAspect="1"/>
          </p:cNvPicPr>
          <p:nvPr/>
        </p:nvPicPr>
        <p:blipFill>
          <a:blip r:embed="rId6"/>
          <a:stretch>
            <a:fillRect/>
          </a:stretch>
        </p:blipFill>
        <p:spPr>
          <a:xfrm>
            <a:off x="1844817" y="2276417"/>
            <a:ext cx="5290248" cy="3175834"/>
          </a:xfrm>
          <a:prstGeom prst="rect">
            <a:avLst/>
          </a:prstGeom>
        </p:spPr>
      </p:pic>
      <p:sp>
        <p:nvSpPr>
          <p:cNvPr id="8" name="Slide Number Placeholder 7"/>
          <p:cNvSpPr>
            <a:spLocks noGrp="1"/>
          </p:cNvSpPr>
          <p:nvPr>
            <p:ph type="sldNum" sz="quarter" idx="12"/>
          </p:nvPr>
        </p:nvSpPr>
        <p:spPr/>
        <p:txBody>
          <a:bodyPr/>
          <a:lstStyle/>
          <a:p>
            <a:fld id="{81FEFA0A-2F20-4B60-98C6-5FFDA469AA1C}" type="slidenum">
              <a:rPr lang="en-US" smtClean="0"/>
              <a:pPr/>
              <a:t>5</a:t>
            </a:fld>
            <a:endParaRPr lang="en-US"/>
          </a:p>
        </p:txBody>
      </p:sp>
    </p:spTree>
    <p:extLst>
      <p:ext uri="{BB962C8B-B14F-4D97-AF65-F5344CB8AC3E}">
        <p14:creationId xmlns:p14="http://schemas.microsoft.com/office/powerpoint/2010/main" val="16461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124" y="573719"/>
            <a:ext cx="7202776" cy="743744"/>
          </a:xfrm>
        </p:spPr>
        <p:txBody>
          <a:bodyPr/>
          <a:lstStyle/>
          <a:p>
            <a:r>
              <a:rPr lang="zh-TW" altLang="en-US" b="1" dirty="0">
                <a:latin typeface="微軟正黑體" panose="020B0604030504040204" pitchFamily="34" charset="-120"/>
                <a:ea typeface="微軟正黑體" panose="020B0604030504040204" pitchFamily="34" charset="-120"/>
              </a:rPr>
              <a:t>反思問</a:t>
            </a:r>
            <a:r>
              <a:rPr lang="zh-TW" altLang="en-US" b="1" dirty="0" smtClean="0">
                <a:latin typeface="微軟正黑體" panose="020B0604030504040204" pitchFamily="34" charset="-120"/>
                <a:ea typeface="微軟正黑體" panose="020B0604030504040204" pitchFamily="34" charset="-120"/>
              </a:rPr>
              <a:t>題</a:t>
            </a:r>
            <a:r>
              <a:rPr lang="zh-TW" altLang="en-US" dirty="0">
                <a:latin typeface="微軟正黑體" panose="020B0604030504040204" pitchFamily="34" charset="-120"/>
                <a:ea typeface="微軟正黑體" panose="020B0604030504040204" pitchFamily="34" charset="-120"/>
              </a:rPr>
              <a:t>：</a:t>
            </a:r>
          </a:p>
        </p:txBody>
      </p:sp>
      <p:pic>
        <p:nvPicPr>
          <p:cNvPr id="4" name="Content Placeholder 3"/>
          <p:cNvPicPr>
            <a:picLocks noGrp="1" noChangeAspect="1"/>
          </p:cNvPicPr>
          <p:nvPr>
            <p:ph idx="1"/>
          </p:nvPr>
        </p:nvPicPr>
        <p:blipFill>
          <a:blip r:embed="rId3"/>
          <a:stretch>
            <a:fillRect/>
          </a:stretch>
        </p:blipFill>
        <p:spPr>
          <a:xfrm>
            <a:off x="1763124" y="1484784"/>
            <a:ext cx="7161720" cy="1875240"/>
          </a:xfrm>
          <a:prstGeom prst="rect">
            <a:avLst/>
          </a:prstGeom>
        </p:spPr>
      </p:pic>
      <p:pic>
        <p:nvPicPr>
          <p:cNvPr id="5" name="Picture 4"/>
          <p:cNvPicPr>
            <a:picLocks noChangeAspect="1"/>
          </p:cNvPicPr>
          <p:nvPr/>
        </p:nvPicPr>
        <p:blipFill>
          <a:blip r:embed="rId4"/>
          <a:stretch>
            <a:fillRect/>
          </a:stretch>
        </p:blipFill>
        <p:spPr>
          <a:xfrm>
            <a:off x="1763124" y="3645024"/>
            <a:ext cx="9114293" cy="1584176"/>
          </a:xfrm>
          <a:prstGeom prst="rect">
            <a:avLst/>
          </a:prstGeom>
        </p:spPr>
      </p:pic>
      <p:sp>
        <p:nvSpPr>
          <p:cNvPr id="6" name="Rectangle 5"/>
          <p:cNvSpPr/>
          <p:nvPr/>
        </p:nvSpPr>
        <p:spPr>
          <a:xfrm>
            <a:off x="1763124" y="5805264"/>
            <a:ext cx="7788272" cy="424732"/>
          </a:xfrm>
          <a:prstGeom prst="rect">
            <a:avLst/>
          </a:prstGeom>
        </p:spPr>
        <p:txBody>
          <a:bodyPr wrap="square">
            <a:spAutoFit/>
          </a:bodyPr>
          <a:lstStyle/>
          <a:p>
            <a:pPr>
              <a:lnSpc>
                <a:spcPct val="90000"/>
              </a:lnSpc>
            </a:pPr>
            <a:r>
              <a:rPr lang="zh-TW" altLang="en-US" sz="1200" dirty="0" smtClean="0">
                <a:latin typeface="微軟正黑體" panose="020B0604030504040204" pitchFamily="34" charset="-120"/>
                <a:ea typeface="微軟正黑體" panose="020B0604030504040204" pitchFamily="34" charset="-120"/>
              </a:rPr>
              <a:t>圖</a:t>
            </a:r>
            <a:r>
              <a:rPr lang="zh-TW" altLang="en-US" sz="1200" dirty="0">
                <a:latin typeface="微軟正黑體" panose="020B0604030504040204" pitchFamily="34" charset="-120"/>
                <a:ea typeface="微軟正黑體" panose="020B0604030504040204" pitchFamily="34" charset="-120"/>
              </a:rPr>
              <a:t>片來源：漁農自然護理署 </a:t>
            </a:r>
            <a:r>
              <a:rPr lang="en-US" altLang="zh-TW" sz="1200" dirty="0">
                <a:latin typeface="微軟正黑體" panose="020B0604030504040204" pitchFamily="34" charset="-120"/>
                <a:ea typeface="微軟正黑體" panose="020B0604030504040204" pitchFamily="34" charset="-120"/>
              </a:rPr>
              <a:t>YouTube </a:t>
            </a:r>
            <a:r>
              <a:rPr lang="zh-TW" altLang="en-US" sz="1200" dirty="0">
                <a:latin typeface="微軟正黑體" panose="020B0604030504040204" pitchFamily="34" charset="-120"/>
                <a:ea typeface="微軟正黑體" panose="020B0604030504040204" pitchFamily="34" charset="-120"/>
              </a:rPr>
              <a:t>頻道</a:t>
            </a:r>
            <a:endParaRPr lang="en-US" altLang="zh-TW" sz="1200" dirty="0">
              <a:latin typeface="微軟正黑體" panose="020B0604030504040204" pitchFamily="34" charset="-120"/>
              <a:ea typeface="微軟正黑體" panose="020B0604030504040204" pitchFamily="34" charset="-120"/>
            </a:endParaRPr>
          </a:p>
          <a:p>
            <a:pPr>
              <a:lnSpc>
                <a:spcPct val="90000"/>
              </a:lnSpc>
            </a:pP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hlinkClick r:id="rId5"/>
              </a:rPr>
              <a:t>https</a:t>
            </a:r>
            <a:r>
              <a:rPr lang="en-US" altLang="zh-TW" sz="1200" dirty="0">
                <a:latin typeface="微軟正黑體" panose="020B0604030504040204" pitchFamily="34" charset="-120"/>
                <a:ea typeface="微軟正黑體" panose="020B0604030504040204" pitchFamily="34" charset="-120"/>
                <a:hlinkClick r:id="rId5"/>
              </a:rPr>
              <a:t>://www.youtube.com/channel/UCSeqNcpZEw0Rk40wNYV2OKA/featured</a:t>
            </a:r>
            <a:r>
              <a:rPr lang="en-US" altLang="zh-TW" sz="1200" dirty="0">
                <a:latin typeface="微軟正黑體" panose="020B0604030504040204" pitchFamily="34" charset="-120"/>
                <a:ea typeface="微軟正黑體" panose="020B0604030504040204" pitchFamily="34" charset="-120"/>
              </a:rPr>
              <a:t>)</a:t>
            </a:r>
          </a:p>
        </p:txBody>
      </p:sp>
      <p:sp>
        <p:nvSpPr>
          <p:cNvPr id="7" name="Slide Number Placeholder 6"/>
          <p:cNvSpPr>
            <a:spLocks noGrp="1"/>
          </p:cNvSpPr>
          <p:nvPr>
            <p:ph type="sldNum" sz="quarter" idx="12"/>
          </p:nvPr>
        </p:nvSpPr>
        <p:spPr/>
        <p:txBody>
          <a:bodyPr/>
          <a:lstStyle/>
          <a:p>
            <a:fld id="{81FEFA0A-2F20-4B60-98C6-5FFDA469AA1C}" type="slidenum">
              <a:rPr lang="en-US" smtClean="0"/>
              <a:pPr/>
              <a:t>6</a:t>
            </a:fld>
            <a:endParaRPr lang="en-US"/>
          </a:p>
        </p:txBody>
      </p:sp>
    </p:spTree>
    <p:extLst>
      <p:ext uri="{BB962C8B-B14F-4D97-AF65-F5344CB8AC3E}">
        <p14:creationId xmlns:p14="http://schemas.microsoft.com/office/powerpoint/2010/main" val="33479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332656"/>
            <a:ext cx="7202776" cy="792088"/>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分組討論</a:t>
            </a:r>
            <a:endParaRPr lang="en-US" b="1"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559640" y="1323549"/>
            <a:ext cx="10008968" cy="3617619"/>
          </a:xfrm>
        </p:spPr>
        <p:txBody>
          <a:bodyPr>
            <a:normAutofit/>
          </a:bodyPr>
          <a:lstStyle/>
          <a:p>
            <a:pPr marL="514350" indent="-514350">
              <a:buFont typeface="+mj-lt"/>
              <a:buAutoNum type="arabicPeriod"/>
            </a:pPr>
            <a:r>
              <a:rPr lang="zh-TW" altLang="en-US" sz="3200" dirty="0">
                <a:solidFill>
                  <a:srgbClr val="164B4F"/>
                </a:solidFill>
                <a:latin typeface="微軟正黑體" panose="020B0604030504040204" pitchFamily="34" charset="-120"/>
                <a:ea typeface="微軟正黑體" panose="020B0604030504040204" pitchFamily="34" charset="-120"/>
              </a:rPr>
              <a:t>「放生」活動對被放生的動物有何影響</a:t>
            </a:r>
            <a:r>
              <a:rPr lang="en-US" altLang="zh-TW" sz="3200" dirty="0">
                <a:solidFill>
                  <a:srgbClr val="164B4F"/>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3200" dirty="0">
                <a:solidFill>
                  <a:srgbClr val="164B4F"/>
                </a:solidFill>
                <a:latin typeface="微軟正黑體" panose="020B0604030504040204" pitchFamily="34" charset="-120"/>
                <a:ea typeface="微軟正黑體" panose="020B0604030504040204" pitchFamily="34" charset="-120"/>
              </a:rPr>
              <a:t>「放生」活動對自然生境有何影響</a:t>
            </a:r>
            <a:r>
              <a:rPr lang="en-US" altLang="zh-TW" sz="3200" dirty="0">
                <a:solidFill>
                  <a:srgbClr val="164B4F"/>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3200" dirty="0">
                <a:solidFill>
                  <a:srgbClr val="164B4F"/>
                </a:solidFill>
                <a:latin typeface="微軟正黑體" panose="020B0604030504040204" pitchFamily="34" charset="-120"/>
                <a:ea typeface="微軟正黑體" panose="020B0604030504040204" pitchFamily="34" charset="-120"/>
              </a:rPr>
              <a:t>市民應否將飼養的動物或購買一些動物進行放生？</a:t>
            </a:r>
            <a:endParaRPr lang="en-US" altLang="zh-TW" sz="3200" dirty="0">
              <a:solidFill>
                <a:srgbClr val="164B4F"/>
              </a:solidFill>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3200" dirty="0">
                <a:solidFill>
                  <a:srgbClr val="164B4F"/>
                </a:solidFill>
                <a:latin typeface="微軟正黑體" panose="020B0604030504040204" pitchFamily="34" charset="-120"/>
                <a:ea typeface="微軟正黑體" panose="020B0604030504040204" pitchFamily="34" charset="-120"/>
              </a:rPr>
              <a:t>應先進行哪些程序，才可把動物正確地放生／放歸原居地</a:t>
            </a:r>
            <a:r>
              <a:rPr lang="en-US" altLang="zh-TW" sz="3200" dirty="0" smtClean="0">
                <a:solidFill>
                  <a:srgbClr val="164B4F"/>
                </a:solidFill>
                <a:latin typeface="微軟正黑體" panose="020B0604030504040204" pitchFamily="34" charset="-120"/>
                <a:ea typeface="微軟正黑體" panose="020B0604030504040204" pitchFamily="34" charset="-120"/>
              </a:rPr>
              <a:t>?</a:t>
            </a:r>
            <a:endParaRPr lang="en-US" altLang="zh-TW" sz="3200" kern="100" spc="100" dirty="0">
              <a:solidFill>
                <a:srgbClr val="164B4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89635530"/>
              </p:ext>
            </p:extLst>
          </p:nvPr>
        </p:nvGraphicFramePr>
        <p:xfrm>
          <a:off x="1532711" y="4824931"/>
          <a:ext cx="9387825" cy="1306708"/>
        </p:xfrm>
        <a:graphic>
          <a:graphicData uri="http://schemas.openxmlformats.org/drawingml/2006/table">
            <a:tbl>
              <a:tblPr firstRow="1" bandRow="1">
                <a:tableStyleId>{BC89EF96-8CEA-46FF-86C4-4CE0E7609802}</a:tableStyleId>
              </a:tblPr>
              <a:tblGrid>
                <a:gridCol w="9387825">
                  <a:extLst>
                    <a:ext uri="{9D8B030D-6E8A-4147-A177-3AD203B41FA5}">
                      <a16:colId xmlns:a16="http://schemas.microsoft.com/office/drawing/2014/main" val="3758272775"/>
                    </a:ext>
                  </a:extLst>
                </a:gridCol>
              </a:tblGrid>
              <a:tr h="1306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參考資料</a:t>
                      </a:r>
                      <a:endParaRPr lang="en-US" altLang="zh-TW" sz="1800" kern="1200" dirty="0" smtClean="0">
                        <a:latin typeface="微軟正黑體" panose="020B0604030504040204" pitchFamily="34" charset="-120"/>
                        <a:ea typeface="微軟正黑體" panose="020B0604030504040204" pitchFamily="34" charset="-120"/>
                      </a:endParaRPr>
                    </a:p>
                    <a:p>
                      <a:r>
                        <a:rPr lang="zh-TW" altLang="en-US" sz="1600" b="0" kern="1200" dirty="0" smtClean="0">
                          <a:latin typeface="微軟正黑體" panose="020B0604030504040204" pitchFamily="34" charset="-120"/>
                          <a:ea typeface="微軟正黑體" panose="020B0604030504040204" pitchFamily="34" charset="-120"/>
                        </a:rPr>
                        <a:t>嘉道理農場暨植物園</a:t>
                      </a:r>
                      <a:endParaRPr lang="en-US" altLang="zh-TW" sz="1600" b="0" kern="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0" kern="1200" dirty="0" smtClean="0">
                          <a:latin typeface="微軟正黑體" panose="020B0604030504040204" pitchFamily="34" charset="-120"/>
                          <a:ea typeface="微軟正黑體" panose="020B0604030504040204" pitchFamily="34" charset="-120"/>
                        </a:rPr>
                        <a:t>（</a:t>
                      </a:r>
                      <a:r>
                        <a:rPr lang="zh-HK" altLang="zh-TW" sz="1600" b="0" kern="1200" dirty="0" smtClean="0">
                          <a:latin typeface="微軟正黑體" panose="020B0604030504040204" pitchFamily="34" charset="-120"/>
                          <a:ea typeface="微軟正黑體" panose="020B0604030504040204" pitchFamily="34" charset="-120"/>
                        </a:rPr>
                        <a:t>小冊子</a:t>
                      </a:r>
                      <a:r>
                        <a:rPr lang="zh-TW" altLang="zh-TW" sz="1600" b="0" kern="1200" dirty="0" smtClean="0">
                          <a:latin typeface="微軟正黑體" panose="020B0604030504040204" pitchFamily="34" charset="-120"/>
                          <a:ea typeface="微軟正黑體" panose="020B0604030504040204" pitchFamily="34" charset="-120"/>
                        </a:rPr>
                        <a:t>）積福還是作孽？放生動物的誤解</a:t>
                      </a:r>
                      <a:endParaRPr lang="en-US" altLang="zh-TW" sz="1600" b="0" kern="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anose="020B0604030504040204" pitchFamily="34" charset="-120"/>
                          <a:ea typeface="微軟正黑體" panose="020B0604030504040204" pitchFamily="34" charset="-120"/>
                          <a:cs typeface="+mn-cs"/>
                          <a:hlinkClick r:id="rId3"/>
                        </a:rPr>
                        <a:t>https://www.kfbg.org/upload/conservation-resources/misfortune_28_APR.pdf</a:t>
                      </a:r>
                      <a:endParaRPr lang="en-US" altLang="zh-TW" sz="16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2817823851"/>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360" y="4907423"/>
            <a:ext cx="1152128" cy="1133358"/>
          </a:xfrm>
          <a:prstGeom prst="rect">
            <a:avLst/>
          </a:prstGeom>
        </p:spPr>
      </p:pic>
      <p:sp>
        <p:nvSpPr>
          <p:cNvPr id="7" name="Slide Number Placeholder 6"/>
          <p:cNvSpPr>
            <a:spLocks noGrp="1"/>
          </p:cNvSpPr>
          <p:nvPr>
            <p:ph type="sldNum" sz="quarter" idx="12"/>
          </p:nvPr>
        </p:nvSpPr>
        <p:spPr/>
        <p:txBody>
          <a:bodyPr/>
          <a:lstStyle/>
          <a:p>
            <a:fld id="{81FEFA0A-2F20-4B60-98C6-5FFDA469AA1C}" type="slidenum">
              <a:rPr lang="en-US" smtClean="0"/>
              <a:pPr/>
              <a:t>7</a:t>
            </a:fld>
            <a:endParaRPr lang="en-US"/>
          </a:p>
        </p:txBody>
      </p:sp>
    </p:spTree>
    <p:extLst>
      <p:ext uri="{BB962C8B-B14F-4D97-AF65-F5344CB8AC3E}">
        <p14:creationId xmlns:p14="http://schemas.microsoft.com/office/powerpoint/2010/main" val="9011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1288" y="-30288"/>
            <a:ext cx="7202776" cy="1143000"/>
          </a:xfrm>
        </p:spPr>
        <p:txBody>
          <a:bodyPr/>
          <a:lstStyle/>
          <a:p>
            <a:r>
              <a:rPr lang="zh-TW" altLang="en-US" b="1" dirty="0" smtClean="0">
                <a:latin typeface="微軟正黑體" panose="020B0604030504040204" pitchFamily="34" charset="-120"/>
                <a:ea typeface="微軟正黑體" panose="020B0604030504040204" pitchFamily="34" charset="-120"/>
              </a:rPr>
              <a:t>總結：</a:t>
            </a:r>
            <a:endParaRPr lang="en-US" b="1" dirty="0">
              <a:latin typeface="微軟正黑體" panose="020B0604030504040204" pitchFamily="34" charset="-120"/>
              <a:ea typeface="微軟正黑體" panose="020B0604030504040204" pitchFamily="34" charset="-120"/>
            </a:endParaRPr>
          </a:p>
        </p:txBody>
      </p:sp>
      <p:sp>
        <p:nvSpPr>
          <p:cNvPr id="14" name="Content Placeholder 13"/>
          <p:cNvSpPr>
            <a:spLocks noGrp="1"/>
          </p:cNvSpPr>
          <p:nvPr>
            <p:ph idx="1"/>
          </p:nvPr>
        </p:nvSpPr>
        <p:spPr>
          <a:xfrm>
            <a:off x="1055440" y="1121985"/>
            <a:ext cx="10729192" cy="5256584"/>
          </a:xfrm>
        </p:spPr>
        <p:txBody>
          <a:bodyPr>
            <a:noAutofit/>
          </a:bodyPr>
          <a:lstStyle/>
          <a:p>
            <a:pPr>
              <a:buClr>
                <a:schemeClr val="tx1"/>
              </a:buClr>
            </a:pPr>
            <a:r>
              <a:rPr lang="zh-TW" altLang="en-US" sz="2800" dirty="0" smtClean="0">
                <a:solidFill>
                  <a:srgbClr val="7030A0"/>
                </a:solidFill>
                <a:latin typeface="微軟正黑體" panose="020B0604030504040204" pitchFamily="34" charset="-120"/>
                <a:ea typeface="微軟正黑體" panose="020B0604030504040204" pitchFamily="34" charset="-120"/>
              </a:rPr>
              <a:t>不當地</a:t>
            </a:r>
            <a:r>
              <a:rPr lang="zh-TW" altLang="en-US" sz="2800" dirty="0">
                <a:solidFill>
                  <a:srgbClr val="7030A0"/>
                </a:solidFill>
                <a:latin typeface="微軟正黑體" panose="020B0604030504040204" pitchFamily="34" charset="-120"/>
                <a:ea typeface="微軟正黑體" panose="020B0604030504040204" pitchFamily="34" charset="-120"/>
              </a:rPr>
              <a:t>放生動物</a:t>
            </a:r>
            <a:r>
              <a:rPr lang="zh-TW" altLang="en-US"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包括放置</a:t>
            </a:r>
            <a:r>
              <a:rPr lang="zh-TW" altLang="en-US" sz="2800" dirty="0" smtClean="0">
                <a:latin typeface="微軟正黑體" panose="020B0604030504040204" pitchFamily="34" charset="-120"/>
                <a:ea typeface="微軟正黑體" panose="020B0604030504040204" pitchFamily="34" charset="-120"/>
              </a:rPr>
              <a:t>動物於</a:t>
            </a:r>
            <a:r>
              <a:rPr lang="zh-TW" altLang="en-US" sz="2800" dirty="0">
                <a:latin typeface="微軟正黑體" panose="020B0604030504040204" pitchFamily="34" charset="-120"/>
                <a:ea typeface="微軟正黑體" panose="020B0604030504040204" pitchFamily="34" charset="-120"/>
              </a:rPr>
              <a:t>不適合生存的環境，可能會</a:t>
            </a:r>
            <a:r>
              <a:rPr lang="zh-TW" altLang="en-US" sz="2800" dirty="0">
                <a:solidFill>
                  <a:srgbClr val="7030A0"/>
                </a:solidFill>
                <a:latin typeface="微軟正黑體" panose="020B0604030504040204" pitchFamily="34" charset="-120"/>
                <a:ea typeface="微軟正黑體" panose="020B0604030504040204" pitchFamily="34" charset="-120"/>
              </a:rPr>
              <a:t>影響該些動物的存活</a:t>
            </a:r>
            <a:r>
              <a:rPr lang="zh-TW" altLang="en-US" sz="2800" dirty="0">
                <a:latin typeface="微軟正黑體" panose="020B0604030504040204" pitchFamily="34" charset="-120"/>
                <a:ea typeface="微軟正黑體" panose="020B0604030504040204" pitchFamily="34" charset="-120"/>
              </a:rPr>
              <a:t>，亦可能會</a:t>
            </a:r>
            <a:r>
              <a:rPr lang="zh-TW" altLang="en-US" sz="2800" dirty="0">
                <a:solidFill>
                  <a:srgbClr val="7030A0"/>
                </a:solidFill>
                <a:latin typeface="微軟正黑體" panose="020B0604030504040204" pitchFamily="34" charset="-120"/>
                <a:ea typeface="微軟正黑體" panose="020B0604030504040204" pitchFamily="34" charset="-120"/>
              </a:rPr>
              <a:t>影響本地</a:t>
            </a:r>
            <a:r>
              <a:rPr lang="zh-TW" altLang="en-US" sz="2800" dirty="0" smtClean="0">
                <a:solidFill>
                  <a:srgbClr val="7030A0"/>
                </a:solidFill>
                <a:latin typeface="微軟正黑體" panose="020B0604030504040204" pitchFamily="34" charset="-120"/>
                <a:ea typeface="微軟正黑體" panose="020B0604030504040204" pitchFamily="34" charset="-120"/>
              </a:rPr>
              <a:t>生態</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buClr>
                <a:schemeClr val="tx1"/>
              </a:buClr>
            </a:pPr>
            <a:r>
              <a:rPr lang="zh-TW" altLang="en-US" sz="2800" dirty="0" smtClean="0">
                <a:solidFill>
                  <a:srgbClr val="7030A0"/>
                </a:solidFill>
                <a:latin typeface="微軟正黑體" panose="020B0604030504040204" pitchFamily="34" charset="-120"/>
                <a:ea typeface="微軟正黑體" panose="020B0604030504040204" pitchFamily="34" charset="-120"/>
              </a:rPr>
              <a:t>若</a:t>
            </a:r>
            <a:r>
              <a:rPr lang="zh-TW" altLang="en-US" sz="2800" dirty="0">
                <a:solidFill>
                  <a:srgbClr val="7030A0"/>
                </a:solidFill>
                <a:latin typeface="微軟正黑體" panose="020B0604030504040204" pitchFamily="34" charset="-120"/>
                <a:ea typeface="微軟正黑體" panose="020B0604030504040204" pitchFamily="34" charset="-120"/>
              </a:rPr>
              <a:t>放生的物種屬外來或與本地生態不協調的</a:t>
            </a:r>
            <a:r>
              <a:rPr lang="zh-TW" altLang="en-US" sz="2800" dirty="0" smtClean="0">
                <a:solidFill>
                  <a:srgbClr val="7030A0"/>
                </a:solidFill>
                <a:latin typeface="微軟正黑體" panose="020B0604030504040204" pitchFamily="34" charset="-120"/>
                <a:ea typeface="微軟正黑體" panose="020B0604030504040204" pitchFamily="34" charset="-120"/>
              </a:rPr>
              <a:t>物種</a:t>
            </a:r>
            <a:r>
              <a:rPr lang="zh-TW" altLang="en-US" sz="2800" dirty="0" smtClean="0">
                <a:latin typeface="微軟正黑體" panose="020B0604030504040204" pitchFamily="34" charset="-120"/>
                <a:ea typeface="微軟正黑體" panose="020B0604030504040204" pitchFamily="34" charset="-120"/>
              </a:rPr>
              <a:t>，或因沒有天敵而大量繁殖，</a:t>
            </a:r>
            <a:r>
              <a:rPr lang="zh-TW" altLang="en-US" sz="2800" dirty="0">
                <a:latin typeface="微軟正黑體" panose="020B0604030504040204" pitchFamily="34" charset="-120"/>
                <a:ea typeface="微軟正黑體" panose="020B0604030504040204" pitchFamily="34" charset="-120"/>
              </a:rPr>
              <a:t>有可能會與原生物種</a:t>
            </a:r>
            <a:r>
              <a:rPr lang="zh-TW" altLang="en-US" sz="2800" dirty="0">
                <a:solidFill>
                  <a:srgbClr val="7030A0"/>
                </a:solidFill>
                <a:latin typeface="微軟正黑體" panose="020B0604030504040204" pitchFamily="34" charset="-120"/>
                <a:ea typeface="微軟正黑體" panose="020B0604030504040204" pitchFamily="34" charset="-120"/>
              </a:rPr>
              <a:t>爭</a:t>
            </a:r>
            <a:r>
              <a:rPr lang="zh-TW" altLang="en-US" sz="2800" dirty="0" smtClean="0">
                <a:solidFill>
                  <a:srgbClr val="7030A0"/>
                </a:solidFill>
                <a:latin typeface="微軟正黑體" panose="020B0604030504040204" pitchFamily="34" charset="-120"/>
                <a:ea typeface="微軟正黑體" panose="020B0604030504040204" pitchFamily="34" charset="-120"/>
              </a:rPr>
              <a:t>奪資源，侵佔本地動物的生境</a:t>
            </a:r>
            <a:r>
              <a:rPr lang="zh-TW" altLang="en-US" sz="2800" dirty="0" smtClean="0">
                <a:latin typeface="微軟正黑體" panose="020B0604030504040204" pitchFamily="34" charset="-120"/>
                <a:ea typeface="微軟正黑體" panose="020B0604030504040204" pitchFamily="34" charset="-120"/>
              </a:rPr>
              <a:t>，</a:t>
            </a:r>
            <a:r>
              <a:rPr lang="zh-TW" altLang="en-US" sz="2800" dirty="0" smtClean="0">
                <a:solidFill>
                  <a:srgbClr val="7030A0"/>
                </a:solidFill>
                <a:latin typeface="微軟正黑體" panose="020B0604030504040204" pitchFamily="34" charset="-120"/>
                <a:ea typeface="微軟正黑體" panose="020B0604030504040204" pitchFamily="34" charset="-120"/>
              </a:rPr>
              <a:t>威脅本地物種的生存率</a:t>
            </a:r>
            <a:r>
              <a:rPr lang="zh-TW" altLang="en-US" sz="2800" dirty="0" smtClean="0">
                <a:latin typeface="微軟正黑體" panose="020B0604030504040204" pitchFamily="34" charset="-120"/>
                <a:ea typeface="微軟正黑體" panose="020B0604030504040204" pitchFamily="34" charset="-120"/>
              </a:rPr>
              <a:t>，影響生態平衡，對</a:t>
            </a:r>
            <a:r>
              <a:rPr lang="zh-TW" altLang="en-US" sz="2800" dirty="0">
                <a:latin typeface="微軟正黑體" panose="020B0604030504040204" pitchFamily="34" charset="-120"/>
                <a:ea typeface="微軟正黑體" panose="020B0604030504040204" pitchFamily="34" charset="-120"/>
              </a:rPr>
              <a:t>本地生態造成負面的影響</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lvl="0"/>
            <a:r>
              <a:rPr lang="zh-TW" altLang="en-US" sz="2800" dirty="0">
                <a:solidFill>
                  <a:srgbClr val="164B4F"/>
                </a:solidFill>
                <a:latin typeface="微軟正黑體" panose="020B0604030504040204" pitchFamily="34" charset="-120"/>
                <a:ea typeface="微軟正黑體" panose="020B0604030504040204" pitchFamily="34" charset="-120"/>
              </a:rPr>
              <a:t>就</a:t>
            </a:r>
            <a:r>
              <a:rPr lang="zh-TW" altLang="en-US" sz="2800" dirty="0">
                <a:solidFill>
                  <a:srgbClr val="7030A0"/>
                </a:solidFill>
                <a:latin typeface="微軟正黑體" panose="020B0604030504040204" pitchFamily="34" charset="-120"/>
                <a:ea typeface="微軟正黑體" panose="020B0604030504040204" pitchFamily="34" charset="-120"/>
              </a:rPr>
              <a:t>動物</a:t>
            </a:r>
            <a:r>
              <a:rPr lang="zh-TW" altLang="en-US" sz="2800" dirty="0">
                <a:solidFill>
                  <a:srgbClr val="164B4F"/>
                </a:solidFill>
                <a:latin typeface="微軟正黑體" panose="020B0604030504040204" pitchFamily="34" charset="-120"/>
                <a:ea typeface="微軟正黑體" panose="020B0604030504040204" pitchFamily="34" charset="-120"/>
              </a:rPr>
              <a:t>應否及</a:t>
            </a:r>
            <a:r>
              <a:rPr lang="zh-TW" altLang="en-US" sz="2800" dirty="0">
                <a:solidFill>
                  <a:srgbClr val="7030A0"/>
                </a:solidFill>
                <a:latin typeface="微軟正黑體" panose="020B0604030504040204" pitchFamily="34" charset="-120"/>
                <a:ea typeface="微軟正黑體" panose="020B0604030504040204" pitchFamily="34" charset="-120"/>
              </a:rPr>
              <a:t>是否適宜放歸野外</a:t>
            </a:r>
            <a:r>
              <a:rPr lang="zh-TW" altLang="en-US" sz="2800" dirty="0">
                <a:solidFill>
                  <a:srgbClr val="164B4F"/>
                </a:solidFill>
                <a:latin typeface="微軟正黑體" panose="020B0604030504040204" pitchFamily="34" charset="-120"/>
                <a:ea typeface="微軟正黑體" panose="020B0604030504040204" pitchFamily="34" charset="-120"/>
              </a:rPr>
              <a:t>，以及放歸的地點或環境是否合適等均</a:t>
            </a:r>
            <a:r>
              <a:rPr lang="zh-TW" altLang="en-US" sz="2800" dirty="0">
                <a:solidFill>
                  <a:srgbClr val="7030A0"/>
                </a:solidFill>
                <a:latin typeface="微軟正黑體" panose="020B0604030504040204" pitchFamily="34" charset="-120"/>
                <a:ea typeface="微軟正黑體" panose="020B0604030504040204" pitchFamily="34" charset="-120"/>
              </a:rPr>
              <a:t>須經過相關專家研究及科學化的評估</a:t>
            </a:r>
            <a:r>
              <a:rPr lang="zh-TW" altLang="en-US" sz="2800" dirty="0">
                <a:solidFill>
                  <a:srgbClr val="164B4F"/>
                </a:solidFill>
                <a:latin typeface="微軟正黑體" panose="020B0604030504040204" pitchFamily="34" charset="-120"/>
                <a:ea typeface="微軟正黑體" panose="020B0604030504040204" pitchFamily="34" charset="-120"/>
              </a:rPr>
              <a:t>，當中包括每個物種／個體的健康狀況、對放歸野外的適應能力、是否有保育相關物種的需要，以及對當地自然環境帶來的影響等。</a:t>
            </a:r>
            <a:endParaRPr lang="en-US" altLang="zh-TW" sz="2800" dirty="0">
              <a:solidFill>
                <a:srgbClr val="164B4F"/>
              </a:solidFill>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因此，</a:t>
            </a:r>
            <a:r>
              <a:rPr lang="zh-TW" altLang="en-US" sz="2800" dirty="0" smtClean="0">
                <a:solidFill>
                  <a:srgbClr val="7030A0"/>
                </a:solidFill>
                <a:latin typeface="微軟正黑體" panose="020B0604030504040204" pitchFamily="34" charset="-120"/>
                <a:ea typeface="微軟正黑體" panose="020B0604030504040204" pitchFamily="34" charset="-120"/>
              </a:rPr>
              <a:t>我們不應自行</a:t>
            </a:r>
            <a:r>
              <a:rPr lang="zh-TW" altLang="en-US" sz="2800" dirty="0">
                <a:solidFill>
                  <a:srgbClr val="7030A0"/>
                </a:solidFill>
                <a:latin typeface="微軟正黑體" panose="020B0604030504040204" pitchFamily="34" charset="-120"/>
                <a:ea typeface="微軟正黑體" panose="020B0604030504040204" pitchFamily="34" charset="-120"/>
              </a:rPr>
              <a:t>放生動物</a:t>
            </a:r>
            <a:r>
              <a:rPr lang="zh-TW" altLang="en-US" sz="2800" dirty="0" smtClean="0">
                <a:latin typeface="微軟正黑體" panose="020B0604030504040204" pitchFamily="34" charset="-120"/>
                <a:ea typeface="微軟正黑體" panose="020B0604030504040204" pitchFamily="34" charset="-120"/>
              </a:rPr>
              <a:t>。</a:t>
            </a:r>
            <a:r>
              <a:rPr lang="zh-TW" altLang="en-US" sz="2800" dirty="0" smtClean="0">
                <a:solidFill>
                  <a:srgbClr val="7030A0"/>
                </a:solidFill>
                <a:latin typeface="微軟正黑體" panose="020B0604030504040204" pitchFamily="34" charset="-120"/>
                <a:ea typeface="微軟正黑體" panose="020B0604030504040204" pitchFamily="34" charset="-120"/>
              </a:rPr>
              <a:t>應關</a:t>
            </a:r>
            <a:r>
              <a:rPr lang="zh-TW" altLang="en-US" sz="2800" dirty="0">
                <a:solidFill>
                  <a:srgbClr val="7030A0"/>
                </a:solidFill>
                <a:latin typeface="微軟正黑體" panose="020B0604030504040204" pitchFamily="34" charset="-120"/>
                <a:ea typeface="微軟正黑體" panose="020B0604030504040204" pitchFamily="34" charset="-120"/>
              </a:rPr>
              <a:t>愛動物及尊</a:t>
            </a:r>
            <a:r>
              <a:rPr lang="zh-TW" altLang="en-US" sz="2800" dirty="0" smtClean="0">
                <a:solidFill>
                  <a:srgbClr val="7030A0"/>
                </a:solidFill>
                <a:latin typeface="微軟正黑體" panose="020B0604030504040204" pitchFamily="34" charset="-120"/>
                <a:ea typeface="微軟正黑體" panose="020B0604030504040204" pitchFamily="34" charset="-120"/>
              </a:rPr>
              <a:t>重動物生</a:t>
            </a:r>
            <a:r>
              <a:rPr lang="zh-TW" altLang="en-US" sz="2800" dirty="0">
                <a:solidFill>
                  <a:srgbClr val="7030A0"/>
                </a:solidFill>
                <a:latin typeface="微軟正黑體" panose="020B0604030504040204" pitchFamily="34" charset="-120"/>
                <a:ea typeface="微軟正黑體" panose="020B0604030504040204" pitchFamily="34" charset="-120"/>
              </a:rPr>
              <a:t>命的價值</a:t>
            </a:r>
            <a:r>
              <a:rPr lang="zh-TW" altLang="en-US" sz="2800" dirty="0">
                <a:latin typeface="微軟正黑體" panose="020B0604030504040204" pitchFamily="34" charset="-120"/>
                <a:ea typeface="微軟正黑體" panose="020B0604030504040204" pitchFamily="34" charset="-120"/>
              </a:rPr>
              <a:t>，並</a:t>
            </a:r>
            <a:r>
              <a:rPr lang="zh-TW" altLang="en-US" sz="2800" dirty="0">
                <a:solidFill>
                  <a:srgbClr val="7030A0"/>
                </a:solidFill>
                <a:latin typeface="微軟正黑體" panose="020B0604030504040204" pitchFamily="34" charset="-120"/>
                <a:ea typeface="微軟正黑體" panose="020B0604030504040204" pitchFamily="34" charset="-120"/>
              </a:rPr>
              <a:t>保護自然環境</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endParaRPr lang="en-US" sz="2800" dirty="0">
              <a:latin typeface="微軟正黑體" panose="020B0604030504040204" pitchFamily="34" charset="-120"/>
              <a:ea typeface="微軟正黑體" panose="020B0604030504040204" pitchFamily="34" charset="-120"/>
            </a:endParaRPr>
          </a:p>
        </p:txBody>
      </p:sp>
      <p:sp>
        <p:nvSpPr>
          <p:cNvPr id="3" name="Slide Number Placeholder 2"/>
          <p:cNvSpPr>
            <a:spLocks noGrp="1"/>
          </p:cNvSpPr>
          <p:nvPr>
            <p:ph type="sldNum" sz="quarter" idx="12"/>
          </p:nvPr>
        </p:nvSpPr>
        <p:spPr/>
        <p:txBody>
          <a:bodyPr/>
          <a:lstStyle/>
          <a:p>
            <a:fld id="{81FEFA0A-2F20-4B60-98C6-5FFDA469AA1C}" type="slidenum">
              <a:rPr lang="en-US" smtClean="0"/>
              <a:pPr/>
              <a:t>8</a:t>
            </a:fld>
            <a:endParaRPr lang="en-US"/>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0"/>
            <a:ext cx="7202776" cy="794181"/>
          </a:xfrm>
        </p:spPr>
        <p:txBody>
          <a:bodyPr>
            <a:normAutofit/>
          </a:bodyPr>
          <a:lstStyle/>
          <a:p>
            <a:r>
              <a:rPr lang="zh-TW" altLang="en-US" b="1" dirty="0">
                <a:solidFill>
                  <a:srgbClr val="0070C0"/>
                </a:solidFill>
                <a:latin typeface="微軟正黑體" panose="020B0604030504040204" pitchFamily="34" charset="-120"/>
                <a:ea typeface="微軟正黑體" panose="020B0604030504040204" pitchFamily="34" charset="-120"/>
              </a:rPr>
              <a:t>參考資料</a:t>
            </a:r>
            <a:endParaRPr lang="en-US" b="1"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1537925"/>
              </p:ext>
            </p:extLst>
          </p:nvPr>
        </p:nvGraphicFramePr>
        <p:xfrm>
          <a:off x="1127448" y="794181"/>
          <a:ext cx="10585176" cy="5887664"/>
        </p:xfrm>
        <a:graphic>
          <a:graphicData uri="http://schemas.openxmlformats.org/drawingml/2006/table">
            <a:tbl>
              <a:tblPr firstRow="1" bandRow="1">
                <a:tableStyleId>{3B4B98B0-60AC-42C2-AFA5-B58CD77FA1E5}</a:tableStyleId>
              </a:tblPr>
              <a:tblGrid>
                <a:gridCol w="3746964">
                  <a:extLst>
                    <a:ext uri="{9D8B030D-6E8A-4147-A177-3AD203B41FA5}">
                      <a16:colId xmlns:a16="http://schemas.microsoft.com/office/drawing/2014/main" val="2126779865"/>
                    </a:ext>
                  </a:extLst>
                </a:gridCol>
                <a:gridCol w="6838212">
                  <a:extLst>
                    <a:ext uri="{9D8B030D-6E8A-4147-A177-3AD203B41FA5}">
                      <a16:colId xmlns:a16="http://schemas.microsoft.com/office/drawing/2014/main" val="2499304498"/>
                    </a:ext>
                  </a:extLst>
                </a:gridCol>
              </a:tblGrid>
              <a:tr h="1277512">
                <a:tc>
                  <a:txBody>
                    <a:bodyPr/>
                    <a:lstStyle/>
                    <a:p>
                      <a:r>
                        <a:rPr lang="zh-TW" altLang="en-US" dirty="0" smtClean="0">
                          <a:latin typeface="微軟正黑體" panose="020B0604030504040204" pitchFamily="34" charset="-120"/>
                          <a:ea typeface="微軟正黑體" panose="020B0604030504040204" pitchFamily="34" charset="-120"/>
                        </a:rPr>
                        <a:t>香港警務處</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影片</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罪案呼籲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非法放生</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r>
                        <a:rPr lang="en-US" altLang="zh-TW" sz="1400" b="0" kern="1200" dirty="0" smtClean="0">
                          <a:solidFill>
                            <a:schemeClr val="tx1"/>
                          </a:solidFill>
                          <a:latin typeface="微軟正黑體" panose="020B0604030504040204" pitchFamily="34" charset="-120"/>
                          <a:ea typeface="微軟正黑體" panose="020B0604030504040204" pitchFamily="34" charset="-120"/>
                          <a:cs typeface="+mn-cs"/>
                          <a:hlinkClick r:id="rId3"/>
                        </a:rPr>
                        <a:t>https://www.youtube.com/watch?v=c29uIllCWPY</a:t>
                      </a:r>
                      <a:endParaRPr lang="en-US" altLang="zh-TW" sz="1400" b="0"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343901345"/>
                  </a:ext>
                </a:extLst>
              </a:tr>
              <a:tr h="1471916">
                <a:tc>
                  <a:txBody>
                    <a:bodyPr/>
                    <a:lstStyle/>
                    <a:p>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嘉道理農場暨植物園</a:t>
                      </a:r>
                      <a:endPar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rPr>
                        <a:t>（</a:t>
                      </a:r>
                      <a:r>
                        <a:rPr lang="zh-HK" altLang="zh-TW" sz="1800" b="1" kern="1200" dirty="0" smtClean="0">
                          <a:solidFill>
                            <a:schemeClr val="tx1"/>
                          </a:solidFill>
                          <a:latin typeface="微軟正黑體" panose="020B0604030504040204" pitchFamily="34" charset="-120"/>
                          <a:ea typeface="微軟正黑體" panose="020B0604030504040204" pitchFamily="34" charset="-120"/>
                          <a:cs typeface="+mn-cs"/>
                        </a:rPr>
                        <a:t>小冊子</a:t>
                      </a:r>
                      <a:r>
                        <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rPr>
                        <a:t>）積福還是作孽？放生動物的誤解</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r>
                        <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hlinkClick r:id="rId4"/>
                        </a:rPr>
                        <a:t>https://www.kfbg.org/upload/conservation-resources/misfortune_28_APR.pdf</a:t>
                      </a:r>
                      <a:endPar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279027160"/>
                  </a:ext>
                </a:extLst>
              </a:tr>
              <a:tr h="1471916">
                <a:tc>
                  <a:txBody>
                    <a:bodyPr/>
                    <a:lstStyle/>
                    <a:p>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愛護動物協會</a:t>
                      </a:r>
                      <a:endPar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p>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關注動物「放生」問題網頁</a:t>
                      </a:r>
                      <a:endPar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r>
                        <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hlinkClick r:id="rId5"/>
                        </a:rPr>
                        <a:t>https://www.spca.org.hk/ch/animal-welfare/wildlife-trade/mercy-release#!AllTurtles</a:t>
                      </a:r>
                      <a:endPar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755923024"/>
                  </a:ext>
                </a:extLst>
              </a:tr>
              <a:tr h="1666320">
                <a:tc>
                  <a:txBody>
                    <a:bodyPr/>
                    <a:lstStyle/>
                    <a:p>
                      <a:pPr marL="0" algn="l" defTabSz="914400" rtl="0" eaLnBrk="1" latinLnBrk="0" hangingPunct="1"/>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教育局課程發展處</a:t>
                      </a:r>
                      <a:endPar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愛護動物</a:t>
                      </a:r>
                      <a:r>
                        <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學與教資源 </a:t>
                      </a:r>
                      <a:r>
                        <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r>
                        <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hlinkClick r:id="rId6"/>
                        </a:rPr>
                        <a:t>https://www.edb.gov.hk/tc/curriculum-development/4-key-tasks/moral-civic/l_and_t/life_education/animal_protection.html</a:t>
                      </a:r>
                      <a:endPar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endParaRPr lang="en-US" altLang="zh-TW" sz="1400" kern="1200" dirty="0" smtClean="0">
                        <a:solidFill>
                          <a:schemeClr val="tx1"/>
                        </a:solidFill>
                        <a:latin typeface="微軟正黑體" panose="020B0604030504040204" pitchFamily="34" charset="-120"/>
                        <a:ea typeface="微軟正黑體" panose="020B0604030504040204" pitchFamily="34" charset="-120"/>
                        <a:cs typeface="+mn-cs"/>
                      </a:endParaRPr>
                    </a:p>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316033799"/>
                  </a:ext>
                </a:extLst>
              </a:tr>
            </a:tbl>
          </a:graphicData>
        </a:graphic>
      </p:graphicFrame>
      <p:pic>
        <p:nvPicPr>
          <p:cNvPr id="7" name="Picture 6" descr="C:\Users\ralfwmtong\AppData\Local\Microsoft\Windows\INetCache\Content.MSO\762A5F15.t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5391" y="1002396"/>
            <a:ext cx="926578" cy="889106"/>
          </a:xfrm>
          <a:prstGeom prst="rect">
            <a:avLst/>
          </a:prstGeom>
          <a:noFill/>
          <a:ln>
            <a:no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391" y="2513103"/>
            <a:ext cx="976296" cy="97629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206" y="3858667"/>
            <a:ext cx="910481" cy="910481"/>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9683" y="5414273"/>
            <a:ext cx="942080" cy="942080"/>
          </a:xfrm>
          <a:prstGeom prst="rect">
            <a:avLst/>
          </a:prstGeom>
        </p:spPr>
      </p:pic>
      <p:sp>
        <p:nvSpPr>
          <p:cNvPr id="4" name="Slide Number Placeholder 3"/>
          <p:cNvSpPr>
            <a:spLocks noGrp="1"/>
          </p:cNvSpPr>
          <p:nvPr>
            <p:ph type="sldNum" sz="quarter" idx="12"/>
          </p:nvPr>
        </p:nvSpPr>
        <p:spPr/>
        <p:txBody>
          <a:bodyPr/>
          <a:lstStyle/>
          <a:p>
            <a:fld id="{81FEFA0A-2F20-4B60-98C6-5FFDA469AA1C}" type="slidenum">
              <a:rPr lang="en-US" smtClean="0"/>
              <a:pPr/>
              <a:t>9</a:t>
            </a:fld>
            <a:endParaRPr lang="en-US"/>
          </a:p>
        </p:txBody>
      </p:sp>
    </p:spTree>
    <p:extLst>
      <p:ext uri="{BB962C8B-B14F-4D97-AF65-F5344CB8AC3E}">
        <p14:creationId xmlns:p14="http://schemas.microsoft.com/office/powerpoint/2010/main" val="6063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4873beb7-5857-4685-be1f-d57550cc96cc"/>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552</TotalTime>
  <Words>2215</Words>
  <Application>Microsoft Office PowerPoint</Application>
  <PresentationFormat>Widescreen</PresentationFormat>
  <Paragraphs>123</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Euphemia</vt:lpstr>
      <vt:lpstr>微軟正黑體</vt:lpstr>
      <vt:lpstr>Arial</vt:lpstr>
      <vt:lpstr>Times New Roman</vt:lpstr>
      <vt:lpstr>Serenity 16x9</vt:lpstr>
      <vt:lpstr>「放生」活動對動物—   是拯救？還是厄運？</vt:lpstr>
      <vt:lpstr>學習目標</vt:lpstr>
      <vt:lpstr>閱讀以下與「放生」活動相關報導</vt:lpstr>
      <vt:lpstr>播放短片（一）： 漁農自然護理署「放生前諗清楚」系列 - 龜龜篇</vt:lpstr>
      <vt:lpstr>播放短片（二）： 漁農自然護理署「放生前諗清楚」系列 - 魚魚篇</vt:lpstr>
      <vt:lpstr>反思問題：</vt:lpstr>
      <vt:lpstr>分組討論</vt:lpstr>
      <vt:lpstr>總結：</vt:lpstr>
      <vt:lpstr>參考資料</vt:lpstr>
      <vt:lpstr>教師參考資料</vt:lpstr>
      <vt:lpstr>PowerPoint Presentation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放生活動</dc:title>
  <dc:creator>YAU, Pui-yan</dc:creator>
  <cp:lastModifiedBy>Ralf WM TONG</cp:lastModifiedBy>
  <cp:revision>135</cp:revision>
  <cp:lastPrinted>2021-08-19T09:28:15Z</cp:lastPrinted>
  <dcterms:created xsi:type="dcterms:W3CDTF">2021-08-18T07:48:01Z</dcterms:created>
  <dcterms:modified xsi:type="dcterms:W3CDTF">2021-08-30T01:27:04Z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