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tags/tag5.xml" ContentType="application/vnd.openxmlformats-officedocument.presentationml.tag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60" r:id="rId4"/>
    <p:sldId id="258" r:id="rId5"/>
    <p:sldId id="290" r:id="rId6"/>
    <p:sldId id="265" r:id="rId7"/>
    <p:sldId id="291" r:id="rId8"/>
    <p:sldId id="308" r:id="rId9"/>
    <p:sldId id="309" r:id="rId10"/>
    <p:sldId id="310" r:id="rId11"/>
    <p:sldId id="311" r:id="rId12"/>
    <p:sldId id="312" r:id="rId13"/>
    <p:sldId id="297" r:id="rId14"/>
    <p:sldId id="298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</p:sldIdLst>
  <p:sldSz cx="9144000" cy="5143500" type="screen16x9"/>
  <p:notesSz cx="6858000" cy="9144000"/>
  <p:embeddedFontLst>
    <p:embeddedFont>
      <p:font typeface="Californian FB" panose="0207040306080B030204" pitchFamily="18" charset="0"/>
      <p:regular r:id="rId25"/>
      <p:bold r:id="rId26"/>
      <p:italic r:id="rId27"/>
    </p:embeddedFont>
    <p:embeddedFont>
      <p:font typeface="Fira Sans Extra Condensed" panose="02020500000000000000" charset="0"/>
      <p:regular r:id="rId28"/>
      <p:bold r:id="rId29"/>
      <p:italic r:id="rId30"/>
      <p:boldItalic r:id="rId31"/>
    </p:embeddedFont>
    <p:embeddedFont>
      <p:font typeface="Roboto" panose="02020500000000000000" charset="0"/>
      <p:regular r:id="rId32"/>
      <p:bold r:id="rId33"/>
      <p:italic r:id="rId34"/>
      <p:boldItalic r:id="rId35"/>
    </p:embeddedFont>
    <p:embeddedFont>
      <p:font typeface="Bauhaus 93" panose="04030905020B02020C02" pitchFamily="82" charset="0"/>
      <p:regular r:id="rId36"/>
    </p:embeddedFont>
    <p:embeddedFont>
      <p:font typeface="微軟正黑體" panose="020B0604030504040204" pitchFamily="34" charset="-120"/>
      <p:regular r:id="rId37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44">
          <p15:clr>
            <a:srgbClr val="9AA0A6"/>
          </p15:clr>
        </p15:guide>
        <p15:guide id="2" pos="218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C2C2"/>
    <a:srgbClr val="FFCC66"/>
    <a:srgbClr val="54BCBA"/>
    <a:srgbClr val="7FCD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76AB45E-23FB-4328-AA69-5AC00607E572}">
  <a:tblStyle styleId="{E76AB45E-23FB-4328-AA69-5AC00607E57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62" y="108"/>
      </p:cViewPr>
      <p:guideLst>
        <p:guide orient="horz" pos="444"/>
        <p:guide pos="218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27963;&#38913;&#31807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___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LT%20Resources\L&amp;T%20Animal%20Care\bar%20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zh-TW" altLang="zh-HK" sz="1400" b="1" i="0" u="sng" strike="noStrike" kern="1200" spc="0" baseline="0" dirty="0" smtClean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各種寵物的壽命</a:t>
            </a:r>
            <a:endParaRPr lang="zh-TW" sz="1400" b="1" i="0" u="sng" strike="noStrike" kern="1200" spc="0" baseline="0" dirty="0">
              <a:solidFill>
                <a:srgbClr val="000000">
                  <a:lumMod val="65000"/>
                  <a:lumOff val="35000"/>
                </a:srgb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zh-H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狗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numRef>
              <c:f>工作表1!$A$2</c:f>
              <c:numCache>
                <c:formatCode>General</c:formatCode>
                <c:ptCount val="1"/>
              </c:numCache>
            </c:numRef>
          </c:cat>
          <c:val>
            <c:numRef>
              <c:f>工作表1!$B$2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A9-424A-A3FA-AD44D3C1CEA8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貓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numRef>
              <c:f>工作表1!$A$2</c:f>
              <c:numCache>
                <c:formatCode>General</c:formatCode>
                <c:ptCount val="1"/>
              </c:numCache>
            </c:numRef>
          </c:cat>
          <c:val>
            <c:numRef>
              <c:f>工作表1!$C$2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A9-424A-A3FA-AD44D3C1CEA8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兔子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0A9-424A-A3FA-AD44D3C1CEA8}"/>
              </c:ext>
            </c:extLst>
          </c:dPt>
          <c:cat>
            <c:numRef>
              <c:f>工作表1!$A$2</c:f>
              <c:numCache>
                <c:formatCode>General</c:formatCode>
                <c:ptCount val="1"/>
              </c:numCache>
            </c:numRef>
          </c:cat>
          <c:val>
            <c:numRef>
              <c:f>工作表1!$D$2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A9-424A-A3FA-AD44D3C1CEA8}"/>
            </c:ext>
          </c:extLst>
        </c:ser>
        <c:ser>
          <c:idx val="3"/>
          <c:order val="3"/>
          <c:tx>
            <c:strRef>
              <c:f>工作表1!$E$1</c:f>
              <c:strCache>
                <c:ptCount val="1"/>
                <c:pt idx="0">
                  <c:v>倉鼠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numRef>
              <c:f>工作表1!$A$2</c:f>
              <c:numCache>
                <c:formatCode>General</c:formatCode>
                <c:ptCount val="1"/>
              </c:numCache>
            </c:numRef>
          </c:cat>
          <c:val>
            <c:numRef>
              <c:f>工作表1!$E$2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0A9-424A-A3FA-AD44D3C1CE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-51"/>
        <c:axId val="484749144"/>
        <c:axId val="484749472"/>
      </c:barChart>
      <c:catAx>
        <c:axId val="484749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484749472"/>
        <c:crosses val="autoZero"/>
        <c:auto val="1"/>
        <c:lblAlgn val="ctr"/>
        <c:lblOffset val="100"/>
        <c:noMultiLvlLbl val="0"/>
      </c:catAx>
      <c:valAx>
        <c:axId val="484749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wordArtVertRtl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HK" altLang="zh-HK" sz="1200" b="1" i="0" cap="all" baseline="0" dirty="0" smtClean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壽命</a:t>
                </a:r>
                <a:r>
                  <a:rPr lang="en-US" altLang="zh-HK" sz="1200" b="1" i="0" cap="all" baseline="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zh-HK" sz="1200" b="1" i="0" cap="all" baseline="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年</a:t>
                </a:r>
                <a:r>
                  <a:rPr lang="en-US" altLang="zh-HK" sz="1200" b="1" i="0" cap="all" baseline="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endParaRPr lang="zh-HK" altLang="zh-HK" sz="12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wordArtVertRtl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zh-HK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48474914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H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zh-TW" altLang="zh-HK" sz="1400" b="1" i="0" u="sng" strike="noStrike" kern="1200" spc="0" baseline="0" dirty="0" smtClean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各種寵物的壽命</a:t>
            </a:r>
            <a:endParaRPr lang="zh-HK" altLang="zh-HK" sz="1400" b="1" i="0" u="sng" strike="noStrike" kern="1200" spc="0" baseline="0" dirty="0" smtClean="0">
              <a:solidFill>
                <a:srgbClr val="000000">
                  <a:lumMod val="65000"/>
                  <a:lumOff val="35000"/>
                </a:srgb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c:rich>
      </c:tx>
      <c:layout>
        <c:manualLayout>
          <c:xMode val="edge"/>
          <c:yMode val="edge"/>
          <c:x val="0.36358112616202287"/>
          <c:y val="1.61468237036389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zh-H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狗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tx1"/>
              </a:solidFill>
            </a:ln>
            <a:effectLst>
              <a:outerShdw blurRad="40005" dist="20320" dir="5400000" algn="ctr" rotWithShape="0">
                <a:schemeClr val="tx1">
                  <a:alpha val="38000"/>
                </a:schemeClr>
              </a:outerShdw>
            </a:effectLst>
          </c:spPr>
          <c:invertIfNegative val="0"/>
          <c:cat>
            <c:numRef>
              <c:f>工作表1!$A$2</c:f>
              <c:numCache>
                <c:formatCode>General</c:formatCode>
                <c:ptCount val="1"/>
              </c:numCache>
            </c:numRef>
          </c:cat>
          <c:val>
            <c:numRef>
              <c:f>工作表1!$B$2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93-4078-9EDE-7BBB0631CB69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貓</c:v>
                </c:pt>
              </c:strCache>
            </c:strRef>
          </c:tx>
          <c:spPr>
            <a:solidFill>
              <a:srgbClr val="F2AE3F"/>
            </a:solidFill>
            <a:ln>
              <a:solidFill>
                <a:schemeClr val="tx1"/>
              </a:solidFill>
            </a:ln>
            <a:effectLst>
              <a:outerShdw blurRad="40005" dist="203200" dir="5400000" algn="ctr" rotWithShape="0">
                <a:schemeClr val="tx1">
                  <a:alpha val="38000"/>
                </a:scheme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tx1"/>
                </a:solidFill>
              </a:ln>
              <a:effectLst>
                <a:outerShdw blurRad="40005" dist="203200" dir="5400000" algn="ctr" rotWithShape="0">
                  <a:schemeClr val="tx1">
                    <a:alpha val="38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0393-4078-9EDE-7BBB0631CB69}"/>
              </c:ext>
            </c:extLst>
          </c:dPt>
          <c:cat>
            <c:numRef>
              <c:f>工作表1!$A$2</c:f>
              <c:numCache>
                <c:formatCode>General</c:formatCode>
                <c:ptCount val="1"/>
              </c:numCache>
            </c:numRef>
          </c:cat>
          <c:val>
            <c:numRef>
              <c:f>工作表1!$C$2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93-4078-9EDE-7BBB0631CB69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兔子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tx1"/>
                </a:solidFill>
              </a:ln>
              <a:effectLst>
                <a:outerShdw blurRad="40005" dist="20320" dir="5400000" algn="ctr" rotWithShape="0">
                  <a:schemeClr val="tx1">
                    <a:alpha val="38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393-4078-9EDE-7BBB0631CB69}"/>
              </c:ext>
            </c:extLst>
          </c:dPt>
          <c:cat>
            <c:numRef>
              <c:f>工作表1!$A$2</c:f>
              <c:numCache>
                <c:formatCode>General</c:formatCode>
                <c:ptCount val="1"/>
              </c:numCache>
            </c:numRef>
          </c:cat>
          <c:val>
            <c:numRef>
              <c:f>工作表1!$D$2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393-4078-9EDE-7BBB0631CB69}"/>
            </c:ext>
          </c:extLst>
        </c:ser>
        <c:ser>
          <c:idx val="3"/>
          <c:order val="3"/>
          <c:tx>
            <c:strRef>
              <c:f>工作表1!$E$1</c:f>
              <c:strCache>
                <c:ptCount val="1"/>
                <c:pt idx="0">
                  <c:v>倉鼠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tx1"/>
              </a:solidFill>
            </a:ln>
            <a:effectLst>
              <a:outerShdw blurRad="40005" dist="20320" dir="5400000" algn="ctr" rotWithShape="0">
                <a:schemeClr val="tx1">
                  <a:alpha val="38000"/>
                </a:schemeClr>
              </a:outerShdw>
            </a:effectLst>
          </c:spPr>
          <c:invertIfNegative val="0"/>
          <c:cat>
            <c:numRef>
              <c:f>工作表1!$A$2</c:f>
              <c:numCache>
                <c:formatCode>General</c:formatCode>
                <c:ptCount val="1"/>
              </c:numCache>
            </c:numRef>
          </c:cat>
          <c:val>
            <c:numRef>
              <c:f>工作表1!$E$2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393-4078-9EDE-7BBB0631C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-51"/>
        <c:axId val="484749144"/>
        <c:axId val="484749472"/>
      </c:barChart>
      <c:catAx>
        <c:axId val="484749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484749472"/>
        <c:crosses val="autoZero"/>
        <c:auto val="1"/>
        <c:lblAlgn val="ctr"/>
        <c:lblOffset val="100"/>
        <c:noMultiLvlLbl val="0"/>
      </c:catAx>
      <c:valAx>
        <c:axId val="484749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wordArtVertRtl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HK" altLang="zh-HK" sz="1200" b="1" i="0" cap="all" baseline="0" dirty="0" smtClean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壽命</a:t>
                </a:r>
                <a:r>
                  <a:rPr lang="en-US" altLang="zh-HK" sz="1200" b="1" i="0" cap="all" baseline="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zh-HK" sz="1200" b="1" i="0" cap="all" baseline="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年</a:t>
                </a:r>
                <a:r>
                  <a:rPr lang="en-US" altLang="zh-HK" sz="1200" b="1" i="0" cap="all" baseline="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endParaRPr lang="zh-HK" altLang="zh-HK" sz="12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wordArtVertRtl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zh-HK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48474914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H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zh-TW" altLang="zh-HK" sz="1400" b="1" i="0" u="sng" strike="noStrike" kern="1200" spc="0" baseline="0" dirty="0" smtClean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各種寵物的壽命</a:t>
            </a:r>
            <a:endParaRPr lang="zh-HK" altLang="zh-HK" sz="1400" b="1" i="0" u="sng" strike="noStrike" kern="1200" spc="0" baseline="0" dirty="0" smtClean="0">
              <a:solidFill>
                <a:srgbClr val="000000">
                  <a:lumMod val="65000"/>
                  <a:lumOff val="35000"/>
                </a:srgb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c:rich>
      </c:tx>
      <c:layout>
        <c:manualLayout>
          <c:xMode val="edge"/>
          <c:yMode val="edge"/>
          <c:x val="0.36358112616202287"/>
          <c:y val="1.61468237036389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zh-H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狗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tx1"/>
              </a:solidFill>
            </a:ln>
            <a:effectLst>
              <a:outerShdw blurRad="40005" dist="20320" dir="5400000" algn="ctr" rotWithShape="0">
                <a:schemeClr val="tx1">
                  <a:alpha val="38000"/>
                </a:schemeClr>
              </a:outerShdw>
            </a:effectLst>
          </c:spPr>
          <c:invertIfNegative val="0"/>
          <c:cat>
            <c:numRef>
              <c:f>工作表1!$A$2</c:f>
              <c:numCache>
                <c:formatCode>General</c:formatCode>
                <c:ptCount val="1"/>
              </c:numCache>
            </c:numRef>
          </c:cat>
          <c:val>
            <c:numRef>
              <c:f>工作表1!$B$2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FC-4C17-8039-6FEEA86E58A7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貓</c:v>
                </c:pt>
              </c:strCache>
            </c:strRef>
          </c:tx>
          <c:spPr>
            <a:solidFill>
              <a:srgbClr val="F2AE3F"/>
            </a:solidFill>
            <a:ln>
              <a:solidFill>
                <a:schemeClr val="tx1"/>
              </a:solidFill>
            </a:ln>
            <a:effectLst>
              <a:outerShdw blurRad="40005" dist="203200" dir="5400000" algn="ctr" rotWithShape="0">
                <a:schemeClr val="tx1">
                  <a:alpha val="38000"/>
                </a:scheme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tx1"/>
                </a:solidFill>
              </a:ln>
              <a:effectLst>
                <a:outerShdw blurRad="40005" dist="203200" dir="5400000" algn="ctr" rotWithShape="0">
                  <a:schemeClr val="tx1">
                    <a:alpha val="38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F9FC-4C17-8039-6FEEA86E58A7}"/>
              </c:ext>
            </c:extLst>
          </c:dPt>
          <c:cat>
            <c:numRef>
              <c:f>工作表1!$A$2</c:f>
              <c:numCache>
                <c:formatCode>General</c:formatCode>
                <c:ptCount val="1"/>
              </c:numCache>
            </c:numRef>
          </c:cat>
          <c:val>
            <c:numRef>
              <c:f>工作表1!$C$2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FC-4C17-8039-6FEEA86E58A7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兔子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tx1"/>
                </a:solidFill>
              </a:ln>
              <a:effectLst>
                <a:outerShdw blurRad="40005" dist="20320" dir="5400000" algn="ctr" rotWithShape="0">
                  <a:schemeClr val="tx1">
                    <a:alpha val="38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9FC-4C17-8039-6FEEA86E58A7}"/>
              </c:ext>
            </c:extLst>
          </c:dPt>
          <c:cat>
            <c:numRef>
              <c:f>工作表1!$A$2</c:f>
              <c:numCache>
                <c:formatCode>General</c:formatCode>
                <c:ptCount val="1"/>
              </c:numCache>
            </c:numRef>
          </c:cat>
          <c:val>
            <c:numRef>
              <c:f>工作表1!$D$2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9FC-4C17-8039-6FEEA86E58A7}"/>
            </c:ext>
          </c:extLst>
        </c:ser>
        <c:ser>
          <c:idx val="3"/>
          <c:order val="3"/>
          <c:tx>
            <c:strRef>
              <c:f>工作表1!$E$1</c:f>
              <c:strCache>
                <c:ptCount val="1"/>
                <c:pt idx="0">
                  <c:v>倉鼠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tx1"/>
              </a:solidFill>
            </a:ln>
            <a:effectLst>
              <a:outerShdw blurRad="40005" dist="20320" dir="5400000" algn="ctr" rotWithShape="0">
                <a:schemeClr val="tx1">
                  <a:alpha val="38000"/>
                </a:schemeClr>
              </a:outerShdw>
            </a:effectLst>
          </c:spPr>
          <c:invertIfNegative val="0"/>
          <c:cat>
            <c:numRef>
              <c:f>工作表1!$A$2</c:f>
              <c:numCache>
                <c:formatCode>General</c:formatCode>
                <c:ptCount val="1"/>
              </c:numCache>
            </c:numRef>
          </c:cat>
          <c:val>
            <c:numRef>
              <c:f>工作表1!$E$2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9FC-4C17-8039-6FEEA86E58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-51"/>
        <c:axId val="484749144"/>
        <c:axId val="484749472"/>
      </c:barChart>
      <c:catAx>
        <c:axId val="484749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484749472"/>
        <c:crosses val="autoZero"/>
        <c:auto val="1"/>
        <c:lblAlgn val="ctr"/>
        <c:lblOffset val="100"/>
        <c:noMultiLvlLbl val="0"/>
      </c:catAx>
      <c:valAx>
        <c:axId val="484749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wordArtVertRtl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HK" altLang="zh-HK" sz="1200" b="1" i="0" cap="all" baseline="0" dirty="0" smtClean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壽命</a:t>
                </a:r>
                <a:r>
                  <a:rPr lang="en-US" altLang="zh-HK" sz="1200" b="1" i="0" cap="all" baseline="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zh-HK" sz="1200" b="1" i="0" cap="all" baseline="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年</a:t>
                </a:r>
                <a:r>
                  <a:rPr lang="en-US" altLang="zh-HK" sz="1200" b="1" i="0" cap="all" baseline="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endParaRPr lang="zh-HK" altLang="zh-HK" sz="12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wordArtVertRtl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zh-HK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48474914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H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zh-TW" altLang="zh-HK" sz="1400" b="1" i="0" u="sng" strike="noStrike" kern="1200" spc="0" baseline="0" dirty="0" smtClean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各種寵物的壽命</a:t>
            </a:r>
            <a:endParaRPr lang="zh-HK" altLang="zh-HK" sz="1400" b="1" i="0" u="sng" strike="noStrike" kern="1200" spc="0" baseline="0" dirty="0" smtClean="0">
              <a:solidFill>
                <a:srgbClr val="000000">
                  <a:lumMod val="65000"/>
                  <a:lumOff val="35000"/>
                </a:srgb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c:rich>
      </c:tx>
      <c:layout>
        <c:manualLayout>
          <c:xMode val="edge"/>
          <c:yMode val="edge"/>
          <c:x val="0.36358112616202287"/>
          <c:y val="1.61468237036389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zh-H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狗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tx1"/>
              </a:solidFill>
            </a:ln>
            <a:effectLst>
              <a:outerShdw blurRad="40005" dist="20320" dir="5400000" algn="ctr" rotWithShape="0">
                <a:schemeClr val="tx1">
                  <a:alpha val="38000"/>
                </a:schemeClr>
              </a:outerShdw>
            </a:effectLst>
          </c:spPr>
          <c:invertIfNegative val="0"/>
          <c:cat>
            <c:numRef>
              <c:f>工作表1!$A$2</c:f>
              <c:numCache>
                <c:formatCode>General</c:formatCode>
                <c:ptCount val="1"/>
              </c:numCache>
            </c:numRef>
          </c:cat>
          <c:val>
            <c:numRef>
              <c:f>工作表1!$B$2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2B-4A4B-93D9-EF143E41D6A6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貓</c:v>
                </c:pt>
              </c:strCache>
            </c:strRef>
          </c:tx>
          <c:spPr>
            <a:solidFill>
              <a:srgbClr val="F2AE3F"/>
            </a:solidFill>
            <a:ln>
              <a:solidFill>
                <a:schemeClr val="tx1"/>
              </a:solidFill>
            </a:ln>
            <a:effectLst>
              <a:outerShdw blurRad="40005" dist="203200" dir="5400000" algn="ctr" rotWithShape="0">
                <a:schemeClr val="tx1">
                  <a:alpha val="38000"/>
                </a:scheme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tx1"/>
                </a:solidFill>
              </a:ln>
              <a:effectLst>
                <a:outerShdw blurRad="40005" dist="203200" dir="5400000" algn="ctr" rotWithShape="0">
                  <a:schemeClr val="tx1">
                    <a:alpha val="38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472B-4A4B-93D9-EF143E41D6A6}"/>
              </c:ext>
            </c:extLst>
          </c:dPt>
          <c:cat>
            <c:numRef>
              <c:f>工作表1!$A$2</c:f>
              <c:numCache>
                <c:formatCode>General</c:formatCode>
                <c:ptCount val="1"/>
              </c:numCache>
            </c:numRef>
          </c:cat>
          <c:val>
            <c:numRef>
              <c:f>工作表1!$C$2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2B-4A4B-93D9-EF143E41D6A6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兔子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tx1"/>
                </a:solidFill>
              </a:ln>
              <a:effectLst>
                <a:outerShdw blurRad="40005" dist="20320" dir="5400000" algn="ctr" rotWithShape="0">
                  <a:schemeClr val="tx1">
                    <a:alpha val="38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72B-4A4B-93D9-EF143E41D6A6}"/>
              </c:ext>
            </c:extLst>
          </c:dPt>
          <c:cat>
            <c:numRef>
              <c:f>工作表1!$A$2</c:f>
              <c:numCache>
                <c:formatCode>General</c:formatCode>
                <c:ptCount val="1"/>
              </c:numCache>
            </c:numRef>
          </c:cat>
          <c:val>
            <c:numRef>
              <c:f>工作表1!$D$2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72B-4A4B-93D9-EF143E41D6A6}"/>
            </c:ext>
          </c:extLst>
        </c:ser>
        <c:ser>
          <c:idx val="3"/>
          <c:order val="3"/>
          <c:tx>
            <c:strRef>
              <c:f>工作表1!$E$1</c:f>
              <c:strCache>
                <c:ptCount val="1"/>
                <c:pt idx="0">
                  <c:v>倉鼠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tx1"/>
              </a:solidFill>
            </a:ln>
            <a:effectLst>
              <a:outerShdw blurRad="40005" dist="20320" dir="5400000" algn="ctr" rotWithShape="0">
                <a:schemeClr val="tx1">
                  <a:alpha val="38000"/>
                </a:schemeClr>
              </a:outerShdw>
            </a:effectLst>
          </c:spPr>
          <c:invertIfNegative val="0"/>
          <c:cat>
            <c:numRef>
              <c:f>工作表1!$A$2</c:f>
              <c:numCache>
                <c:formatCode>General</c:formatCode>
                <c:ptCount val="1"/>
              </c:numCache>
            </c:numRef>
          </c:cat>
          <c:val>
            <c:numRef>
              <c:f>工作表1!$E$2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72B-4A4B-93D9-EF143E41D6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-51"/>
        <c:axId val="484749144"/>
        <c:axId val="484749472"/>
      </c:barChart>
      <c:catAx>
        <c:axId val="484749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484749472"/>
        <c:crosses val="autoZero"/>
        <c:auto val="1"/>
        <c:lblAlgn val="ctr"/>
        <c:lblOffset val="100"/>
        <c:noMultiLvlLbl val="0"/>
      </c:catAx>
      <c:valAx>
        <c:axId val="484749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wordArtVertRtl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HK" altLang="zh-HK" sz="1200" b="1" i="0" cap="all" baseline="0" dirty="0" smtClean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壽命</a:t>
                </a:r>
                <a:r>
                  <a:rPr lang="en-US" altLang="zh-HK" sz="1200" b="1" i="0" cap="all" baseline="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zh-HK" sz="1200" b="1" i="0" cap="all" baseline="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年</a:t>
                </a:r>
                <a:r>
                  <a:rPr lang="en-US" altLang="zh-HK" sz="1200" b="1" i="0" cap="all" baseline="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endParaRPr lang="zh-HK" altLang="zh-HK" sz="12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wordArtVertRtl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zh-HK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48474914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H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zh-HK" sz="1400" b="1" i="0" u="sng" strike="noStrike" baseline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各種寵物</a:t>
            </a:r>
            <a:r>
              <a:rPr lang="zh-TW" altLang="zh-HK" sz="1400" b="1" i="0" u="sng" strike="noStrike" baseline="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的壽命</a:t>
            </a:r>
            <a:endParaRPr 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HK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狗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工作表1!$A$2</c:f>
              <c:numCache>
                <c:formatCode>General</c:formatCode>
                <c:ptCount val="1"/>
              </c:numCache>
            </c:numRef>
          </c:cat>
          <c:val>
            <c:numRef>
              <c:f>工作表1!$B$2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CA-4211-8736-ACCA090E9158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貓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工作表1!$A$2</c:f>
              <c:numCache>
                <c:formatCode>General</c:formatCode>
                <c:ptCount val="1"/>
              </c:numCache>
            </c:numRef>
          </c:cat>
          <c:val>
            <c:numRef>
              <c:f>工作表1!$C$2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CA-4211-8736-ACCA090E9158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兔子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25400" dist="19050" dir="6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C0C2-47B4-89CD-5A4B8F34793C}"/>
              </c:ext>
            </c:extLst>
          </c:dPt>
          <c:cat>
            <c:numRef>
              <c:f>工作表1!$A$2</c:f>
              <c:numCache>
                <c:formatCode>General</c:formatCode>
                <c:ptCount val="1"/>
              </c:numCache>
            </c:numRef>
          </c:cat>
          <c:val>
            <c:numRef>
              <c:f>工作表1!$D$2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CA-4211-8736-ACCA090E9158}"/>
            </c:ext>
          </c:extLst>
        </c:ser>
        <c:ser>
          <c:idx val="3"/>
          <c:order val="3"/>
          <c:tx>
            <c:strRef>
              <c:f>工作表1!$E$1</c:f>
              <c:strCache>
                <c:ptCount val="1"/>
                <c:pt idx="0">
                  <c:v>倉鼠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3CA-4211-8736-ACCA090E9158}"/>
              </c:ext>
            </c:extLst>
          </c:dPt>
          <c:cat>
            <c:numRef>
              <c:f>工作表1!$A$2</c:f>
              <c:numCache>
                <c:formatCode>General</c:formatCode>
                <c:ptCount val="1"/>
              </c:numCache>
            </c:numRef>
          </c:cat>
          <c:val>
            <c:numRef>
              <c:f>工作表1!$E$2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3CA-4211-8736-ACCA090E91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overlap val="-45"/>
        <c:axId val="484749144"/>
        <c:axId val="484749472"/>
      </c:barChart>
      <c:catAx>
        <c:axId val="484749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484749472"/>
        <c:crosses val="autoZero"/>
        <c:auto val="1"/>
        <c:lblAlgn val="ctr"/>
        <c:lblOffset val="100"/>
        <c:noMultiLvlLbl val="0"/>
      </c:catAx>
      <c:valAx>
        <c:axId val="484749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HK" altLang="en-US" sz="1200" b="1" i="0" cap="all" baseline="0" dirty="0" smtClean="0">
                    <a:solidFill>
                      <a:schemeClr val="tx1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壽命</a:t>
                </a:r>
                <a:r>
                  <a:rPr lang="en-US" altLang="zh-HK" sz="1200" b="1" i="0" cap="all" baseline="0" dirty="0" smtClean="0">
                    <a:solidFill>
                      <a:schemeClr val="tx1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zh-HK" sz="1200" b="1" i="0" cap="all" baseline="0" dirty="0">
                    <a:solidFill>
                      <a:schemeClr val="tx1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年</a:t>
                </a:r>
                <a:r>
                  <a:rPr lang="en-US" altLang="zh-HK" sz="1200" b="1" i="0" cap="all" baseline="0" dirty="0">
                    <a:solidFill>
                      <a:schemeClr val="tx1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endParaRPr lang="zh-HK" altLang="zh-HK" sz="1200" dirty="0">
                  <a:solidFill>
                    <a:schemeClr val="tx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zh-HK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48474914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HK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zh-TW" altLang="zh-HK" sz="1400" b="1" i="0" u="sng" strike="noStrike" kern="1200" spc="0" baseline="0" dirty="0" smtClean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各種寵物的壽命</a:t>
            </a:r>
            <a:endParaRPr lang="zh-HK" altLang="zh-HK" sz="1400" b="1" i="0" u="sng" strike="noStrike" kern="1200" spc="0" baseline="0" dirty="0" smtClean="0">
              <a:solidFill>
                <a:srgbClr val="000000">
                  <a:lumMod val="65000"/>
                  <a:lumOff val="35000"/>
                </a:srgb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c:rich>
      </c:tx>
      <c:layout>
        <c:manualLayout>
          <c:xMode val="edge"/>
          <c:yMode val="edge"/>
          <c:x val="0.36358112616202287"/>
          <c:y val="1.61468237036389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zh-H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狗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tx1"/>
              </a:solidFill>
            </a:ln>
            <a:effectLst>
              <a:outerShdw blurRad="40005" dist="20320" dir="5400000" algn="ctr" rotWithShape="0">
                <a:schemeClr val="tx1">
                  <a:alpha val="38000"/>
                </a:schemeClr>
              </a:outerShdw>
            </a:effectLst>
          </c:spPr>
          <c:invertIfNegative val="0"/>
          <c:cat>
            <c:numRef>
              <c:f>工作表1!$A$2</c:f>
              <c:numCache>
                <c:formatCode>General</c:formatCode>
                <c:ptCount val="1"/>
              </c:numCache>
            </c:numRef>
          </c:cat>
          <c:val>
            <c:numRef>
              <c:f>工作表1!$B$2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09-46CE-93D3-A0133B2D2C33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貓</c:v>
                </c:pt>
              </c:strCache>
            </c:strRef>
          </c:tx>
          <c:spPr>
            <a:solidFill>
              <a:srgbClr val="F2AE3F"/>
            </a:solidFill>
            <a:ln>
              <a:solidFill>
                <a:schemeClr val="tx1"/>
              </a:solidFill>
            </a:ln>
            <a:effectLst>
              <a:outerShdw blurRad="40005" dist="203200" dir="5400000" algn="ctr" rotWithShape="0">
                <a:schemeClr val="tx1">
                  <a:alpha val="38000"/>
                </a:scheme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tx1"/>
                </a:solidFill>
              </a:ln>
              <a:effectLst>
                <a:outerShdw blurRad="40005" dist="203200" dir="5400000" algn="ctr" rotWithShape="0">
                  <a:schemeClr val="tx1">
                    <a:alpha val="38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0909-46CE-93D3-A0133B2D2C33}"/>
              </c:ext>
            </c:extLst>
          </c:dPt>
          <c:cat>
            <c:numRef>
              <c:f>工作表1!$A$2</c:f>
              <c:numCache>
                <c:formatCode>General</c:formatCode>
                <c:ptCount val="1"/>
              </c:numCache>
            </c:numRef>
          </c:cat>
          <c:val>
            <c:numRef>
              <c:f>工作表1!$C$2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09-46CE-93D3-A0133B2D2C33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兔子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tx1"/>
                </a:solidFill>
              </a:ln>
              <a:effectLst>
                <a:outerShdw blurRad="40005" dist="20320" dir="5400000" algn="ctr" rotWithShape="0">
                  <a:schemeClr val="tx1">
                    <a:alpha val="38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909-46CE-93D3-A0133B2D2C33}"/>
              </c:ext>
            </c:extLst>
          </c:dPt>
          <c:cat>
            <c:numRef>
              <c:f>工作表1!$A$2</c:f>
              <c:numCache>
                <c:formatCode>General</c:formatCode>
                <c:ptCount val="1"/>
              </c:numCache>
            </c:numRef>
          </c:cat>
          <c:val>
            <c:numRef>
              <c:f>工作表1!$D$2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909-46CE-93D3-A0133B2D2C33}"/>
            </c:ext>
          </c:extLst>
        </c:ser>
        <c:ser>
          <c:idx val="3"/>
          <c:order val="3"/>
          <c:tx>
            <c:strRef>
              <c:f>工作表1!$E$1</c:f>
              <c:strCache>
                <c:ptCount val="1"/>
                <c:pt idx="0">
                  <c:v>倉鼠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tx1"/>
              </a:solidFill>
            </a:ln>
            <a:effectLst>
              <a:outerShdw blurRad="40005" dist="20320" dir="5400000" algn="ctr" rotWithShape="0">
                <a:schemeClr val="tx1">
                  <a:alpha val="38000"/>
                </a:schemeClr>
              </a:outerShdw>
            </a:effectLst>
          </c:spPr>
          <c:invertIfNegative val="0"/>
          <c:cat>
            <c:numRef>
              <c:f>工作表1!$A$2</c:f>
              <c:numCache>
                <c:formatCode>General</c:formatCode>
                <c:ptCount val="1"/>
              </c:numCache>
            </c:numRef>
          </c:cat>
          <c:val>
            <c:numRef>
              <c:f>工作表1!$E$2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909-46CE-93D3-A0133B2D2C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-51"/>
        <c:axId val="484749144"/>
        <c:axId val="484749472"/>
      </c:barChart>
      <c:catAx>
        <c:axId val="484749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484749472"/>
        <c:crosses val="autoZero"/>
        <c:auto val="1"/>
        <c:lblAlgn val="ctr"/>
        <c:lblOffset val="100"/>
        <c:noMultiLvlLbl val="0"/>
      </c:catAx>
      <c:valAx>
        <c:axId val="484749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wordArtVertRtl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HK" altLang="zh-HK" sz="1200" b="1" i="0" cap="all" baseline="0" dirty="0" smtClean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壽命</a:t>
                </a:r>
                <a:r>
                  <a:rPr lang="en-US" altLang="zh-HK" sz="1200" b="1" i="0" cap="all" baseline="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zh-HK" sz="1200" b="1" i="0" cap="all" baseline="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年</a:t>
                </a:r>
                <a:r>
                  <a:rPr lang="en-US" altLang="zh-HK" sz="1200" b="1" i="0" cap="all" baseline="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endParaRPr lang="zh-HK" altLang="zh-HK" sz="12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wordArtVertRtl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zh-HK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48474914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HK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zh-HK" sz="1800" b="1" i="0" u="sng" strike="noStrike" baseline="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學校教師們家中飼養寵物的數量</a:t>
            </a:r>
            <a:endParaRPr lang="zh-HK" altLang="en-US" sz="18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HK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工作表2!$B$1</c:f>
              <c:strCache>
                <c:ptCount val="1"/>
                <c:pt idx="0">
                  <c:v>0 隻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工作表2!$A$2</c:f>
              <c:numCache>
                <c:formatCode>General</c:formatCode>
                <c:ptCount val="1"/>
              </c:numCache>
            </c:numRef>
          </c:cat>
          <c:val>
            <c:numRef>
              <c:f>工作表2!$B$2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8F-471B-BEA4-72027CDFFEEB}"/>
            </c:ext>
          </c:extLst>
        </c:ser>
        <c:ser>
          <c:idx val="1"/>
          <c:order val="1"/>
          <c:tx>
            <c:strRef>
              <c:f>工作表2!$C$1</c:f>
              <c:strCache>
                <c:ptCount val="1"/>
                <c:pt idx="0">
                  <c:v>1 隻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工作表2!$A$2</c:f>
              <c:numCache>
                <c:formatCode>General</c:formatCode>
                <c:ptCount val="1"/>
              </c:numCache>
            </c:numRef>
          </c:cat>
          <c:val>
            <c:numRef>
              <c:f>工作表2!$C$2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8F-471B-BEA4-72027CDFFEEB}"/>
            </c:ext>
          </c:extLst>
        </c:ser>
        <c:ser>
          <c:idx val="2"/>
          <c:order val="2"/>
          <c:tx>
            <c:strRef>
              <c:f>工作表2!$D$1</c:f>
              <c:strCache>
                <c:ptCount val="1"/>
                <c:pt idx="0">
                  <c:v>2 隻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工作表2!$A$2</c:f>
              <c:numCache>
                <c:formatCode>General</c:formatCode>
                <c:ptCount val="1"/>
              </c:numCache>
            </c:numRef>
          </c:cat>
          <c:val>
            <c:numRef>
              <c:f>工作表2!$D$2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8F-471B-BEA4-72027CDFFEEB}"/>
            </c:ext>
          </c:extLst>
        </c:ser>
        <c:ser>
          <c:idx val="3"/>
          <c:order val="3"/>
          <c:tx>
            <c:strRef>
              <c:f>工作表2!$E$1</c:f>
              <c:strCache>
                <c:ptCount val="1"/>
                <c:pt idx="0">
                  <c:v>3 隻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工作表2!$A$2</c:f>
              <c:numCache>
                <c:formatCode>General</c:formatCode>
                <c:ptCount val="1"/>
              </c:numCache>
            </c:numRef>
          </c:cat>
          <c:val>
            <c:numRef>
              <c:f>工作表2!$E$2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8F-471B-BEA4-72027CDFFE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8"/>
        <c:overlap val="-53"/>
        <c:axId val="561192688"/>
        <c:axId val="561189736"/>
      </c:barChart>
      <c:catAx>
        <c:axId val="561192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561189736"/>
        <c:crosses val="autoZero"/>
        <c:auto val="1"/>
        <c:lblAlgn val="ctr"/>
        <c:lblOffset val="100"/>
        <c:noMultiLvlLbl val="0"/>
      </c:catAx>
      <c:valAx>
        <c:axId val="561189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r>
                  <a:rPr lang="zh-TW" altLang="zh-HK" sz="1200" b="1" i="0" dirty="0" smtClean="0">
                    <a:solidFill>
                      <a:schemeClr val="tx1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人數 </a:t>
                </a:r>
                <a:r>
                  <a:rPr lang="en-US" altLang="zh-HK" sz="1200" b="1" i="0" dirty="0" smtClean="0">
                    <a:solidFill>
                      <a:schemeClr val="tx1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zh-HK" sz="1200" b="1" i="0" dirty="0" smtClean="0">
                    <a:solidFill>
                      <a:schemeClr val="tx1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人</a:t>
                </a:r>
                <a:r>
                  <a:rPr lang="en-US" altLang="zh-HK" sz="1200" b="1" i="0" dirty="0" smtClean="0">
                    <a:solidFill>
                      <a:schemeClr val="tx1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endParaRPr lang="zh-HK" altLang="zh-HK" sz="1200" b="1" dirty="0">
                  <a:solidFill>
                    <a:schemeClr val="tx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c:rich>
          </c:tx>
          <c:layout>
            <c:manualLayout>
              <c:xMode val="edge"/>
              <c:yMode val="edge"/>
              <c:x val="0.4208055555555556"/>
              <c:y val="0.903041771086195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HK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561192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H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a0a061307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a0a0613070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0007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a0a061307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a0a061307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1528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gd419f31515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5" name="Google Shape;1325;gd419f31515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0344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gd419f31515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5" name="Google Shape;1325;gd419f31515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56092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a0a061307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a0a061307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9060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a0a061307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a0a061307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08878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922888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a0a061307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a0a061307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531f3d4f7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531f3d4f7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a0a061307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a0a061307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d419f31515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d419f31515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a0a061307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a0a0613070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8448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a0a061307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a0a0613070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6662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a0a061307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a0a0613070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7046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a0a061307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a0a0613070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4359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ca.org.hk/ch/services/which-pet-for-you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spca.org.hk/ch/services/which-pet-for-you" TargetMode="Externa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www.pdsa.org.uk/what-we-do/blog/how-long-do-pets-liv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pdsa.org.uk/what-we-do/blog/how-long-do-pets-live" TargetMode="External"/><Relationship Id="rId4" Type="http://schemas.openxmlformats.org/officeDocument/2006/relationships/hyperlink" Target="https://www.spca.org.hk/ch/services/which-pet-for-yo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ctrTitle"/>
          </p:nvPr>
        </p:nvSpPr>
        <p:spPr>
          <a:xfrm>
            <a:off x="3318199" y="1372151"/>
            <a:ext cx="4392000" cy="16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en-US" dirty="0"/>
              <a:t>3D1 </a:t>
            </a:r>
            <a:r>
              <a:rPr lang="zh-HK" altLang="en-US" dirty="0"/>
              <a:t>棒形圖</a:t>
            </a:r>
            <a:r>
              <a:rPr lang="en-US" altLang="zh-HK" dirty="0"/>
              <a:t>(</a:t>
            </a:r>
            <a:r>
              <a:rPr lang="zh-HK" altLang="en-US" dirty="0"/>
              <a:t>一</a:t>
            </a:r>
            <a:r>
              <a:rPr lang="en-US" altLang="zh-HK" dirty="0" smtClean="0"/>
              <a:t>)</a:t>
            </a:r>
            <a:br>
              <a:rPr lang="en-US" altLang="zh-HK" dirty="0" smtClean="0"/>
            </a:br>
            <a:r>
              <a:rPr lang="zh-HK" altLang="en-US" sz="4000" dirty="0" smtClean="0"/>
              <a:t>寵物</a:t>
            </a:r>
            <a:r>
              <a:rPr lang="zh-TW" altLang="en-US" sz="4000" dirty="0" smtClean="0"/>
              <a:t>與你</a:t>
            </a:r>
            <a:endParaRPr sz="4000" dirty="0"/>
          </a:p>
        </p:txBody>
      </p:sp>
      <p:grpSp>
        <p:nvGrpSpPr>
          <p:cNvPr id="8" name="群組 7"/>
          <p:cNvGrpSpPr/>
          <p:nvPr/>
        </p:nvGrpSpPr>
        <p:grpSpPr>
          <a:xfrm>
            <a:off x="558799" y="2775737"/>
            <a:ext cx="2902857" cy="1931729"/>
            <a:chOff x="872067" y="1676400"/>
            <a:chExt cx="3505200" cy="2887133"/>
          </a:xfrm>
        </p:grpSpPr>
        <p:cxnSp>
          <p:nvCxnSpPr>
            <p:cNvPr id="6" name="直線接點 5"/>
            <p:cNvCxnSpPr/>
            <p:nvPr/>
          </p:nvCxnSpPr>
          <p:spPr>
            <a:xfrm flipV="1">
              <a:off x="872067" y="1676400"/>
              <a:ext cx="0" cy="2887133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6"/>
            <p:cNvSpPr/>
            <p:nvPr/>
          </p:nvSpPr>
          <p:spPr>
            <a:xfrm>
              <a:off x="1212457" y="2082799"/>
              <a:ext cx="541867" cy="248073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56" name="矩形 155"/>
            <p:cNvSpPr/>
            <p:nvPr/>
          </p:nvSpPr>
          <p:spPr>
            <a:xfrm>
              <a:off x="1973308" y="2895600"/>
              <a:ext cx="541867" cy="16679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57" name="矩形 156"/>
            <p:cNvSpPr/>
            <p:nvPr/>
          </p:nvSpPr>
          <p:spPr>
            <a:xfrm>
              <a:off x="2734159" y="3344333"/>
              <a:ext cx="541867" cy="121919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58" name="矩形 157"/>
            <p:cNvSpPr/>
            <p:nvPr/>
          </p:nvSpPr>
          <p:spPr>
            <a:xfrm>
              <a:off x="3495010" y="2658533"/>
              <a:ext cx="541867" cy="190499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cxnSp>
          <p:nvCxnSpPr>
            <p:cNvPr id="4" name="直線接點 3"/>
            <p:cNvCxnSpPr/>
            <p:nvPr/>
          </p:nvCxnSpPr>
          <p:spPr>
            <a:xfrm>
              <a:off x="872067" y="4563533"/>
              <a:ext cx="3505200" cy="0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1289446" y="424542"/>
            <a:ext cx="7636840" cy="72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60" name="矩形 159"/>
          <p:cNvSpPr/>
          <p:nvPr/>
        </p:nvSpPr>
        <p:spPr>
          <a:xfrm>
            <a:off x="8588829" y="282765"/>
            <a:ext cx="72000" cy="401682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6291944" y="4553576"/>
            <a:ext cx="2525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教育局課程發展處數學教育組</a:t>
            </a:r>
            <a:endParaRPr lang="zh-HK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圖表 24"/>
          <p:cNvGraphicFramePr>
            <a:graphicFrameLocks/>
          </p:cNvGraphicFramePr>
          <p:nvPr>
            <p:extLst/>
          </p:nvPr>
        </p:nvGraphicFramePr>
        <p:xfrm>
          <a:off x="2104966" y="605419"/>
          <a:ext cx="4934068" cy="3932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64760" y="135802"/>
            <a:ext cx="8784000" cy="572700"/>
          </a:xfrm>
        </p:spPr>
        <p:txBody>
          <a:bodyPr/>
          <a:lstStyle/>
          <a:p>
            <a:pPr algn="l"/>
            <a:r>
              <a:rPr lang="zh-TW" altLang="en-US" dirty="0"/>
              <a:t>縱向</a:t>
            </a:r>
            <a:r>
              <a:rPr lang="zh-TW" altLang="en-US" dirty="0" smtClean="0"/>
              <a:t>棒形圖</a:t>
            </a:r>
            <a:endParaRPr lang="zh-HK" altLang="en-US" dirty="0"/>
          </a:p>
        </p:txBody>
      </p:sp>
      <p:graphicFrame>
        <p:nvGraphicFramePr>
          <p:cNvPr id="73" name="Google Shape;832;p24"/>
          <p:cNvGraphicFramePr/>
          <p:nvPr>
            <p:extLst>
              <p:ext uri="{D42A27DB-BD31-4B8C-83A1-F6EECF244321}">
                <p14:modId xmlns:p14="http://schemas.microsoft.com/office/powerpoint/2010/main" val="1571570289"/>
              </p:ext>
            </p:extLst>
          </p:nvPr>
        </p:nvGraphicFramePr>
        <p:xfrm>
          <a:off x="5873115" y="-3247"/>
          <a:ext cx="3261360" cy="548640"/>
        </p:xfrm>
        <a:graphic>
          <a:graphicData uri="http://schemas.openxmlformats.org/drawingml/2006/table">
            <a:tbl>
              <a:tblPr>
                <a:noFill/>
                <a:tableStyleId>{E76AB45E-23FB-4328-AA69-5AC00607E572}</a:tableStyleId>
              </a:tblPr>
              <a:tblGrid>
                <a:gridCol w="1201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8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48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97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b="1" dirty="0" smtClean="0"/>
                        <a:t>寵物</a:t>
                      </a:r>
                      <a:endParaRPr lang="zh-HK" altLang="en-US" sz="1200" b="1" dirty="0"/>
                    </a:p>
                  </a:txBody>
                  <a:tcPr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C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b="1" dirty="0" smtClean="0"/>
                        <a:t>狗</a:t>
                      </a:r>
                      <a:endParaRPr lang="zh-HK" altLang="en-US" sz="1200" b="1" dirty="0"/>
                    </a:p>
                  </a:txBody>
                  <a:tcPr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C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b="1" dirty="0" smtClean="0"/>
                        <a:t>貓</a:t>
                      </a:r>
                      <a:endParaRPr lang="zh-HK" altLang="en-US" sz="1200" b="1" dirty="0"/>
                    </a:p>
                  </a:txBody>
                  <a:tcPr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C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b="1" dirty="0" smtClean="0"/>
                        <a:t>兔子</a:t>
                      </a:r>
                      <a:endParaRPr lang="zh-HK" altLang="en-US" sz="1200" b="1" dirty="0"/>
                    </a:p>
                  </a:txBody>
                  <a:tcPr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C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b="1" dirty="0" smtClean="0"/>
                        <a:t>倉鼠</a:t>
                      </a:r>
                      <a:endParaRPr lang="zh-HK" altLang="en-US" sz="1200" b="1" dirty="0"/>
                    </a:p>
                  </a:txBody>
                  <a:tcPr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C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8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HK" altLang="en-US" sz="1200" b="1" dirty="0" smtClean="0"/>
                        <a:t>壽命 </a:t>
                      </a:r>
                      <a:r>
                        <a:rPr lang="en-US" altLang="zh-TW" sz="1200" b="1" dirty="0" smtClean="0"/>
                        <a:t>(</a:t>
                      </a:r>
                      <a:r>
                        <a:rPr lang="zh-TW" altLang="en-US" sz="1200" b="1" dirty="0" smtClean="0"/>
                        <a:t>年</a:t>
                      </a:r>
                      <a:r>
                        <a:rPr lang="en-US" altLang="zh-TW" sz="1200" b="1" dirty="0" smtClean="0"/>
                        <a:t>)</a:t>
                      </a:r>
                      <a:endParaRPr lang="zh-HK" altLang="en-US" sz="1200" b="1" dirty="0"/>
                    </a:p>
                  </a:txBody>
                  <a:tcPr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C2C2">
                        <a:alpha val="49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zh-HK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zh-HK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zh-HK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zh-HK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43" name="群組 242"/>
          <p:cNvGrpSpPr/>
          <p:nvPr/>
        </p:nvGrpSpPr>
        <p:grpSpPr>
          <a:xfrm>
            <a:off x="6830313" y="2517906"/>
            <a:ext cx="2190845" cy="1906504"/>
            <a:chOff x="-1263845" y="3209411"/>
            <a:chExt cx="2190845" cy="1906504"/>
          </a:xfrm>
        </p:grpSpPr>
        <p:pic>
          <p:nvPicPr>
            <p:cNvPr id="242" name="圖片 2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104396" y="3797518"/>
              <a:ext cx="822604" cy="1318397"/>
            </a:xfrm>
            <a:prstGeom prst="rect">
              <a:avLst/>
            </a:prstGeom>
          </p:spPr>
        </p:pic>
        <p:grpSp>
          <p:nvGrpSpPr>
            <p:cNvPr id="85" name="群組 84"/>
            <p:cNvGrpSpPr/>
            <p:nvPr/>
          </p:nvGrpSpPr>
          <p:grpSpPr>
            <a:xfrm>
              <a:off x="-1263845" y="3209411"/>
              <a:ext cx="1597887" cy="1321204"/>
              <a:chOff x="2558092" y="756563"/>
              <a:chExt cx="2822954" cy="2334146"/>
            </a:xfrm>
          </p:grpSpPr>
          <p:sp>
            <p:nvSpPr>
              <p:cNvPr id="86" name="Google Shape;373;p19"/>
              <p:cNvSpPr/>
              <p:nvPr/>
            </p:nvSpPr>
            <p:spPr>
              <a:xfrm rot="21599970">
                <a:off x="2558092" y="756563"/>
                <a:ext cx="2727525" cy="2334146"/>
              </a:xfrm>
              <a:custGeom>
                <a:avLst/>
                <a:gdLst/>
                <a:ahLst/>
                <a:cxnLst/>
                <a:rect l="l" t="t" r="r" b="b"/>
                <a:pathLst>
                  <a:path w="2105" h="1633" extrusionOk="0">
                    <a:moveTo>
                      <a:pt x="1241" y="0"/>
                    </a:moveTo>
                    <a:cubicBezTo>
                      <a:pt x="1073" y="32"/>
                      <a:pt x="873" y="96"/>
                      <a:pt x="705" y="128"/>
                    </a:cubicBezTo>
                    <a:cubicBezTo>
                      <a:pt x="537" y="168"/>
                      <a:pt x="400" y="200"/>
                      <a:pt x="304" y="264"/>
                    </a:cubicBezTo>
                    <a:cubicBezTo>
                      <a:pt x="136" y="400"/>
                      <a:pt x="72" y="632"/>
                      <a:pt x="40" y="832"/>
                    </a:cubicBezTo>
                    <a:cubicBezTo>
                      <a:pt x="0" y="1064"/>
                      <a:pt x="0" y="1328"/>
                      <a:pt x="200" y="1496"/>
                    </a:cubicBezTo>
                    <a:cubicBezTo>
                      <a:pt x="336" y="1632"/>
                      <a:pt x="569" y="1632"/>
                      <a:pt x="801" y="1632"/>
                    </a:cubicBezTo>
                    <a:cubicBezTo>
                      <a:pt x="1001" y="1632"/>
                      <a:pt x="1201" y="1632"/>
                      <a:pt x="1401" y="1568"/>
                    </a:cubicBezTo>
                    <a:cubicBezTo>
                      <a:pt x="1601" y="1528"/>
                      <a:pt x="1801" y="1432"/>
                      <a:pt x="1937" y="1264"/>
                    </a:cubicBezTo>
                    <a:cubicBezTo>
                      <a:pt x="2041" y="1064"/>
                      <a:pt x="2073" y="864"/>
                      <a:pt x="2105" y="632"/>
                    </a:cubicBezTo>
                    <a:cubicBezTo>
                      <a:pt x="2105" y="528"/>
                      <a:pt x="2105" y="432"/>
                      <a:pt x="2073" y="328"/>
                    </a:cubicBezTo>
                    <a:cubicBezTo>
                      <a:pt x="2041" y="200"/>
                      <a:pt x="1937" y="96"/>
                      <a:pt x="1801" y="64"/>
                    </a:cubicBezTo>
                    <a:cubicBezTo>
                      <a:pt x="1673" y="32"/>
                      <a:pt x="1537" y="0"/>
                      <a:pt x="1401" y="0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87" name="Google Shape;383;p19"/>
              <p:cNvSpPr txBox="1"/>
              <p:nvPr/>
            </p:nvSpPr>
            <p:spPr>
              <a:xfrm>
                <a:off x="2798625" y="1664860"/>
                <a:ext cx="2582421" cy="736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zh-TW" altLang="en-US" sz="1900" b="1" dirty="0">
                    <a:solidFill>
                      <a:schemeClr val="accent5">
                        <a:lumMod val="75000"/>
                      </a:schemeClr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這個棒形</a:t>
                </a:r>
                <a:r>
                  <a:rPr lang="zh-TW" altLang="en-US" sz="1900" b="1" dirty="0" smtClean="0">
                    <a:solidFill>
                      <a:schemeClr val="accent5">
                        <a:lumMod val="75000"/>
                      </a:schemeClr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圖與前</a:t>
                </a:r>
                <a:r>
                  <a:rPr lang="zh-TW" altLang="en-US" sz="1900" b="1" dirty="0" smtClean="0">
                    <a:solidFill>
                      <a:schemeClr val="accent5">
                        <a:lumMod val="75000"/>
                      </a:schemeClr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頁的有</a:t>
                </a:r>
                <a:r>
                  <a:rPr lang="zh-TW" altLang="en-US" sz="1900" b="1" dirty="0">
                    <a:solidFill>
                      <a:schemeClr val="accent5">
                        <a:lumMod val="75000"/>
                      </a:schemeClr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甚麼不同？</a:t>
                </a:r>
              </a:p>
            </p:txBody>
          </p:sp>
        </p:grpSp>
      </p:grpSp>
      <p:graphicFrame>
        <p:nvGraphicFramePr>
          <p:cNvPr id="76" name="表格 75"/>
          <p:cNvGraphicFramePr>
            <a:graphicFrameLocks noGrp="1"/>
          </p:cNvGraphicFramePr>
          <p:nvPr>
            <p:extLst/>
          </p:nvPr>
        </p:nvGraphicFramePr>
        <p:xfrm>
          <a:off x="2947713" y="4424410"/>
          <a:ext cx="3782804" cy="609600"/>
        </p:xfrm>
        <a:graphic>
          <a:graphicData uri="http://schemas.openxmlformats.org/drawingml/2006/table">
            <a:tbl>
              <a:tblPr>
                <a:noFill/>
                <a:tableStyleId>{E76AB45E-23FB-4328-AA69-5AC00607E572}</a:tableStyleId>
              </a:tblPr>
              <a:tblGrid>
                <a:gridCol w="861780">
                  <a:extLst>
                    <a:ext uri="{9D8B030D-6E8A-4147-A177-3AD203B41FA5}">
                      <a16:colId xmlns:a16="http://schemas.microsoft.com/office/drawing/2014/main" val="262546240"/>
                    </a:ext>
                  </a:extLst>
                </a:gridCol>
                <a:gridCol w="1029622">
                  <a:extLst>
                    <a:ext uri="{9D8B030D-6E8A-4147-A177-3AD203B41FA5}">
                      <a16:colId xmlns:a16="http://schemas.microsoft.com/office/drawing/2014/main" val="2003705486"/>
                    </a:ext>
                  </a:extLst>
                </a:gridCol>
                <a:gridCol w="999648">
                  <a:extLst>
                    <a:ext uri="{9D8B030D-6E8A-4147-A177-3AD203B41FA5}">
                      <a16:colId xmlns:a16="http://schemas.microsoft.com/office/drawing/2014/main" val="1007291113"/>
                    </a:ext>
                  </a:extLst>
                </a:gridCol>
                <a:gridCol w="891754">
                  <a:extLst>
                    <a:ext uri="{9D8B030D-6E8A-4147-A177-3AD203B41FA5}">
                      <a16:colId xmlns:a16="http://schemas.microsoft.com/office/drawing/2014/main" val="3464403481"/>
                    </a:ext>
                  </a:extLst>
                </a:gridCol>
              </a:tblGrid>
              <a:tr h="192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400" b="1" dirty="0" smtClean="0"/>
                        <a:t>狗</a:t>
                      </a:r>
                      <a:endParaRPr lang="zh-HK" altLang="en-US" sz="1400" b="1" dirty="0"/>
                    </a:p>
                  </a:txBody>
                  <a:tcPr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400" b="1" dirty="0" smtClean="0"/>
                        <a:t>貓</a:t>
                      </a:r>
                      <a:endParaRPr lang="zh-HK" altLang="en-US" sz="1400" b="1" dirty="0"/>
                    </a:p>
                  </a:txBody>
                  <a:tcPr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400" b="1" dirty="0" smtClean="0"/>
                        <a:t>兔子</a:t>
                      </a:r>
                      <a:endParaRPr lang="zh-HK" altLang="en-US" sz="1400" b="1" dirty="0"/>
                    </a:p>
                  </a:txBody>
                  <a:tcPr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400" b="1" dirty="0" smtClean="0"/>
                        <a:t>倉鼠</a:t>
                      </a:r>
                      <a:endParaRPr lang="zh-HK" altLang="en-US" sz="1400" b="1" dirty="0"/>
                    </a:p>
                  </a:txBody>
                  <a:tcPr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8598813"/>
                  </a:ext>
                </a:extLst>
              </a:tr>
              <a:tr h="13277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b="1" dirty="0" smtClean="0"/>
                        <a:t>寵物</a:t>
                      </a:r>
                      <a:endParaRPr lang="zh-HK" altLang="en-US" sz="1400" b="1" dirty="0" smtClean="0"/>
                    </a:p>
                  </a:txBody>
                  <a:tcPr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HK" altLang="en-US" sz="1400" b="1" dirty="0"/>
                    </a:p>
                  </a:txBody>
                  <a:tcPr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HK" altLang="en-US" sz="1400" b="1" dirty="0"/>
                    </a:p>
                  </a:txBody>
                  <a:tcPr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HK" altLang="en-US" sz="1400" b="1" dirty="0"/>
                    </a:p>
                  </a:txBody>
                  <a:tcPr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0044839"/>
                  </a:ext>
                </a:extLst>
              </a:tr>
            </a:tbl>
          </a:graphicData>
        </a:graphic>
      </p:graphicFrame>
      <p:grpSp>
        <p:nvGrpSpPr>
          <p:cNvPr id="7" name="群組 6"/>
          <p:cNvGrpSpPr/>
          <p:nvPr/>
        </p:nvGrpSpPr>
        <p:grpSpPr>
          <a:xfrm>
            <a:off x="519125" y="3514297"/>
            <a:ext cx="2016158" cy="570967"/>
            <a:chOff x="426492" y="1098783"/>
            <a:chExt cx="2016158" cy="570967"/>
          </a:xfrm>
        </p:grpSpPr>
        <p:sp>
          <p:nvSpPr>
            <p:cNvPr id="2" name="左大括弧 1"/>
            <p:cNvSpPr/>
            <p:nvPr/>
          </p:nvSpPr>
          <p:spPr>
            <a:xfrm>
              <a:off x="2295525" y="1153725"/>
              <a:ext cx="147125" cy="427425"/>
            </a:xfrm>
            <a:prstGeom prst="leftBrace">
              <a:avLst>
                <a:gd name="adj1" fmla="val 15942"/>
                <a:gd name="adj2" fmla="val 50000"/>
              </a:avLst>
            </a:prstGeom>
            <a:ln w="1905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8" name="Google Shape;258;p17"/>
            <p:cNvSpPr/>
            <p:nvPr/>
          </p:nvSpPr>
          <p:spPr>
            <a:xfrm>
              <a:off x="426492" y="1125689"/>
              <a:ext cx="1787722" cy="517156"/>
            </a:xfrm>
            <a:prstGeom prst="rect">
              <a:avLst/>
            </a:prstGeom>
            <a:solidFill>
              <a:schemeClr val="accent5">
                <a:alpha val="1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9;p17"/>
            <p:cNvSpPr txBox="1"/>
            <p:nvPr/>
          </p:nvSpPr>
          <p:spPr>
            <a:xfrm>
              <a:off x="457080" y="1098783"/>
              <a:ext cx="1797789" cy="5709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Roboto"/>
                  <a:sym typeface="Roboto"/>
                </a:rPr>
                <a:t>一格代表</a:t>
              </a:r>
              <a:r>
                <a:rPr lang="en-US" altLang="zh-TW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Roboto"/>
                  <a:sym typeface="Roboto"/>
                </a:rPr>
                <a:t>______</a:t>
              </a: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Roboto"/>
                  <a:sym typeface="Roboto"/>
                </a:rPr>
                <a:t>年</a:t>
              </a:r>
              <a:endParaRPr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Roboto"/>
                <a:sym typeface="Roboto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1588145" y="3541203"/>
            <a:ext cx="4468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smtClean="0">
                <a:solidFill>
                  <a:srgbClr val="FF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</a:t>
            </a:r>
            <a:endParaRPr lang="zh-HK" altLang="en-US" sz="2000" dirty="0">
              <a:solidFill>
                <a:srgbClr val="FF0000"/>
              </a:solidFill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399749" y="1474993"/>
            <a:ext cx="3410433" cy="570967"/>
            <a:chOff x="406824" y="1458523"/>
            <a:chExt cx="3410433" cy="570967"/>
          </a:xfrm>
        </p:grpSpPr>
        <p:sp>
          <p:nvSpPr>
            <p:cNvPr id="5" name="圓角矩形 4"/>
            <p:cNvSpPr/>
            <p:nvPr/>
          </p:nvSpPr>
          <p:spPr>
            <a:xfrm>
              <a:off x="3026229" y="1567543"/>
              <a:ext cx="791028" cy="39188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cxnSp>
          <p:nvCxnSpPr>
            <p:cNvPr id="18" name="Google Shape;269;p17"/>
            <p:cNvCxnSpPr>
              <a:endCxn id="24" idx="3"/>
            </p:cNvCxnSpPr>
            <p:nvPr/>
          </p:nvCxnSpPr>
          <p:spPr>
            <a:xfrm flipH="1" flipV="1">
              <a:off x="2235201" y="1744007"/>
              <a:ext cx="791030" cy="2584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grpSp>
          <p:nvGrpSpPr>
            <p:cNvPr id="21" name="群組 20"/>
            <p:cNvGrpSpPr/>
            <p:nvPr/>
          </p:nvGrpSpPr>
          <p:grpSpPr>
            <a:xfrm>
              <a:off x="406824" y="1458523"/>
              <a:ext cx="1828377" cy="570967"/>
              <a:chOff x="426492" y="1098783"/>
              <a:chExt cx="1828377" cy="570967"/>
            </a:xfrm>
          </p:grpSpPr>
          <p:sp>
            <p:nvSpPr>
              <p:cNvPr id="23" name="Google Shape;258;p17"/>
              <p:cNvSpPr/>
              <p:nvPr/>
            </p:nvSpPr>
            <p:spPr>
              <a:xfrm>
                <a:off x="426492" y="1125689"/>
                <a:ext cx="1787722" cy="51715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59;p17"/>
              <p:cNvSpPr txBox="1"/>
              <p:nvPr/>
            </p:nvSpPr>
            <p:spPr>
              <a:xfrm>
                <a:off x="457080" y="1098783"/>
                <a:ext cx="1797789" cy="5709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altLang="en-US" sz="16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Roboto"/>
                    <a:sym typeface="Roboto"/>
                  </a:rPr>
                  <a:t>半</a:t>
                </a:r>
                <a:r>
                  <a:rPr lang="zh-TW" altLang="en-US" sz="16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Roboto"/>
                    <a:sym typeface="Roboto"/>
                  </a:rPr>
                  <a:t>格代表</a:t>
                </a:r>
                <a:r>
                  <a:rPr lang="en-US" altLang="zh-TW" sz="16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Roboto"/>
                    <a:sym typeface="Roboto"/>
                  </a:rPr>
                  <a:t>______</a:t>
                </a:r>
                <a:r>
                  <a:rPr lang="zh-TW" altLang="en-US" sz="16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Roboto"/>
                    <a:sym typeface="Roboto"/>
                  </a:rPr>
                  <a:t>年</a:t>
                </a:r>
                <a:endParaRPr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Roboto"/>
                  <a:sym typeface="Roboto"/>
                </a:endParaRPr>
              </a:p>
            </p:txBody>
          </p:sp>
        </p:grpSp>
      </p:grpSp>
      <p:sp>
        <p:nvSpPr>
          <p:cNvPr id="26" name="矩形 25"/>
          <p:cNvSpPr/>
          <p:nvPr/>
        </p:nvSpPr>
        <p:spPr>
          <a:xfrm>
            <a:off x="1453992" y="1504318"/>
            <a:ext cx="4468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000" b="1" dirty="0">
                <a:solidFill>
                  <a:srgbClr val="FF0000"/>
                </a:solidFill>
                <a:latin typeface="Fira Sans Extra Condensed"/>
                <a:sym typeface="Fira Sans Extra Condensed"/>
              </a:rPr>
              <a:t>1</a:t>
            </a:r>
            <a:endParaRPr lang="zh-HK" altLang="en-US" sz="2000" dirty="0">
              <a:solidFill>
                <a:srgbClr val="FF0000"/>
              </a:solidFill>
            </a:endParaRPr>
          </a:p>
        </p:txBody>
      </p:sp>
      <p:sp>
        <p:nvSpPr>
          <p:cNvPr id="30" name="投影片編號版面配置區 1"/>
          <p:cNvSpPr txBox="1">
            <a:spLocks/>
          </p:cNvSpPr>
          <p:nvPr/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e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174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圖表 6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1930500"/>
              </p:ext>
            </p:extLst>
          </p:nvPr>
        </p:nvGraphicFramePr>
        <p:xfrm>
          <a:off x="1765465" y="622427"/>
          <a:ext cx="4592515" cy="3893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6" name="表格 75"/>
          <p:cNvGraphicFramePr>
            <a:graphicFrameLocks noGrp="1"/>
          </p:cNvGraphicFramePr>
          <p:nvPr>
            <p:extLst/>
          </p:nvPr>
        </p:nvGraphicFramePr>
        <p:xfrm>
          <a:off x="1088119" y="1314286"/>
          <a:ext cx="923690" cy="2458312"/>
        </p:xfrm>
        <a:graphic>
          <a:graphicData uri="http://schemas.openxmlformats.org/drawingml/2006/table">
            <a:tbl>
              <a:tblPr>
                <a:noFill/>
                <a:tableStyleId>{E76AB45E-23FB-4328-AA69-5AC00607E572}</a:tableStyleId>
              </a:tblPr>
              <a:tblGrid>
                <a:gridCol w="360479">
                  <a:extLst>
                    <a:ext uri="{9D8B030D-6E8A-4147-A177-3AD203B41FA5}">
                      <a16:colId xmlns:a16="http://schemas.microsoft.com/office/drawing/2014/main" val="262546240"/>
                    </a:ext>
                  </a:extLst>
                </a:gridCol>
                <a:gridCol w="563211">
                  <a:extLst>
                    <a:ext uri="{9D8B030D-6E8A-4147-A177-3AD203B41FA5}">
                      <a16:colId xmlns:a16="http://schemas.microsoft.com/office/drawing/2014/main" val="2003705486"/>
                    </a:ext>
                  </a:extLst>
                </a:gridCol>
              </a:tblGrid>
              <a:tr h="614578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b="1" dirty="0" smtClean="0"/>
                        <a:t>寵物</a:t>
                      </a:r>
                      <a:endParaRPr lang="zh-HK" altLang="en-US" sz="1400" b="1" dirty="0" smtClean="0"/>
                    </a:p>
                  </a:txBody>
                  <a:tcPr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b="1" dirty="0" smtClean="0"/>
                        <a:t>倉鼠</a:t>
                      </a:r>
                      <a:endParaRPr lang="zh-HK" altLang="en-US" sz="1400" b="1" dirty="0" smtClean="0"/>
                    </a:p>
                  </a:txBody>
                  <a:tcPr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8598813"/>
                  </a:ext>
                </a:extLst>
              </a:tr>
              <a:tr h="614578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HK" altLang="en-US" sz="1400" b="1" dirty="0"/>
                    </a:p>
                  </a:txBody>
                  <a:tcPr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b="1" dirty="0" smtClean="0"/>
                        <a:t>兔子</a:t>
                      </a:r>
                      <a:endParaRPr lang="zh-HK" altLang="en-US" sz="1400" b="1" dirty="0" smtClean="0"/>
                    </a:p>
                  </a:txBody>
                  <a:tcPr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967842"/>
                  </a:ext>
                </a:extLst>
              </a:tr>
              <a:tr h="614578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HK" altLang="en-US" sz="1400" b="1" dirty="0"/>
                    </a:p>
                  </a:txBody>
                  <a:tcPr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b="1" dirty="0" smtClean="0"/>
                        <a:t>貓</a:t>
                      </a:r>
                      <a:endParaRPr lang="zh-HK" altLang="en-US" sz="1400" b="1" dirty="0" smtClean="0"/>
                    </a:p>
                  </a:txBody>
                  <a:tcPr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8301186"/>
                  </a:ext>
                </a:extLst>
              </a:tr>
              <a:tr h="614578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HK" altLang="en-US" sz="1400" b="1" dirty="0"/>
                    </a:p>
                  </a:txBody>
                  <a:tcPr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b="1" dirty="0" smtClean="0"/>
                        <a:t>狗</a:t>
                      </a:r>
                      <a:endParaRPr lang="zh-HK" altLang="en-US" sz="1400" b="1" dirty="0" smtClean="0"/>
                    </a:p>
                  </a:txBody>
                  <a:tcPr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073280"/>
                  </a:ext>
                </a:extLst>
              </a:tr>
            </a:tbl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64760" y="135802"/>
            <a:ext cx="2029786" cy="572700"/>
          </a:xfrm>
        </p:spPr>
        <p:txBody>
          <a:bodyPr/>
          <a:lstStyle/>
          <a:p>
            <a:pPr algn="l"/>
            <a:r>
              <a:rPr lang="zh-TW" altLang="en-US" dirty="0"/>
              <a:t>橫</a:t>
            </a:r>
            <a:r>
              <a:rPr lang="zh-TW" altLang="en-US" dirty="0" smtClean="0"/>
              <a:t>向棒形圖</a:t>
            </a:r>
            <a:endParaRPr lang="zh-HK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6936602" y="2583738"/>
            <a:ext cx="2084556" cy="1883158"/>
            <a:chOff x="6951043" y="3150852"/>
            <a:chExt cx="2084556" cy="1883158"/>
          </a:xfrm>
        </p:grpSpPr>
        <p:pic>
          <p:nvPicPr>
            <p:cNvPr id="242" name="圖片 2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8212995" y="3715613"/>
              <a:ext cx="822604" cy="1318397"/>
            </a:xfrm>
            <a:prstGeom prst="rect">
              <a:avLst/>
            </a:prstGeom>
          </p:spPr>
        </p:pic>
        <p:grpSp>
          <p:nvGrpSpPr>
            <p:cNvPr id="85" name="群組 84"/>
            <p:cNvGrpSpPr/>
            <p:nvPr/>
          </p:nvGrpSpPr>
          <p:grpSpPr>
            <a:xfrm>
              <a:off x="6951043" y="3150852"/>
              <a:ext cx="1398151" cy="1297858"/>
              <a:chOff x="2745871" y="797808"/>
              <a:chExt cx="2470085" cy="2292901"/>
            </a:xfrm>
          </p:grpSpPr>
          <p:sp>
            <p:nvSpPr>
              <p:cNvPr id="86" name="Google Shape;373;p19"/>
              <p:cNvSpPr/>
              <p:nvPr/>
            </p:nvSpPr>
            <p:spPr>
              <a:xfrm rot="21599970">
                <a:off x="2745871" y="797808"/>
                <a:ext cx="2470085" cy="2292901"/>
              </a:xfrm>
              <a:custGeom>
                <a:avLst/>
                <a:gdLst/>
                <a:ahLst/>
                <a:cxnLst/>
                <a:rect l="l" t="t" r="r" b="b"/>
                <a:pathLst>
                  <a:path w="2105" h="1633" extrusionOk="0">
                    <a:moveTo>
                      <a:pt x="1241" y="0"/>
                    </a:moveTo>
                    <a:cubicBezTo>
                      <a:pt x="1073" y="32"/>
                      <a:pt x="873" y="96"/>
                      <a:pt x="705" y="128"/>
                    </a:cubicBezTo>
                    <a:cubicBezTo>
                      <a:pt x="537" y="168"/>
                      <a:pt x="400" y="200"/>
                      <a:pt x="304" y="264"/>
                    </a:cubicBezTo>
                    <a:cubicBezTo>
                      <a:pt x="136" y="400"/>
                      <a:pt x="72" y="632"/>
                      <a:pt x="40" y="832"/>
                    </a:cubicBezTo>
                    <a:cubicBezTo>
                      <a:pt x="0" y="1064"/>
                      <a:pt x="0" y="1328"/>
                      <a:pt x="200" y="1496"/>
                    </a:cubicBezTo>
                    <a:cubicBezTo>
                      <a:pt x="336" y="1632"/>
                      <a:pt x="569" y="1632"/>
                      <a:pt x="801" y="1632"/>
                    </a:cubicBezTo>
                    <a:cubicBezTo>
                      <a:pt x="1001" y="1632"/>
                      <a:pt x="1201" y="1632"/>
                      <a:pt x="1401" y="1568"/>
                    </a:cubicBezTo>
                    <a:cubicBezTo>
                      <a:pt x="1601" y="1528"/>
                      <a:pt x="1801" y="1432"/>
                      <a:pt x="1937" y="1264"/>
                    </a:cubicBezTo>
                    <a:cubicBezTo>
                      <a:pt x="2041" y="1064"/>
                      <a:pt x="2073" y="864"/>
                      <a:pt x="2105" y="632"/>
                    </a:cubicBezTo>
                    <a:cubicBezTo>
                      <a:pt x="2105" y="528"/>
                      <a:pt x="2105" y="432"/>
                      <a:pt x="2073" y="328"/>
                    </a:cubicBezTo>
                    <a:cubicBezTo>
                      <a:pt x="2041" y="200"/>
                      <a:pt x="1937" y="96"/>
                      <a:pt x="1801" y="64"/>
                    </a:cubicBezTo>
                    <a:cubicBezTo>
                      <a:pt x="1673" y="32"/>
                      <a:pt x="1537" y="0"/>
                      <a:pt x="1401" y="0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87" name="Google Shape;383;p19"/>
              <p:cNvSpPr txBox="1"/>
              <p:nvPr/>
            </p:nvSpPr>
            <p:spPr>
              <a:xfrm>
                <a:off x="2937966" y="1651921"/>
                <a:ext cx="2171820" cy="736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zh-TW" altLang="en-US" sz="2000" b="1" dirty="0" smtClean="0">
                    <a:solidFill>
                      <a:schemeClr val="accent3">
                        <a:lumMod val="50000"/>
                      </a:schemeClr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也可製作</a:t>
                </a:r>
                <a:r>
                  <a:rPr lang="zh-TW" altLang="en-US" sz="2000" b="1" dirty="0">
                    <a:solidFill>
                      <a:schemeClr val="accent3">
                        <a:lumMod val="50000"/>
                      </a:schemeClr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橫向</a:t>
                </a:r>
                <a:r>
                  <a:rPr lang="zh-TW" altLang="en-US" sz="2000" b="1" dirty="0" smtClean="0">
                    <a:solidFill>
                      <a:schemeClr val="accent3">
                        <a:lumMod val="50000"/>
                      </a:schemeClr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擺放的棒</a:t>
                </a:r>
                <a:r>
                  <a:rPr lang="zh-TW" altLang="en-US" sz="2000" b="1" dirty="0">
                    <a:solidFill>
                      <a:schemeClr val="accent3">
                        <a:lumMod val="50000"/>
                      </a:schemeClr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形</a:t>
                </a:r>
                <a:r>
                  <a:rPr lang="zh-TW" altLang="en-US" sz="2000" b="1" dirty="0" smtClean="0">
                    <a:solidFill>
                      <a:schemeClr val="accent3">
                        <a:lumMod val="50000"/>
                      </a:schemeClr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圖</a:t>
                </a:r>
                <a:endParaRPr lang="zh-TW" altLang="en-US" sz="2000" b="1" dirty="0">
                  <a:solidFill>
                    <a:schemeClr val="accent3">
                      <a:lumMod val="50000"/>
                    </a:schemeClr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</p:grpSp>
      <p:grpSp>
        <p:nvGrpSpPr>
          <p:cNvPr id="27" name="群組 26"/>
          <p:cNvGrpSpPr/>
          <p:nvPr/>
        </p:nvGrpSpPr>
        <p:grpSpPr>
          <a:xfrm>
            <a:off x="6654210" y="365743"/>
            <a:ext cx="2228313" cy="1061239"/>
            <a:chOff x="6720447" y="2380113"/>
            <a:chExt cx="2228313" cy="731653"/>
          </a:xfrm>
        </p:grpSpPr>
        <p:sp>
          <p:nvSpPr>
            <p:cNvPr id="31" name="Google Shape;258;p17"/>
            <p:cNvSpPr/>
            <p:nvPr/>
          </p:nvSpPr>
          <p:spPr>
            <a:xfrm>
              <a:off x="6730514" y="2380113"/>
              <a:ext cx="2218245" cy="731653"/>
            </a:xfrm>
            <a:prstGeom prst="rect">
              <a:avLst/>
            </a:prstGeom>
            <a:solidFill>
              <a:srgbClr val="6AC2C2">
                <a:alpha val="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59;p17"/>
            <p:cNvSpPr txBox="1"/>
            <p:nvPr/>
          </p:nvSpPr>
          <p:spPr>
            <a:xfrm>
              <a:off x="6720447" y="2450981"/>
              <a:ext cx="2228313" cy="5709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Roboto"/>
                  <a:sym typeface="Roboto"/>
                </a:rPr>
                <a:t>跟縱向棒形圖一樣，</a:t>
              </a:r>
              <a:endPara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Roboto"/>
                <a:sym typeface="Roboto"/>
              </a:endParaRPr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Roboto"/>
                  <a:sym typeface="Roboto"/>
                </a:rPr>
                <a:t>每條棒的</a:t>
              </a:r>
              <a:r>
                <a:rPr lang="zh-TW" altLang="en-US" sz="1600" b="1" dirty="0" smtClean="0">
                  <a:solidFill>
                    <a:schemeClr val="accent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Roboto"/>
                  <a:sym typeface="Roboto"/>
                </a:rPr>
                <a:t>闊度</a:t>
              </a: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Roboto"/>
                  <a:sym typeface="Roboto"/>
                </a:rPr>
                <a:t>和每條棒</a:t>
              </a:r>
              <a:r>
                <a:rPr lang="zh-TW" altLang="en-US" sz="1600" b="1" dirty="0" smtClean="0">
                  <a:solidFill>
                    <a:srgbClr val="00B0F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Roboto"/>
                  <a:sym typeface="Roboto"/>
                </a:rPr>
                <a:t>之間的距離</a:t>
              </a: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Roboto"/>
                  <a:sym typeface="Roboto"/>
                </a:rPr>
                <a:t>應相同</a:t>
              </a:r>
              <a:endParaRPr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Roboto"/>
                <a:sym typeface="Roboto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2751469" y="1416637"/>
            <a:ext cx="3053062" cy="2237985"/>
            <a:chOff x="2493699" y="1488690"/>
            <a:chExt cx="3053062" cy="2237985"/>
          </a:xfrm>
        </p:grpSpPr>
        <p:sp>
          <p:nvSpPr>
            <p:cNvPr id="33" name="左大括弧 32"/>
            <p:cNvSpPr/>
            <p:nvPr/>
          </p:nvSpPr>
          <p:spPr>
            <a:xfrm flipH="1">
              <a:off x="2493699" y="1488690"/>
              <a:ext cx="145424" cy="401410"/>
            </a:xfrm>
            <a:prstGeom prst="leftBrace">
              <a:avLst>
                <a:gd name="adj1" fmla="val 15942"/>
                <a:gd name="adj2" fmla="val 50000"/>
              </a:avLst>
            </a:prstGeom>
            <a:ln w="1905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4" name="左大括弧 33"/>
            <p:cNvSpPr/>
            <p:nvPr/>
          </p:nvSpPr>
          <p:spPr>
            <a:xfrm flipH="1">
              <a:off x="4319385" y="2087168"/>
              <a:ext cx="145424" cy="401410"/>
            </a:xfrm>
            <a:prstGeom prst="leftBrace">
              <a:avLst>
                <a:gd name="adj1" fmla="val 15942"/>
                <a:gd name="adj2" fmla="val 50000"/>
              </a:avLst>
            </a:prstGeom>
            <a:ln w="1905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5" name="左大括弧 34"/>
            <p:cNvSpPr/>
            <p:nvPr/>
          </p:nvSpPr>
          <p:spPr>
            <a:xfrm flipH="1">
              <a:off x="5401337" y="2698867"/>
              <a:ext cx="145424" cy="401410"/>
            </a:xfrm>
            <a:prstGeom prst="leftBrace">
              <a:avLst>
                <a:gd name="adj1" fmla="val 15942"/>
                <a:gd name="adj2" fmla="val 50000"/>
              </a:avLst>
            </a:prstGeom>
            <a:ln w="1905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6" name="左大括弧 35"/>
            <p:cNvSpPr/>
            <p:nvPr/>
          </p:nvSpPr>
          <p:spPr>
            <a:xfrm flipH="1">
              <a:off x="5126267" y="3325265"/>
              <a:ext cx="145424" cy="401410"/>
            </a:xfrm>
            <a:prstGeom prst="leftBrace">
              <a:avLst>
                <a:gd name="adj1" fmla="val 15942"/>
                <a:gd name="adj2" fmla="val 50000"/>
              </a:avLst>
            </a:prstGeom>
            <a:ln w="1905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1842147" y="1836210"/>
            <a:ext cx="97101" cy="1386466"/>
            <a:chOff x="1287365" y="1921695"/>
            <a:chExt cx="97101" cy="1386466"/>
          </a:xfrm>
        </p:grpSpPr>
        <p:sp>
          <p:nvSpPr>
            <p:cNvPr id="37" name="左大括弧 36"/>
            <p:cNvSpPr/>
            <p:nvPr/>
          </p:nvSpPr>
          <p:spPr>
            <a:xfrm>
              <a:off x="1287365" y="1921695"/>
              <a:ext cx="97101" cy="152400"/>
            </a:xfrm>
            <a:prstGeom prst="leftBrace">
              <a:avLst>
                <a:gd name="adj1" fmla="val 15942"/>
                <a:gd name="adj2" fmla="val 50000"/>
              </a:avLst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8" name="左大括弧 37"/>
            <p:cNvSpPr/>
            <p:nvPr/>
          </p:nvSpPr>
          <p:spPr>
            <a:xfrm>
              <a:off x="1287365" y="2523860"/>
              <a:ext cx="97101" cy="152400"/>
            </a:xfrm>
            <a:prstGeom prst="leftBrace">
              <a:avLst>
                <a:gd name="adj1" fmla="val 15942"/>
                <a:gd name="adj2" fmla="val 50000"/>
              </a:avLst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9" name="左大括弧 38"/>
            <p:cNvSpPr/>
            <p:nvPr/>
          </p:nvSpPr>
          <p:spPr>
            <a:xfrm>
              <a:off x="1287365" y="3155761"/>
              <a:ext cx="97101" cy="152400"/>
            </a:xfrm>
            <a:prstGeom prst="leftBrace">
              <a:avLst>
                <a:gd name="adj1" fmla="val 15942"/>
                <a:gd name="adj2" fmla="val 50000"/>
              </a:avLst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41" name="群組 40"/>
          <p:cNvGrpSpPr/>
          <p:nvPr/>
        </p:nvGrpSpPr>
        <p:grpSpPr>
          <a:xfrm>
            <a:off x="5751443" y="2227899"/>
            <a:ext cx="1427844" cy="1626601"/>
            <a:chOff x="6803469" y="2750822"/>
            <a:chExt cx="1922247" cy="1338849"/>
          </a:xfrm>
        </p:grpSpPr>
        <p:sp>
          <p:nvSpPr>
            <p:cNvPr id="42" name="Google Shape;374;p19"/>
            <p:cNvSpPr/>
            <p:nvPr/>
          </p:nvSpPr>
          <p:spPr>
            <a:xfrm rot="21599970">
              <a:off x="7599757" y="2750822"/>
              <a:ext cx="1002140" cy="502252"/>
            </a:xfrm>
            <a:custGeom>
              <a:avLst/>
              <a:gdLst/>
              <a:ahLst/>
              <a:cxnLst/>
              <a:rect l="l" t="t" r="r" b="b"/>
              <a:pathLst>
                <a:path w="2105" h="1633" extrusionOk="0">
                  <a:moveTo>
                    <a:pt x="1241" y="0"/>
                  </a:moveTo>
                  <a:cubicBezTo>
                    <a:pt x="1073" y="32"/>
                    <a:pt x="873" y="96"/>
                    <a:pt x="705" y="128"/>
                  </a:cubicBezTo>
                  <a:cubicBezTo>
                    <a:pt x="537" y="168"/>
                    <a:pt x="400" y="200"/>
                    <a:pt x="304" y="264"/>
                  </a:cubicBezTo>
                  <a:cubicBezTo>
                    <a:pt x="136" y="400"/>
                    <a:pt x="72" y="632"/>
                    <a:pt x="40" y="832"/>
                  </a:cubicBezTo>
                  <a:cubicBezTo>
                    <a:pt x="0" y="1064"/>
                    <a:pt x="0" y="1328"/>
                    <a:pt x="200" y="1496"/>
                  </a:cubicBezTo>
                  <a:cubicBezTo>
                    <a:pt x="336" y="1632"/>
                    <a:pt x="569" y="1632"/>
                    <a:pt x="801" y="1632"/>
                  </a:cubicBezTo>
                  <a:cubicBezTo>
                    <a:pt x="1001" y="1632"/>
                    <a:pt x="1201" y="1632"/>
                    <a:pt x="1401" y="1568"/>
                  </a:cubicBezTo>
                  <a:cubicBezTo>
                    <a:pt x="1601" y="1528"/>
                    <a:pt x="1801" y="1432"/>
                    <a:pt x="1937" y="1264"/>
                  </a:cubicBezTo>
                  <a:cubicBezTo>
                    <a:pt x="2041" y="1064"/>
                    <a:pt x="2073" y="864"/>
                    <a:pt x="2105" y="632"/>
                  </a:cubicBezTo>
                  <a:cubicBezTo>
                    <a:pt x="2105" y="528"/>
                    <a:pt x="2105" y="432"/>
                    <a:pt x="2073" y="328"/>
                  </a:cubicBezTo>
                  <a:cubicBezTo>
                    <a:pt x="2041" y="200"/>
                    <a:pt x="1937" y="96"/>
                    <a:pt x="1801" y="64"/>
                  </a:cubicBezTo>
                  <a:cubicBezTo>
                    <a:pt x="1673" y="32"/>
                    <a:pt x="1537" y="0"/>
                    <a:pt x="1401" y="0"/>
                  </a:cubicBezTo>
                  <a:close/>
                </a:path>
              </a:pathLst>
            </a:custGeom>
            <a:solidFill>
              <a:srgbClr val="6AC2C2">
                <a:alpha val="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43" name="Google Shape;384;p19"/>
            <p:cNvSpPr txBox="1"/>
            <p:nvPr/>
          </p:nvSpPr>
          <p:spPr>
            <a:xfrm>
              <a:off x="7757587" y="2823478"/>
              <a:ext cx="968129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zh-TW" altLang="en-US" sz="1600" b="1" dirty="0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橫軸</a:t>
              </a:r>
              <a:endParaRPr sz="1600" b="1" dirty="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cxnSp>
          <p:nvCxnSpPr>
            <p:cNvPr id="44" name="Google Shape;473;p19"/>
            <p:cNvCxnSpPr/>
            <p:nvPr/>
          </p:nvCxnSpPr>
          <p:spPr>
            <a:xfrm rot="5400000">
              <a:off x="6763960" y="3117994"/>
              <a:ext cx="1011186" cy="932168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grpSp>
        <p:nvGrpSpPr>
          <p:cNvPr id="45" name="群組 44"/>
          <p:cNvGrpSpPr/>
          <p:nvPr/>
        </p:nvGrpSpPr>
        <p:grpSpPr>
          <a:xfrm>
            <a:off x="263840" y="1912410"/>
            <a:ext cx="1260160" cy="1942087"/>
            <a:chOff x="6344292" y="135419"/>
            <a:chExt cx="1260160" cy="1942087"/>
          </a:xfrm>
        </p:grpSpPr>
        <p:sp>
          <p:nvSpPr>
            <p:cNvPr id="46" name="Google Shape;373;p19"/>
            <p:cNvSpPr/>
            <p:nvPr/>
          </p:nvSpPr>
          <p:spPr>
            <a:xfrm rot="21599970">
              <a:off x="6344292" y="135419"/>
              <a:ext cx="680309" cy="1942087"/>
            </a:xfrm>
            <a:custGeom>
              <a:avLst/>
              <a:gdLst/>
              <a:ahLst/>
              <a:cxnLst/>
              <a:rect l="l" t="t" r="r" b="b"/>
              <a:pathLst>
                <a:path w="2105" h="1633" extrusionOk="0">
                  <a:moveTo>
                    <a:pt x="1241" y="0"/>
                  </a:moveTo>
                  <a:cubicBezTo>
                    <a:pt x="1073" y="32"/>
                    <a:pt x="873" y="96"/>
                    <a:pt x="705" y="128"/>
                  </a:cubicBezTo>
                  <a:cubicBezTo>
                    <a:pt x="537" y="168"/>
                    <a:pt x="400" y="200"/>
                    <a:pt x="304" y="264"/>
                  </a:cubicBezTo>
                  <a:cubicBezTo>
                    <a:pt x="136" y="400"/>
                    <a:pt x="72" y="632"/>
                    <a:pt x="40" y="832"/>
                  </a:cubicBezTo>
                  <a:cubicBezTo>
                    <a:pt x="0" y="1064"/>
                    <a:pt x="0" y="1328"/>
                    <a:pt x="200" y="1496"/>
                  </a:cubicBezTo>
                  <a:cubicBezTo>
                    <a:pt x="336" y="1632"/>
                    <a:pt x="569" y="1632"/>
                    <a:pt x="801" y="1632"/>
                  </a:cubicBezTo>
                  <a:cubicBezTo>
                    <a:pt x="1001" y="1632"/>
                    <a:pt x="1201" y="1632"/>
                    <a:pt x="1401" y="1568"/>
                  </a:cubicBezTo>
                  <a:cubicBezTo>
                    <a:pt x="1601" y="1528"/>
                    <a:pt x="1801" y="1432"/>
                    <a:pt x="1937" y="1264"/>
                  </a:cubicBezTo>
                  <a:cubicBezTo>
                    <a:pt x="2041" y="1064"/>
                    <a:pt x="2073" y="864"/>
                    <a:pt x="2105" y="632"/>
                  </a:cubicBezTo>
                  <a:cubicBezTo>
                    <a:pt x="2105" y="528"/>
                    <a:pt x="2105" y="432"/>
                    <a:pt x="2073" y="328"/>
                  </a:cubicBezTo>
                  <a:cubicBezTo>
                    <a:pt x="2041" y="200"/>
                    <a:pt x="1937" y="96"/>
                    <a:pt x="1801" y="64"/>
                  </a:cubicBezTo>
                  <a:cubicBezTo>
                    <a:pt x="1673" y="32"/>
                    <a:pt x="1537" y="0"/>
                    <a:pt x="1401" y="0"/>
                  </a:cubicBezTo>
                  <a:close/>
                </a:path>
              </a:pathLst>
            </a:custGeom>
            <a:solidFill>
              <a:srgbClr val="6AC2C2">
                <a:alpha val="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/>
            </a:p>
          </p:txBody>
        </p:sp>
        <p:sp>
          <p:nvSpPr>
            <p:cNvPr id="47" name="Google Shape;383;p19"/>
            <p:cNvSpPr txBox="1"/>
            <p:nvPr/>
          </p:nvSpPr>
          <p:spPr>
            <a:xfrm>
              <a:off x="6473702" y="863553"/>
              <a:ext cx="354236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zh-TW" altLang="en-US" sz="1600" b="1" dirty="0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統計項目及總稱</a:t>
              </a:r>
              <a:endParaRPr sz="1600" b="1" dirty="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cxnSp>
          <p:nvCxnSpPr>
            <p:cNvPr id="48" name="Google Shape;472;p19"/>
            <p:cNvCxnSpPr/>
            <p:nvPr/>
          </p:nvCxnSpPr>
          <p:spPr>
            <a:xfrm flipV="1">
              <a:off x="6827938" y="1063271"/>
              <a:ext cx="776514" cy="229882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grpSp>
        <p:nvGrpSpPr>
          <p:cNvPr id="49" name="群組 48"/>
          <p:cNvGrpSpPr/>
          <p:nvPr/>
        </p:nvGrpSpPr>
        <p:grpSpPr>
          <a:xfrm>
            <a:off x="4911427" y="810642"/>
            <a:ext cx="1399008" cy="512313"/>
            <a:chOff x="5728610" y="828877"/>
            <a:chExt cx="1399008" cy="512313"/>
          </a:xfrm>
        </p:grpSpPr>
        <p:sp>
          <p:nvSpPr>
            <p:cNvPr id="50" name="Google Shape;373;p19"/>
            <p:cNvSpPr/>
            <p:nvPr/>
          </p:nvSpPr>
          <p:spPr>
            <a:xfrm rot="21599970">
              <a:off x="6228401" y="828877"/>
              <a:ext cx="899217" cy="512313"/>
            </a:xfrm>
            <a:custGeom>
              <a:avLst/>
              <a:gdLst/>
              <a:ahLst/>
              <a:cxnLst/>
              <a:rect l="l" t="t" r="r" b="b"/>
              <a:pathLst>
                <a:path w="2105" h="1633" extrusionOk="0">
                  <a:moveTo>
                    <a:pt x="1241" y="0"/>
                  </a:moveTo>
                  <a:cubicBezTo>
                    <a:pt x="1073" y="32"/>
                    <a:pt x="873" y="96"/>
                    <a:pt x="705" y="128"/>
                  </a:cubicBezTo>
                  <a:cubicBezTo>
                    <a:pt x="537" y="168"/>
                    <a:pt x="400" y="200"/>
                    <a:pt x="304" y="264"/>
                  </a:cubicBezTo>
                  <a:cubicBezTo>
                    <a:pt x="136" y="400"/>
                    <a:pt x="72" y="632"/>
                    <a:pt x="40" y="832"/>
                  </a:cubicBezTo>
                  <a:cubicBezTo>
                    <a:pt x="0" y="1064"/>
                    <a:pt x="0" y="1328"/>
                    <a:pt x="200" y="1496"/>
                  </a:cubicBezTo>
                  <a:cubicBezTo>
                    <a:pt x="336" y="1632"/>
                    <a:pt x="569" y="1632"/>
                    <a:pt x="801" y="1632"/>
                  </a:cubicBezTo>
                  <a:cubicBezTo>
                    <a:pt x="1001" y="1632"/>
                    <a:pt x="1201" y="1632"/>
                    <a:pt x="1401" y="1568"/>
                  </a:cubicBezTo>
                  <a:cubicBezTo>
                    <a:pt x="1601" y="1528"/>
                    <a:pt x="1801" y="1432"/>
                    <a:pt x="1937" y="1264"/>
                  </a:cubicBezTo>
                  <a:cubicBezTo>
                    <a:pt x="2041" y="1064"/>
                    <a:pt x="2073" y="864"/>
                    <a:pt x="2105" y="632"/>
                  </a:cubicBezTo>
                  <a:cubicBezTo>
                    <a:pt x="2105" y="528"/>
                    <a:pt x="2105" y="432"/>
                    <a:pt x="2073" y="328"/>
                  </a:cubicBezTo>
                  <a:cubicBezTo>
                    <a:pt x="2041" y="200"/>
                    <a:pt x="1937" y="96"/>
                    <a:pt x="1801" y="64"/>
                  </a:cubicBezTo>
                  <a:cubicBezTo>
                    <a:pt x="1673" y="32"/>
                    <a:pt x="1537" y="0"/>
                    <a:pt x="1401" y="0"/>
                  </a:cubicBezTo>
                  <a:close/>
                </a:path>
              </a:pathLst>
            </a:custGeom>
            <a:solidFill>
              <a:srgbClr val="6AC2C2">
                <a:alpha val="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/>
            </a:p>
          </p:txBody>
        </p:sp>
        <p:sp>
          <p:nvSpPr>
            <p:cNvPr id="51" name="Google Shape;383;p19"/>
            <p:cNvSpPr txBox="1"/>
            <p:nvPr/>
          </p:nvSpPr>
          <p:spPr>
            <a:xfrm>
              <a:off x="6413481" y="872453"/>
              <a:ext cx="684633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1600" b="1" dirty="0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標題</a:t>
              </a:r>
              <a:endParaRPr sz="1600" b="1" dirty="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cxnSp>
          <p:nvCxnSpPr>
            <p:cNvPr id="52" name="Google Shape;472;p19"/>
            <p:cNvCxnSpPr/>
            <p:nvPr/>
          </p:nvCxnSpPr>
          <p:spPr>
            <a:xfrm rot="10800000">
              <a:off x="5728610" y="892582"/>
              <a:ext cx="625909" cy="214798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grpSp>
        <p:nvGrpSpPr>
          <p:cNvPr id="53" name="群組 52"/>
          <p:cNvGrpSpPr/>
          <p:nvPr/>
        </p:nvGrpSpPr>
        <p:grpSpPr>
          <a:xfrm>
            <a:off x="992386" y="700914"/>
            <a:ext cx="966156" cy="542477"/>
            <a:chOff x="7963275" y="2470928"/>
            <a:chExt cx="966156" cy="542477"/>
          </a:xfrm>
        </p:grpSpPr>
        <p:sp>
          <p:nvSpPr>
            <p:cNvPr id="54" name="Google Shape;374;p19"/>
            <p:cNvSpPr/>
            <p:nvPr/>
          </p:nvSpPr>
          <p:spPr>
            <a:xfrm rot="21599970">
              <a:off x="7963275" y="2470928"/>
              <a:ext cx="714796" cy="502252"/>
            </a:xfrm>
            <a:custGeom>
              <a:avLst/>
              <a:gdLst/>
              <a:ahLst/>
              <a:cxnLst/>
              <a:rect l="l" t="t" r="r" b="b"/>
              <a:pathLst>
                <a:path w="2105" h="1633" extrusionOk="0">
                  <a:moveTo>
                    <a:pt x="1241" y="0"/>
                  </a:moveTo>
                  <a:cubicBezTo>
                    <a:pt x="1073" y="32"/>
                    <a:pt x="873" y="96"/>
                    <a:pt x="705" y="128"/>
                  </a:cubicBezTo>
                  <a:cubicBezTo>
                    <a:pt x="537" y="168"/>
                    <a:pt x="400" y="200"/>
                    <a:pt x="304" y="264"/>
                  </a:cubicBezTo>
                  <a:cubicBezTo>
                    <a:pt x="136" y="400"/>
                    <a:pt x="72" y="632"/>
                    <a:pt x="40" y="832"/>
                  </a:cubicBezTo>
                  <a:cubicBezTo>
                    <a:pt x="0" y="1064"/>
                    <a:pt x="0" y="1328"/>
                    <a:pt x="200" y="1496"/>
                  </a:cubicBezTo>
                  <a:cubicBezTo>
                    <a:pt x="336" y="1632"/>
                    <a:pt x="569" y="1632"/>
                    <a:pt x="801" y="1632"/>
                  </a:cubicBezTo>
                  <a:cubicBezTo>
                    <a:pt x="1001" y="1632"/>
                    <a:pt x="1201" y="1632"/>
                    <a:pt x="1401" y="1568"/>
                  </a:cubicBezTo>
                  <a:cubicBezTo>
                    <a:pt x="1601" y="1528"/>
                    <a:pt x="1801" y="1432"/>
                    <a:pt x="1937" y="1264"/>
                  </a:cubicBezTo>
                  <a:cubicBezTo>
                    <a:pt x="2041" y="1064"/>
                    <a:pt x="2073" y="864"/>
                    <a:pt x="2105" y="632"/>
                  </a:cubicBezTo>
                  <a:cubicBezTo>
                    <a:pt x="2105" y="528"/>
                    <a:pt x="2105" y="432"/>
                    <a:pt x="2073" y="328"/>
                  </a:cubicBezTo>
                  <a:cubicBezTo>
                    <a:pt x="2041" y="200"/>
                    <a:pt x="1937" y="96"/>
                    <a:pt x="1801" y="64"/>
                  </a:cubicBezTo>
                  <a:cubicBezTo>
                    <a:pt x="1673" y="32"/>
                    <a:pt x="1537" y="0"/>
                    <a:pt x="1401" y="0"/>
                  </a:cubicBezTo>
                  <a:close/>
                </a:path>
              </a:pathLst>
            </a:custGeom>
            <a:solidFill>
              <a:srgbClr val="6AC2C2">
                <a:alpha val="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55" name="Google Shape;384;p19"/>
            <p:cNvSpPr txBox="1"/>
            <p:nvPr/>
          </p:nvSpPr>
          <p:spPr>
            <a:xfrm>
              <a:off x="8025174" y="2543584"/>
              <a:ext cx="631483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zh-TW" altLang="en-US" sz="1600" b="1" dirty="0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縱軸</a:t>
              </a:r>
              <a:endParaRPr sz="1600" b="1" dirty="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cxnSp>
          <p:nvCxnSpPr>
            <p:cNvPr id="56" name="Google Shape;473;p19"/>
            <p:cNvCxnSpPr>
              <a:stCxn id="55" idx="3"/>
            </p:cNvCxnSpPr>
            <p:nvPr/>
          </p:nvCxnSpPr>
          <p:spPr>
            <a:xfrm>
              <a:off x="8656657" y="2758384"/>
              <a:ext cx="272774" cy="255021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grpSp>
        <p:nvGrpSpPr>
          <p:cNvPr id="57" name="群組 56"/>
          <p:cNvGrpSpPr/>
          <p:nvPr/>
        </p:nvGrpSpPr>
        <p:grpSpPr>
          <a:xfrm>
            <a:off x="544600" y="4169351"/>
            <a:ext cx="2989175" cy="787271"/>
            <a:chOff x="6453783" y="583868"/>
            <a:chExt cx="2989175" cy="787271"/>
          </a:xfrm>
        </p:grpSpPr>
        <p:sp>
          <p:nvSpPr>
            <p:cNvPr id="58" name="Google Shape;373;p19"/>
            <p:cNvSpPr/>
            <p:nvPr/>
          </p:nvSpPr>
          <p:spPr>
            <a:xfrm rot="21599970">
              <a:off x="6453783" y="862436"/>
              <a:ext cx="1716545" cy="508703"/>
            </a:xfrm>
            <a:custGeom>
              <a:avLst/>
              <a:gdLst/>
              <a:ahLst/>
              <a:cxnLst/>
              <a:rect l="l" t="t" r="r" b="b"/>
              <a:pathLst>
                <a:path w="2105" h="1633" extrusionOk="0">
                  <a:moveTo>
                    <a:pt x="1241" y="0"/>
                  </a:moveTo>
                  <a:cubicBezTo>
                    <a:pt x="1073" y="32"/>
                    <a:pt x="873" y="96"/>
                    <a:pt x="705" y="128"/>
                  </a:cubicBezTo>
                  <a:cubicBezTo>
                    <a:pt x="537" y="168"/>
                    <a:pt x="400" y="200"/>
                    <a:pt x="304" y="264"/>
                  </a:cubicBezTo>
                  <a:cubicBezTo>
                    <a:pt x="136" y="400"/>
                    <a:pt x="72" y="632"/>
                    <a:pt x="40" y="832"/>
                  </a:cubicBezTo>
                  <a:cubicBezTo>
                    <a:pt x="0" y="1064"/>
                    <a:pt x="0" y="1328"/>
                    <a:pt x="200" y="1496"/>
                  </a:cubicBezTo>
                  <a:cubicBezTo>
                    <a:pt x="336" y="1632"/>
                    <a:pt x="569" y="1632"/>
                    <a:pt x="801" y="1632"/>
                  </a:cubicBezTo>
                  <a:cubicBezTo>
                    <a:pt x="1001" y="1632"/>
                    <a:pt x="1201" y="1632"/>
                    <a:pt x="1401" y="1568"/>
                  </a:cubicBezTo>
                  <a:cubicBezTo>
                    <a:pt x="1601" y="1528"/>
                    <a:pt x="1801" y="1432"/>
                    <a:pt x="1937" y="1264"/>
                  </a:cubicBezTo>
                  <a:cubicBezTo>
                    <a:pt x="2041" y="1064"/>
                    <a:pt x="2073" y="864"/>
                    <a:pt x="2105" y="632"/>
                  </a:cubicBezTo>
                  <a:cubicBezTo>
                    <a:pt x="2105" y="528"/>
                    <a:pt x="2105" y="432"/>
                    <a:pt x="2073" y="328"/>
                  </a:cubicBezTo>
                  <a:cubicBezTo>
                    <a:pt x="2041" y="200"/>
                    <a:pt x="1937" y="96"/>
                    <a:pt x="1801" y="64"/>
                  </a:cubicBezTo>
                  <a:cubicBezTo>
                    <a:pt x="1673" y="32"/>
                    <a:pt x="1537" y="0"/>
                    <a:pt x="1401" y="0"/>
                  </a:cubicBezTo>
                  <a:close/>
                </a:path>
              </a:pathLst>
            </a:custGeom>
            <a:solidFill>
              <a:srgbClr val="6AC2C2">
                <a:alpha val="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/>
            </a:p>
          </p:txBody>
        </p:sp>
        <p:sp>
          <p:nvSpPr>
            <p:cNvPr id="59" name="Google Shape;383;p19"/>
            <p:cNvSpPr txBox="1"/>
            <p:nvPr/>
          </p:nvSpPr>
          <p:spPr>
            <a:xfrm>
              <a:off x="6469813" y="894254"/>
              <a:ext cx="1641529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zh-TW" altLang="en-US" sz="1600" b="1" dirty="0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每格數量及單位</a:t>
              </a:r>
              <a:endParaRPr sz="1600" b="1" dirty="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cxnSp>
          <p:nvCxnSpPr>
            <p:cNvPr id="60" name="Google Shape;472;p19"/>
            <p:cNvCxnSpPr>
              <a:endCxn id="59" idx="3"/>
            </p:cNvCxnSpPr>
            <p:nvPr/>
          </p:nvCxnSpPr>
          <p:spPr>
            <a:xfrm rot="10800000" flipV="1">
              <a:off x="8111342" y="583868"/>
              <a:ext cx="1331616" cy="525186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grpSp>
        <p:nvGrpSpPr>
          <p:cNvPr id="61" name="群組 60"/>
          <p:cNvGrpSpPr/>
          <p:nvPr/>
        </p:nvGrpSpPr>
        <p:grpSpPr>
          <a:xfrm>
            <a:off x="4577155" y="4048047"/>
            <a:ext cx="1797789" cy="911180"/>
            <a:chOff x="386469" y="1235496"/>
            <a:chExt cx="1797789" cy="911180"/>
          </a:xfrm>
        </p:grpSpPr>
        <p:sp>
          <p:nvSpPr>
            <p:cNvPr id="62" name="左大括弧 61"/>
            <p:cNvSpPr/>
            <p:nvPr/>
          </p:nvSpPr>
          <p:spPr>
            <a:xfrm rot="16200000">
              <a:off x="1073819" y="1085685"/>
              <a:ext cx="181981" cy="481604"/>
            </a:xfrm>
            <a:prstGeom prst="leftBrace">
              <a:avLst>
                <a:gd name="adj1" fmla="val 15942"/>
                <a:gd name="adj2" fmla="val 50000"/>
              </a:avLst>
            </a:prstGeom>
            <a:ln w="1905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63" name="Google Shape;258;p17"/>
            <p:cNvSpPr/>
            <p:nvPr/>
          </p:nvSpPr>
          <p:spPr>
            <a:xfrm>
              <a:off x="391502" y="1779681"/>
              <a:ext cx="1787722" cy="316442"/>
            </a:xfrm>
            <a:prstGeom prst="rect">
              <a:avLst/>
            </a:prstGeom>
            <a:solidFill>
              <a:schemeClr val="accent5">
                <a:alpha val="1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9;p17"/>
            <p:cNvSpPr txBox="1"/>
            <p:nvPr/>
          </p:nvSpPr>
          <p:spPr>
            <a:xfrm>
              <a:off x="386469" y="1715623"/>
              <a:ext cx="1797789" cy="4310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Roboto"/>
                  <a:sym typeface="Roboto"/>
                </a:rPr>
                <a:t>一格代表</a:t>
              </a:r>
              <a:r>
                <a:rPr lang="en-US" altLang="zh-TW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Roboto"/>
                  <a:sym typeface="Roboto"/>
                </a:rPr>
                <a:t>______</a:t>
              </a: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Roboto"/>
                  <a:sym typeface="Roboto"/>
                </a:rPr>
                <a:t>年</a:t>
              </a:r>
              <a:endParaRPr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Roboto"/>
                <a:sym typeface="Roboto"/>
              </a:endParaRPr>
            </a:p>
          </p:txBody>
        </p:sp>
        <p:cxnSp>
          <p:nvCxnSpPr>
            <p:cNvPr id="65" name="Google Shape;269;p17"/>
            <p:cNvCxnSpPr/>
            <p:nvPr/>
          </p:nvCxnSpPr>
          <p:spPr>
            <a:xfrm flipH="1">
              <a:off x="1180310" y="1378725"/>
              <a:ext cx="6765" cy="388444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sp>
        <p:nvSpPr>
          <p:cNvPr id="78" name="矩形 77"/>
          <p:cNvSpPr/>
          <p:nvPr/>
        </p:nvSpPr>
        <p:spPr>
          <a:xfrm>
            <a:off x="5596297" y="4533207"/>
            <a:ext cx="4468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smtClean="0">
                <a:solidFill>
                  <a:srgbClr val="FF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</a:t>
            </a:r>
            <a:endParaRPr lang="zh-HK" altLang="en-US" sz="2000" dirty="0">
              <a:solidFill>
                <a:srgbClr val="FF0000"/>
              </a:solidFill>
            </a:endParaRPr>
          </a:p>
        </p:txBody>
      </p:sp>
      <p:sp>
        <p:nvSpPr>
          <p:cNvPr id="68" name="投影片編號版面配置區 1"/>
          <p:cNvSpPr txBox="1">
            <a:spLocks/>
          </p:cNvSpPr>
          <p:nvPr/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e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570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/>
          <p:cNvSpPr txBox="1"/>
          <p:nvPr/>
        </p:nvSpPr>
        <p:spPr>
          <a:xfrm>
            <a:off x="4740653" y="1675496"/>
            <a:ext cx="3170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spcBef>
                <a:spcPts val="600"/>
              </a:spcBef>
              <a:spcAft>
                <a:spcPts val="600"/>
              </a:spcAft>
            </a:pPr>
            <a:r>
              <a:rPr lang="en-US" altLang="zh-TW" sz="2000" dirty="0" smtClean="0"/>
              <a:t>2. </a:t>
            </a:r>
            <a:r>
              <a:rPr lang="zh-TW" altLang="en-US" sz="2000" dirty="0" smtClean="0"/>
              <a:t>甚麼動物的壽命最</a:t>
            </a:r>
            <a:r>
              <a:rPr lang="zh-TW" altLang="en-US" sz="2000" dirty="0"/>
              <a:t>短</a:t>
            </a:r>
            <a:r>
              <a:rPr lang="zh-TW" altLang="en-US" sz="2000" dirty="0" smtClean="0"/>
              <a:t>？一般有</a:t>
            </a:r>
            <a:r>
              <a:rPr lang="zh-TW" altLang="en-US" sz="2000" dirty="0"/>
              <a:t>多少年</a:t>
            </a:r>
            <a:r>
              <a:rPr lang="zh-TW" altLang="en-US" sz="2000" dirty="0" smtClean="0"/>
              <a:t>？</a:t>
            </a:r>
            <a:endParaRPr lang="zh-HK" altLang="en-US" sz="2000" dirty="0"/>
          </a:p>
        </p:txBody>
      </p:sp>
      <p:sp>
        <p:nvSpPr>
          <p:cNvPr id="4" name="TextBox 13"/>
          <p:cNvSpPr txBox="1"/>
          <p:nvPr/>
        </p:nvSpPr>
        <p:spPr>
          <a:xfrm>
            <a:off x="4740654" y="893669"/>
            <a:ext cx="3170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spcBef>
                <a:spcPts val="600"/>
              </a:spcBef>
              <a:spcAft>
                <a:spcPts val="600"/>
              </a:spcAft>
            </a:pPr>
            <a:r>
              <a:rPr lang="en-US" altLang="zh-TW" sz="2000" dirty="0" smtClean="0"/>
              <a:t>1. </a:t>
            </a:r>
            <a:r>
              <a:rPr lang="zh-TW" altLang="en-US" sz="2000" dirty="0" smtClean="0"/>
              <a:t>甚麼動物的壽命最長？一般有多少年？</a:t>
            </a:r>
            <a:endParaRPr lang="zh-HK" altLang="en-US" sz="2000" dirty="0"/>
          </a:p>
        </p:txBody>
      </p:sp>
      <p:sp>
        <p:nvSpPr>
          <p:cNvPr id="5" name="TextBox 14"/>
          <p:cNvSpPr txBox="1"/>
          <p:nvPr/>
        </p:nvSpPr>
        <p:spPr>
          <a:xfrm>
            <a:off x="7772400" y="906584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000" dirty="0" smtClean="0">
                <a:solidFill>
                  <a:srgbClr val="FF0000"/>
                </a:solidFill>
              </a:rPr>
              <a:t>貓</a:t>
            </a:r>
            <a:endParaRPr lang="zh-HK" altLang="en-US" sz="2000" dirty="0">
              <a:solidFill>
                <a:srgbClr val="FF0000"/>
              </a:solidFill>
            </a:endParaRPr>
          </a:p>
        </p:txBody>
      </p:sp>
      <p:sp>
        <p:nvSpPr>
          <p:cNvPr id="6" name="TextBox 15"/>
          <p:cNvSpPr txBox="1"/>
          <p:nvPr/>
        </p:nvSpPr>
        <p:spPr>
          <a:xfrm>
            <a:off x="7772400" y="168193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000" dirty="0">
                <a:solidFill>
                  <a:srgbClr val="FF0000"/>
                </a:solidFill>
              </a:rPr>
              <a:t>倉鼠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40653" y="493559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000" dirty="0" smtClean="0"/>
              <a:t>根據棒形圖，回答下列問題。</a:t>
            </a:r>
            <a:endParaRPr lang="zh-HK" altLang="en-US" sz="2000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/>
          </p:nvPr>
        </p:nvGraphicFramePr>
        <p:xfrm>
          <a:off x="1076325" y="3849149"/>
          <a:ext cx="3120059" cy="518888"/>
        </p:xfrm>
        <a:graphic>
          <a:graphicData uri="http://schemas.openxmlformats.org/drawingml/2006/table">
            <a:tbl>
              <a:tblPr>
                <a:noFill/>
                <a:tableStyleId>{E76AB45E-23FB-4328-AA69-5AC00607E572}</a:tableStyleId>
              </a:tblPr>
              <a:tblGrid>
                <a:gridCol w="710797">
                  <a:extLst>
                    <a:ext uri="{9D8B030D-6E8A-4147-A177-3AD203B41FA5}">
                      <a16:colId xmlns:a16="http://schemas.microsoft.com/office/drawing/2014/main" val="262546240"/>
                    </a:ext>
                  </a:extLst>
                </a:gridCol>
                <a:gridCol w="849233">
                  <a:extLst>
                    <a:ext uri="{9D8B030D-6E8A-4147-A177-3AD203B41FA5}">
                      <a16:colId xmlns:a16="http://schemas.microsoft.com/office/drawing/2014/main" val="2003705486"/>
                    </a:ext>
                  </a:extLst>
                </a:gridCol>
                <a:gridCol w="824510">
                  <a:extLst>
                    <a:ext uri="{9D8B030D-6E8A-4147-A177-3AD203B41FA5}">
                      <a16:colId xmlns:a16="http://schemas.microsoft.com/office/drawing/2014/main" val="1007291113"/>
                    </a:ext>
                  </a:extLst>
                </a:gridCol>
                <a:gridCol w="735519">
                  <a:extLst>
                    <a:ext uri="{9D8B030D-6E8A-4147-A177-3AD203B41FA5}">
                      <a16:colId xmlns:a16="http://schemas.microsoft.com/office/drawing/2014/main" val="3464403481"/>
                    </a:ext>
                  </a:extLst>
                </a:gridCol>
              </a:tblGrid>
              <a:tr h="2552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b="1" dirty="0" smtClean="0"/>
                        <a:t>狗</a:t>
                      </a:r>
                      <a:endParaRPr lang="zh-HK" altLang="en-US" sz="1200" b="1" dirty="0"/>
                    </a:p>
                  </a:txBody>
                  <a:tcPr marL="76562" marR="76562" marT="38282" marB="38282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b="1" dirty="0" smtClean="0"/>
                        <a:t>貓</a:t>
                      </a:r>
                      <a:endParaRPr lang="zh-HK" altLang="en-US" sz="1200" b="1" dirty="0"/>
                    </a:p>
                  </a:txBody>
                  <a:tcPr marL="76562" marR="76562" marT="38282" marB="38282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b="1" dirty="0" smtClean="0"/>
                        <a:t>兔子</a:t>
                      </a:r>
                      <a:endParaRPr lang="zh-HK" altLang="en-US" sz="1200" b="1" dirty="0"/>
                    </a:p>
                  </a:txBody>
                  <a:tcPr marL="76562" marR="76562" marT="38282" marB="38282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b="1" dirty="0" smtClean="0"/>
                        <a:t>倉鼠</a:t>
                      </a:r>
                      <a:endParaRPr lang="zh-HK" altLang="en-US" sz="1200" b="1" dirty="0"/>
                    </a:p>
                  </a:txBody>
                  <a:tcPr marL="76562" marR="76562" marT="38282" marB="38282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8598813"/>
                  </a:ext>
                </a:extLst>
              </a:tr>
              <a:tr h="255209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b="1" dirty="0" smtClean="0"/>
                        <a:t>寵物</a:t>
                      </a:r>
                      <a:endParaRPr lang="zh-HK" altLang="en-US" sz="1200" b="1" dirty="0" smtClean="0"/>
                    </a:p>
                  </a:txBody>
                  <a:tcPr marL="76562" marR="76562" marT="38282" marB="38282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HK" altLang="en-US" sz="1400" b="1" dirty="0"/>
                    </a:p>
                  </a:txBody>
                  <a:tcPr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HK" altLang="en-US" sz="1400" b="1" dirty="0"/>
                    </a:p>
                  </a:txBody>
                  <a:tcPr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HK" altLang="en-US" sz="1400" b="1" dirty="0"/>
                    </a:p>
                  </a:txBody>
                  <a:tcPr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0044839"/>
                  </a:ext>
                </a:extLst>
              </a:tr>
            </a:tbl>
          </a:graphicData>
        </a:graphic>
      </p:graphicFrame>
      <p:sp>
        <p:nvSpPr>
          <p:cNvPr id="10" name="TextBox 14"/>
          <p:cNvSpPr txBox="1"/>
          <p:nvPr/>
        </p:nvSpPr>
        <p:spPr>
          <a:xfrm>
            <a:off x="6945340" y="1201445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000" dirty="0" smtClean="0">
                <a:solidFill>
                  <a:srgbClr val="FF0000"/>
                </a:solidFill>
              </a:rPr>
              <a:t>14</a:t>
            </a:r>
            <a:r>
              <a:rPr lang="zh-TW" altLang="en-US" sz="2000" dirty="0" smtClean="0">
                <a:solidFill>
                  <a:srgbClr val="FF0000"/>
                </a:solidFill>
              </a:rPr>
              <a:t>年</a:t>
            </a:r>
            <a:endParaRPr lang="zh-HK" altLang="en-US" sz="2000" dirty="0">
              <a:solidFill>
                <a:srgbClr val="FF0000"/>
              </a:solidFill>
            </a:endParaRPr>
          </a:p>
        </p:txBody>
      </p:sp>
      <p:sp>
        <p:nvSpPr>
          <p:cNvPr id="11" name="TextBox 15"/>
          <p:cNvSpPr txBox="1"/>
          <p:nvPr/>
        </p:nvSpPr>
        <p:spPr>
          <a:xfrm>
            <a:off x="7016673" y="2014818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000" dirty="0">
                <a:solidFill>
                  <a:srgbClr val="FF0000"/>
                </a:solidFill>
              </a:rPr>
              <a:t>3</a:t>
            </a:r>
            <a:r>
              <a:rPr lang="zh-TW" altLang="en-US" sz="2000" dirty="0" smtClean="0">
                <a:solidFill>
                  <a:srgbClr val="FF0000"/>
                </a:solidFill>
              </a:rPr>
              <a:t>年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18" name="圖表 17"/>
          <p:cNvGraphicFramePr>
            <a:graphicFrameLocks/>
          </p:cNvGraphicFramePr>
          <p:nvPr>
            <p:extLst/>
          </p:nvPr>
        </p:nvGraphicFramePr>
        <p:xfrm>
          <a:off x="278728" y="771274"/>
          <a:ext cx="4197970" cy="3224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群組 7"/>
          <p:cNvGrpSpPr/>
          <p:nvPr/>
        </p:nvGrpSpPr>
        <p:grpSpPr>
          <a:xfrm>
            <a:off x="4740663" y="2457309"/>
            <a:ext cx="3859058" cy="2384851"/>
            <a:chOff x="4740663" y="2457309"/>
            <a:chExt cx="3859058" cy="2384851"/>
          </a:xfrm>
        </p:grpSpPr>
        <p:grpSp>
          <p:nvGrpSpPr>
            <p:cNvPr id="13" name="群組 12"/>
            <p:cNvGrpSpPr/>
            <p:nvPr/>
          </p:nvGrpSpPr>
          <p:grpSpPr>
            <a:xfrm>
              <a:off x="4740663" y="2457309"/>
              <a:ext cx="3859058" cy="2127390"/>
              <a:chOff x="6201263" y="2834783"/>
              <a:chExt cx="2664966" cy="1658740"/>
            </a:xfrm>
          </p:grpSpPr>
          <p:sp>
            <p:nvSpPr>
              <p:cNvPr id="14" name="Google Shape;374;p19"/>
              <p:cNvSpPr/>
              <p:nvPr/>
            </p:nvSpPr>
            <p:spPr>
              <a:xfrm rot="21599970">
                <a:off x="6201263" y="2834783"/>
                <a:ext cx="2664966" cy="1658740"/>
              </a:xfrm>
              <a:custGeom>
                <a:avLst/>
                <a:gdLst/>
                <a:ahLst/>
                <a:cxnLst/>
                <a:rect l="l" t="t" r="r" b="b"/>
                <a:pathLst>
                  <a:path w="2105" h="1633" extrusionOk="0">
                    <a:moveTo>
                      <a:pt x="1241" y="0"/>
                    </a:moveTo>
                    <a:cubicBezTo>
                      <a:pt x="1073" y="32"/>
                      <a:pt x="873" y="96"/>
                      <a:pt x="705" y="128"/>
                    </a:cubicBezTo>
                    <a:cubicBezTo>
                      <a:pt x="537" y="168"/>
                      <a:pt x="400" y="200"/>
                      <a:pt x="304" y="264"/>
                    </a:cubicBezTo>
                    <a:cubicBezTo>
                      <a:pt x="136" y="400"/>
                      <a:pt x="72" y="632"/>
                      <a:pt x="40" y="832"/>
                    </a:cubicBezTo>
                    <a:cubicBezTo>
                      <a:pt x="0" y="1064"/>
                      <a:pt x="0" y="1328"/>
                      <a:pt x="200" y="1496"/>
                    </a:cubicBezTo>
                    <a:cubicBezTo>
                      <a:pt x="336" y="1632"/>
                      <a:pt x="569" y="1632"/>
                      <a:pt x="801" y="1632"/>
                    </a:cubicBezTo>
                    <a:cubicBezTo>
                      <a:pt x="1001" y="1632"/>
                      <a:pt x="1201" y="1632"/>
                      <a:pt x="1401" y="1568"/>
                    </a:cubicBezTo>
                    <a:cubicBezTo>
                      <a:pt x="1601" y="1528"/>
                      <a:pt x="1801" y="1432"/>
                      <a:pt x="1937" y="1264"/>
                    </a:cubicBezTo>
                    <a:cubicBezTo>
                      <a:pt x="2041" y="1064"/>
                      <a:pt x="2073" y="864"/>
                      <a:pt x="2105" y="632"/>
                    </a:cubicBezTo>
                    <a:cubicBezTo>
                      <a:pt x="2105" y="528"/>
                      <a:pt x="2105" y="432"/>
                      <a:pt x="2073" y="328"/>
                    </a:cubicBezTo>
                    <a:cubicBezTo>
                      <a:pt x="2041" y="200"/>
                      <a:pt x="1937" y="96"/>
                      <a:pt x="1801" y="64"/>
                    </a:cubicBezTo>
                    <a:cubicBezTo>
                      <a:pt x="1673" y="32"/>
                      <a:pt x="1537" y="0"/>
                      <a:pt x="1401" y="0"/>
                    </a:cubicBezTo>
                    <a:close/>
                  </a:path>
                </a:pathLst>
              </a:custGeom>
              <a:solidFill>
                <a:srgbClr val="6AC2C2">
                  <a:alpha val="9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15" name="Google Shape;384;p19"/>
              <p:cNvSpPr txBox="1"/>
              <p:nvPr/>
            </p:nvSpPr>
            <p:spPr>
              <a:xfrm>
                <a:off x="6477582" y="3347616"/>
                <a:ext cx="2153744" cy="5174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/>
                <a:r>
                  <a:rPr lang="zh-TW" altLang="en-US" sz="2000" dirty="0" smtClean="0">
                    <a:solidFill>
                      <a:schemeClr val="tx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寵物的壽命各有長短，飼養寵物前應考慮清楚，確保能</a:t>
                </a:r>
                <a:r>
                  <a:rPr lang="zh-TW" altLang="en-US" sz="2000" b="1" dirty="0" smtClean="0">
                    <a:solidFill>
                      <a:schemeClr val="accent5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照顧牠到終老</a:t>
                </a:r>
                <a:r>
                  <a:rPr lang="zh-TW" altLang="en-US" sz="2000" dirty="0" smtClean="0">
                    <a:solidFill>
                      <a:schemeClr val="tx1"/>
                    </a:solidFill>
                  </a:rPr>
                  <a:t>。</a:t>
                </a:r>
                <a:endParaRPr sz="2000" dirty="0">
                  <a:solidFill>
                    <a:schemeClr val="tx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818" y="3710996"/>
              <a:ext cx="1131164" cy="1131164"/>
            </a:xfrm>
            <a:prstGeom prst="rect">
              <a:avLst/>
            </a:prstGeom>
          </p:spPr>
        </p:pic>
      </p:grpSp>
      <p:sp>
        <p:nvSpPr>
          <p:cNvPr id="16" name="投影片編號版面配置區 1"/>
          <p:cNvSpPr txBox="1">
            <a:spLocks/>
          </p:cNvSpPr>
          <p:nvPr/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e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445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7"/>
          <p:cNvSpPr txBox="1">
            <a:spLocks noGrp="1"/>
          </p:cNvSpPr>
          <p:nvPr>
            <p:ph type="title"/>
          </p:nvPr>
        </p:nvSpPr>
        <p:spPr>
          <a:xfrm>
            <a:off x="2049716" y="1771221"/>
            <a:ext cx="5132229" cy="1059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000" dirty="0" smtClean="0"/>
              <a:t>活動二</a:t>
            </a:r>
            <a:endParaRPr sz="6000" dirty="0"/>
          </a:p>
        </p:txBody>
      </p:sp>
      <p:sp>
        <p:nvSpPr>
          <p:cNvPr id="68" name="投影片編號版面配置區 1"/>
          <p:cNvSpPr txBox="1">
            <a:spLocks/>
          </p:cNvSpPr>
          <p:nvPr/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lang="en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Google Shape;58;p15"/>
          <p:cNvSpPr txBox="1">
            <a:spLocks/>
          </p:cNvSpPr>
          <p:nvPr/>
        </p:nvSpPr>
        <p:spPr>
          <a:xfrm>
            <a:off x="3099087" y="2689925"/>
            <a:ext cx="3033485" cy="9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製作一格代表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個單位的棒形圖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955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33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zh-TW" altLang="en-US" dirty="0" smtClean="0"/>
              <a:t>調查學校</a:t>
            </a:r>
            <a:r>
              <a:rPr lang="zh-TW" altLang="en-US" dirty="0"/>
              <a:t>教師們家中飼養寵物的數量</a:t>
            </a:r>
            <a:endParaRPr dirty="0"/>
          </a:p>
        </p:txBody>
      </p:sp>
      <p:graphicFrame>
        <p:nvGraphicFramePr>
          <p:cNvPr id="1328" name="Google Shape;1328;p33"/>
          <p:cNvGraphicFramePr/>
          <p:nvPr>
            <p:extLst>
              <p:ext uri="{D42A27DB-BD31-4B8C-83A1-F6EECF244321}">
                <p14:modId xmlns:p14="http://schemas.microsoft.com/office/powerpoint/2010/main" val="3136322756"/>
              </p:ext>
            </p:extLst>
          </p:nvPr>
        </p:nvGraphicFramePr>
        <p:xfrm>
          <a:off x="456252" y="1438453"/>
          <a:ext cx="2139980" cy="3239754"/>
        </p:xfrm>
        <a:graphic>
          <a:graphicData uri="http://schemas.openxmlformats.org/drawingml/2006/table">
            <a:tbl>
              <a:tblPr>
                <a:noFill/>
                <a:tableStyleId>{E76AB45E-23FB-4328-AA69-5AC00607E572}</a:tableStyleId>
              </a:tblPr>
              <a:tblGrid>
                <a:gridCol w="1341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8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227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記數</a:t>
                      </a:r>
                      <a:endParaRPr sz="1600" dirty="0">
                        <a:solidFill>
                          <a:schemeClr val="tx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HK" altLang="en-US" sz="1600" dirty="0" smtClean="0">
                          <a:solidFill>
                            <a:schemeClr val="accen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頻數</a:t>
                      </a:r>
                      <a:endParaRPr lang="zh-HK" altLang="en-US" sz="1600" dirty="0">
                        <a:solidFill>
                          <a:schemeClr val="accen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2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100" b="1" i="0" u="none" strike="noStrike" cap="none" spc="0" baseline="0" dirty="0" smtClean="0">
                          <a:solidFill>
                            <a:schemeClr val="tx1"/>
                          </a:solidFill>
                          <a:latin typeface="Bauhaus 93" panose="04030905020B02020C02" pitchFamily="82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Roboto"/>
                        </a:rPr>
                        <a:t>│</a:t>
                      </a:r>
                      <a:endParaRPr sz="1100" b="1" strike="noStrike" spc="0" baseline="0" dirty="0">
                        <a:solidFill>
                          <a:schemeClr val="tx1"/>
                        </a:solidFill>
                        <a:latin typeface="Bauhaus 93" panose="04030905020B02020C02" pitchFamily="82" charset="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Roboto"/>
                      </a:endParaRPr>
                    </a:p>
                  </a:txBody>
                  <a:tcPr marL="91425" marR="91425" marT="91425" marB="91425" anchor="b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C2C2">
                        <a:alpha val="49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800" b="1" dirty="0" smtClean="0">
                          <a:solidFill>
                            <a:srgbClr val="EF797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800" b="1" dirty="0">
                        <a:solidFill>
                          <a:srgbClr val="EF797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C2C2">
                        <a:alpha val="49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27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TW" altLang="en-US" sz="1100" b="1" i="0" u="none" strike="noStrike" cap="none" spc="0" baseline="0" dirty="0" smtClean="0">
                          <a:solidFill>
                            <a:schemeClr val="tx1"/>
                          </a:solidFill>
                          <a:latin typeface="Bauhaus 93" panose="04030905020B02020C02" pitchFamily="82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Roboto"/>
                        </a:rPr>
                        <a:t>││</a:t>
                      </a:r>
                      <a:endParaRPr sz="1100" b="1" i="0" u="none" strike="noStrike" cap="none" spc="0" baseline="0" dirty="0">
                        <a:solidFill>
                          <a:schemeClr val="tx1"/>
                        </a:solidFill>
                        <a:latin typeface="Bauhaus 93" panose="04030905020B02020C02" pitchFamily="82" charset="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Roboto"/>
                      </a:endParaRPr>
                    </a:p>
                  </a:txBody>
                  <a:tcPr marL="91425" marR="91425" marT="91425" marB="91425" anchor="b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800" b="1" dirty="0" smtClean="0">
                          <a:solidFill>
                            <a:srgbClr val="EF797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800" b="1" dirty="0">
                        <a:solidFill>
                          <a:srgbClr val="EF797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27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TW" altLang="en-US" sz="1100" b="1" i="0" u="none" strike="noStrike" cap="none" spc="0" baseline="0" dirty="0" smtClean="0">
                          <a:solidFill>
                            <a:schemeClr val="tx1"/>
                          </a:solidFill>
                          <a:latin typeface="Bauhaus 93" panose="04030905020B02020C02" pitchFamily="82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Roboto"/>
                        </a:rPr>
                        <a:t>│││</a:t>
                      </a:r>
                      <a:endParaRPr sz="1100" b="1" i="0" u="none" strike="noStrike" cap="none" spc="0" baseline="0" dirty="0">
                        <a:solidFill>
                          <a:schemeClr val="tx1"/>
                        </a:solidFill>
                        <a:latin typeface="Bauhaus 93" panose="04030905020B02020C02" pitchFamily="82" charset="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Roboto"/>
                      </a:endParaRPr>
                    </a:p>
                  </a:txBody>
                  <a:tcPr marL="91425" marR="91425" marT="91425" marB="91425" anchor="b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C2C2">
                        <a:alpha val="49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800" b="1" dirty="0" smtClean="0">
                          <a:solidFill>
                            <a:srgbClr val="EF797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800" b="1" dirty="0">
                        <a:solidFill>
                          <a:srgbClr val="EF797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C2C2">
                        <a:alpha val="49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27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TW" altLang="en-US" sz="1100" b="1" i="0" u="none" strike="noStrike" cap="none" spc="0" baseline="0" dirty="0" smtClean="0">
                          <a:solidFill>
                            <a:schemeClr val="tx1"/>
                          </a:solidFill>
                          <a:latin typeface="Bauhaus 93" panose="04030905020B02020C02" pitchFamily="82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Roboto"/>
                        </a:rPr>
                        <a:t>││││</a:t>
                      </a:r>
                      <a:endParaRPr sz="1100" b="1" i="0" u="none" strike="noStrike" cap="none" spc="0" baseline="0" dirty="0">
                        <a:solidFill>
                          <a:schemeClr val="tx1"/>
                        </a:solidFill>
                        <a:latin typeface="Bauhaus 93" panose="04030905020B02020C02" pitchFamily="82" charset="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Roboto"/>
                      </a:endParaRPr>
                    </a:p>
                  </a:txBody>
                  <a:tcPr marL="91425" marR="91425" marT="91425" marB="91425" anchor="b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800" b="1" dirty="0" smtClean="0">
                          <a:solidFill>
                            <a:srgbClr val="EF797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800" b="1" dirty="0">
                        <a:solidFill>
                          <a:srgbClr val="EF797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2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100" b="1" strike="noStrike" spc="0" baseline="0" dirty="0" smtClean="0">
                          <a:solidFill>
                            <a:schemeClr val="tx1"/>
                          </a:solidFill>
                          <a:latin typeface="Bauhaus 93" panose="04030905020B02020C02" pitchFamily="82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Roboto"/>
                        </a:rPr>
                        <a:t>┼┼┼┼</a:t>
                      </a:r>
                    </a:p>
                  </a:txBody>
                  <a:tcPr marL="91425" marR="91425" marT="91425" marB="91425" anchor="b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C2C2">
                        <a:alpha val="49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800" b="1" dirty="0" smtClean="0">
                          <a:solidFill>
                            <a:srgbClr val="EF797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800" b="1" dirty="0">
                        <a:solidFill>
                          <a:srgbClr val="EF797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C2C2">
                        <a:alpha val="49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2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100" b="1" strike="noStrike" spc="0" baseline="0" dirty="0" smtClean="0">
                          <a:solidFill>
                            <a:schemeClr val="tx1"/>
                          </a:solidFill>
                          <a:latin typeface="Bauhaus 93" panose="04030905020B02020C02" pitchFamily="82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Roboto"/>
                        </a:rPr>
                        <a:t>┼┼┼┼   ││                                </a:t>
                      </a:r>
                    </a:p>
                  </a:txBody>
                  <a:tcPr marL="91425" marR="91425" marT="91425" marB="91425" anchor="b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C2C2">
                        <a:alpha val="49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solidFill>
                            <a:srgbClr val="EF797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800" b="1" dirty="0">
                        <a:solidFill>
                          <a:srgbClr val="EF797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C2C2">
                        <a:alpha val="49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626727"/>
                  </a:ext>
                </a:extLst>
              </a:tr>
              <a:tr h="3822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100" b="1" strike="noStrike" spc="0" baseline="0" dirty="0" smtClean="0">
                          <a:solidFill>
                            <a:schemeClr val="tx1"/>
                          </a:solidFill>
                          <a:latin typeface="Bauhaus 93" panose="04030905020B02020C02" pitchFamily="82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Roboto"/>
                        </a:rPr>
                        <a:t>┼┼┼┼    ┼┼┼┼ </a:t>
                      </a:r>
                      <a:endParaRPr kumimoji="0" lang="en-US" altLang="zh-HK" sz="1100" b="1" i="0" u="none" strike="sng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fornian FB" panose="0207040306080B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Roboto"/>
                      </a:endParaRPr>
                    </a:p>
                  </a:txBody>
                  <a:tcPr marL="91425" marR="91425" marT="91425" marB="91425" anchor="b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C2C2">
                        <a:alpha val="49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solidFill>
                            <a:srgbClr val="EF797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800" b="1" dirty="0">
                        <a:solidFill>
                          <a:srgbClr val="EF797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C2C2">
                        <a:alpha val="49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381660"/>
                  </a:ext>
                </a:extLst>
              </a:tr>
            </a:tbl>
          </a:graphicData>
        </a:graphic>
      </p:graphicFrame>
      <p:grpSp>
        <p:nvGrpSpPr>
          <p:cNvPr id="3" name="群組 2"/>
          <p:cNvGrpSpPr/>
          <p:nvPr/>
        </p:nvGrpSpPr>
        <p:grpSpPr>
          <a:xfrm>
            <a:off x="5760487" y="893943"/>
            <a:ext cx="3159569" cy="2518046"/>
            <a:chOff x="5760487" y="893943"/>
            <a:chExt cx="3159569" cy="2518046"/>
          </a:xfrm>
        </p:grpSpPr>
        <p:sp>
          <p:nvSpPr>
            <p:cNvPr id="108" name="Google Shape;1236;p32"/>
            <p:cNvSpPr/>
            <p:nvPr/>
          </p:nvSpPr>
          <p:spPr>
            <a:xfrm rot="2311572" flipH="1">
              <a:off x="5760487" y="893943"/>
              <a:ext cx="3159569" cy="2518046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" name="矩形 1"/>
            <p:cNvSpPr/>
            <p:nvPr/>
          </p:nvSpPr>
          <p:spPr>
            <a:xfrm>
              <a:off x="6104821" y="1579670"/>
              <a:ext cx="247089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400" dirty="0" smtClean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如何</a:t>
              </a:r>
              <a:r>
                <a:rPr lang="zh-TW" altLang="en-US" sz="2400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處理收集所得的</a:t>
              </a:r>
              <a:r>
                <a:rPr lang="zh-TW" altLang="en-US" sz="2400" dirty="0" smtClean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數據</a:t>
              </a:r>
              <a:r>
                <a:rPr lang="zh-TW" altLang="en-US" sz="2400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？</a:t>
              </a:r>
              <a:endParaRPr lang="zh-HK" altLang="en-US" sz="2400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14" name="群組 113"/>
          <p:cNvGrpSpPr/>
          <p:nvPr/>
        </p:nvGrpSpPr>
        <p:grpSpPr>
          <a:xfrm>
            <a:off x="5768422" y="881592"/>
            <a:ext cx="3159569" cy="2518046"/>
            <a:chOff x="5760487" y="893943"/>
            <a:chExt cx="3159569" cy="2518046"/>
          </a:xfrm>
        </p:grpSpPr>
        <p:sp>
          <p:nvSpPr>
            <p:cNvPr id="115" name="Google Shape;1236;p32"/>
            <p:cNvSpPr/>
            <p:nvPr/>
          </p:nvSpPr>
          <p:spPr>
            <a:xfrm rot="2311572" flipH="1">
              <a:off x="5760487" y="893943"/>
              <a:ext cx="3159569" cy="2518046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矩形 115"/>
            <p:cNvSpPr/>
            <p:nvPr/>
          </p:nvSpPr>
          <p:spPr>
            <a:xfrm>
              <a:off x="6104821" y="1579670"/>
              <a:ext cx="247089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400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我們可以利用頻數表</a:t>
              </a:r>
              <a:r>
                <a:rPr lang="zh-TW" altLang="en-US" sz="2400" dirty="0" smtClean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來記錄</a:t>
              </a:r>
              <a:r>
                <a:rPr lang="zh-TW" altLang="en-US" sz="2400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數據</a:t>
              </a:r>
              <a:r>
                <a:rPr lang="zh-TW" altLang="en-US" sz="2400" dirty="0" smtClean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。</a:t>
              </a:r>
              <a:endParaRPr lang="zh-TW" altLang="en-US" sz="2400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324968" y="1114583"/>
            <a:ext cx="2526041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500"/>
              </a:lnSpc>
              <a:defRPr/>
            </a:pPr>
            <a:r>
              <a:rPr lang="zh-TW" altLang="en-US" sz="1800" dirty="0" smtClean="0"/>
              <a:t>以畫「</a:t>
            </a:r>
            <a:r>
              <a:rPr lang="zh-TW" altLang="en-US" sz="1050" b="1" dirty="0" smtClean="0">
                <a:latin typeface="Bauhaus 93" panose="04030905020B02020C02" pitchFamily="82" charset="0"/>
                <a:ea typeface="微軟正黑體" panose="020B0604030504040204" pitchFamily="34" charset="-120"/>
                <a:cs typeface="Times New Roman" panose="02020603050405020304" pitchFamily="18" charset="0"/>
                <a:sym typeface="Roboto"/>
              </a:rPr>
              <a:t>┼</a:t>
            </a:r>
            <a:r>
              <a:rPr lang="zh-TW" altLang="en-US" sz="1050" b="1" dirty="0">
                <a:latin typeface="Bauhaus 93" panose="04030905020B02020C02" pitchFamily="82" charset="0"/>
                <a:ea typeface="微軟正黑體" panose="020B0604030504040204" pitchFamily="34" charset="-120"/>
                <a:cs typeface="Times New Roman" panose="02020603050405020304" pitchFamily="18" charset="0"/>
                <a:sym typeface="Roboto"/>
              </a:rPr>
              <a:t>┼┼</a:t>
            </a:r>
            <a:r>
              <a:rPr lang="zh-TW" altLang="en-US" sz="1050" b="1" dirty="0" smtClean="0">
                <a:latin typeface="Bauhaus 93" panose="04030905020B02020C02" pitchFamily="82" charset="0"/>
                <a:ea typeface="微軟正黑體" panose="020B0604030504040204" pitchFamily="34" charset="-120"/>
                <a:cs typeface="Times New Roman" panose="02020603050405020304" pitchFamily="18" charset="0"/>
                <a:sym typeface="Roboto"/>
              </a:rPr>
              <a:t>┼</a:t>
            </a:r>
            <a:r>
              <a:rPr lang="zh-TW" altLang="en-US" sz="1800" dirty="0" smtClean="0"/>
              <a:t>」來記錄：</a:t>
            </a:r>
            <a:endParaRPr lang="zh-TW" altLang="en-US" sz="1800" dirty="0"/>
          </a:p>
        </p:txBody>
      </p:sp>
      <p:graphicFrame>
        <p:nvGraphicFramePr>
          <p:cNvPr id="118" name="Google Shape;1328;p33"/>
          <p:cNvGraphicFramePr/>
          <p:nvPr>
            <p:extLst>
              <p:ext uri="{D42A27DB-BD31-4B8C-83A1-F6EECF244321}">
                <p14:modId xmlns:p14="http://schemas.microsoft.com/office/powerpoint/2010/main" val="3721998973"/>
              </p:ext>
            </p:extLst>
          </p:nvPr>
        </p:nvGraphicFramePr>
        <p:xfrm>
          <a:off x="3032865" y="1438453"/>
          <a:ext cx="2050728" cy="3058176"/>
        </p:xfrm>
        <a:graphic>
          <a:graphicData uri="http://schemas.openxmlformats.org/drawingml/2006/table">
            <a:tbl>
              <a:tblPr>
                <a:noFill/>
                <a:tableStyleId>{E76AB45E-23FB-4328-AA69-5AC00607E572}</a:tableStyleId>
              </a:tblPr>
              <a:tblGrid>
                <a:gridCol w="1243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227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記數</a:t>
                      </a:r>
                      <a:endParaRPr sz="1600" dirty="0">
                        <a:solidFill>
                          <a:schemeClr val="tx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HK" altLang="en-US" sz="1600" dirty="0" smtClean="0">
                          <a:solidFill>
                            <a:schemeClr val="accen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頻數</a:t>
                      </a:r>
                      <a:endParaRPr lang="zh-HK" altLang="en-US" sz="1600" dirty="0">
                        <a:solidFill>
                          <a:schemeClr val="accen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2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800" b="0" i="0" u="none" strike="noStrike" cap="none" spc="0" dirty="0" smtClean="0">
                          <a:solidFill>
                            <a:schemeClr val="tx1"/>
                          </a:solidFill>
                          <a:latin typeface="Bauhaus 93" panose="04030905020B02020C02" pitchFamily="82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Roboto"/>
                        </a:rPr>
                        <a:t>一</a:t>
                      </a:r>
                      <a:endParaRPr lang="en" altLang="zh-HK" sz="1800" b="0" i="0" u="none" strike="noStrike" cap="none" spc="0" dirty="0" smtClean="0">
                        <a:solidFill>
                          <a:schemeClr val="tx1"/>
                        </a:solidFill>
                        <a:latin typeface="Bauhaus 93" panose="04030905020B02020C02" pitchFamily="82" charset="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Roboto"/>
                      </a:endParaRPr>
                    </a:p>
                  </a:txBody>
                  <a:tcPr marL="91425" marR="91425" marT="91425" marB="91425" anchor="b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C2C2">
                        <a:alpha val="49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800" b="1" dirty="0" smtClean="0">
                          <a:solidFill>
                            <a:srgbClr val="EF797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800" b="1" dirty="0">
                        <a:solidFill>
                          <a:srgbClr val="EF797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C2C2">
                        <a:alpha val="49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27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TW" altLang="en-US" sz="1800" b="0" i="0" u="none" strike="noStrike" cap="none" spc="0" dirty="0" smtClean="0">
                          <a:solidFill>
                            <a:schemeClr val="tx1"/>
                          </a:solidFill>
                          <a:latin typeface="Bauhaus 93" panose="04030905020B02020C02" pitchFamily="82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Roboto"/>
                        </a:rPr>
                        <a:t>丅</a:t>
                      </a:r>
                      <a:endParaRPr sz="1800" b="0" i="0" u="none" strike="noStrike" cap="none" spc="0" dirty="0">
                        <a:solidFill>
                          <a:schemeClr val="tx1"/>
                        </a:solidFill>
                        <a:latin typeface="Bauhaus 93" panose="04030905020B02020C02" pitchFamily="82" charset="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Roboto"/>
                      </a:endParaRPr>
                    </a:p>
                  </a:txBody>
                  <a:tcPr marL="91425" marR="91425" marT="91425" marB="91425" anchor="b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800" b="1" dirty="0" smtClean="0">
                          <a:solidFill>
                            <a:srgbClr val="EF797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800" b="1" dirty="0">
                        <a:solidFill>
                          <a:srgbClr val="EF797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27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00" b="0" i="0" u="none" strike="noStrike" cap="none" spc="0" dirty="0">
                        <a:solidFill>
                          <a:schemeClr val="tx1"/>
                        </a:solidFill>
                        <a:latin typeface="Bauhaus 93" panose="04030905020B02020C02" pitchFamily="82" charset="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Roboto"/>
                      </a:endParaRPr>
                    </a:p>
                  </a:txBody>
                  <a:tcPr marL="91425" marR="91425" marT="91425" marB="91425" anchor="b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C2C2">
                        <a:alpha val="49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800" b="1" dirty="0" smtClean="0">
                          <a:solidFill>
                            <a:srgbClr val="EF797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800" b="1" dirty="0">
                        <a:solidFill>
                          <a:srgbClr val="EF797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C2C2">
                        <a:alpha val="49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27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00" b="0" i="0" u="none" strike="noStrike" cap="none" spc="0" dirty="0">
                        <a:solidFill>
                          <a:schemeClr val="tx1"/>
                        </a:solidFill>
                        <a:latin typeface="Bauhaus 93" panose="04030905020B02020C02" pitchFamily="82" charset="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Roboto"/>
                      </a:endParaRPr>
                    </a:p>
                  </a:txBody>
                  <a:tcPr marL="91425" marR="91425" marT="91425" marB="91425" anchor="b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800" b="1" dirty="0" smtClean="0">
                          <a:solidFill>
                            <a:srgbClr val="EF797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800" b="1" dirty="0">
                        <a:solidFill>
                          <a:srgbClr val="EF797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2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uhaus 93" panose="04030905020B02020C02" pitchFamily="82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Roboto"/>
                        </a:rPr>
                        <a:t>正</a:t>
                      </a:r>
                      <a:endParaRPr kumimoji="0" lang="en-US" altLang="zh-HK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auhaus 93" panose="04030905020B02020C02" pitchFamily="82" charset="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Roboto"/>
                      </a:endParaRPr>
                    </a:p>
                  </a:txBody>
                  <a:tcPr marL="91425" marR="91425" marT="91425" marB="91425" anchor="b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C2C2">
                        <a:alpha val="49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800" b="1" dirty="0" smtClean="0">
                          <a:solidFill>
                            <a:srgbClr val="EF797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800" b="1" dirty="0">
                        <a:solidFill>
                          <a:srgbClr val="EF797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C2C2">
                        <a:alpha val="49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2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uhaus 93" panose="04030905020B02020C02" pitchFamily="82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Roboto"/>
                        </a:rPr>
                        <a:t>正 </a:t>
                      </a:r>
                      <a:r>
                        <a:rPr lang="zh-TW" altLang="en-US" sz="1800" b="0" i="0" u="none" strike="noStrike" cap="none" spc="0" dirty="0" smtClean="0">
                          <a:solidFill>
                            <a:schemeClr val="tx1"/>
                          </a:solidFill>
                          <a:latin typeface="Bauhaus 93" panose="04030905020B02020C02" pitchFamily="82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Roboto"/>
                        </a:rPr>
                        <a:t>丅</a:t>
                      </a:r>
                    </a:p>
                  </a:txBody>
                  <a:tcPr marL="91425" marR="91425" marT="91425" marB="91425" anchor="b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C2C2">
                        <a:alpha val="49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solidFill>
                            <a:srgbClr val="EF797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800" b="1" dirty="0">
                        <a:solidFill>
                          <a:srgbClr val="EF797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C2C2">
                        <a:alpha val="49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626727"/>
                  </a:ext>
                </a:extLst>
              </a:tr>
              <a:tr h="3822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uhaus 93" panose="04030905020B02020C02" pitchFamily="82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Roboto"/>
                        </a:rPr>
                        <a:t>正 正</a:t>
                      </a:r>
                      <a:endParaRPr kumimoji="0" lang="en-US" altLang="zh-HK" sz="1800" b="0" i="0" u="none" strike="sng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auhaus 93" panose="04030905020B02020C02" pitchFamily="82" charset="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Roboto"/>
                      </a:endParaRPr>
                    </a:p>
                  </a:txBody>
                  <a:tcPr marL="91425" marR="91425" marT="91425" marB="91425" anchor="b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C2C2">
                        <a:alpha val="49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solidFill>
                            <a:srgbClr val="EF797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800" b="1" dirty="0">
                        <a:solidFill>
                          <a:srgbClr val="EF797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C2C2">
                        <a:alpha val="49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381660"/>
                  </a:ext>
                </a:extLst>
              </a:tr>
            </a:tbl>
          </a:graphicData>
        </a:graphic>
      </p:graphicFrame>
      <p:sp>
        <p:nvSpPr>
          <p:cNvPr id="119" name="矩形 118"/>
          <p:cNvSpPr/>
          <p:nvPr/>
        </p:nvSpPr>
        <p:spPr>
          <a:xfrm>
            <a:off x="2954505" y="1034754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800" dirty="0"/>
              <a:t>以</a:t>
            </a:r>
            <a:r>
              <a:rPr lang="zh-TW" altLang="en-US" sz="1800" dirty="0" smtClean="0"/>
              <a:t>畫「</a:t>
            </a:r>
            <a:r>
              <a:rPr lang="zh-TW" altLang="en-US" sz="1800" dirty="0" smtClean="0">
                <a:latin typeface="Bauhaus 93" panose="04030905020B02020C02" pitchFamily="82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正」來</a:t>
            </a:r>
            <a:r>
              <a:rPr lang="zh-TW" altLang="en-US" sz="1800" dirty="0">
                <a:ea typeface="微軟正黑體" panose="020B0604030504040204" pitchFamily="34" charset="-120"/>
              </a:rPr>
              <a:t>記</a:t>
            </a:r>
            <a:r>
              <a:rPr lang="zh-TW" altLang="en-US" sz="1800" dirty="0" smtClean="0"/>
              <a:t>錄：</a:t>
            </a:r>
            <a:endParaRPr lang="zh-TW" altLang="en-US" sz="1800" dirty="0"/>
          </a:p>
        </p:txBody>
      </p:sp>
      <p:grpSp>
        <p:nvGrpSpPr>
          <p:cNvPr id="128" name="群組 127"/>
          <p:cNvGrpSpPr/>
          <p:nvPr/>
        </p:nvGrpSpPr>
        <p:grpSpPr>
          <a:xfrm>
            <a:off x="3136689" y="2634048"/>
            <a:ext cx="191871" cy="180526"/>
            <a:chOff x="3473450" y="1622425"/>
            <a:chExt cx="666750" cy="648000"/>
          </a:xfrm>
        </p:grpSpPr>
        <p:cxnSp>
          <p:nvCxnSpPr>
            <p:cNvPr id="129" name="直線接點 128"/>
            <p:cNvCxnSpPr/>
            <p:nvPr/>
          </p:nvCxnSpPr>
          <p:spPr>
            <a:xfrm>
              <a:off x="3473450" y="1622425"/>
              <a:ext cx="66675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0" name="直線接點 129"/>
            <p:cNvCxnSpPr>
              <a:cxnSpLocks/>
            </p:cNvCxnSpPr>
            <p:nvPr/>
          </p:nvCxnSpPr>
          <p:spPr>
            <a:xfrm rot="5400000">
              <a:off x="3498193" y="1946425"/>
              <a:ext cx="64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1" name="直線接點 130"/>
            <p:cNvCxnSpPr/>
            <p:nvPr/>
          </p:nvCxnSpPr>
          <p:spPr>
            <a:xfrm flipV="1">
              <a:off x="3824536" y="1927225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34" name="群組 133"/>
          <p:cNvGrpSpPr/>
          <p:nvPr/>
        </p:nvGrpSpPr>
        <p:grpSpPr>
          <a:xfrm>
            <a:off x="3136689" y="3009089"/>
            <a:ext cx="191871" cy="181080"/>
            <a:chOff x="3473450" y="1622425"/>
            <a:chExt cx="666750" cy="649988"/>
          </a:xfrm>
        </p:grpSpPr>
        <p:cxnSp>
          <p:nvCxnSpPr>
            <p:cNvPr id="135" name="直線接點 134"/>
            <p:cNvCxnSpPr/>
            <p:nvPr/>
          </p:nvCxnSpPr>
          <p:spPr>
            <a:xfrm>
              <a:off x="3473450" y="1622425"/>
              <a:ext cx="66675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6" name="直線接點 135"/>
            <p:cNvCxnSpPr>
              <a:cxnSpLocks/>
            </p:cNvCxnSpPr>
            <p:nvPr/>
          </p:nvCxnSpPr>
          <p:spPr>
            <a:xfrm rot="5400000">
              <a:off x="3498193" y="1946425"/>
              <a:ext cx="64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7" name="直線接點 136"/>
            <p:cNvCxnSpPr/>
            <p:nvPr/>
          </p:nvCxnSpPr>
          <p:spPr>
            <a:xfrm flipV="1">
              <a:off x="3824536" y="1927225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9" name="直線接點 138"/>
            <p:cNvCxnSpPr>
              <a:cxnSpLocks/>
            </p:cNvCxnSpPr>
            <p:nvPr/>
          </p:nvCxnSpPr>
          <p:spPr>
            <a:xfrm flipH="1">
              <a:off x="3593999" y="1804413"/>
              <a:ext cx="0" cy="46800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2" name="投影片編號版面配置區 1"/>
          <p:cNvSpPr txBox="1">
            <a:spLocks/>
          </p:cNvSpPr>
          <p:nvPr/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lang="e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239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33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zh-TW" altLang="en-US" dirty="0" smtClean="0"/>
              <a:t>調查學校</a:t>
            </a:r>
            <a:r>
              <a:rPr lang="zh-TW" altLang="en-US" dirty="0"/>
              <a:t>教師們家中飼養寵物的數量</a:t>
            </a:r>
            <a:endParaRPr dirty="0"/>
          </a:p>
        </p:txBody>
      </p:sp>
      <p:graphicFrame>
        <p:nvGraphicFramePr>
          <p:cNvPr id="44" name="Google Shape;1328;p33"/>
          <p:cNvGraphicFramePr/>
          <p:nvPr>
            <p:extLst>
              <p:ext uri="{D42A27DB-BD31-4B8C-83A1-F6EECF244321}">
                <p14:modId xmlns:p14="http://schemas.microsoft.com/office/powerpoint/2010/main" val="1620714592"/>
              </p:ext>
            </p:extLst>
          </p:nvPr>
        </p:nvGraphicFramePr>
        <p:xfrm>
          <a:off x="525475" y="1871052"/>
          <a:ext cx="8081498" cy="1655990"/>
        </p:xfrm>
        <a:graphic>
          <a:graphicData uri="http://schemas.openxmlformats.org/drawingml/2006/table">
            <a:tbl>
              <a:tblPr>
                <a:noFill/>
                <a:tableStyleId>{E76AB45E-23FB-4328-AA69-5AC00607E572}</a:tableStyleId>
              </a:tblPr>
              <a:tblGrid>
                <a:gridCol w="1855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6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6581">
                  <a:extLst>
                    <a:ext uri="{9D8B030D-6E8A-4147-A177-3AD203B41FA5}">
                      <a16:colId xmlns:a16="http://schemas.microsoft.com/office/drawing/2014/main" val="1734919576"/>
                    </a:ext>
                  </a:extLst>
                </a:gridCol>
                <a:gridCol w="1556581">
                  <a:extLst>
                    <a:ext uri="{9D8B030D-6E8A-4147-A177-3AD203B41FA5}">
                      <a16:colId xmlns:a16="http://schemas.microsoft.com/office/drawing/2014/main" val="4264471295"/>
                    </a:ext>
                  </a:extLst>
                </a:gridCol>
                <a:gridCol w="1556581">
                  <a:extLst>
                    <a:ext uri="{9D8B030D-6E8A-4147-A177-3AD203B41FA5}">
                      <a16:colId xmlns:a16="http://schemas.microsoft.com/office/drawing/2014/main" val="2221981414"/>
                    </a:ext>
                  </a:extLst>
                </a:gridCol>
              </a:tblGrid>
              <a:tr h="4101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800" b="0" i="0" u="none" strike="noStrike" cap="none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Roboto"/>
                          <a:sym typeface="Arial"/>
                        </a:rPr>
                        <a:t>飼養寵物的數量 </a:t>
                      </a:r>
                      <a:endParaRPr lang="zh-HK" altLang="en-US" sz="1800" b="0" i="0" u="none" strike="noStrike" cap="none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Roboto"/>
                        <a:sym typeface="Arial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altLang="zh-TW" sz="1800" b="0" i="0" u="none" strike="noStrike" cap="none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Roboto"/>
                          <a:sym typeface="Arial"/>
                        </a:rPr>
                        <a:t>0 </a:t>
                      </a:r>
                      <a:r>
                        <a:rPr lang="zh-TW" altLang="en-US" sz="1800" b="0" i="0" u="none" strike="noStrike" cap="none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Roboto"/>
                          <a:sym typeface="Arial"/>
                        </a:rPr>
                        <a:t>隻</a:t>
                      </a:r>
                      <a:endParaRPr lang="zh-HK" altLang="en-US" sz="1800" b="0" i="0" u="none" strike="noStrike" cap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Roboto"/>
                        <a:sym typeface="Arial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alpha val="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altLang="zh-TW" sz="1800" b="0" i="0" u="none" strike="noStrike" cap="none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Roboto"/>
                          <a:sym typeface="Arial"/>
                        </a:rPr>
                        <a:t>1 </a:t>
                      </a:r>
                      <a:r>
                        <a:rPr lang="zh-TW" altLang="en-US" sz="1800" b="0" i="0" u="none" strike="noStrike" cap="none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Roboto"/>
                          <a:sym typeface="Arial"/>
                        </a:rPr>
                        <a:t>隻</a:t>
                      </a:r>
                      <a:endParaRPr lang="zh-HK" altLang="en-US" sz="1800" b="0" i="0" u="none" strike="noStrike" cap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Roboto"/>
                        <a:sym typeface="Arial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alpha val="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altLang="zh-TW" sz="1800" b="0" i="0" u="none" strike="noStrike" cap="none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Roboto"/>
                          <a:sym typeface="Arial"/>
                        </a:rPr>
                        <a:t>2 </a:t>
                      </a:r>
                      <a:r>
                        <a:rPr lang="zh-TW" altLang="en-US" sz="1800" b="0" i="0" u="none" strike="noStrike" cap="none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Roboto"/>
                          <a:sym typeface="Arial"/>
                        </a:rPr>
                        <a:t>隻</a:t>
                      </a:r>
                      <a:endParaRPr lang="zh-HK" altLang="en-US" sz="1800" b="0" i="0" u="none" strike="noStrike" cap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Roboto"/>
                        <a:sym typeface="Arial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alpha val="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altLang="zh-TW" sz="1800" b="0" i="0" u="none" strike="noStrike" cap="none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Roboto"/>
                          <a:sym typeface="Arial"/>
                        </a:rPr>
                        <a:t>3 </a:t>
                      </a:r>
                      <a:r>
                        <a:rPr lang="zh-TW" altLang="en-US" sz="1800" b="0" i="0" u="none" strike="noStrike" cap="none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Roboto"/>
                          <a:sym typeface="Arial"/>
                        </a:rPr>
                        <a:t>隻</a:t>
                      </a:r>
                      <a:endParaRPr lang="zh-HK" altLang="en-US" sz="1800" b="0" i="0" u="none" strike="noStrike" cap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Roboto"/>
                        <a:sym typeface="Arial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alpha val="509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402738"/>
                  </a:ext>
                </a:extLst>
              </a:tr>
              <a:tr h="67443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Fira Sans Extra Condensed"/>
                          <a:sym typeface="Fira Sans Extra Condensed"/>
                        </a:rPr>
                        <a:t>記數</a:t>
                      </a:r>
                      <a:endParaRPr sz="1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uhaus 93" panose="04030905020B02020C02" pitchFamily="82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Roboto"/>
                        </a:rPr>
                        <a:t>┼┼┼┼    ┼┼┼┼ </a:t>
                      </a:r>
                      <a:endParaRPr kumimoji="0" lang="en-GB" altLang="zh-TW" sz="12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auhaus 93" panose="04030905020B02020C02" pitchFamily="82" charset="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Roboto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altLang="zh-TW" sz="12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auhaus 93" panose="04030905020B02020C02" pitchFamily="82" charset="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Roboto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uhaus 93" panose="04030905020B02020C02" pitchFamily="82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Roboto"/>
                        </a:rPr>
                        <a:t>┼┼┼┼    ┼┼┼┼ </a:t>
                      </a:r>
                      <a:endParaRPr kumimoji="0" lang="en-US" altLang="zh-HK" sz="1200" b="1" i="0" u="none" strike="sng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fornian FB" panose="0207040306080B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uhaus 93" panose="04030905020B02020C02" pitchFamily="82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Roboto"/>
                        </a:rPr>
                        <a:t>┼┼┼┼    ┼┼┼┼ </a:t>
                      </a:r>
                      <a:endParaRPr kumimoji="0" lang="en-GB" altLang="zh-TW" sz="12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auhaus 93" panose="04030905020B02020C02" pitchFamily="82" charset="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Roboto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" altLang="zh-HK" sz="1800" b="0" i="0" u="none" strike="noStrike" cap="none" dirty="0" smtClean="0">
                        <a:solidFill>
                          <a:schemeClr val="accent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Fira Sans Extra Condensed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b="1" strike="noStrike" spc="0" baseline="0" dirty="0" smtClean="0">
                          <a:solidFill>
                            <a:schemeClr val="tx1"/>
                          </a:solidFill>
                          <a:latin typeface="Bauhaus 93" panose="04030905020B02020C02" pitchFamily="82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Roboto"/>
                        </a:rPr>
                        <a:t>┼┼┼┼    ┼┼┼┼ </a:t>
                      </a:r>
                      <a:endParaRPr kumimoji="0" lang="en-US" altLang="zh-HK" sz="1200" b="1" i="0" u="none" strike="sng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fornian FB" panose="0207040306080B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b="1" strike="noStrike" spc="0" baseline="0" dirty="0" smtClean="0">
                          <a:solidFill>
                            <a:schemeClr val="tx1"/>
                          </a:solidFill>
                          <a:latin typeface="Bauhaus 93" panose="04030905020B02020C02" pitchFamily="82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Roboto"/>
                        </a:rPr>
                        <a:t>┼┼┼┼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197"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人數 </a:t>
                      </a: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HK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 anchor="b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00" b="0" i="0" u="none" strike="noStrike" cap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alpha val="491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altLang="zh-HK" sz="1800" b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alpha val="491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rgbClr val="EF797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alpha val="491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rgbClr val="EF797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alpha val="491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342276" y="978379"/>
            <a:ext cx="2194560" cy="330595"/>
            <a:chOff x="2506980" y="1356600"/>
            <a:chExt cx="2194560" cy="572700"/>
          </a:xfrm>
        </p:grpSpPr>
        <p:sp>
          <p:nvSpPr>
            <p:cNvPr id="45" name="Google Shape;1511;p35"/>
            <p:cNvSpPr txBox="1"/>
            <p:nvPr/>
          </p:nvSpPr>
          <p:spPr>
            <a:xfrm>
              <a:off x="2506980" y="1356600"/>
              <a:ext cx="1760220" cy="5726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zh-HK" altLang="en-US" sz="2000" b="1" dirty="0">
                  <a:solidFill>
                    <a:schemeClr val="accent3">
                      <a:lumMod val="75000"/>
                    </a:schemeClr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工作</a:t>
              </a:r>
              <a:r>
                <a:rPr lang="zh-HK" altLang="en-US" sz="2000" b="1" dirty="0" smtClean="0">
                  <a:solidFill>
                    <a:schemeClr val="accent3">
                      <a:lumMod val="75000"/>
                    </a:schemeClr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紙</a:t>
              </a:r>
              <a:r>
                <a:rPr lang="en-US" altLang="zh-TW" sz="2000" b="1" dirty="0" smtClean="0">
                  <a:solidFill>
                    <a:schemeClr val="accent3">
                      <a:lumMod val="75000"/>
                    </a:schemeClr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(</a:t>
              </a:r>
              <a:r>
                <a:rPr lang="zh-HK" altLang="en-US" sz="2000" b="1" dirty="0" smtClean="0">
                  <a:solidFill>
                    <a:schemeClr val="accent3">
                      <a:lumMod val="75000"/>
                    </a:schemeClr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一</a:t>
              </a:r>
              <a:r>
                <a:rPr lang="en-US" altLang="zh-TW" sz="2000" b="1" dirty="0" smtClean="0">
                  <a:solidFill>
                    <a:schemeClr val="accent3">
                      <a:lumMod val="75000"/>
                    </a:schemeClr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)</a:t>
              </a:r>
              <a:endParaRPr lang="zh-HK" altLang="en-US" sz="2000" b="1" dirty="0">
                <a:solidFill>
                  <a:schemeClr val="accent3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8" name="Google Shape;1519;p35"/>
            <p:cNvSpPr/>
            <p:nvPr/>
          </p:nvSpPr>
          <p:spPr>
            <a:xfrm>
              <a:off x="3745740" y="1356600"/>
              <a:ext cx="955800" cy="572700"/>
            </a:xfrm>
            <a:prstGeom prst="chevron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TextBox 78"/>
          <p:cNvSpPr txBox="1"/>
          <p:nvPr/>
        </p:nvSpPr>
        <p:spPr>
          <a:xfrm>
            <a:off x="422848" y="1456807"/>
            <a:ext cx="2765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根據記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數完成下表。</a:t>
            </a:r>
            <a:endParaRPr lang="zh-HK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3" name="Rectangle 1"/>
          <p:cNvSpPr/>
          <p:nvPr/>
        </p:nvSpPr>
        <p:spPr>
          <a:xfrm>
            <a:off x="422848" y="3857550"/>
            <a:ext cx="50738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根據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上表的數據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，製作一個橫向棒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形圖。</a:t>
            </a:r>
            <a:endParaRPr lang="zh-HK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947806" y="3158448"/>
            <a:ext cx="444353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1500"/>
              </a:lnSpc>
              <a:defRPr/>
            </a:pPr>
            <a:r>
              <a:rPr lang="en-US" altLang="zh-TW" sz="18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endParaRPr lang="en-US" altLang="zh-HK" sz="1800" dirty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7628167" y="3158448"/>
            <a:ext cx="314510" cy="294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1500"/>
              </a:lnSpc>
              <a:defRPr/>
            </a:pPr>
            <a:r>
              <a:rPr lang="en-US" altLang="zh-TW" sz="18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 lang="en-US" altLang="zh-HK" sz="1800" dirty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3965517" y="4257660"/>
            <a:ext cx="4641456" cy="612849"/>
            <a:chOff x="4740669" y="3971846"/>
            <a:chExt cx="4641456" cy="612849"/>
          </a:xfrm>
        </p:grpSpPr>
        <p:sp>
          <p:nvSpPr>
            <p:cNvPr id="111" name="Google Shape;374;p19"/>
            <p:cNvSpPr/>
            <p:nvPr/>
          </p:nvSpPr>
          <p:spPr>
            <a:xfrm rot="21599970">
              <a:off x="4740669" y="3971846"/>
              <a:ext cx="4641456" cy="612849"/>
            </a:xfrm>
            <a:custGeom>
              <a:avLst/>
              <a:gdLst/>
              <a:ahLst/>
              <a:cxnLst/>
              <a:rect l="l" t="t" r="r" b="b"/>
              <a:pathLst>
                <a:path w="2105" h="1633" extrusionOk="0">
                  <a:moveTo>
                    <a:pt x="1241" y="0"/>
                  </a:moveTo>
                  <a:cubicBezTo>
                    <a:pt x="1073" y="32"/>
                    <a:pt x="873" y="96"/>
                    <a:pt x="705" y="128"/>
                  </a:cubicBezTo>
                  <a:cubicBezTo>
                    <a:pt x="537" y="168"/>
                    <a:pt x="400" y="200"/>
                    <a:pt x="304" y="264"/>
                  </a:cubicBezTo>
                  <a:cubicBezTo>
                    <a:pt x="136" y="400"/>
                    <a:pt x="72" y="632"/>
                    <a:pt x="40" y="832"/>
                  </a:cubicBezTo>
                  <a:cubicBezTo>
                    <a:pt x="0" y="1064"/>
                    <a:pt x="0" y="1328"/>
                    <a:pt x="200" y="1496"/>
                  </a:cubicBezTo>
                  <a:cubicBezTo>
                    <a:pt x="336" y="1632"/>
                    <a:pt x="569" y="1632"/>
                    <a:pt x="801" y="1632"/>
                  </a:cubicBezTo>
                  <a:cubicBezTo>
                    <a:pt x="1001" y="1632"/>
                    <a:pt x="1201" y="1632"/>
                    <a:pt x="1401" y="1568"/>
                  </a:cubicBezTo>
                  <a:cubicBezTo>
                    <a:pt x="1601" y="1528"/>
                    <a:pt x="1801" y="1432"/>
                    <a:pt x="1937" y="1264"/>
                  </a:cubicBezTo>
                  <a:cubicBezTo>
                    <a:pt x="2041" y="1064"/>
                    <a:pt x="2073" y="864"/>
                    <a:pt x="2105" y="632"/>
                  </a:cubicBezTo>
                  <a:cubicBezTo>
                    <a:pt x="2105" y="528"/>
                    <a:pt x="2105" y="432"/>
                    <a:pt x="2073" y="328"/>
                  </a:cubicBezTo>
                  <a:cubicBezTo>
                    <a:pt x="2041" y="200"/>
                    <a:pt x="1937" y="96"/>
                    <a:pt x="1801" y="64"/>
                  </a:cubicBezTo>
                  <a:cubicBezTo>
                    <a:pt x="1673" y="32"/>
                    <a:pt x="1537" y="0"/>
                    <a:pt x="1401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/>
            </a:p>
          </p:txBody>
        </p:sp>
        <p:sp>
          <p:nvSpPr>
            <p:cNvPr id="67" name="TextBox 5"/>
            <p:cNvSpPr txBox="1"/>
            <p:nvPr/>
          </p:nvSpPr>
          <p:spPr>
            <a:xfrm>
              <a:off x="4983712" y="4090928"/>
              <a:ext cx="43984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>
                  <a:solidFill>
                    <a:schemeClr val="accent3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橫軸應每格代表</a:t>
              </a:r>
              <a:r>
                <a:rPr lang="en-US" altLang="zh-TW" sz="2000" b="1" dirty="0" smtClean="0">
                  <a:solidFill>
                    <a:schemeClr val="accent3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1</a:t>
              </a:r>
              <a:r>
                <a:rPr lang="zh-TW" altLang="en-US" sz="2000" b="1" dirty="0" smtClean="0">
                  <a:solidFill>
                    <a:schemeClr val="accent3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人、</a:t>
              </a:r>
              <a:r>
                <a:rPr lang="en-US" altLang="zh-TW" sz="2000" b="1" dirty="0" smtClean="0">
                  <a:solidFill>
                    <a:schemeClr val="accent3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zh-TW" altLang="en-US" sz="2000" b="1" dirty="0">
                  <a:solidFill>
                    <a:schemeClr val="accent3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</a:t>
              </a:r>
              <a:r>
                <a:rPr lang="zh-TW" altLang="en-US" sz="2000" b="1" dirty="0" smtClean="0">
                  <a:solidFill>
                    <a:schemeClr val="accent3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還是</a:t>
              </a:r>
              <a:r>
                <a:rPr lang="en-US" altLang="zh-TW" sz="2000" b="1" dirty="0" smtClean="0">
                  <a:solidFill>
                    <a:schemeClr val="accent3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r>
                <a:rPr lang="zh-TW" altLang="en-US" sz="2000" b="1" dirty="0" smtClean="0">
                  <a:solidFill>
                    <a:schemeClr val="accent3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人？</a:t>
              </a:r>
              <a:endParaRPr lang="zh-HK" altLang="en-US" sz="2000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2865171" y="3141757"/>
            <a:ext cx="444352" cy="294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1500"/>
              </a:lnSpc>
              <a:defRPr/>
            </a:pPr>
            <a:r>
              <a:rPr lang="en-US" altLang="zh-TW" sz="18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-US" altLang="zh-TW" sz="1800" dirty="0" smtClean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 lang="en-US" altLang="zh-HK" sz="1800" dirty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566224" y="3129443"/>
            <a:ext cx="444353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1500"/>
              </a:lnSpc>
              <a:defRPr/>
            </a:pPr>
            <a:r>
              <a:rPr lang="en-US" altLang="zh-TW" sz="18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endParaRPr lang="en-US" altLang="zh-HK" sz="1800" dirty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投影片編號版面配置區 1"/>
          <p:cNvSpPr txBox="1">
            <a:spLocks/>
          </p:cNvSpPr>
          <p:nvPr/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lang="e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035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73" grpId="0"/>
      <p:bldP spid="7" grpId="0"/>
      <p:bldP spid="109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5882520" y="3094788"/>
            <a:ext cx="3138638" cy="1541510"/>
            <a:chOff x="5896961" y="3492500"/>
            <a:chExt cx="3138638" cy="1541510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8212995" y="3715613"/>
              <a:ext cx="822604" cy="1318397"/>
            </a:xfrm>
            <a:prstGeom prst="rect">
              <a:avLst/>
            </a:prstGeom>
          </p:spPr>
        </p:pic>
        <p:grpSp>
          <p:nvGrpSpPr>
            <p:cNvPr id="5" name="群組 4"/>
            <p:cNvGrpSpPr/>
            <p:nvPr/>
          </p:nvGrpSpPr>
          <p:grpSpPr>
            <a:xfrm>
              <a:off x="5896961" y="3492500"/>
              <a:ext cx="2452238" cy="1045030"/>
              <a:chOff x="883646" y="1401392"/>
              <a:chExt cx="4332318" cy="1846235"/>
            </a:xfrm>
          </p:grpSpPr>
          <p:sp>
            <p:nvSpPr>
              <p:cNvPr id="6" name="Google Shape;373;p19"/>
              <p:cNvSpPr/>
              <p:nvPr/>
            </p:nvSpPr>
            <p:spPr>
              <a:xfrm rot="21599970">
                <a:off x="883646" y="1401392"/>
                <a:ext cx="4332309" cy="1846235"/>
              </a:xfrm>
              <a:custGeom>
                <a:avLst/>
                <a:gdLst/>
                <a:ahLst/>
                <a:cxnLst/>
                <a:rect l="l" t="t" r="r" b="b"/>
                <a:pathLst>
                  <a:path w="2105" h="1633" extrusionOk="0">
                    <a:moveTo>
                      <a:pt x="1241" y="0"/>
                    </a:moveTo>
                    <a:cubicBezTo>
                      <a:pt x="1073" y="32"/>
                      <a:pt x="873" y="96"/>
                      <a:pt x="705" y="128"/>
                    </a:cubicBezTo>
                    <a:cubicBezTo>
                      <a:pt x="537" y="168"/>
                      <a:pt x="400" y="200"/>
                      <a:pt x="304" y="264"/>
                    </a:cubicBezTo>
                    <a:cubicBezTo>
                      <a:pt x="136" y="400"/>
                      <a:pt x="72" y="632"/>
                      <a:pt x="40" y="832"/>
                    </a:cubicBezTo>
                    <a:cubicBezTo>
                      <a:pt x="0" y="1064"/>
                      <a:pt x="0" y="1328"/>
                      <a:pt x="200" y="1496"/>
                    </a:cubicBezTo>
                    <a:cubicBezTo>
                      <a:pt x="336" y="1632"/>
                      <a:pt x="569" y="1632"/>
                      <a:pt x="801" y="1632"/>
                    </a:cubicBezTo>
                    <a:cubicBezTo>
                      <a:pt x="1001" y="1632"/>
                      <a:pt x="1201" y="1632"/>
                      <a:pt x="1401" y="1568"/>
                    </a:cubicBezTo>
                    <a:cubicBezTo>
                      <a:pt x="1601" y="1528"/>
                      <a:pt x="1801" y="1432"/>
                      <a:pt x="1937" y="1264"/>
                    </a:cubicBezTo>
                    <a:cubicBezTo>
                      <a:pt x="2041" y="1064"/>
                      <a:pt x="2073" y="864"/>
                      <a:pt x="2105" y="632"/>
                    </a:cubicBezTo>
                    <a:cubicBezTo>
                      <a:pt x="2105" y="528"/>
                      <a:pt x="2105" y="432"/>
                      <a:pt x="2073" y="328"/>
                    </a:cubicBezTo>
                    <a:cubicBezTo>
                      <a:pt x="2041" y="200"/>
                      <a:pt x="1937" y="96"/>
                      <a:pt x="1801" y="64"/>
                    </a:cubicBezTo>
                    <a:cubicBezTo>
                      <a:pt x="1673" y="32"/>
                      <a:pt x="1537" y="0"/>
                      <a:pt x="1401" y="0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7" name="Google Shape;383;p19"/>
              <p:cNvSpPr txBox="1"/>
              <p:nvPr/>
            </p:nvSpPr>
            <p:spPr>
              <a:xfrm>
                <a:off x="1092084" y="2163673"/>
                <a:ext cx="4123880" cy="736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zh-TW" altLang="en-US" sz="2000" b="1" dirty="0" smtClean="0">
                    <a:solidFill>
                      <a:schemeClr val="accent3">
                        <a:lumMod val="50000"/>
                      </a:schemeClr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我用了一格代表</a:t>
                </a:r>
                <a:r>
                  <a:rPr lang="en-US" altLang="zh-TW" sz="2000" b="1" dirty="0" smtClean="0">
                    <a:solidFill>
                      <a:schemeClr val="accent3">
                        <a:lumMod val="50000"/>
                      </a:schemeClr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5</a:t>
                </a:r>
                <a:r>
                  <a:rPr lang="zh-TW" altLang="en-US" sz="2000" b="1" dirty="0" smtClean="0">
                    <a:solidFill>
                      <a:schemeClr val="accent3">
                        <a:lumMod val="50000"/>
                      </a:schemeClr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人製作棒形圖</a:t>
                </a:r>
                <a:endParaRPr lang="zh-TW" altLang="en-US" sz="2000" b="1" dirty="0">
                  <a:solidFill>
                    <a:schemeClr val="accent3">
                      <a:lumMod val="50000"/>
                    </a:schemeClr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</p:grpSp>
      <p:graphicFrame>
        <p:nvGraphicFramePr>
          <p:cNvPr id="8" name="圖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6142792"/>
              </p:ext>
            </p:extLst>
          </p:nvPr>
        </p:nvGraphicFramePr>
        <p:xfrm>
          <a:off x="1013832" y="302771"/>
          <a:ext cx="4572000" cy="3947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663032"/>
              </p:ext>
            </p:extLst>
          </p:nvPr>
        </p:nvGraphicFramePr>
        <p:xfrm>
          <a:off x="327432" y="1049156"/>
          <a:ext cx="923690" cy="2410464"/>
        </p:xfrm>
        <a:graphic>
          <a:graphicData uri="http://schemas.openxmlformats.org/drawingml/2006/table">
            <a:tbl>
              <a:tblPr>
                <a:noFill/>
                <a:tableStyleId>{E76AB45E-23FB-4328-AA69-5AC00607E572}</a:tableStyleId>
              </a:tblPr>
              <a:tblGrid>
                <a:gridCol w="360479">
                  <a:extLst>
                    <a:ext uri="{9D8B030D-6E8A-4147-A177-3AD203B41FA5}">
                      <a16:colId xmlns:a16="http://schemas.microsoft.com/office/drawing/2014/main" val="262546240"/>
                    </a:ext>
                  </a:extLst>
                </a:gridCol>
                <a:gridCol w="563211">
                  <a:extLst>
                    <a:ext uri="{9D8B030D-6E8A-4147-A177-3AD203B41FA5}">
                      <a16:colId xmlns:a16="http://schemas.microsoft.com/office/drawing/2014/main" val="2003705486"/>
                    </a:ext>
                  </a:extLst>
                </a:gridCol>
              </a:tblGrid>
              <a:tr h="602616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b="1" dirty="0" smtClean="0"/>
                        <a:t>飼養寵物的數量 </a:t>
                      </a:r>
                    </a:p>
                  </a:txBody>
                  <a:tcPr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400" b="1" dirty="0" smtClean="0"/>
                        <a:t>3</a:t>
                      </a:r>
                      <a:r>
                        <a:rPr lang="zh-TW" altLang="en-US" sz="1400" b="1" dirty="0" smtClean="0"/>
                        <a:t>隻</a:t>
                      </a:r>
                      <a:endParaRPr lang="zh-HK" altLang="en-US" sz="1400" b="1" dirty="0" smtClean="0"/>
                    </a:p>
                  </a:txBody>
                  <a:tcPr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8598813"/>
                  </a:ext>
                </a:extLst>
              </a:tr>
              <a:tr h="602616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HK" altLang="en-US" sz="1400" b="1" dirty="0"/>
                    </a:p>
                  </a:txBody>
                  <a:tcPr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400" b="1" dirty="0" smtClean="0"/>
                        <a:t>2</a:t>
                      </a:r>
                      <a:r>
                        <a:rPr lang="zh-TW" altLang="en-US" sz="1400" b="1" dirty="0" smtClean="0"/>
                        <a:t>隻</a:t>
                      </a:r>
                      <a:endParaRPr lang="zh-HK" altLang="en-US" sz="1400" b="1" dirty="0" smtClean="0"/>
                    </a:p>
                  </a:txBody>
                  <a:tcPr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967842"/>
                  </a:ext>
                </a:extLst>
              </a:tr>
              <a:tr h="602616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HK" altLang="en-US" sz="1400" b="1" dirty="0"/>
                    </a:p>
                  </a:txBody>
                  <a:tcPr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400" b="1" dirty="0" smtClean="0"/>
                        <a:t>1</a:t>
                      </a:r>
                      <a:r>
                        <a:rPr lang="zh-TW" altLang="en-US" sz="1400" b="1" dirty="0" smtClean="0"/>
                        <a:t>隻</a:t>
                      </a:r>
                      <a:endParaRPr lang="zh-HK" altLang="en-US" sz="1400" b="1" dirty="0" smtClean="0"/>
                    </a:p>
                  </a:txBody>
                  <a:tcPr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8301186"/>
                  </a:ext>
                </a:extLst>
              </a:tr>
              <a:tr h="602616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HK" altLang="en-US" sz="1400" b="1" dirty="0"/>
                    </a:p>
                  </a:txBody>
                  <a:tcPr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400" b="1" dirty="0" smtClean="0"/>
                        <a:t>0</a:t>
                      </a:r>
                      <a:r>
                        <a:rPr lang="zh-TW" altLang="en-US" sz="1400" b="1" dirty="0" smtClean="0"/>
                        <a:t>隻</a:t>
                      </a:r>
                      <a:endParaRPr lang="zh-HK" altLang="en-US" sz="1400" b="1" dirty="0" smtClean="0"/>
                    </a:p>
                  </a:txBody>
                  <a:tcPr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073280"/>
                  </a:ext>
                </a:extLst>
              </a:tr>
            </a:tbl>
          </a:graphicData>
        </a:graphic>
      </p:graphicFrame>
      <p:sp>
        <p:nvSpPr>
          <p:cNvPr id="11" name="TextBox 7"/>
          <p:cNvSpPr txBox="1"/>
          <p:nvPr/>
        </p:nvSpPr>
        <p:spPr>
          <a:xfrm>
            <a:off x="5543939" y="505524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/>
              <a:t>根據棒形圖，回答下列問題。</a:t>
            </a:r>
            <a:endParaRPr lang="zh-HK" altLang="en-US" sz="2000" dirty="0"/>
          </a:p>
        </p:txBody>
      </p:sp>
      <p:sp>
        <p:nvSpPr>
          <p:cNvPr id="12" name="TextBox 8"/>
          <p:cNvSpPr txBox="1"/>
          <p:nvPr/>
        </p:nvSpPr>
        <p:spPr>
          <a:xfrm>
            <a:off x="5585448" y="1019675"/>
            <a:ext cx="3382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/>
            <a:r>
              <a:rPr lang="en-US" altLang="zh-TW" sz="2000" dirty="0" smtClean="0"/>
              <a:t>1. </a:t>
            </a:r>
            <a:r>
              <a:rPr lang="zh-TW" altLang="en-US" sz="2000" dirty="0" smtClean="0"/>
              <a:t>參加</a:t>
            </a:r>
            <a:r>
              <a:rPr lang="zh-TW" altLang="en-US" sz="2000" dirty="0"/>
              <a:t>統計</a:t>
            </a:r>
            <a:r>
              <a:rPr lang="zh-TW" altLang="en-US" sz="2000" dirty="0" smtClean="0"/>
              <a:t>的教師共有</a:t>
            </a:r>
            <a:r>
              <a:rPr lang="zh-TW" altLang="en-US" sz="2000" dirty="0"/>
              <a:t>多少人？</a:t>
            </a:r>
            <a:endParaRPr lang="zh-HK" altLang="en-US" sz="2000" dirty="0"/>
          </a:p>
        </p:txBody>
      </p:sp>
      <p:sp>
        <p:nvSpPr>
          <p:cNvPr id="13" name="Rectangle 1"/>
          <p:cNvSpPr/>
          <p:nvPr/>
        </p:nvSpPr>
        <p:spPr>
          <a:xfrm>
            <a:off x="5586454" y="2019078"/>
            <a:ext cx="33812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/>
            <a:r>
              <a:rPr lang="en-US" altLang="zh-TW" sz="2000" dirty="0" smtClean="0"/>
              <a:t>2. </a:t>
            </a:r>
            <a:r>
              <a:rPr lang="zh-HK" altLang="en-US" sz="2000" dirty="0" smtClean="0"/>
              <a:t>飼養</a:t>
            </a:r>
            <a:r>
              <a:rPr lang="zh-TW" altLang="en-US" sz="2000" dirty="0" smtClean="0"/>
              <a:t>一隻</a:t>
            </a:r>
            <a:r>
              <a:rPr lang="zh-HK" altLang="en-US" sz="2000" dirty="0" smtClean="0"/>
              <a:t>寵物</a:t>
            </a:r>
            <a:r>
              <a:rPr lang="zh-TW" altLang="en-US" sz="2000" dirty="0" smtClean="0"/>
              <a:t>的人數比沒有</a:t>
            </a:r>
            <a:r>
              <a:rPr lang="zh-TW" altLang="zh-HK" sz="2000" dirty="0" smtClean="0"/>
              <a:t>飼養寵物</a:t>
            </a:r>
            <a:r>
              <a:rPr lang="zh-TW" altLang="en-US" sz="2000" dirty="0" smtClean="0"/>
              <a:t>的少多少人？</a:t>
            </a:r>
            <a:endParaRPr lang="zh-HK" altLang="en-US" sz="2000" dirty="0"/>
          </a:p>
        </p:txBody>
      </p:sp>
      <p:sp>
        <p:nvSpPr>
          <p:cNvPr id="14" name="TextBox 9"/>
          <p:cNvSpPr txBox="1"/>
          <p:nvPr/>
        </p:nvSpPr>
        <p:spPr>
          <a:xfrm>
            <a:off x="5959835" y="1678604"/>
            <a:ext cx="797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45 </a:t>
            </a:r>
            <a:r>
              <a:rPr lang="zh-TW" altLang="en-US" sz="2000" dirty="0" smtClean="0">
                <a:solidFill>
                  <a:srgbClr val="FF0000"/>
                </a:solidFill>
              </a:rPr>
              <a:t>人</a:t>
            </a:r>
            <a:endParaRPr lang="zh-HK" altLang="en-US" sz="2000" dirty="0">
              <a:solidFill>
                <a:srgbClr val="FF0000"/>
              </a:solidFill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5975136" y="2639307"/>
            <a:ext cx="797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10 </a:t>
            </a:r>
            <a:r>
              <a:rPr lang="zh-TW" altLang="en-US" sz="2000" dirty="0" smtClean="0">
                <a:solidFill>
                  <a:srgbClr val="FF0000"/>
                </a:solidFill>
              </a:rPr>
              <a:t>人</a:t>
            </a:r>
            <a:endParaRPr lang="zh-HK" altLang="en-US" sz="2000" dirty="0">
              <a:solidFill>
                <a:srgbClr val="FF0000"/>
              </a:solidFill>
            </a:endParaRPr>
          </a:p>
        </p:txBody>
      </p:sp>
      <p:sp>
        <p:nvSpPr>
          <p:cNvPr id="16" name="投影片編號版面配置區 1"/>
          <p:cNvSpPr txBox="1">
            <a:spLocks/>
          </p:cNvSpPr>
          <p:nvPr/>
        </p:nvSpPr>
        <p:spPr>
          <a:xfrm>
            <a:off x="143453" y="4663217"/>
            <a:ext cx="548700" cy="39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lang="e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投影片編號版面配置區 1"/>
          <p:cNvSpPr txBox="1">
            <a:spLocks/>
          </p:cNvSpPr>
          <p:nvPr/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lang="e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069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1" grpId="0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7"/>
          <p:cNvSpPr txBox="1">
            <a:spLocks noGrp="1"/>
          </p:cNvSpPr>
          <p:nvPr>
            <p:ph type="title"/>
          </p:nvPr>
        </p:nvSpPr>
        <p:spPr>
          <a:xfrm>
            <a:off x="2049716" y="1771221"/>
            <a:ext cx="5132229" cy="1059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000" dirty="0" smtClean="0"/>
              <a:t>活動三</a:t>
            </a:r>
            <a:endParaRPr sz="6000" dirty="0"/>
          </a:p>
        </p:txBody>
      </p:sp>
      <p:sp>
        <p:nvSpPr>
          <p:cNvPr id="68" name="投影片編號版面配置區 1"/>
          <p:cNvSpPr txBox="1">
            <a:spLocks/>
          </p:cNvSpPr>
          <p:nvPr/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lang="e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86000" y="2767340"/>
            <a:ext cx="48959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244725" algn="l"/>
              </a:tabLst>
            </a:pPr>
            <a:r>
              <a:rPr lang="zh-TW" altLang="en-US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因應數據的大小選取以一格代表</a:t>
            </a:r>
            <a:r>
              <a:rPr lang="en-US" altLang="zh-TW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</a:t>
            </a:r>
            <a:r>
              <a:rPr lang="zh-TW" altLang="en-US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、</a:t>
            </a:r>
            <a:r>
              <a:rPr lang="en-US" altLang="zh-TW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</a:t>
            </a:r>
            <a:r>
              <a:rPr lang="zh-TW" altLang="en-US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或</a:t>
            </a:r>
            <a:r>
              <a:rPr lang="en-US" altLang="zh-TW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5</a:t>
            </a:r>
            <a:r>
              <a:rPr lang="zh-TW" altLang="en-US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個單位製作棒形圖</a:t>
            </a:r>
            <a:endParaRPr lang="en-US" altLang="zh-TW" dirty="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468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班上同學們喜愛的寵物</a:t>
            </a:r>
            <a:endParaRPr lang="zh-HK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342276" y="868455"/>
            <a:ext cx="2171700" cy="340504"/>
            <a:chOff x="2506980" y="1339434"/>
            <a:chExt cx="2171700" cy="589865"/>
          </a:xfrm>
        </p:grpSpPr>
        <p:sp>
          <p:nvSpPr>
            <p:cNvPr id="4" name="Google Shape;1511;p35"/>
            <p:cNvSpPr txBox="1"/>
            <p:nvPr/>
          </p:nvSpPr>
          <p:spPr>
            <a:xfrm>
              <a:off x="2506980" y="1356600"/>
              <a:ext cx="1760220" cy="5726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zh-HK" altLang="en-US" sz="2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工作</a:t>
              </a:r>
              <a:r>
                <a:rPr lang="zh-HK" altLang="en-US" sz="2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紙</a:t>
              </a:r>
              <a:r>
                <a:rPr lang="en-US" altLang="zh-TW" sz="2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(</a:t>
              </a:r>
              <a:r>
                <a:rPr lang="zh-TW" altLang="en-US" sz="2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二</a:t>
              </a:r>
              <a:r>
                <a:rPr lang="en-US" altLang="zh-TW" sz="2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)</a:t>
              </a:r>
              <a:endParaRPr lang="zh-HK" alt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" name="Google Shape;1519;p35"/>
            <p:cNvSpPr/>
            <p:nvPr/>
          </p:nvSpPr>
          <p:spPr>
            <a:xfrm>
              <a:off x="3722880" y="1339434"/>
              <a:ext cx="955800" cy="572700"/>
            </a:xfrm>
            <a:prstGeom prst="chevron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78"/>
          <p:cNvSpPr txBox="1"/>
          <p:nvPr/>
        </p:nvSpPr>
        <p:spPr>
          <a:xfrm>
            <a:off x="342276" y="1266578"/>
            <a:ext cx="8189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用畫「正」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來記錄班上同學們喜愛的寵物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GB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如有需要，可在表中右上方空格加上其他寵物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Google Shape;1328;p33"/>
          <p:cNvGraphicFramePr/>
          <p:nvPr>
            <p:extLst>
              <p:ext uri="{D42A27DB-BD31-4B8C-83A1-F6EECF244321}">
                <p14:modId xmlns:p14="http://schemas.microsoft.com/office/powerpoint/2010/main" val="3721461532"/>
              </p:ext>
            </p:extLst>
          </p:nvPr>
        </p:nvGraphicFramePr>
        <p:xfrm>
          <a:off x="450677" y="1973880"/>
          <a:ext cx="8081504" cy="1516529"/>
        </p:xfrm>
        <a:graphic>
          <a:graphicData uri="http://schemas.openxmlformats.org/drawingml/2006/table">
            <a:tbl>
              <a:tblPr>
                <a:noFill/>
                <a:tableStyleId>{E76AB45E-23FB-4328-AA69-5AC00607E572}</a:tableStyleId>
              </a:tblPr>
              <a:tblGrid>
                <a:gridCol w="1245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6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6588">
                  <a:extLst>
                    <a:ext uri="{9D8B030D-6E8A-4147-A177-3AD203B41FA5}">
                      <a16:colId xmlns:a16="http://schemas.microsoft.com/office/drawing/2014/main" val="1734919576"/>
                    </a:ext>
                  </a:extLst>
                </a:gridCol>
                <a:gridCol w="976588">
                  <a:extLst>
                    <a:ext uri="{9D8B030D-6E8A-4147-A177-3AD203B41FA5}">
                      <a16:colId xmlns:a16="http://schemas.microsoft.com/office/drawing/2014/main" val="4264471295"/>
                    </a:ext>
                  </a:extLst>
                </a:gridCol>
                <a:gridCol w="976588">
                  <a:extLst>
                    <a:ext uri="{9D8B030D-6E8A-4147-A177-3AD203B41FA5}">
                      <a16:colId xmlns:a16="http://schemas.microsoft.com/office/drawing/2014/main" val="2221981414"/>
                    </a:ext>
                  </a:extLst>
                </a:gridCol>
                <a:gridCol w="976588">
                  <a:extLst>
                    <a:ext uri="{9D8B030D-6E8A-4147-A177-3AD203B41FA5}">
                      <a16:colId xmlns:a16="http://schemas.microsoft.com/office/drawing/2014/main" val="3646243228"/>
                    </a:ext>
                  </a:extLst>
                </a:gridCol>
                <a:gridCol w="976588">
                  <a:extLst>
                    <a:ext uri="{9D8B030D-6E8A-4147-A177-3AD203B41FA5}">
                      <a16:colId xmlns:a16="http://schemas.microsoft.com/office/drawing/2014/main" val="4048793708"/>
                    </a:ext>
                  </a:extLst>
                </a:gridCol>
                <a:gridCol w="976588">
                  <a:extLst>
                    <a:ext uri="{9D8B030D-6E8A-4147-A177-3AD203B41FA5}">
                      <a16:colId xmlns:a16="http://schemas.microsoft.com/office/drawing/2014/main" val="224596297"/>
                    </a:ext>
                  </a:extLst>
                </a:gridCol>
              </a:tblGrid>
              <a:tr h="2339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01140" algn="l"/>
                          <a:tab pos="4431665" algn="ctr"/>
                        </a:tabLst>
                      </a:pPr>
                      <a:r>
                        <a:rPr lang="zh-TW" sz="1800" kern="100" dirty="0">
                          <a:effectLst/>
                        </a:rPr>
                        <a:t>寵物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501140" algn="l"/>
                          <a:tab pos="4431665" algn="ctr"/>
                        </a:tabLst>
                      </a:pPr>
                      <a:r>
                        <a:rPr lang="zh-HK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狗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alpha val="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501140" algn="l"/>
                          <a:tab pos="4431665" algn="ctr"/>
                        </a:tabLst>
                      </a:pPr>
                      <a:r>
                        <a:rPr lang="zh-HK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貓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alpha val="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501140" algn="l"/>
                          <a:tab pos="4431665" algn="ctr"/>
                        </a:tabLs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龜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alpha val="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501140" algn="l"/>
                          <a:tab pos="4431665" algn="ctr"/>
                        </a:tabLst>
                      </a:pPr>
                      <a:r>
                        <a:rPr lang="zh-HK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兔</a:t>
                      </a: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子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alpha val="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501140" algn="l"/>
                          <a:tab pos="4431665" algn="ctr"/>
                        </a:tabLs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倉鼠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alpha val="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01140" algn="l"/>
                          <a:tab pos="4431665" algn="ctr"/>
                        </a:tabLst>
                      </a:pP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alpha val="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01140" algn="l"/>
                          <a:tab pos="4431665" algn="ctr"/>
                        </a:tabLst>
                      </a:pP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alpha val="509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402738"/>
                  </a:ext>
                </a:extLst>
              </a:tr>
              <a:tr h="708839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Fira Sans Extra Condensed"/>
                          <a:sym typeface="Fira Sans Extra Condensed"/>
                        </a:rPr>
                        <a:t>記數</a:t>
                      </a:r>
                      <a:endParaRPr sz="1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altLang="zh-HK" sz="1800" strike="noStrike" spc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Roboto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" altLang="zh-HK" sz="1800" b="0" i="0" u="none" strike="noStrike" cap="none" dirty="0" smtClean="0">
                        <a:solidFill>
                          <a:schemeClr val="accent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Fira Sans Extra Condensed"/>
                        <a:sym typeface="Roboto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zh-HK" altLang="en-US" sz="1800" dirty="0" smtClean="0">
                        <a:solidFill>
                          <a:schemeClr val="tx1"/>
                        </a:solidFill>
                        <a:latin typeface="Bauhaus 93" panose="04030905020B02020C02" pitchFamily="82" charset="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zh-HK" altLang="en-US" sz="1800" dirty="0" smtClean="0">
                        <a:solidFill>
                          <a:schemeClr val="tx1"/>
                        </a:solidFill>
                        <a:latin typeface="Bauhaus 93" panose="04030905020B02020C02" pitchFamily="82" charset="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zh-HK" altLang="en-US" sz="1800" dirty="0" smtClean="0">
                        <a:solidFill>
                          <a:schemeClr val="tx1"/>
                        </a:solidFill>
                        <a:latin typeface="Bauhaus 93" panose="04030905020B02020C02" pitchFamily="82" charset="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zh-HK" altLang="en-US" sz="1800" dirty="0" smtClean="0">
                        <a:solidFill>
                          <a:schemeClr val="tx1"/>
                        </a:solidFill>
                        <a:latin typeface="Bauhaus 93" panose="04030905020B02020C02" pitchFamily="82" charset="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zh-HK" altLang="en-US" sz="1800" dirty="0" smtClean="0">
                        <a:solidFill>
                          <a:schemeClr val="tx1"/>
                        </a:solidFill>
                        <a:latin typeface="Bauhaus 93" panose="04030905020B02020C02" pitchFamily="82" charset="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人數 </a:t>
                      </a: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HK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25" marR="91425" marT="91425" marB="91425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00" b="0" i="0" u="none" strike="noStrike" cap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alpha val="491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altLang="zh-HK" sz="1800" b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alpha val="491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rgbClr val="EF797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alpha val="491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rgbClr val="EF797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alpha val="491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rgbClr val="EF797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alpha val="491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rgbClr val="EF797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alpha val="491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rgbClr val="EF797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alpha val="491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334963" y="3575771"/>
            <a:ext cx="64357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根據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上表的數據，製作一個縱向的棒形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3244647" y="3975905"/>
            <a:ext cx="5719354" cy="1041492"/>
            <a:chOff x="4467349" y="3971846"/>
            <a:chExt cx="5072429" cy="513110"/>
          </a:xfrm>
        </p:grpSpPr>
        <p:sp>
          <p:nvSpPr>
            <p:cNvPr id="10" name="Google Shape;374;p19"/>
            <p:cNvSpPr/>
            <p:nvPr/>
          </p:nvSpPr>
          <p:spPr>
            <a:xfrm rot="21599970">
              <a:off x="4467349" y="3971846"/>
              <a:ext cx="5072429" cy="513110"/>
            </a:xfrm>
            <a:custGeom>
              <a:avLst/>
              <a:gdLst/>
              <a:ahLst/>
              <a:cxnLst/>
              <a:rect l="l" t="t" r="r" b="b"/>
              <a:pathLst>
                <a:path w="2105" h="1633" extrusionOk="0">
                  <a:moveTo>
                    <a:pt x="1241" y="0"/>
                  </a:moveTo>
                  <a:cubicBezTo>
                    <a:pt x="1073" y="32"/>
                    <a:pt x="873" y="96"/>
                    <a:pt x="705" y="128"/>
                  </a:cubicBezTo>
                  <a:cubicBezTo>
                    <a:pt x="537" y="168"/>
                    <a:pt x="400" y="200"/>
                    <a:pt x="304" y="264"/>
                  </a:cubicBezTo>
                  <a:cubicBezTo>
                    <a:pt x="136" y="400"/>
                    <a:pt x="72" y="632"/>
                    <a:pt x="40" y="832"/>
                  </a:cubicBezTo>
                  <a:cubicBezTo>
                    <a:pt x="0" y="1064"/>
                    <a:pt x="0" y="1328"/>
                    <a:pt x="200" y="1496"/>
                  </a:cubicBezTo>
                  <a:cubicBezTo>
                    <a:pt x="336" y="1632"/>
                    <a:pt x="569" y="1632"/>
                    <a:pt x="801" y="1632"/>
                  </a:cubicBezTo>
                  <a:cubicBezTo>
                    <a:pt x="1001" y="1632"/>
                    <a:pt x="1201" y="1632"/>
                    <a:pt x="1401" y="1568"/>
                  </a:cubicBezTo>
                  <a:cubicBezTo>
                    <a:pt x="1601" y="1528"/>
                    <a:pt x="1801" y="1432"/>
                    <a:pt x="1937" y="1264"/>
                  </a:cubicBezTo>
                  <a:cubicBezTo>
                    <a:pt x="2041" y="1064"/>
                    <a:pt x="2073" y="864"/>
                    <a:pt x="2105" y="632"/>
                  </a:cubicBezTo>
                  <a:cubicBezTo>
                    <a:pt x="2105" y="528"/>
                    <a:pt x="2105" y="432"/>
                    <a:pt x="2073" y="328"/>
                  </a:cubicBezTo>
                  <a:cubicBezTo>
                    <a:pt x="2041" y="200"/>
                    <a:pt x="1937" y="96"/>
                    <a:pt x="1801" y="64"/>
                  </a:cubicBezTo>
                  <a:cubicBezTo>
                    <a:pt x="1673" y="32"/>
                    <a:pt x="1537" y="0"/>
                    <a:pt x="1401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/>
            </a:p>
          </p:txBody>
        </p:sp>
        <p:sp>
          <p:nvSpPr>
            <p:cNvPr id="11" name="TextBox 5"/>
            <p:cNvSpPr txBox="1"/>
            <p:nvPr/>
          </p:nvSpPr>
          <p:spPr>
            <a:xfrm>
              <a:off x="4794352" y="4070614"/>
              <a:ext cx="4587774" cy="348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2">
                    <a:lumMod val="60000"/>
                    <a:lumOff val="4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zh-TW" altLang="en-US" sz="2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縱軸填寫甚麼資料？橫軸填寫甚麼資料</a:t>
              </a:r>
              <a:r>
                <a:rPr lang="zh-TW" altLang="en-US" sz="2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？</a:t>
              </a:r>
              <a:endParaRPr lang="en-US" altLang="zh-TW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42900" indent="-342900">
                <a:buClr>
                  <a:schemeClr val="accent2">
                    <a:lumMod val="60000"/>
                    <a:lumOff val="4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zh-TW" altLang="en-US" sz="2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每格應表示 </a:t>
              </a:r>
              <a:r>
                <a:rPr lang="en-US" altLang="zh-TW" sz="2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sz="2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人、</a:t>
              </a:r>
              <a:r>
                <a:rPr lang="en-US" altLang="zh-TW" sz="2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zh-TW" altLang="en-US" sz="2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人還是</a:t>
              </a:r>
              <a:r>
                <a:rPr lang="en-US" altLang="zh-TW" sz="2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r>
                <a:rPr lang="zh-TW" altLang="en-US" sz="2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人？</a:t>
              </a:r>
            </a:p>
          </p:txBody>
        </p:sp>
      </p:grpSp>
      <p:sp>
        <p:nvSpPr>
          <p:cNvPr id="12" name="投影片編號版面配置區 1"/>
          <p:cNvSpPr txBox="1">
            <a:spLocks/>
          </p:cNvSpPr>
          <p:nvPr/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lang="e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095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5356933" y="1499748"/>
            <a:ext cx="3474551" cy="2482451"/>
            <a:chOff x="5356933" y="978379"/>
            <a:chExt cx="3474551" cy="2482451"/>
          </a:xfrm>
        </p:grpSpPr>
        <p:sp>
          <p:nvSpPr>
            <p:cNvPr id="6" name="圓角矩形 5"/>
            <p:cNvSpPr/>
            <p:nvPr/>
          </p:nvSpPr>
          <p:spPr>
            <a:xfrm>
              <a:off x="5356933" y="978379"/>
              <a:ext cx="3474551" cy="248245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5493371" y="1240104"/>
              <a:ext cx="2738281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1800" dirty="0" smtClean="0"/>
                <a:t>你打算飼養動物嗎？</a:t>
              </a:r>
              <a:endParaRPr lang="zh-HK" altLang="en-US" sz="1800" dirty="0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班上同學們喜愛的寵物</a:t>
            </a:r>
            <a:endParaRPr lang="zh-HK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342276" y="978379"/>
            <a:ext cx="2065020" cy="330595"/>
            <a:chOff x="2506980" y="1356600"/>
            <a:chExt cx="2065020" cy="572700"/>
          </a:xfrm>
        </p:grpSpPr>
        <p:sp>
          <p:nvSpPr>
            <p:cNvPr id="4" name="Google Shape;1511;p35"/>
            <p:cNvSpPr txBox="1"/>
            <p:nvPr/>
          </p:nvSpPr>
          <p:spPr>
            <a:xfrm>
              <a:off x="2506980" y="1356600"/>
              <a:ext cx="1760220" cy="5726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zh-HK" altLang="en-US" sz="2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工作</a:t>
              </a:r>
              <a:r>
                <a:rPr lang="zh-HK" altLang="en-US" sz="2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紙</a:t>
              </a:r>
              <a:r>
                <a:rPr lang="zh-TW" altLang="en-US" sz="2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二</a:t>
              </a:r>
              <a:endParaRPr lang="zh-HK" alt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" name="Google Shape;1519;p35"/>
            <p:cNvSpPr/>
            <p:nvPr/>
          </p:nvSpPr>
          <p:spPr>
            <a:xfrm>
              <a:off x="3616200" y="1356600"/>
              <a:ext cx="955800" cy="572700"/>
            </a:xfrm>
            <a:prstGeom prst="chevron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Rectangle 3"/>
          <p:cNvSpPr/>
          <p:nvPr/>
        </p:nvSpPr>
        <p:spPr>
          <a:xfrm>
            <a:off x="597520" y="1407202"/>
            <a:ext cx="56982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1501140" algn="l"/>
                <a:tab pos="4431665" algn="ctr"/>
              </a:tabLst>
            </a:pPr>
            <a:r>
              <a:rPr lang="en-US" altLang="zh-TW" sz="18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HK" altLang="zh-HK" sz="18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根</a:t>
            </a:r>
            <a:r>
              <a:rPr lang="zh-TW" altLang="zh-HK" sz="18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據</a:t>
            </a:r>
            <a:r>
              <a:rPr lang="zh-TW" altLang="en-US" sz="18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已製作</a:t>
            </a:r>
            <a:r>
              <a:rPr lang="zh-HK" altLang="zh-HK" sz="18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HK" altLang="zh-HK" sz="18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棒形圖</a:t>
            </a:r>
            <a:r>
              <a:rPr lang="zh-TW" altLang="zh-HK" sz="18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HK" altLang="zh-HK" sz="18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製作閱</a:t>
            </a:r>
            <a:r>
              <a:rPr lang="zh-HK" altLang="zh-HK" sz="18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圖報告</a:t>
            </a:r>
            <a:r>
              <a:rPr lang="zh-TW" altLang="zh-HK" sz="18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1501140" algn="l"/>
                <a:tab pos="4431665" algn="ctr"/>
              </a:tabLst>
            </a:pPr>
            <a:r>
              <a:rPr lang="en-US" altLang="zh-HK" sz="18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HK" sz="18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HK" altLang="zh-HK" sz="18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</a:t>
            </a:r>
            <a:r>
              <a:rPr lang="zh-TW" altLang="zh-HK" sz="18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HK" altLang="zh-HK" sz="18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最多同學喜</a:t>
            </a:r>
            <a:r>
              <a:rPr lang="zh-TW" altLang="zh-HK" sz="18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歡</a:t>
            </a:r>
            <a:r>
              <a:rPr lang="zh-HK" altLang="zh-HK" sz="18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的寵</a:t>
            </a:r>
            <a:r>
              <a:rPr lang="zh-TW" altLang="zh-HK" sz="18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</a:t>
            </a:r>
            <a:r>
              <a:rPr lang="zh-HK" altLang="zh-HK" sz="18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HK" altLang="zh-HK" sz="18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兔</a:t>
            </a:r>
            <a:r>
              <a:rPr lang="zh-TW" altLang="en-US" sz="18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</a:t>
            </a:r>
            <a:r>
              <a:rPr lang="zh-TW" altLang="zh-HK" sz="18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800" kern="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Rectangle 7"/>
          <p:cNvSpPr/>
          <p:nvPr/>
        </p:nvSpPr>
        <p:spPr>
          <a:xfrm>
            <a:off x="836806" y="2379580"/>
            <a:ext cx="59994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1501140" algn="l"/>
                <a:tab pos="4431665" algn="ctr"/>
              </a:tabLst>
            </a:pPr>
            <a:r>
              <a:rPr lang="en-US" altLang="zh-HK" sz="18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 </a:t>
            </a:r>
            <a:r>
              <a:rPr lang="en-US" altLang="zh-HK" sz="1800" u="sng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</a:t>
            </a:r>
            <a:r>
              <a:rPr lang="zh-TW" altLang="en-US" sz="18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HK" sz="18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HK" sz="1800" u="sng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HK" sz="18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HK" sz="1800" u="sng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</a:t>
            </a:r>
            <a:endParaRPr lang="zh-TW" altLang="zh-HK" sz="1800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tabLst>
                <a:tab pos="1501140" algn="l"/>
                <a:tab pos="4431665" algn="ctr"/>
              </a:tabLst>
            </a:pPr>
            <a:r>
              <a:rPr lang="en-US" altLang="zh-HK" sz="18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HK" sz="18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18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HK" sz="1800" u="sng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</a:t>
            </a:r>
            <a:r>
              <a:rPr lang="zh-TW" altLang="en-US" sz="18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HK" sz="1800" u="sng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</a:t>
            </a:r>
            <a:endParaRPr lang="zh-TW" altLang="zh-HK" sz="1800" kern="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1501140" algn="l"/>
                <a:tab pos="4431665" algn="ctr"/>
              </a:tabLst>
            </a:pPr>
            <a:r>
              <a:rPr lang="en-US" altLang="zh-HK" sz="18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 </a:t>
            </a:r>
            <a:r>
              <a:rPr lang="en-US" altLang="zh-HK" sz="1800" u="sng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</a:t>
            </a:r>
            <a:r>
              <a:rPr lang="zh-TW" altLang="en-US" sz="18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HK" sz="1800" u="sng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endParaRPr lang="zh-TW" altLang="zh-HK" sz="1800" kern="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HK" sz="18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HK" sz="18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en-US" altLang="zh-HK" sz="18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HK" sz="1800" u="sng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</a:t>
            </a:r>
            <a:r>
              <a:rPr lang="zh-TW" altLang="en-US" sz="18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HK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489971" y="2179876"/>
            <a:ext cx="317592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如果打算，你知道要考慮哪些</a:t>
            </a:r>
            <a:r>
              <a:rPr lang="zh-TW" altLang="en-US" sz="1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責任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嗎？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504288" y="2886477"/>
            <a:ext cx="2959969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1800" dirty="0" smtClean="0"/>
              <a:t>可以到以下網站看看：</a:t>
            </a:r>
            <a:endParaRPr lang="en-US" altLang="zh-TW" sz="1800" dirty="0" smtClean="0"/>
          </a:p>
          <a:p>
            <a:r>
              <a:rPr lang="en-US" altLang="zh-HK" sz="1600" dirty="0">
                <a:hlinkClick r:id="rId3"/>
              </a:rPr>
              <a:t>https://</a:t>
            </a:r>
            <a:r>
              <a:rPr lang="en-US" altLang="zh-HK" sz="1600" dirty="0" smtClean="0">
                <a:hlinkClick r:id="rId3"/>
              </a:rPr>
              <a:t>www.spca.org.hk/ch/services/which-pet-for-you</a:t>
            </a:r>
            <a:endParaRPr lang="en-US" altLang="zh-HK" sz="1600" dirty="0" smtClean="0"/>
          </a:p>
        </p:txBody>
      </p:sp>
      <p:sp>
        <p:nvSpPr>
          <p:cNvPr id="14" name="投影片編號版面配置區 1"/>
          <p:cNvSpPr txBox="1">
            <a:spLocks/>
          </p:cNvSpPr>
          <p:nvPr/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lang="e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100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/>
              <a:t>教材資料</a:t>
            </a:r>
            <a:endParaRPr dirty="0"/>
          </a:p>
        </p:txBody>
      </p:sp>
      <p:graphicFrame>
        <p:nvGraphicFramePr>
          <p:cNvPr id="48" name="表格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580089"/>
              </p:ext>
            </p:extLst>
          </p:nvPr>
        </p:nvGraphicFramePr>
        <p:xfrm>
          <a:off x="783771" y="950685"/>
          <a:ext cx="8033657" cy="30130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0804">
                  <a:extLst>
                    <a:ext uri="{9D8B030D-6E8A-4147-A177-3AD203B41FA5}">
                      <a16:colId xmlns:a16="http://schemas.microsoft.com/office/drawing/2014/main" val="435429347"/>
                    </a:ext>
                  </a:extLst>
                </a:gridCol>
                <a:gridCol w="6502853">
                  <a:extLst>
                    <a:ext uri="{9D8B030D-6E8A-4147-A177-3AD203B41FA5}">
                      <a16:colId xmlns:a16="http://schemas.microsoft.com/office/drawing/2014/main" val="1387863050"/>
                    </a:ext>
                  </a:extLst>
                </a:gridCol>
              </a:tblGrid>
              <a:tr h="4871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0" i="0" u="none" strike="noStrike" cap="none" dirty="0" smtClean="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年級：</a:t>
                      </a:r>
                      <a:endParaRPr lang="zh-HK" altLang="en-US" sz="1800" b="0" i="0" u="none" strike="noStrike" cap="none" dirty="0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68090" marR="68090" marT="34045" marB="340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b="0" i="0" u="none" strike="noStrike" cap="none" dirty="0" smtClean="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小三</a:t>
                      </a:r>
                      <a:endParaRPr lang="zh-HK" altLang="en-US" sz="1800" b="0" i="0" u="none" strike="noStrike" cap="none" dirty="0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68090" marR="68090" marT="34045" marB="340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1407"/>
                  </a:ext>
                </a:extLst>
              </a:tr>
              <a:tr h="5909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0" i="0" u="none" strike="noStrike" cap="none" dirty="0" smtClean="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學習單位：</a:t>
                      </a:r>
                      <a:endParaRPr lang="zh-HK" altLang="en-US" sz="1800" b="0" i="0" u="none" strike="noStrike" cap="none" dirty="0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68090" marR="68090" marT="34045" marB="340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u="none" strike="noStrike" cap="none" dirty="0" smtClean="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3D1 </a:t>
                      </a:r>
                      <a:r>
                        <a:rPr lang="zh-HK" altLang="en-US" sz="1800" b="0" i="0" u="none" strike="noStrike" cap="none" dirty="0" smtClean="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棒形圖</a:t>
                      </a:r>
                      <a:r>
                        <a:rPr lang="en-US" altLang="zh-HK" sz="1800" b="0" i="0" u="none" strike="noStrike" cap="none" dirty="0" smtClean="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(</a:t>
                      </a:r>
                      <a:r>
                        <a:rPr lang="zh-HK" altLang="en-US" sz="1800" b="0" i="0" u="none" strike="noStrike" cap="none" dirty="0" smtClean="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一</a:t>
                      </a:r>
                      <a:r>
                        <a:rPr lang="en-US" altLang="zh-HK" sz="1800" b="0" i="0" u="none" strike="noStrike" cap="none" dirty="0" smtClean="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)</a:t>
                      </a:r>
                    </a:p>
                  </a:txBody>
                  <a:tcPr marL="68090" marR="68090" marT="34045" marB="340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3717576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0" i="0" u="none" strike="noStrike" cap="none" dirty="0" smtClean="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目標：</a:t>
                      </a:r>
                      <a:r>
                        <a:rPr lang="en-US" altLang="zh-TW" sz="1800" b="0" i="0" u="none" strike="noStrike" cap="none" dirty="0" smtClean="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 </a:t>
                      </a:r>
                      <a:endParaRPr lang="zh-HK" altLang="en-US" sz="1800" b="0" i="0" u="none" strike="noStrike" cap="none" dirty="0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68090" marR="68090" marT="34045" marB="340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49263" marR="0" indent="-44926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AutoNum type="romanLcParenBoth"/>
                        <a:tabLst>
                          <a:tab pos="2244725" algn="l"/>
                        </a:tabLst>
                      </a:pPr>
                      <a:r>
                        <a:rPr lang="zh-TW" altLang="en-US" sz="1800" b="0" i="0" u="none" strike="noStrike" cap="none" dirty="0" smtClean="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因應數據的大小選取以一格代表</a:t>
                      </a:r>
                      <a:r>
                        <a:rPr lang="en-US" altLang="zh-TW" sz="1800" b="0" i="0" u="none" strike="noStrike" cap="none" dirty="0" smtClean="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</a:t>
                      </a:r>
                      <a:r>
                        <a:rPr lang="zh-TW" altLang="en-US" sz="1800" b="0" i="0" u="none" strike="noStrike" cap="none" dirty="0" smtClean="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、</a:t>
                      </a:r>
                      <a:r>
                        <a:rPr lang="en-US" altLang="zh-TW" sz="1800" b="0" i="0" u="none" strike="noStrike" cap="none" dirty="0" smtClean="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</a:t>
                      </a:r>
                      <a:r>
                        <a:rPr lang="zh-TW" altLang="en-US" sz="1800" b="0" i="0" u="none" strike="noStrike" cap="none" dirty="0" smtClean="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或</a:t>
                      </a:r>
                      <a:r>
                        <a:rPr lang="en-US" altLang="zh-TW" sz="1800" b="0" i="0" u="none" strike="noStrike" cap="none" dirty="0" smtClean="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5</a:t>
                      </a:r>
                      <a:r>
                        <a:rPr lang="zh-TW" altLang="en-US" sz="1800" b="0" i="0" u="none" strike="noStrike" cap="none" dirty="0" smtClean="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個單位製作棒形圖</a:t>
                      </a:r>
                      <a:endParaRPr lang="en-US" altLang="zh-TW" sz="1800" b="0" i="0" u="none" strike="noStrike" cap="none" dirty="0" smtClean="0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68090" marR="68090" marT="34045" marB="340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5025445"/>
                  </a:ext>
                </a:extLst>
              </a:tr>
              <a:tr h="8095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0" i="0" u="none" strike="noStrike" cap="none" dirty="0" smtClean="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先備知識：</a:t>
                      </a:r>
                      <a:endParaRPr lang="zh-HK" altLang="en-US" sz="1800" b="0" i="0" u="none" strike="noStrike" cap="none" dirty="0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68090" marR="68090" marT="34045" marB="340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49263" marR="0" indent="-44926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AutoNum type="romanLcParenBoth"/>
                        <a:tabLst>
                          <a:tab pos="2244725" algn="l"/>
                        </a:tabLst>
                      </a:pPr>
                      <a:r>
                        <a:rPr lang="zh-TW" altLang="en-US" sz="1800" b="0" i="0" u="none" strike="noStrike" cap="none" dirty="0" smtClean="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認識和製作以一個圖形代表</a:t>
                      </a:r>
                      <a:r>
                        <a:rPr lang="en-US" altLang="zh-TW" sz="1800" b="0" i="0" u="none" strike="noStrike" cap="none" dirty="0" smtClean="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</a:t>
                      </a:r>
                      <a:r>
                        <a:rPr lang="zh-TW" altLang="en-US" sz="1800" b="0" i="0" u="none" strike="noStrike" cap="none" dirty="0" smtClean="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個單位的象形圖</a:t>
                      </a:r>
                      <a:endParaRPr lang="en-US" altLang="zh-TW" sz="1800" b="0" i="0" u="none" strike="noStrike" cap="none" dirty="0" smtClean="0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marL="449263" marR="0" indent="-449263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AutoNum type="romanLcParenBoth"/>
                        <a:tabLst>
                          <a:tab pos="2244725" algn="l"/>
                        </a:tabLst>
                      </a:pPr>
                      <a:r>
                        <a:rPr lang="zh-TW" altLang="en-US" sz="1800" b="0" i="0" u="none" strike="noStrike" cap="none" dirty="0" smtClean="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闡釋棒形圖</a:t>
                      </a:r>
                      <a:endParaRPr lang="en-US" altLang="zh-TW" sz="1800" b="0" i="0" u="none" strike="noStrike" cap="none" dirty="0" smtClean="0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68090" marR="68090" marT="34045" marB="340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4868892"/>
                  </a:ext>
                </a:extLst>
              </a:tr>
              <a:tr h="4871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0" i="0" u="none" strike="noStrike" cap="none" dirty="0" smtClean="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教學資源：</a:t>
                      </a:r>
                      <a:endParaRPr lang="zh-HK" altLang="en-US" sz="1800" b="0" i="0" u="none" strike="noStrike" cap="none" dirty="0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68090" marR="68090" marT="34045" marB="340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cap="none" dirty="0" smtClean="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工作紙</a:t>
                      </a:r>
                      <a:r>
                        <a:rPr lang="en-US" altLang="zh-TW" sz="1800" b="0" i="0" u="none" strike="noStrike" cap="none" dirty="0" smtClean="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(</a:t>
                      </a:r>
                      <a:r>
                        <a:rPr lang="zh-TW" altLang="en-US" sz="1800" b="0" i="0" u="none" strike="noStrike" cap="none" dirty="0" smtClean="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一</a:t>
                      </a:r>
                      <a:r>
                        <a:rPr lang="en-US" altLang="zh-TW" sz="1800" b="0" i="0" u="none" strike="noStrike" cap="none" dirty="0" smtClean="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)</a:t>
                      </a:r>
                      <a:r>
                        <a:rPr lang="zh-TW" altLang="en-US" sz="1800" b="0" i="0" u="none" strike="noStrike" cap="none" dirty="0" smtClean="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、工作紙</a:t>
                      </a:r>
                      <a:r>
                        <a:rPr lang="en-US" altLang="zh-TW" sz="1800" b="0" i="0" u="none" strike="noStrike" cap="none" dirty="0" smtClean="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(</a:t>
                      </a:r>
                      <a:r>
                        <a:rPr lang="zh-TW" altLang="en-US" sz="1800" b="0" i="0" u="none" strike="noStrike" cap="none" dirty="0" smtClean="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二</a:t>
                      </a:r>
                      <a:r>
                        <a:rPr lang="en-US" altLang="zh-TW" sz="1800" b="0" i="0" u="none" strike="noStrike" cap="none" dirty="0" smtClean="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)</a:t>
                      </a:r>
                    </a:p>
                  </a:txBody>
                  <a:tcPr marL="68090" marR="68090" marT="34045" marB="340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6862932"/>
                  </a:ext>
                </a:extLst>
              </a:tr>
            </a:tbl>
          </a:graphicData>
        </a:graphic>
      </p:graphicFrame>
      <p:sp>
        <p:nvSpPr>
          <p:cNvPr id="4" name="投影片編號版面配置區 1"/>
          <p:cNvSpPr txBox="1">
            <a:spLocks/>
          </p:cNvSpPr>
          <p:nvPr/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e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7"/>
          <p:cNvSpPr txBox="1">
            <a:spLocks noGrp="1"/>
          </p:cNvSpPr>
          <p:nvPr>
            <p:ph type="title"/>
          </p:nvPr>
        </p:nvSpPr>
        <p:spPr>
          <a:xfrm>
            <a:off x="2049716" y="1771221"/>
            <a:ext cx="5132229" cy="1059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000" dirty="0" smtClean="0"/>
              <a:t>活動四</a:t>
            </a:r>
            <a:endParaRPr sz="6000" dirty="0"/>
          </a:p>
        </p:txBody>
      </p:sp>
      <p:sp>
        <p:nvSpPr>
          <p:cNvPr id="68" name="投影片編號版面配置區 1"/>
          <p:cNvSpPr txBox="1">
            <a:spLocks/>
          </p:cNvSpPr>
          <p:nvPr/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</a:t>
            </a:fld>
            <a:endParaRPr kumimoji="0" lang="en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67857" y="2767340"/>
            <a:ext cx="48959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244725" algn="l"/>
              </a:tabLst>
            </a:pPr>
            <a:r>
              <a:rPr lang="zh-TW" altLang="en-US" dirty="0" smtClean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以電腦軟件製作</a:t>
            </a:r>
            <a:r>
              <a:rPr lang="zh-TW" altLang="en-US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棒形圖</a:t>
            </a:r>
            <a:endParaRPr lang="en-US" altLang="zh-TW" dirty="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407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以電腦軟件製作</a:t>
            </a:r>
            <a:r>
              <a:rPr lang="zh-TW" altLang="en-US" dirty="0"/>
              <a:t>棒形</a:t>
            </a:r>
            <a:r>
              <a:rPr lang="zh-TW" altLang="en-US" dirty="0" smtClean="0"/>
              <a:t>圖</a:t>
            </a:r>
            <a:endParaRPr lang="zh-HK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342276" y="978379"/>
            <a:ext cx="2079406" cy="330595"/>
            <a:chOff x="2506980" y="1356600"/>
            <a:chExt cx="2079406" cy="572700"/>
          </a:xfrm>
        </p:grpSpPr>
        <p:sp>
          <p:nvSpPr>
            <p:cNvPr id="4" name="Google Shape;1511;p35"/>
            <p:cNvSpPr txBox="1"/>
            <p:nvPr/>
          </p:nvSpPr>
          <p:spPr>
            <a:xfrm>
              <a:off x="2506980" y="1356600"/>
              <a:ext cx="1760220" cy="5726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zh-HK" altLang="en-US" sz="2000" b="1" dirty="0">
                  <a:solidFill>
                    <a:schemeClr val="tx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電腦軟</a:t>
              </a:r>
              <a:r>
                <a:rPr lang="zh-HK" altLang="en-US" sz="2000" b="1" dirty="0" smtClean="0">
                  <a:solidFill>
                    <a:schemeClr val="tx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件</a:t>
              </a:r>
              <a:r>
                <a:rPr lang="en-US" altLang="zh-HK" sz="2000" b="1" dirty="0" smtClean="0">
                  <a:solidFill>
                    <a:schemeClr val="tx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endParaRPr lang="zh-HK" altLang="en-US" sz="2000" b="1" dirty="0">
                <a:solidFill>
                  <a:schemeClr val="tx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" name="Google Shape;1519;p35"/>
            <p:cNvSpPr/>
            <p:nvPr/>
          </p:nvSpPr>
          <p:spPr>
            <a:xfrm>
              <a:off x="3630586" y="1356600"/>
              <a:ext cx="955800" cy="572700"/>
            </a:xfrm>
            <a:prstGeom prst="chevron">
              <a:avLst>
                <a:gd name="adj" fmla="val 50000"/>
              </a:avLst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236;p32"/>
          <p:cNvSpPr/>
          <p:nvPr/>
        </p:nvSpPr>
        <p:spPr>
          <a:xfrm rot="2311572" flipH="1">
            <a:off x="5884184" y="525893"/>
            <a:ext cx="3349194" cy="2760046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矩形 7"/>
          <p:cNvSpPr/>
          <p:nvPr/>
        </p:nvSpPr>
        <p:spPr>
          <a:xfrm>
            <a:off x="6169663" y="1230953"/>
            <a:ext cx="25461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 smtClean="0"/>
              <a:t>我們可利用</a:t>
            </a:r>
            <a:r>
              <a:rPr lang="zh-TW" altLang="en-US" sz="1600" b="1" dirty="0">
                <a:solidFill>
                  <a:schemeClr val="tx2"/>
                </a:solidFill>
                <a:latin typeface="Fira Sans Extra Condensed"/>
                <a:ea typeface="Fira Sans Extra Condensed"/>
                <a:cs typeface="Fira Sans Extra Condensed"/>
              </a:rPr>
              <a:t>電腦軟</a:t>
            </a:r>
            <a:r>
              <a:rPr lang="zh-TW" altLang="en-US" sz="1600" b="1" dirty="0" smtClean="0">
                <a:solidFill>
                  <a:schemeClr val="tx2"/>
                </a:solidFill>
                <a:latin typeface="Fira Sans Extra Condensed"/>
                <a:ea typeface="Fira Sans Extra Condensed"/>
                <a:cs typeface="Fira Sans Extra Condensed"/>
              </a:rPr>
              <a:t>件</a:t>
            </a:r>
            <a:r>
              <a:rPr lang="zh-TW" altLang="en-US" sz="1600" b="1" dirty="0" smtClean="0">
                <a:solidFill>
                  <a:schemeClr val="tx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，</a:t>
            </a:r>
            <a:r>
              <a:rPr lang="zh-TW" altLang="en-US" sz="1600" dirty="0" smtClean="0">
                <a:solidFill>
                  <a:schemeClr val="tx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把</a:t>
            </a:r>
            <a:r>
              <a:rPr lang="zh-TW" altLang="en-US" sz="1600" dirty="0" smtClean="0"/>
              <a:t>工作紙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二</a:t>
            </a:r>
            <a:r>
              <a:rPr lang="en-US" altLang="zh-TW" sz="1600" dirty="0" smtClean="0"/>
              <a:t>)</a:t>
            </a:r>
            <a:r>
              <a:rPr lang="zh-TW" altLang="en-US" sz="1600" dirty="0" smtClean="0"/>
              <a:t>題</a:t>
            </a:r>
            <a:r>
              <a:rPr lang="en-US" altLang="zh-TW" sz="1600" dirty="0"/>
              <a:t>1</a:t>
            </a:r>
            <a:r>
              <a:rPr lang="zh-TW" altLang="en-US" sz="1600" dirty="0"/>
              <a:t>收集所得的數據</a:t>
            </a:r>
            <a:r>
              <a:rPr lang="zh-TW" altLang="en-US" sz="1600" dirty="0" smtClean="0"/>
              <a:t>製作</a:t>
            </a:r>
            <a:r>
              <a:rPr lang="zh-TW" altLang="en-US" sz="1600" dirty="0"/>
              <a:t>一個橫向棒形</a:t>
            </a:r>
            <a:r>
              <a:rPr lang="zh-TW" altLang="en-US" sz="1600" dirty="0" smtClean="0"/>
              <a:t>圖。</a:t>
            </a:r>
            <a:endParaRPr lang="zh-HK" altLang="en-US" sz="1600" dirty="0"/>
          </a:p>
        </p:txBody>
      </p:sp>
      <p:sp>
        <p:nvSpPr>
          <p:cNvPr id="27" name="矩形 26"/>
          <p:cNvSpPr/>
          <p:nvPr/>
        </p:nvSpPr>
        <p:spPr>
          <a:xfrm>
            <a:off x="6239255" y="1024632"/>
            <a:ext cx="2407011" cy="14773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記緊</a:t>
            </a:r>
            <a:r>
              <a:rPr lang="zh-TW" altLang="en-US" sz="1800" b="1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檢查</a:t>
            </a:r>
            <a:r>
              <a:rPr lang="zh-TW" altLang="en-US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是否填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</a:p>
          <a:p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18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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標題</a:t>
            </a:r>
          </a:p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 統計項目</a:t>
            </a:r>
          </a:p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 橫軸資料</a:t>
            </a:r>
          </a:p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 縱軸資料</a:t>
            </a:r>
          </a:p>
        </p:txBody>
      </p:sp>
      <p:grpSp>
        <p:nvGrpSpPr>
          <p:cNvPr id="41" name="群組 40"/>
          <p:cNvGrpSpPr/>
          <p:nvPr/>
        </p:nvGrpSpPr>
        <p:grpSpPr>
          <a:xfrm>
            <a:off x="276472" y="1764280"/>
            <a:ext cx="5016790" cy="2640612"/>
            <a:chOff x="276472" y="1764280"/>
            <a:chExt cx="5016790" cy="2640612"/>
          </a:xfrm>
        </p:grpSpPr>
        <p:pic>
          <p:nvPicPr>
            <p:cNvPr id="28" name="圖片 27"/>
            <p:cNvPicPr>
              <a:picLocks noChangeAspect="1"/>
            </p:cNvPicPr>
            <p:nvPr/>
          </p:nvPicPr>
          <p:blipFill rotWithShape="1">
            <a:blip r:embed="rId4"/>
            <a:srcRect t="2978" r="37999" b="59971"/>
            <a:stretch/>
          </p:blipFill>
          <p:spPr>
            <a:xfrm>
              <a:off x="561508" y="1764280"/>
              <a:ext cx="4731754" cy="1590545"/>
            </a:xfrm>
            <a:prstGeom prst="rect">
              <a:avLst/>
            </a:prstGeom>
          </p:spPr>
        </p:pic>
        <p:cxnSp>
          <p:nvCxnSpPr>
            <p:cNvPr id="19" name="直線接點 18"/>
            <p:cNvCxnSpPr>
              <a:stCxn id="18" idx="0"/>
            </p:cNvCxnSpPr>
            <p:nvPr/>
          </p:nvCxnSpPr>
          <p:spPr>
            <a:xfrm flipV="1">
              <a:off x="1109595" y="3123017"/>
              <a:ext cx="666339" cy="635544"/>
            </a:xfrm>
            <a:prstGeom prst="line">
              <a:avLst/>
            </a:prstGeom>
            <a:ln w="19050">
              <a:solidFill>
                <a:schemeClr val="accent5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字方塊 17"/>
            <p:cNvSpPr txBox="1"/>
            <p:nvPr/>
          </p:nvSpPr>
          <p:spPr>
            <a:xfrm>
              <a:off x="276472" y="3758561"/>
              <a:ext cx="1666246" cy="646331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txBody>
            <a:bodyPr wrap="square" rtlCol="0">
              <a:spAutoFit/>
            </a:bodyPr>
            <a:lstStyle/>
            <a:p>
              <a:pPr marL="266700" indent="-266700"/>
              <a:r>
                <a:rPr lang="en-US" altLang="zh-TW" sz="1800" dirty="0" smtClean="0"/>
                <a:t>1. </a:t>
              </a:r>
              <a:r>
                <a:rPr lang="zh-TW" altLang="en-US" sz="1800" dirty="0" smtClean="0"/>
                <a:t>製作表格並輸入資料</a:t>
              </a:r>
              <a:endParaRPr lang="en-US" sz="1800" dirty="0"/>
            </a:p>
          </p:txBody>
        </p:sp>
      </p:grpSp>
      <p:grpSp>
        <p:nvGrpSpPr>
          <p:cNvPr id="42" name="群組 41"/>
          <p:cNvGrpSpPr/>
          <p:nvPr/>
        </p:nvGrpSpPr>
        <p:grpSpPr>
          <a:xfrm>
            <a:off x="3518108" y="1215174"/>
            <a:ext cx="4475271" cy="3672457"/>
            <a:chOff x="3518108" y="1215174"/>
            <a:chExt cx="4475271" cy="3672457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 rotWithShape="1">
            <a:blip r:embed="rId5"/>
            <a:srcRect l="38829" t="7433" r="58381" b="84242"/>
            <a:stretch/>
          </p:blipFill>
          <p:spPr>
            <a:xfrm>
              <a:off x="4363494" y="1215174"/>
              <a:ext cx="653283" cy="1096245"/>
            </a:xfrm>
            <a:prstGeom prst="rect">
              <a:avLst/>
            </a:prstGeom>
            <a:ln w="28575">
              <a:solidFill>
                <a:schemeClr val="accent5"/>
              </a:solidFill>
            </a:ln>
          </p:spPr>
        </p:pic>
        <p:sp>
          <p:nvSpPr>
            <p:cNvPr id="13" name="圓角矩形 12"/>
            <p:cNvSpPr/>
            <p:nvPr/>
          </p:nvSpPr>
          <p:spPr>
            <a:xfrm>
              <a:off x="3518108" y="1849387"/>
              <a:ext cx="258468" cy="552450"/>
            </a:xfrm>
            <a:prstGeom prst="round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cxnSp>
          <p:nvCxnSpPr>
            <p:cNvPr id="15" name="直線接點 14"/>
            <p:cNvCxnSpPr>
              <a:stCxn id="13" idx="3"/>
              <a:endCxn id="12" idx="1"/>
            </p:cNvCxnSpPr>
            <p:nvPr/>
          </p:nvCxnSpPr>
          <p:spPr>
            <a:xfrm flipV="1">
              <a:off x="3776576" y="1763297"/>
              <a:ext cx="586918" cy="362315"/>
            </a:xfrm>
            <a:prstGeom prst="line">
              <a:avLst/>
            </a:prstGeom>
            <a:ln w="19050">
              <a:solidFill>
                <a:schemeClr val="accent5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圖片 2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18108" y="2629490"/>
              <a:ext cx="2435029" cy="2258141"/>
            </a:xfrm>
            <a:prstGeom prst="rect">
              <a:avLst/>
            </a:prstGeom>
          </p:spPr>
        </p:pic>
        <p:sp>
          <p:nvSpPr>
            <p:cNvPr id="40" name="文字方塊 39"/>
            <p:cNvSpPr txBox="1"/>
            <p:nvPr/>
          </p:nvSpPr>
          <p:spPr>
            <a:xfrm>
              <a:off x="5407534" y="3928134"/>
              <a:ext cx="2585845" cy="6463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txBody>
            <a:bodyPr wrap="square" rtlCol="0">
              <a:spAutoFit/>
            </a:bodyPr>
            <a:lstStyle/>
            <a:p>
              <a:pPr marL="266700" indent="-266700"/>
              <a:r>
                <a:rPr lang="en-US" altLang="zh-TW" sz="1800" dirty="0"/>
                <a:t>2</a:t>
              </a:r>
              <a:r>
                <a:rPr lang="en-US" altLang="zh-TW" sz="1800" dirty="0" smtClean="0"/>
                <a:t>. </a:t>
              </a:r>
              <a:r>
                <a:rPr lang="zh-TW" altLang="en-US" sz="1800" dirty="0" smtClean="0"/>
                <a:t>按「建議圖表」，選取合適的橫向棒形圖</a:t>
              </a:r>
              <a:endParaRPr lang="en-US" sz="1800" dirty="0"/>
            </a:p>
          </p:txBody>
        </p:sp>
      </p:grpSp>
      <p:sp>
        <p:nvSpPr>
          <p:cNvPr id="20" name="投影片編號版面配置區 1"/>
          <p:cNvSpPr txBox="1">
            <a:spLocks/>
          </p:cNvSpPr>
          <p:nvPr/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21</a:t>
            </a:fld>
            <a:endParaRPr kumimoji="0" lang="e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141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 smtClean="0"/>
              <a:t>總結</a:t>
            </a:r>
            <a:endParaRPr lang="zh-HK" altLang="en-US" sz="3200" dirty="0"/>
          </a:p>
        </p:txBody>
      </p:sp>
      <p:sp>
        <p:nvSpPr>
          <p:cNvPr id="42" name="Google Shape;373;p19"/>
          <p:cNvSpPr/>
          <p:nvPr/>
        </p:nvSpPr>
        <p:spPr>
          <a:xfrm rot="242499">
            <a:off x="638762" y="1025474"/>
            <a:ext cx="7691051" cy="3531609"/>
          </a:xfrm>
          <a:custGeom>
            <a:avLst/>
            <a:gdLst/>
            <a:ahLst/>
            <a:cxnLst/>
            <a:rect l="l" t="t" r="r" b="b"/>
            <a:pathLst>
              <a:path w="2105" h="1633" extrusionOk="0">
                <a:moveTo>
                  <a:pt x="1241" y="0"/>
                </a:moveTo>
                <a:cubicBezTo>
                  <a:pt x="1073" y="32"/>
                  <a:pt x="873" y="96"/>
                  <a:pt x="705" y="128"/>
                </a:cubicBezTo>
                <a:cubicBezTo>
                  <a:pt x="537" y="168"/>
                  <a:pt x="400" y="200"/>
                  <a:pt x="304" y="264"/>
                </a:cubicBezTo>
                <a:cubicBezTo>
                  <a:pt x="136" y="400"/>
                  <a:pt x="72" y="632"/>
                  <a:pt x="40" y="832"/>
                </a:cubicBezTo>
                <a:cubicBezTo>
                  <a:pt x="0" y="1064"/>
                  <a:pt x="0" y="1328"/>
                  <a:pt x="200" y="1496"/>
                </a:cubicBezTo>
                <a:cubicBezTo>
                  <a:pt x="336" y="1632"/>
                  <a:pt x="569" y="1632"/>
                  <a:pt x="801" y="1632"/>
                </a:cubicBezTo>
                <a:cubicBezTo>
                  <a:pt x="1001" y="1632"/>
                  <a:pt x="1201" y="1632"/>
                  <a:pt x="1401" y="1568"/>
                </a:cubicBezTo>
                <a:cubicBezTo>
                  <a:pt x="1601" y="1528"/>
                  <a:pt x="1801" y="1432"/>
                  <a:pt x="1937" y="1264"/>
                </a:cubicBezTo>
                <a:cubicBezTo>
                  <a:pt x="2041" y="1064"/>
                  <a:pt x="2073" y="864"/>
                  <a:pt x="2105" y="632"/>
                </a:cubicBezTo>
                <a:cubicBezTo>
                  <a:pt x="2105" y="528"/>
                  <a:pt x="2105" y="432"/>
                  <a:pt x="2073" y="328"/>
                </a:cubicBezTo>
                <a:cubicBezTo>
                  <a:pt x="2041" y="200"/>
                  <a:pt x="1937" y="96"/>
                  <a:pt x="1801" y="64"/>
                </a:cubicBezTo>
                <a:cubicBezTo>
                  <a:pt x="1673" y="32"/>
                  <a:pt x="1537" y="0"/>
                  <a:pt x="1401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  <a:alpha val="53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43" name="文字方塊 42"/>
          <p:cNvSpPr txBox="1"/>
          <p:nvPr/>
        </p:nvSpPr>
        <p:spPr>
          <a:xfrm>
            <a:off x="1933575" y="1396596"/>
            <a:ext cx="5324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accent2"/>
                </a:solidFill>
              </a:rPr>
              <a:t>今天學會了甚麼？</a:t>
            </a:r>
            <a:endParaRPr lang="zh-HK" altLang="en-US" sz="2800" b="1" dirty="0">
              <a:solidFill>
                <a:schemeClr val="accent2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13348" y="2108981"/>
            <a:ext cx="62953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/>
              <a:t>以</a:t>
            </a:r>
            <a:r>
              <a:rPr lang="zh-TW" altLang="en-US" sz="2000" dirty="0" smtClean="0"/>
              <a:t>畫</a:t>
            </a:r>
            <a:r>
              <a:rPr lang="zh-TW" altLang="en-US" sz="1800" dirty="0"/>
              <a:t>「</a:t>
            </a:r>
            <a:r>
              <a:rPr lang="zh-TW" altLang="en-US" b="1" dirty="0">
                <a:latin typeface="Bauhaus 93" panose="04030905020B02020C02" pitchFamily="82" charset="0"/>
                <a:ea typeface="微軟正黑體" panose="020B0604030504040204" pitchFamily="34" charset="-120"/>
                <a:cs typeface="Times New Roman" panose="02020603050405020304" pitchFamily="18" charset="0"/>
                <a:sym typeface="Roboto"/>
              </a:rPr>
              <a:t>┼┼┼┼  </a:t>
            </a:r>
            <a:r>
              <a:rPr lang="zh-TW" altLang="en-US" sz="1800" dirty="0" smtClean="0"/>
              <a:t>」</a:t>
            </a:r>
            <a:r>
              <a:rPr lang="zh-TW" altLang="en-US" sz="2000" dirty="0" smtClean="0"/>
              <a:t>或「正」來記錄數據並製成頻數表</a:t>
            </a:r>
            <a:r>
              <a:rPr lang="zh-TW" altLang="en-US" sz="2000" dirty="0">
                <a:solidFill>
                  <a:schemeClr val="tx1"/>
                </a:solidFill>
              </a:rPr>
              <a:t>。</a:t>
            </a:r>
            <a:endParaRPr lang="zh-TW" altLang="en-US" sz="2000" dirty="0"/>
          </a:p>
          <a:p>
            <a:endParaRPr lang="zh-HK" altLang="en-US" sz="2000" dirty="0"/>
          </a:p>
        </p:txBody>
      </p:sp>
      <p:sp>
        <p:nvSpPr>
          <p:cNvPr id="45" name="矩形 44"/>
          <p:cNvSpPr/>
          <p:nvPr/>
        </p:nvSpPr>
        <p:spPr>
          <a:xfrm>
            <a:off x="1013348" y="2583898"/>
            <a:ext cx="7370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/>
              <a:t>因應數據的大小選取以一格代表</a:t>
            </a:r>
            <a:r>
              <a:rPr lang="en-US" altLang="zh-TW" sz="2000" dirty="0"/>
              <a:t>1</a:t>
            </a:r>
            <a:r>
              <a:rPr lang="zh-TW" altLang="en-US" sz="2000" dirty="0"/>
              <a:t>、</a:t>
            </a:r>
            <a:r>
              <a:rPr lang="en-US" altLang="zh-TW" sz="2000" dirty="0"/>
              <a:t>2</a:t>
            </a:r>
            <a:r>
              <a:rPr lang="zh-TW" altLang="en-US" sz="2000" dirty="0"/>
              <a:t>或</a:t>
            </a:r>
            <a:r>
              <a:rPr lang="en-US" altLang="zh-TW" sz="2000" dirty="0"/>
              <a:t>5</a:t>
            </a:r>
            <a:r>
              <a:rPr lang="zh-TW" altLang="en-US" sz="2000" dirty="0"/>
              <a:t>個單位製作棒形</a:t>
            </a:r>
            <a:r>
              <a:rPr lang="zh-TW" altLang="en-US" sz="2000" dirty="0" smtClean="0"/>
              <a:t>圖</a:t>
            </a:r>
            <a:r>
              <a:rPr lang="zh-TW" altLang="en-US" sz="2000" dirty="0">
                <a:solidFill>
                  <a:schemeClr val="tx1"/>
                </a:solidFill>
              </a:rPr>
              <a:t>。</a:t>
            </a:r>
            <a:endParaRPr lang="zh-TW" altLang="en-US" sz="2000" dirty="0"/>
          </a:p>
          <a:p>
            <a:endParaRPr lang="zh-TW" altLang="en-US" sz="2000" dirty="0"/>
          </a:p>
        </p:txBody>
      </p:sp>
      <p:sp>
        <p:nvSpPr>
          <p:cNvPr id="46" name="矩形 45"/>
          <p:cNvSpPr/>
          <p:nvPr/>
        </p:nvSpPr>
        <p:spPr>
          <a:xfrm>
            <a:off x="1013348" y="3058815"/>
            <a:ext cx="36792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 smtClean="0"/>
              <a:t>利用</a:t>
            </a:r>
            <a:r>
              <a:rPr lang="zh-TW" altLang="en-US" sz="2000" dirty="0"/>
              <a:t>電腦軟</a:t>
            </a:r>
            <a:r>
              <a:rPr lang="zh-TW" altLang="en-US" sz="2000" dirty="0" smtClean="0"/>
              <a:t>件製作</a:t>
            </a:r>
            <a:r>
              <a:rPr lang="zh-TW" altLang="en-US" sz="2000" dirty="0"/>
              <a:t>棒形</a:t>
            </a:r>
            <a:r>
              <a:rPr lang="zh-TW" altLang="en-US" sz="2000" dirty="0" smtClean="0"/>
              <a:t>圖</a:t>
            </a:r>
            <a:r>
              <a:rPr lang="zh-TW" altLang="en-US" sz="2000" dirty="0">
                <a:solidFill>
                  <a:schemeClr val="tx1"/>
                </a:solidFill>
              </a:rPr>
              <a:t>。</a:t>
            </a:r>
            <a:endParaRPr lang="zh-TW" altLang="en-US" sz="2000" dirty="0"/>
          </a:p>
          <a:p>
            <a:endParaRPr lang="zh-TW" altLang="en-US" sz="2000" dirty="0"/>
          </a:p>
        </p:txBody>
      </p:sp>
      <p:sp>
        <p:nvSpPr>
          <p:cNvPr id="47" name="矩形 46"/>
          <p:cNvSpPr/>
          <p:nvPr/>
        </p:nvSpPr>
        <p:spPr>
          <a:xfrm>
            <a:off x="1013348" y="3533732"/>
            <a:ext cx="61734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 smtClean="0"/>
              <a:t>飼養</a:t>
            </a:r>
            <a:r>
              <a:rPr lang="zh-TW" altLang="en-US" sz="2000" dirty="0"/>
              <a:t>寵物</a:t>
            </a:r>
            <a:r>
              <a:rPr lang="zh-TW" altLang="en-US" sz="2000" dirty="0" smtClean="0"/>
              <a:t>前考慮寵物的壽命，要</a:t>
            </a:r>
            <a:r>
              <a:rPr lang="zh-TW" altLang="en-US" sz="2000" dirty="0" smtClean="0">
                <a:solidFill>
                  <a:schemeClr val="tx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照顧牠們到</a:t>
            </a:r>
            <a:r>
              <a:rPr lang="zh-TW" altLang="en-US" sz="2000" dirty="0">
                <a:solidFill>
                  <a:schemeClr val="tx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終</a:t>
            </a:r>
            <a:r>
              <a:rPr lang="zh-TW" altLang="en-US" sz="2000" dirty="0" smtClean="0">
                <a:solidFill>
                  <a:schemeClr val="tx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老</a:t>
            </a:r>
            <a:r>
              <a:rPr lang="zh-TW" altLang="en-US" sz="2000" dirty="0" smtClean="0">
                <a:solidFill>
                  <a:schemeClr val="tx1"/>
                </a:solidFill>
              </a:rPr>
              <a:t>。</a:t>
            </a:r>
            <a:endParaRPr lang="zh-TW" altLang="en-US" sz="2000" dirty="0"/>
          </a:p>
        </p:txBody>
      </p:sp>
      <p:pic>
        <p:nvPicPr>
          <p:cNvPr id="48" name="圖片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286" y="3170810"/>
            <a:ext cx="827161" cy="1652921"/>
          </a:xfrm>
          <a:prstGeom prst="rect">
            <a:avLst/>
          </a:prstGeom>
        </p:spPr>
      </p:pic>
      <p:sp>
        <p:nvSpPr>
          <p:cNvPr id="10" name="投影片編號版面配置區 1"/>
          <p:cNvSpPr txBox="1">
            <a:spLocks/>
          </p:cNvSpPr>
          <p:nvPr/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lang="e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598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  <p:bldP spid="44" grpId="0"/>
      <p:bldP spid="45" grpId="0"/>
      <p:bldP spid="46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9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zh-TW" altLang="en-US" sz="3600" dirty="0"/>
              <a:t>製作有關</a:t>
            </a:r>
            <a:r>
              <a:rPr lang="zh-TW" altLang="en-US" sz="3600" dirty="0" smtClean="0"/>
              <a:t>寵物壽命的棒形圖</a:t>
            </a:r>
            <a:endParaRPr sz="3600" dirty="0"/>
          </a:p>
        </p:txBody>
      </p:sp>
      <p:grpSp>
        <p:nvGrpSpPr>
          <p:cNvPr id="4" name="群組 3"/>
          <p:cNvGrpSpPr/>
          <p:nvPr/>
        </p:nvGrpSpPr>
        <p:grpSpPr>
          <a:xfrm>
            <a:off x="875127" y="1141189"/>
            <a:ext cx="3087254" cy="1593842"/>
            <a:chOff x="457175" y="1559961"/>
            <a:chExt cx="2407152" cy="1242729"/>
          </a:xfrm>
        </p:grpSpPr>
        <p:sp>
          <p:nvSpPr>
            <p:cNvPr id="113" name="Google Shape;376;p19"/>
            <p:cNvSpPr/>
            <p:nvPr/>
          </p:nvSpPr>
          <p:spPr>
            <a:xfrm rot="-30">
              <a:off x="457175" y="1559961"/>
              <a:ext cx="2407152" cy="1242729"/>
            </a:xfrm>
            <a:custGeom>
              <a:avLst/>
              <a:gdLst/>
              <a:ahLst/>
              <a:cxnLst/>
              <a:rect l="l" t="t" r="r" b="b"/>
              <a:pathLst>
                <a:path w="2105" h="1633" extrusionOk="0">
                  <a:moveTo>
                    <a:pt x="1241" y="0"/>
                  </a:moveTo>
                  <a:cubicBezTo>
                    <a:pt x="1073" y="32"/>
                    <a:pt x="873" y="96"/>
                    <a:pt x="705" y="128"/>
                  </a:cubicBezTo>
                  <a:cubicBezTo>
                    <a:pt x="537" y="168"/>
                    <a:pt x="400" y="200"/>
                    <a:pt x="304" y="264"/>
                  </a:cubicBezTo>
                  <a:cubicBezTo>
                    <a:pt x="136" y="400"/>
                    <a:pt x="72" y="632"/>
                    <a:pt x="40" y="832"/>
                  </a:cubicBezTo>
                  <a:cubicBezTo>
                    <a:pt x="0" y="1064"/>
                    <a:pt x="0" y="1328"/>
                    <a:pt x="200" y="1496"/>
                  </a:cubicBezTo>
                  <a:cubicBezTo>
                    <a:pt x="336" y="1632"/>
                    <a:pt x="569" y="1632"/>
                    <a:pt x="801" y="1632"/>
                  </a:cubicBezTo>
                  <a:cubicBezTo>
                    <a:pt x="1001" y="1632"/>
                    <a:pt x="1201" y="1632"/>
                    <a:pt x="1401" y="1568"/>
                  </a:cubicBezTo>
                  <a:cubicBezTo>
                    <a:pt x="1601" y="1528"/>
                    <a:pt x="1801" y="1432"/>
                    <a:pt x="1937" y="1264"/>
                  </a:cubicBezTo>
                  <a:cubicBezTo>
                    <a:pt x="2041" y="1064"/>
                    <a:pt x="2073" y="864"/>
                    <a:pt x="2105" y="632"/>
                  </a:cubicBezTo>
                  <a:cubicBezTo>
                    <a:pt x="2105" y="528"/>
                    <a:pt x="2105" y="432"/>
                    <a:pt x="2073" y="328"/>
                  </a:cubicBezTo>
                  <a:cubicBezTo>
                    <a:pt x="2041" y="200"/>
                    <a:pt x="1937" y="96"/>
                    <a:pt x="1801" y="64"/>
                  </a:cubicBezTo>
                  <a:cubicBezTo>
                    <a:pt x="1673" y="32"/>
                    <a:pt x="1537" y="0"/>
                    <a:pt x="1401" y="0"/>
                  </a:cubicBezTo>
                  <a:close/>
                </a:path>
              </a:pathLst>
            </a:custGeom>
            <a:solidFill>
              <a:srgbClr val="6AC2C2">
                <a:alpha val="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" name="Google Shape;378;p19"/>
            <p:cNvSpPr txBox="1"/>
            <p:nvPr/>
          </p:nvSpPr>
          <p:spPr>
            <a:xfrm>
              <a:off x="892475" y="1700511"/>
              <a:ext cx="1852722" cy="1005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zh-HK" altLang="en-US" sz="2000" b="1" dirty="0" smtClean="0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小朋友</a:t>
              </a:r>
              <a:r>
                <a:rPr lang="zh-TW" altLang="en-US" sz="2000" b="1" dirty="0" smtClean="0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，</a:t>
              </a:r>
              <a:r>
                <a:rPr lang="zh-TW" altLang="en-US" sz="2000" dirty="0">
                  <a:latin typeface="Fira Sans Extra Condensed"/>
                  <a:ea typeface="Fira Sans Extra Condensed"/>
                  <a:cs typeface="Fira Sans Extra Condensed"/>
                  <a:sym typeface="Roboto"/>
                </a:rPr>
                <a:t>你有飼養或打算飼養寵物嗎</a:t>
              </a:r>
              <a:r>
                <a:rPr lang="zh-TW" altLang="en-US" sz="2000" dirty="0" smtClean="0">
                  <a:latin typeface="Fira Sans Extra Condensed"/>
                  <a:ea typeface="Fira Sans Extra Condensed"/>
                  <a:cs typeface="Fira Sans Extra Condensed"/>
                  <a:sym typeface="Roboto"/>
                </a:rPr>
                <a:t>？</a:t>
              </a:r>
              <a:endParaRPr lang="zh-TW" altLang="en-US" sz="2000" dirty="0">
                <a:latin typeface="Fira Sans Extra Condensed"/>
                <a:ea typeface="Fira Sans Extra Condensed"/>
                <a:cs typeface="Fira Sans Extra Condensed"/>
                <a:sym typeface="Roboto"/>
              </a:endParaRPr>
            </a:p>
          </p:txBody>
        </p:sp>
        <p:sp>
          <p:nvSpPr>
            <p:cNvPr id="210" name="Google Shape;474;p19"/>
            <p:cNvSpPr/>
            <p:nvPr/>
          </p:nvSpPr>
          <p:spPr>
            <a:xfrm>
              <a:off x="484175" y="1862413"/>
              <a:ext cx="408300" cy="408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822981" y="3081861"/>
            <a:ext cx="3087254" cy="1593842"/>
            <a:chOff x="457175" y="3081861"/>
            <a:chExt cx="2407152" cy="1242729"/>
          </a:xfrm>
        </p:grpSpPr>
        <p:sp>
          <p:nvSpPr>
            <p:cNvPr id="112" name="Google Shape;375;p19"/>
            <p:cNvSpPr/>
            <p:nvPr/>
          </p:nvSpPr>
          <p:spPr>
            <a:xfrm rot="-30">
              <a:off x="457175" y="3081861"/>
              <a:ext cx="2407152" cy="1242729"/>
            </a:xfrm>
            <a:custGeom>
              <a:avLst/>
              <a:gdLst/>
              <a:ahLst/>
              <a:cxnLst/>
              <a:rect l="l" t="t" r="r" b="b"/>
              <a:pathLst>
                <a:path w="2105" h="1633" extrusionOk="0">
                  <a:moveTo>
                    <a:pt x="1241" y="0"/>
                  </a:moveTo>
                  <a:cubicBezTo>
                    <a:pt x="1073" y="32"/>
                    <a:pt x="873" y="96"/>
                    <a:pt x="705" y="128"/>
                  </a:cubicBezTo>
                  <a:cubicBezTo>
                    <a:pt x="537" y="168"/>
                    <a:pt x="400" y="200"/>
                    <a:pt x="304" y="264"/>
                  </a:cubicBezTo>
                  <a:cubicBezTo>
                    <a:pt x="136" y="400"/>
                    <a:pt x="72" y="632"/>
                    <a:pt x="40" y="832"/>
                  </a:cubicBezTo>
                  <a:cubicBezTo>
                    <a:pt x="0" y="1064"/>
                    <a:pt x="0" y="1328"/>
                    <a:pt x="200" y="1496"/>
                  </a:cubicBezTo>
                  <a:cubicBezTo>
                    <a:pt x="336" y="1632"/>
                    <a:pt x="569" y="1632"/>
                    <a:pt x="801" y="1632"/>
                  </a:cubicBezTo>
                  <a:cubicBezTo>
                    <a:pt x="1001" y="1632"/>
                    <a:pt x="1201" y="1632"/>
                    <a:pt x="1401" y="1568"/>
                  </a:cubicBezTo>
                  <a:cubicBezTo>
                    <a:pt x="1601" y="1528"/>
                    <a:pt x="1801" y="1432"/>
                    <a:pt x="1937" y="1264"/>
                  </a:cubicBezTo>
                  <a:cubicBezTo>
                    <a:pt x="2041" y="1064"/>
                    <a:pt x="2073" y="864"/>
                    <a:pt x="2105" y="632"/>
                  </a:cubicBezTo>
                  <a:cubicBezTo>
                    <a:pt x="2105" y="528"/>
                    <a:pt x="2105" y="432"/>
                    <a:pt x="2073" y="328"/>
                  </a:cubicBezTo>
                  <a:cubicBezTo>
                    <a:pt x="2041" y="200"/>
                    <a:pt x="1937" y="96"/>
                    <a:pt x="1801" y="64"/>
                  </a:cubicBezTo>
                  <a:cubicBezTo>
                    <a:pt x="1673" y="32"/>
                    <a:pt x="1537" y="0"/>
                    <a:pt x="1401" y="0"/>
                  </a:cubicBezTo>
                  <a:close/>
                </a:path>
              </a:pathLst>
            </a:custGeom>
            <a:solidFill>
              <a:srgbClr val="6AC2C2">
                <a:alpha val="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16" name="Google Shape;380;p19"/>
            <p:cNvSpPr txBox="1"/>
            <p:nvPr/>
          </p:nvSpPr>
          <p:spPr>
            <a:xfrm>
              <a:off x="892475" y="3320900"/>
              <a:ext cx="1858145" cy="8055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zh-TW" altLang="en-US" sz="2000" b="1" dirty="0" smtClean="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寵物的壽命</a:t>
              </a:r>
              <a:r>
                <a:rPr lang="zh-TW" altLang="en-US" sz="2000" dirty="0">
                  <a:latin typeface="Fira Sans Extra Condensed"/>
                  <a:ea typeface="Fira Sans Extra Condensed"/>
                  <a:cs typeface="Fira Sans Extra Condensed"/>
                  <a:sym typeface="Roboto"/>
                </a:rPr>
                <a:t>有多長？你知道嗎？</a:t>
              </a:r>
              <a:endParaRPr sz="2000" b="1" dirty="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1" name="Google Shape;475;p19"/>
            <p:cNvSpPr/>
            <p:nvPr/>
          </p:nvSpPr>
          <p:spPr>
            <a:xfrm>
              <a:off x="457175" y="3413494"/>
              <a:ext cx="408300" cy="40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2000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5178860" y="1101455"/>
            <a:ext cx="3167968" cy="1655109"/>
            <a:chOff x="6287450" y="1559961"/>
            <a:chExt cx="2470085" cy="1290499"/>
          </a:xfrm>
        </p:grpSpPr>
        <p:sp>
          <p:nvSpPr>
            <p:cNvPr id="110" name="Google Shape;373;p19"/>
            <p:cNvSpPr/>
            <p:nvPr/>
          </p:nvSpPr>
          <p:spPr>
            <a:xfrm rot="21599970">
              <a:off x="6287450" y="1559961"/>
              <a:ext cx="2470085" cy="1242729"/>
            </a:xfrm>
            <a:custGeom>
              <a:avLst/>
              <a:gdLst/>
              <a:ahLst/>
              <a:cxnLst/>
              <a:rect l="l" t="t" r="r" b="b"/>
              <a:pathLst>
                <a:path w="2105" h="1633" extrusionOk="0">
                  <a:moveTo>
                    <a:pt x="1241" y="0"/>
                  </a:moveTo>
                  <a:cubicBezTo>
                    <a:pt x="1073" y="32"/>
                    <a:pt x="873" y="96"/>
                    <a:pt x="705" y="128"/>
                  </a:cubicBezTo>
                  <a:cubicBezTo>
                    <a:pt x="537" y="168"/>
                    <a:pt x="400" y="200"/>
                    <a:pt x="304" y="264"/>
                  </a:cubicBezTo>
                  <a:cubicBezTo>
                    <a:pt x="136" y="400"/>
                    <a:pt x="72" y="632"/>
                    <a:pt x="40" y="832"/>
                  </a:cubicBezTo>
                  <a:cubicBezTo>
                    <a:pt x="0" y="1064"/>
                    <a:pt x="0" y="1328"/>
                    <a:pt x="200" y="1496"/>
                  </a:cubicBezTo>
                  <a:cubicBezTo>
                    <a:pt x="336" y="1632"/>
                    <a:pt x="569" y="1632"/>
                    <a:pt x="801" y="1632"/>
                  </a:cubicBezTo>
                  <a:cubicBezTo>
                    <a:pt x="1001" y="1632"/>
                    <a:pt x="1201" y="1632"/>
                    <a:pt x="1401" y="1568"/>
                  </a:cubicBezTo>
                  <a:cubicBezTo>
                    <a:pt x="1601" y="1528"/>
                    <a:pt x="1801" y="1432"/>
                    <a:pt x="1937" y="1264"/>
                  </a:cubicBezTo>
                  <a:cubicBezTo>
                    <a:pt x="2041" y="1064"/>
                    <a:pt x="2073" y="864"/>
                    <a:pt x="2105" y="632"/>
                  </a:cubicBezTo>
                  <a:cubicBezTo>
                    <a:pt x="2105" y="528"/>
                    <a:pt x="2105" y="432"/>
                    <a:pt x="2073" y="328"/>
                  </a:cubicBezTo>
                  <a:cubicBezTo>
                    <a:pt x="2041" y="200"/>
                    <a:pt x="1937" y="96"/>
                    <a:pt x="1801" y="64"/>
                  </a:cubicBezTo>
                  <a:cubicBezTo>
                    <a:pt x="1673" y="32"/>
                    <a:pt x="1537" y="0"/>
                    <a:pt x="1401" y="0"/>
                  </a:cubicBezTo>
                  <a:close/>
                </a:path>
              </a:pathLst>
            </a:custGeom>
            <a:solidFill>
              <a:srgbClr val="6AC2C2">
                <a:alpha val="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19" name="Google Shape;383;p19"/>
            <p:cNvSpPr txBox="1"/>
            <p:nvPr/>
          </p:nvSpPr>
          <p:spPr>
            <a:xfrm>
              <a:off x="6824248" y="2114238"/>
              <a:ext cx="1814831" cy="7362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zh-TW" altLang="en-US" sz="2000" b="1" dirty="0" smtClean="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每天需要</a:t>
              </a:r>
              <a:r>
                <a:rPr lang="zh-TW" altLang="en-US" sz="2000" dirty="0">
                  <a:solidFill>
                    <a:schemeClr val="tx1"/>
                  </a:solidFill>
                  <a:latin typeface="Fira Sans Extra Condensed"/>
                  <a:ea typeface="Fira Sans Extra Condensed"/>
                  <a:cs typeface="Fira Sans Extra Condensed"/>
                  <a:sym typeface="Roboto"/>
                </a:rPr>
                <a:t>如何照顧牠？如餵食、運動、清理排泄物</a:t>
              </a:r>
              <a:r>
                <a:rPr lang="zh-TW" altLang="en-US" sz="2000" dirty="0" smtClean="0">
                  <a:solidFill>
                    <a:schemeClr val="tx1"/>
                  </a:solidFill>
                  <a:latin typeface="Fira Sans Extra Condensed"/>
                  <a:ea typeface="Fira Sans Extra Condensed"/>
                  <a:cs typeface="Fira Sans Extra Condensed"/>
                  <a:sym typeface="Roboto"/>
                </a:rPr>
                <a:t>等，</a:t>
              </a:r>
              <a:r>
                <a:rPr lang="zh-TW" altLang="en-US" sz="2000" dirty="0" smtClean="0">
                  <a:latin typeface="Fira Sans Extra Condensed"/>
                  <a:ea typeface="Fira Sans Extra Condensed"/>
                  <a:cs typeface="Fira Sans Extra Condensed"/>
                  <a:sym typeface="Roboto"/>
                </a:rPr>
                <a:t>你了解嗎？</a:t>
              </a:r>
              <a:endParaRPr lang="zh-TW" altLang="en-US" sz="2000" b="1" dirty="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  <a:p>
              <a:pPr lvl="0"/>
              <a:endParaRPr lang="zh-TW" altLang="en-US" sz="2000" dirty="0">
                <a:solidFill>
                  <a:schemeClr val="tx1"/>
                </a:solidFill>
                <a:latin typeface="Fira Sans Extra Condensed"/>
                <a:ea typeface="Fira Sans Extra Condensed"/>
                <a:cs typeface="Fira Sans Extra Condensed"/>
                <a:sym typeface="Roboto"/>
              </a:endParaRPr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 dirty="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2" name="Google Shape;476;p19"/>
            <p:cNvSpPr/>
            <p:nvPr/>
          </p:nvSpPr>
          <p:spPr>
            <a:xfrm>
              <a:off x="6397216" y="1652447"/>
              <a:ext cx="370979" cy="40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sz="2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5259567" y="3010723"/>
            <a:ext cx="3087254" cy="1593842"/>
            <a:chOff x="6287450" y="3081861"/>
            <a:chExt cx="2407152" cy="1242729"/>
          </a:xfrm>
        </p:grpSpPr>
        <p:sp>
          <p:nvSpPr>
            <p:cNvPr id="111" name="Google Shape;374;p19"/>
            <p:cNvSpPr/>
            <p:nvPr/>
          </p:nvSpPr>
          <p:spPr>
            <a:xfrm rot="-30">
              <a:off x="6287450" y="3081861"/>
              <a:ext cx="2407152" cy="1242729"/>
            </a:xfrm>
            <a:custGeom>
              <a:avLst/>
              <a:gdLst/>
              <a:ahLst/>
              <a:cxnLst/>
              <a:rect l="l" t="t" r="r" b="b"/>
              <a:pathLst>
                <a:path w="2105" h="1633" extrusionOk="0">
                  <a:moveTo>
                    <a:pt x="1241" y="0"/>
                  </a:moveTo>
                  <a:cubicBezTo>
                    <a:pt x="1073" y="32"/>
                    <a:pt x="873" y="96"/>
                    <a:pt x="705" y="128"/>
                  </a:cubicBezTo>
                  <a:cubicBezTo>
                    <a:pt x="537" y="168"/>
                    <a:pt x="400" y="200"/>
                    <a:pt x="304" y="264"/>
                  </a:cubicBezTo>
                  <a:cubicBezTo>
                    <a:pt x="136" y="400"/>
                    <a:pt x="72" y="632"/>
                    <a:pt x="40" y="832"/>
                  </a:cubicBezTo>
                  <a:cubicBezTo>
                    <a:pt x="0" y="1064"/>
                    <a:pt x="0" y="1328"/>
                    <a:pt x="200" y="1496"/>
                  </a:cubicBezTo>
                  <a:cubicBezTo>
                    <a:pt x="336" y="1632"/>
                    <a:pt x="569" y="1632"/>
                    <a:pt x="801" y="1632"/>
                  </a:cubicBezTo>
                  <a:cubicBezTo>
                    <a:pt x="1001" y="1632"/>
                    <a:pt x="1201" y="1632"/>
                    <a:pt x="1401" y="1568"/>
                  </a:cubicBezTo>
                  <a:cubicBezTo>
                    <a:pt x="1601" y="1528"/>
                    <a:pt x="1801" y="1432"/>
                    <a:pt x="1937" y="1264"/>
                  </a:cubicBezTo>
                  <a:cubicBezTo>
                    <a:pt x="2041" y="1064"/>
                    <a:pt x="2073" y="864"/>
                    <a:pt x="2105" y="632"/>
                  </a:cubicBezTo>
                  <a:cubicBezTo>
                    <a:pt x="2105" y="528"/>
                    <a:pt x="2105" y="432"/>
                    <a:pt x="2073" y="328"/>
                  </a:cubicBezTo>
                  <a:cubicBezTo>
                    <a:pt x="2041" y="200"/>
                    <a:pt x="1937" y="96"/>
                    <a:pt x="1801" y="64"/>
                  </a:cubicBezTo>
                  <a:cubicBezTo>
                    <a:pt x="1673" y="32"/>
                    <a:pt x="1537" y="0"/>
                    <a:pt x="1401" y="0"/>
                  </a:cubicBezTo>
                  <a:close/>
                </a:path>
              </a:pathLst>
            </a:custGeom>
            <a:solidFill>
              <a:srgbClr val="6AC2C2">
                <a:alpha val="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20" name="Google Shape;384;p19"/>
            <p:cNvSpPr txBox="1"/>
            <p:nvPr/>
          </p:nvSpPr>
          <p:spPr>
            <a:xfrm>
              <a:off x="6837198" y="3376367"/>
              <a:ext cx="1798181" cy="5174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zh-TW" altLang="en-US" sz="2000" b="1" dirty="0" smtClean="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你能承諾</a:t>
              </a:r>
              <a:r>
                <a:rPr lang="zh-TW" altLang="en-US" sz="2000" dirty="0" smtClean="0">
                  <a:solidFill>
                    <a:schemeClr val="tx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照顧牠到終老</a:t>
              </a:r>
              <a:r>
                <a:rPr lang="zh-TW" altLang="en-US" sz="2000" dirty="0" smtClean="0"/>
                <a:t>？</a:t>
              </a:r>
              <a:endParaRPr sz="2000" dirty="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3" name="Google Shape;477;p19"/>
            <p:cNvSpPr/>
            <p:nvPr/>
          </p:nvSpPr>
          <p:spPr>
            <a:xfrm>
              <a:off x="6369670" y="3230838"/>
              <a:ext cx="408300" cy="40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sz="2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9" name="投影片編號版面配置區 1"/>
          <p:cNvSpPr txBox="1">
            <a:spLocks/>
          </p:cNvSpPr>
          <p:nvPr/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7"/>
          <p:cNvSpPr txBox="1">
            <a:spLocks noGrp="1"/>
          </p:cNvSpPr>
          <p:nvPr>
            <p:ph type="title"/>
          </p:nvPr>
        </p:nvSpPr>
        <p:spPr>
          <a:xfrm>
            <a:off x="2049716" y="1771221"/>
            <a:ext cx="5132229" cy="1059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000" dirty="0" smtClean="0"/>
              <a:t>活動一</a:t>
            </a:r>
            <a:endParaRPr sz="6000" dirty="0"/>
          </a:p>
        </p:txBody>
      </p:sp>
      <p:sp>
        <p:nvSpPr>
          <p:cNvPr id="4" name="Google Shape;58;p15"/>
          <p:cNvSpPr txBox="1">
            <a:spLocks/>
          </p:cNvSpPr>
          <p:nvPr/>
        </p:nvSpPr>
        <p:spPr>
          <a:xfrm>
            <a:off x="3099087" y="2689925"/>
            <a:ext cx="3033485" cy="9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製作一格代表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個單位的棒形圖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1"/>
          <p:cNvSpPr txBox="1">
            <a:spLocks/>
          </p:cNvSpPr>
          <p:nvPr/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群組 111"/>
          <p:cNvGrpSpPr/>
          <p:nvPr/>
        </p:nvGrpSpPr>
        <p:grpSpPr>
          <a:xfrm>
            <a:off x="206734" y="442552"/>
            <a:ext cx="8595359" cy="974049"/>
            <a:chOff x="232289" y="3081865"/>
            <a:chExt cx="2632038" cy="1242729"/>
          </a:xfrm>
        </p:grpSpPr>
        <p:sp>
          <p:nvSpPr>
            <p:cNvPr id="113" name="Google Shape;375;p19"/>
            <p:cNvSpPr/>
            <p:nvPr/>
          </p:nvSpPr>
          <p:spPr>
            <a:xfrm rot="21599970">
              <a:off x="232289" y="3081865"/>
              <a:ext cx="2632038" cy="1242729"/>
            </a:xfrm>
            <a:custGeom>
              <a:avLst/>
              <a:gdLst/>
              <a:ahLst/>
              <a:cxnLst/>
              <a:rect l="l" t="t" r="r" b="b"/>
              <a:pathLst>
                <a:path w="2105" h="1633" extrusionOk="0">
                  <a:moveTo>
                    <a:pt x="1241" y="0"/>
                  </a:moveTo>
                  <a:cubicBezTo>
                    <a:pt x="1073" y="32"/>
                    <a:pt x="873" y="96"/>
                    <a:pt x="705" y="128"/>
                  </a:cubicBezTo>
                  <a:cubicBezTo>
                    <a:pt x="537" y="168"/>
                    <a:pt x="400" y="200"/>
                    <a:pt x="304" y="264"/>
                  </a:cubicBezTo>
                  <a:cubicBezTo>
                    <a:pt x="136" y="400"/>
                    <a:pt x="72" y="632"/>
                    <a:pt x="40" y="832"/>
                  </a:cubicBezTo>
                  <a:cubicBezTo>
                    <a:pt x="0" y="1064"/>
                    <a:pt x="0" y="1328"/>
                    <a:pt x="200" y="1496"/>
                  </a:cubicBezTo>
                  <a:cubicBezTo>
                    <a:pt x="336" y="1632"/>
                    <a:pt x="569" y="1632"/>
                    <a:pt x="801" y="1632"/>
                  </a:cubicBezTo>
                  <a:cubicBezTo>
                    <a:pt x="1001" y="1632"/>
                    <a:pt x="1201" y="1632"/>
                    <a:pt x="1401" y="1568"/>
                  </a:cubicBezTo>
                  <a:cubicBezTo>
                    <a:pt x="1601" y="1528"/>
                    <a:pt x="1801" y="1432"/>
                    <a:pt x="1937" y="1264"/>
                  </a:cubicBezTo>
                  <a:cubicBezTo>
                    <a:pt x="2041" y="1064"/>
                    <a:pt x="2073" y="864"/>
                    <a:pt x="2105" y="632"/>
                  </a:cubicBezTo>
                  <a:cubicBezTo>
                    <a:pt x="2105" y="528"/>
                    <a:pt x="2105" y="432"/>
                    <a:pt x="2073" y="328"/>
                  </a:cubicBezTo>
                  <a:cubicBezTo>
                    <a:pt x="2041" y="200"/>
                    <a:pt x="1937" y="96"/>
                    <a:pt x="1801" y="64"/>
                  </a:cubicBezTo>
                  <a:cubicBezTo>
                    <a:pt x="1673" y="32"/>
                    <a:pt x="1537" y="0"/>
                    <a:pt x="1401" y="0"/>
                  </a:cubicBezTo>
                  <a:close/>
                </a:path>
              </a:pathLst>
            </a:custGeom>
            <a:solidFill>
              <a:srgbClr val="6AC2C2">
                <a:alpha val="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380;p19"/>
            <p:cNvSpPr txBox="1"/>
            <p:nvPr/>
          </p:nvSpPr>
          <p:spPr>
            <a:xfrm>
              <a:off x="369041" y="3332010"/>
              <a:ext cx="2426537" cy="8055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zh-TW" altLang="en-US" sz="2400" dirty="0" smtClean="0">
                  <a:latin typeface="Fira Sans Extra Condensed"/>
                  <a:ea typeface="Fira Sans Extra Condensed"/>
                  <a:cs typeface="Fira Sans Extra Condensed"/>
                  <a:sym typeface="Roboto"/>
                </a:rPr>
                <a:t>讓我們一起看看一些常見</a:t>
              </a:r>
              <a:r>
                <a:rPr lang="zh-TW" altLang="en-US" sz="2400" dirty="0">
                  <a:solidFill>
                    <a:schemeClr val="tx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的</a:t>
              </a:r>
              <a:r>
                <a:rPr lang="zh-TW" altLang="en-US" sz="2400" dirty="0" smtClean="0">
                  <a:solidFill>
                    <a:schemeClr val="tx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寵物</a:t>
              </a:r>
              <a:r>
                <a:rPr lang="zh-TW" altLang="en-US" sz="2400" dirty="0" smtClean="0">
                  <a:solidFill>
                    <a:schemeClr val="tx1"/>
                  </a:solidFill>
                  <a:latin typeface="+mj-ea"/>
                  <a:ea typeface="+mj-ea"/>
                  <a:cs typeface="Fira Sans Extra Condensed"/>
                  <a:sym typeface="Fira Sans Extra Condensed"/>
                </a:rPr>
                <a:t>，</a:t>
              </a:r>
              <a:r>
                <a:rPr lang="zh-TW" altLang="en-US" sz="2400" dirty="0">
                  <a:solidFill>
                    <a:schemeClr val="tx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牠</a:t>
              </a:r>
              <a:r>
                <a:rPr lang="zh-TW" altLang="en-US" sz="2400" dirty="0" smtClean="0">
                  <a:solidFill>
                    <a:schemeClr val="tx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們的</a:t>
              </a:r>
              <a:r>
                <a:rPr lang="zh-TW" altLang="en-US" sz="2400" b="1" dirty="0" smtClean="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壽命</a:t>
              </a:r>
              <a:r>
                <a:rPr lang="zh-TW" altLang="en-US" sz="2400" dirty="0" smtClean="0">
                  <a:solidFill>
                    <a:schemeClr val="tx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一般</a:t>
              </a:r>
              <a:r>
                <a:rPr lang="zh-TW" altLang="en-US" sz="2400" dirty="0" smtClean="0">
                  <a:latin typeface="Fira Sans Extra Condensed"/>
                  <a:ea typeface="Fira Sans Extra Condensed"/>
                  <a:cs typeface="Fira Sans Extra Condensed"/>
                  <a:sym typeface="Roboto"/>
                </a:rPr>
                <a:t>有</a:t>
              </a:r>
              <a:r>
                <a:rPr lang="zh-TW" altLang="en-US" sz="2400" dirty="0">
                  <a:latin typeface="Fira Sans Extra Condensed"/>
                  <a:ea typeface="Fira Sans Extra Condensed"/>
                  <a:cs typeface="Fira Sans Extra Condensed"/>
                  <a:sym typeface="Roboto"/>
                </a:rPr>
                <a:t>多</a:t>
              </a:r>
              <a:r>
                <a:rPr lang="zh-TW" altLang="en-US" sz="2400" dirty="0" smtClean="0">
                  <a:latin typeface="Fira Sans Extra Condensed"/>
                  <a:ea typeface="Fira Sans Extra Condensed"/>
                  <a:cs typeface="Fira Sans Extra Condensed"/>
                  <a:sym typeface="Roboto"/>
                </a:rPr>
                <a:t>長。</a:t>
              </a:r>
              <a:endParaRPr sz="2400" b="1" dirty="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1135612" y="3535792"/>
            <a:ext cx="7005822" cy="397344"/>
            <a:chOff x="1135612" y="3535792"/>
            <a:chExt cx="7005822" cy="397344"/>
          </a:xfrm>
        </p:grpSpPr>
        <p:sp>
          <p:nvSpPr>
            <p:cNvPr id="98" name="Google Shape;283;p18"/>
            <p:cNvSpPr txBox="1"/>
            <p:nvPr/>
          </p:nvSpPr>
          <p:spPr>
            <a:xfrm>
              <a:off x="4883298" y="3535792"/>
              <a:ext cx="1376553" cy="397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TW" sz="2000" b="1" dirty="0" smtClean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10 </a:t>
              </a:r>
              <a:r>
                <a:rPr lang="zh-TW" altLang="en-US" sz="2000" b="1" dirty="0" smtClean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年</a:t>
              </a:r>
              <a:endParaRPr sz="2000" b="1" dirty="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9" name="Google Shape;285;p18"/>
            <p:cNvSpPr txBox="1"/>
            <p:nvPr/>
          </p:nvSpPr>
          <p:spPr>
            <a:xfrm>
              <a:off x="1135612" y="3535792"/>
              <a:ext cx="1376553" cy="397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TW" sz="2000" b="1" dirty="0" smtClean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13 </a:t>
              </a:r>
              <a:r>
                <a:rPr lang="zh-TW" altLang="en-US" sz="2000" b="1" dirty="0" smtClean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年</a:t>
              </a:r>
              <a:endParaRPr sz="2000" b="1" dirty="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0" name="Google Shape;287;p18"/>
            <p:cNvSpPr txBox="1"/>
            <p:nvPr/>
          </p:nvSpPr>
          <p:spPr>
            <a:xfrm>
              <a:off x="3017196" y="3535792"/>
              <a:ext cx="1376553" cy="397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TW" sz="2000" b="1" dirty="0" smtClean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14 </a:t>
              </a:r>
              <a:r>
                <a:rPr lang="zh-TW" altLang="en-US" sz="2000" b="1" dirty="0" smtClean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年</a:t>
              </a:r>
              <a:endParaRPr sz="2000" b="1" dirty="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1" name="Google Shape;289;p18"/>
            <p:cNvSpPr txBox="1"/>
            <p:nvPr/>
          </p:nvSpPr>
          <p:spPr>
            <a:xfrm>
              <a:off x="6764881" y="3535792"/>
              <a:ext cx="1376553" cy="397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TW" sz="2000" b="1" dirty="0" smtClean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 </a:t>
              </a:r>
              <a:r>
                <a:rPr lang="zh-TW" altLang="en-US" sz="2000" b="1" dirty="0" smtClean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年</a:t>
              </a:r>
              <a:endParaRPr sz="2000" b="1" dirty="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183797" y="4489466"/>
            <a:ext cx="5480988" cy="659373"/>
            <a:chOff x="183797" y="4489466"/>
            <a:chExt cx="5480988" cy="659373"/>
          </a:xfrm>
        </p:grpSpPr>
        <p:sp>
          <p:nvSpPr>
            <p:cNvPr id="102" name="矩形 101"/>
            <p:cNvSpPr/>
            <p:nvPr/>
          </p:nvSpPr>
          <p:spPr>
            <a:xfrm>
              <a:off x="183797" y="4687174"/>
              <a:ext cx="54809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1200" dirty="0" smtClean="0"/>
                <a:t>資料來源</a:t>
              </a:r>
              <a:r>
                <a:rPr lang="en-US" altLang="zh-TW" sz="1200" dirty="0" smtClean="0"/>
                <a:t>:</a:t>
              </a:r>
              <a:r>
                <a:rPr lang="zh-TW" altLang="en-US" sz="1200" dirty="0"/>
                <a:t>愛護動物協會 </a:t>
              </a:r>
              <a:r>
                <a:rPr lang="en-US" altLang="zh-TW" sz="1200" dirty="0">
                  <a:hlinkClick r:id="rId3"/>
                </a:rPr>
                <a:t>https://</a:t>
              </a:r>
              <a:r>
                <a:rPr lang="en-US" altLang="zh-TW" sz="1200" dirty="0" smtClean="0">
                  <a:hlinkClick r:id="rId3"/>
                </a:rPr>
                <a:t>www.spca.org.hk/ch/services/which-pet-for-you</a:t>
              </a:r>
              <a:endParaRPr lang="en-US" altLang="zh-TW" sz="1200" dirty="0"/>
            </a:p>
            <a:p>
              <a:r>
                <a:rPr lang="en-US" altLang="zh-TW" sz="1200" dirty="0"/>
                <a:t>PDSA </a:t>
              </a:r>
              <a:r>
                <a:rPr lang="en-US" altLang="zh-TW" sz="1200" dirty="0">
                  <a:hlinkClick r:id="rId4"/>
                </a:rPr>
                <a:t>https://</a:t>
              </a:r>
              <a:r>
                <a:rPr lang="en-US" altLang="zh-TW" sz="1200" dirty="0" smtClean="0">
                  <a:hlinkClick r:id="rId4"/>
                </a:rPr>
                <a:t>www.pdsa.org.uk/what-we-do/blog/how-long-do-pets-live</a:t>
              </a:r>
              <a:endParaRPr lang="en-US" altLang="zh-TW" sz="1200" dirty="0"/>
            </a:p>
          </p:txBody>
        </p:sp>
        <p:sp>
          <p:nvSpPr>
            <p:cNvPr id="103" name="矩形 102"/>
            <p:cNvSpPr/>
            <p:nvPr/>
          </p:nvSpPr>
          <p:spPr>
            <a:xfrm>
              <a:off x="183797" y="4489466"/>
              <a:ext cx="521168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1200" dirty="0" smtClean="0"/>
                <a:t>寵物壽命受品種和飼養方式等因素影響，以上為一般情況下的大約年數。</a:t>
              </a:r>
              <a:endParaRPr lang="en-US" sz="1200" dirty="0"/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1004417" y="1612740"/>
            <a:ext cx="7258718" cy="1817976"/>
            <a:chOff x="1004417" y="1612740"/>
            <a:chExt cx="7258718" cy="1817976"/>
          </a:xfrm>
        </p:grpSpPr>
        <p:sp>
          <p:nvSpPr>
            <p:cNvPr id="205" name="Google Shape;278;p18"/>
            <p:cNvSpPr/>
            <p:nvPr/>
          </p:nvSpPr>
          <p:spPr>
            <a:xfrm rot="6299980">
              <a:off x="984949" y="1632208"/>
              <a:ext cx="1766037" cy="1727101"/>
            </a:xfrm>
            <a:custGeom>
              <a:avLst/>
              <a:gdLst/>
              <a:ahLst/>
              <a:cxnLst/>
              <a:rect l="l" t="t" r="r" b="b"/>
              <a:pathLst>
                <a:path w="2105" h="1633" extrusionOk="0">
                  <a:moveTo>
                    <a:pt x="1241" y="0"/>
                  </a:moveTo>
                  <a:cubicBezTo>
                    <a:pt x="1073" y="32"/>
                    <a:pt x="873" y="96"/>
                    <a:pt x="705" y="128"/>
                  </a:cubicBezTo>
                  <a:cubicBezTo>
                    <a:pt x="537" y="168"/>
                    <a:pt x="400" y="200"/>
                    <a:pt x="304" y="264"/>
                  </a:cubicBezTo>
                  <a:cubicBezTo>
                    <a:pt x="136" y="400"/>
                    <a:pt x="72" y="632"/>
                    <a:pt x="40" y="832"/>
                  </a:cubicBezTo>
                  <a:cubicBezTo>
                    <a:pt x="0" y="1064"/>
                    <a:pt x="0" y="1328"/>
                    <a:pt x="200" y="1496"/>
                  </a:cubicBezTo>
                  <a:cubicBezTo>
                    <a:pt x="336" y="1632"/>
                    <a:pt x="569" y="1632"/>
                    <a:pt x="801" y="1632"/>
                  </a:cubicBezTo>
                  <a:cubicBezTo>
                    <a:pt x="1001" y="1632"/>
                    <a:pt x="1201" y="1632"/>
                    <a:pt x="1401" y="1568"/>
                  </a:cubicBezTo>
                  <a:cubicBezTo>
                    <a:pt x="1601" y="1528"/>
                    <a:pt x="1801" y="1432"/>
                    <a:pt x="1937" y="1264"/>
                  </a:cubicBezTo>
                  <a:cubicBezTo>
                    <a:pt x="2041" y="1064"/>
                    <a:pt x="2073" y="864"/>
                    <a:pt x="2105" y="632"/>
                  </a:cubicBezTo>
                  <a:cubicBezTo>
                    <a:pt x="2105" y="528"/>
                    <a:pt x="2105" y="432"/>
                    <a:pt x="2073" y="328"/>
                  </a:cubicBezTo>
                  <a:cubicBezTo>
                    <a:pt x="2041" y="200"/>
                    <a:pt x="1937" y="96"/>
                    <a:pt x="1801" y="64"/>
                  </a:cubicBezTo>
                  <a:cubicBezTo>
                    <a:pt x="1673" y="32"/>
                    <a:pt x="1537" y="0"/>
                    <a:pt x="1401" y="0"/>
                  </a:cubicBezTo>
                  <a:close/>
                </a:path>
              </a:pathLst>
            </a:custGeom>
            <a:solidFill>
              <a:srgbClr val="6AC2C2">
                <a:alpha val="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79;p18"/>
            <p:cNvSpPr/>
            <p:nvPr/>
          </p:nvSpPr>
          <p:spPr>
            <a:xfrm rot="15300001" flipH="1">
              <a:off x="2849558" y="1654012"/>
              <a:ext cx="1683135" cy="1791333"/>
            </a:xfrm>
            <a:custGeom>
              <a:avLst/>
              <a:gdLst/>
              <a:ahLst/>
              <a:cxnLst/>
              <a:rect l="l" t="t" r="r" b="b"/>
              <a:pathLst>
                <a:path w="2105" h="1633" extrusionOk="0">
                  <a:moveTo>
                    <a:pt x="1241" y="0"/>
                  </a:moveTo>
                  <a:cubicBezTo>
                    <a:pt x="1073" y="32"/>
                    <a:pt x="873" y="96"/>
                    <a:pt x="705" y="128"/>
                  </a:cubicBezTo>
                  <a:cubicBezTo>
                    <a:pt x="537" y="168"/>
                    <a:pt x="400" y="200"/>
                    <a:pt x="304" y="264"/>
                  </a:cubicBezTo>
                  <a:cubicBezTo>
                    <a:pt x="136" y="400"/>
                    <a:pt x="72" y="632"/>
                    <a:pt x="40" y="832"/>
                  </a:cubicBezTo>
                  <a:cubicBezTo>
                    <a:pt x="0" y="1064"/>
                    <a:pt x="0" y="1328"/>
                    <a:pt x="200" y="1496"/>
                  </a:cubicBezTo>
                  <a:cubicBezTo>
                    <a:pt x="336" y="1632"/>
                    <a:pt x="569" y="1632"/>
                    <a:pt x="801" y="1632"/>
                  </a:cubicBezTo>
                  <a:cubicBezTo>
                    <a:pt x="1001" y="1632"/>
                    <a:pt x="1201" y="1632"/>
                    <a:pt x="1401" y="1568"/>
                  </a:cubicBezTo>
                  <a:cubicBezTo>
                    <a:pt x="1601" y="1528"/>
                    <a:pt x="1801" y="1432"/>
                    <a:pt x="1937" y="1264"/>
                  </a:cubicBezTo>
                  <a:cubicBezTo>
                    <a:pt x="2041" y="1064"/>
                    <a:pt x="2073" y="864"/>
                    <a:pt x="2105" y="632"/>
                  </a:cubicBezTo>
                  <a:cubicBezTo>
                    <a:pt x="2105" y="528"/>
                    <a:pt x="2105" y="432"/>
                    <a:pt x="2073" y="328"/>
                  </a:cubicBezTo>
                  <a:cubicBezTo>
                    <a:pt x="2041" y="200"/>
                    <a:pt x="1937" y="96"/>
                    <a:pt x="1801" y="64"/>
                  </a:cubicBezTo>
                  <a:cubicBezTo>
                    <a:pt x="1673" y="32"/>
                    <a:pt x="1537" y="0"/>
                    <a:pt x="1401" y="0"/>
                  </a:cubicBezTo>
                  <a:close/>
                </a:path>
              </a:pathLst>
            </a:custGeom>
            <a:solidFill>
              <a:srgbClr val="6AC2C2">
                <a:alpha val="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80;p18"/>
            <p:cNvSpPr/>
            <p:nvPr/>
          </p:nvSpPr>
          <p:spPr>
            <a:xfrm rot="16200033" flipH="1">
              <a:off x="4790800" y="1656470"/>
              <a:ext cx="1813694" cy="1734797"/>
            </a:xfrm>
            <a:custGeom>
              <a:avLst/>
              <a:gdLst/>
              <a:ahLst/>
              <a:cxnLst/>
              <a:rect l="l" t="t" r="r" b="b"/>
              <a:pathLst>
                <a:path w="1169" h="887" extrusionOk="0">
                  <a:moveTo>
                    <a:pt x="525" y="0"/>
                  </a:moveTo>
                  <a:cubicBezTo>
                    <a:pt x="387" y="0"/>
                    <a:pt x="253" y="18"/>
                    <a:pt x="169" y="70"/>
                  </a:cubicBezTo>
                  <a:cubicBezTo>
                    <a:pt x="33" y="166"/>
                    <a:pt x="1" y="334"/>
                    <a:pt x="33" y="470"/>
                  </a:cubicBezTo>
                  <a:cubicBezTo>
                    <a:pt x="65" y="598"/>
                    <a:pt x="169" y="734"/>
                    <a:pt x="265" y="798"/>
                  </a:cubicBezTo>
                  <a:cubicBezTo>
                    <a:pt x="351" y="860"/>
                    <a:pt x="433" y="886"/>
                    <a:pt x="511" y="886"/>
                  </a:cubicBezTo>
                  <a:cubicBezTo>
                    <a:pt x="733" y="886"/>
                    <a:pt x="916" y="674"/>
                    <a:pt x="1065" y="502"/>
                  </a:cubicBezTo>
                  <a:cubicBezTo>
                    <a:pt x="1137" y="398"/>
                    <a:pt x="1169" y="302"/>
                    <a:pt x="1169" y="238"/>
                  </a:cubicBezTo>
                  <a:cubicBezTo>
                    <a:pt x="1137" y="134"/>
                    <a:pt x="1065" y="102"/>
                    <a:pt x="1001" y="70"/>
                  </a:cubicBezTo>
                  <a:cubicBezTo>
                    <a:pt x="969" y="38"/>
                    <a:pt x="937" y="38"/>
                    <a:pt x="905" y="38"/>
                  </a:cubicBezTo>
                  <a:cubicBezTo>
                    <a:pt x="805" y="18"/>
                    <a:pt x="663" y="0"/>
                    <a:pt x="525" y="0"/>
                  </a:cubicBezTo>
                  <a:close/>
                </a:path>
              </a:pathLst>
            </a:custGeom>
            <a:solidFill>
              <a:srgbClr val="6AC2C2">
                <a:alpha val="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81;p18"/>
            <p:cNvSpPr/>
            <p:nvPr/>
          </p:nvSpPr>
          <p:spPr>
            <a:xfrm rot="2700019" flipH="1">
              <a:off x="6586910" y="1707433"/>
              <a:ext cx="1725113" cy="1627336"/>
            </a:xfrm>
            <a:custGeom>
              <a:avLst/>
              <a:gdLst/>
              <a:ahLst/>
              <a:cxnLst/>
              <a:rect l="l" t="t" r="r" b="b"/>
              <a:pathLst>
                <a:path w="1169" h="887" extrusionOk="0">
                  <a:moveTo>
                    <a:pt x="525" y="0"/>
                  </a:moveTo>
                  <a:cubicBezTo>
                    <a:pt x="387" y="0"/>
                    <a:pt x="253" y="18"/>
                    <a:pt x="169" y="70"/>
                  </a:cubicBezTo>
                  <a:cubicBezTo>
                    <a:pt x="33" y="166"/>
                    <a:pt x="1" y="334"/>
                    <a:pt x="33" y="470"/>
                  </a:cubicBezTo>
                  <a:cubicBezTo>
                    <a:pt x="65" y="598"/>
                    <a:pt x="169" y="734"/>
                    <a:pt x="265" y="798"/>
                  </a:cubicBezTo>
                  <a:cubicBezTo>
                    <a:pt x="351" y="860"/>
                    <a:pt x="433" y="886"/>
                    <a:pt x="511" y="886"/>
                  </a:cubicBezTo>
                  <a:cubicBezTo>
                    <a:pt x="733" y="886"/>
                    <a:pt x="916" y="674"/>
                    <a:pt x="1065" y="502"/>
                  </a:cubicBezTo>
                  <a:cubicBezTo>
                    <a:pt x="1137" y="398"/>
                    <a:pt x="1169" y="302"/>
                    <a:pt x="1169" y="238"/>
                  </a:cubicBezTo>
                  <a:cubicBezTo>
                    <a:pt x="1137" y="134"/>
                    <a:pt x="1065" y="102"/>
                    <a:pt x="1001" y="70"/>
                  </a:cubicBezTo>
                  <a:cubicBezTo>
                    <a:pt x="969" y="38"/>
                    <a:pt x="937" y="38"/>
                    <a:pt x="905" y="38"/>
                  </a:cubicBezTo>
                  <a:cubicBezTo>
                    <a:pt x="805" y="18"/>
                    <a:pt x="663" y="0"/>
                    <a:pt x="525" y="0"/>
                  </a:cubicBezTo>
                  <a:close/>
                </a:path>
              </a:pathLst>
            </a:custGeom>
            <a:solidFill>
              <a:srgbClr val="6AC2C2">
                <a:alpha val="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83;p18"/>
            <p:cNvSpPr txBox="1"/>
            <p:nvPr/>
          </p:nvSpPr>
          <p:spPr>
            <a:xfrm>
              <a:off x="4883298" y="2867375"/>
              <a:ext cx="1376553" cy="397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2000" b="1" dirty="0" smtClean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免子</a:t>
              </a:r>
              <a:endParaRPr sz="2000" b="1" dirty="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0" name="Google Shape;285;p18"/>
            <p:cNvSpPr txBox="1"/>
            <p:nvPr/>
          </p:nvSpPr>
          <p:spPr>
            <a:xfrm>
              <a:off x="1135612" y="2860283"/>
              <a:ext cx="1376553" cy="397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2000" b="1" dirty="0" smtClean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狗</a:t>
              </a:r>
              <a:endParaRPr sz="2000" b="1" dirty="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1" name="Google Shape;287;p18"/>
            <p:cNvSpPr txBox="1"/>
            <p:nvPr/>
          </p:nvSpPr>
          <p:spPr>
            <a:xfrm>
              <a:off x="3017196" y="2865969"/>
              <a:ext cx="1376553" cy="397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2000" b="1" dirty="0" smtClean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貓</a:t>
              </a:r>
              <a:endParaRPr sz="2000" b="1" dirty="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2" name="Google Shape;289;p18"/>
            <p:cNvSpPr txBox="1"/>
            <p:nvPr/>
          </p:nvSpPr>
          <p:spPr>
            <a:xfrm>
              <a:off x="6764881" y="2867375"/>
              <a:ext cx="1376553" cy="397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2000" b="1" dirty="0" smtClean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倉鼠</a:t>
              </a:r>
              <a:endParaRPr sz="2000" b="1" dirty="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9916" y="2047537"/>
              <a:ext cx="792000" cy="792000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07255" y="2047537"/>
              <a:ext cx="792000" cy="792000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86991" y="2047537"/>
              <a:ext cx="792000" cy="792000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95707" y="2047537"/>
              <a:ext cx="792000" cy="792000"/>
            </a:xfrm>
            <a:prstGeom prst="rect">
              <a:avLst/>
            </a:prstGeom>
          </p:spPr>
        </p:pic>
      </p:grpSp>
      <p:sp>
        <p:nvSpPr>
          <p:cNvPr id="26" name="投影片編號版面配置區 1"/>
          <p:cNvSpPr txBox="1">
            <a:spLocks/>
          </p:cNvSpPr>
          <p:nvPr/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345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24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/>
              <a:t>各種寵物的壽命</a:t>
            </a:r>
            <a:endParaRPr dirty="0"/>
          </a:p>
        </p:txBody>
      </p:sp>
      <p:graphicFrame>
        <p:nvGraphicFramePr>
          <p:cNvPr id="832" name="Google Shape;832;p24"/>
          <p:cNvGraphicFramePr/>
          <p:nvPr>
            <p:extLst>
              <p:ext uri="{D42A27DB-BD31-4B8C-83A1-F6EECF244321}">
                <p14:modId xmlns:p14="http://schemas.microsoft.com/office/powerpoint/2010/main" val="3014980768"/>
              </p:ext>
            </p:extLst>
          </p:nvPr>
        </p:nvGraphicFramePr>
        <p:xfrm>
          <a:off x="605688" y="977347"/>
          <a:ext cx="7932623" cy="1188720"/>
        </p:xfrm>
        <a:graphic>
          <a:graphicData uri="http://schemas.openxmlformats.org/drawingml/2006/table">
            <a:tbl>
              <a:tblPr>
                <a:noFill/>
                <a:tableStyleId>{E76AB45E-23FB-4328-AA69-5AC00607E572}</a:tableStyleId>
              </a:tblPr>
              <a:tblGrid>
                <a:gridCol w="2032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4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4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49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49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07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200" b="0" dirty="0" smtClean="0"/>
                        <a:t>寵物</a:t>
                      </a:r>
                      <a:endParaRPr lang="zh-HK" altLang="en-US" sz="2200" b="0" dirty="0"/>
                    </a:p>
                  </a:txBody>
                  <a:tcPr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C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200" b="0" dirty="0" smtClean="0"/>
                        <a:t>狗</a:t>
                      </a:r>
                      <a:endParaRPr lang="zh-HK" altLang="en-US" sz="2200" b="0" dirty="0"/>
                    </a:p>
                  </a:txBody>
                  <a:tcPr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C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200" b="0" dirty="0" smtClean="0"/>
                        <a:t>貓</a:t>
                      </a:r>
                      <a:endParaRPr lang="zh-HK" altLang="en-US" sz="2200" b="0" dirty="0"/>
                    </a:p>
                  </a:txBody>
                  <a:tcPr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C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200" b="0" dirty="0" smtClean="0"/>
                        <a:t>兔子</a:t>
                      </a:r>
                      <a:endParaRPr lang="zh-HK" altLang="en-US" sz="2200" b="0" dirty="0"/>
                    </a:p>
                  </a:txBody>
                  <a:tcPr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C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200" b="0" dirty="0" smtClean="0"/>
                        <a:t>倉鼠</a:t>
                      </a:r>
                      <a:endParaRPr lang="zh-HK" altLang="en-US" sz="2200" b="0" dirty="0"/>
                    </a:p>
                  </a:txBody>
                  <a:tcPr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C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1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HK" altLang="en-US" sz="2200" b="0" dirty="0" smtClean="0"/>
                        <a:t>壽命 </a:t>
                      </a:r>
                      <a:r>
                        <a:rPr lang="en-US" altLang="zh-TW" sz="2200" b="0" dirty="0" smtClean="0"/>
                        <a:t>(</a:t>
                      </a:r>
                      <a:r>
                        <a:rPr lang="zh-TW" altLang="en-US" sz="2200" b="0" dirty="0" smtClean="0"/>
                        <a:t>年</a:t>
                      </a:r>
                      <a:r>
                        <a:rPr lang="en-US" altLang="zh-TW" sz="2200" b="0" dirty="0" smtClean="0"/>
                        <a:t>)</a:t>
                      </a:r>
                      <a:r>
                        <a:rPr lang="zh-TW" altLang="en-US" sz="2200" b="0" dirty="0" smtClean="0"/>
                        <a:t>*</a:t>
                      </a:r>
                      <a:endParaRPr lang="zh-HK" altLang="en-US" sz="2200" b="0" dirty="0"/>
                    </a:p>
                  </a:txBody>
                  <a:tcPr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C2C2">
                        <a:alpha val="49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2200" b="0" dirty="0" smtClean="0"/>
                        <a:t>13</a:t>
                      </a:r>
                      <a:endParaRPr lang="zh-HK" altLang="en-US" sz="2200" b="0" dirty="0"/>
                    </a:p>
                  </a:txBody>
                  <a:tcPr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2200" b="0" dirty="0" smtClean="0"/>
                        <a:t>14</a:t>
                      </a:r>
                      <a:endParaRPr lang="zh-HK" altLang="en-US" sz="2200" b="0" dirty="0"/>
                    </a:p>
                  </a:txBody>
                  <a:tcPr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2200" b="0" dirty="0" smtClean="0"/>
                        <a:t>10</a:t>
                      </a:r>
                      <a:endParaRPr lang="zh-HK" altLang="en-US" sz="2200" b="0" dirty="0"/>
                    </a:p>
                  </a:txBody>
                  <a:tcPr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2200" b="0" dirty="0" smtClean="0"/>
                        <a:t>3</a:t>
                      </a:r>
                      <a:endParaRPr lang="zh-HK" altLang="en-US" sz="2200" b="0" dirty="0"/>
                    </a:p>
                  </a:txBody>
                  <a:tcPr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87" name="群組 86"/>
          <p:cNvGrpSpPr/>
          <p:nvPr/>
        </p:nvGrpSpPr>
        <p:grpSpPr>
          <a:xfrm>
            <a:off x="1009076" y="2527813"/>
            <a:ext cx="7125845" cy="1532822"/>
            <a:chOff x="457175" y="3081861"/>
            <a:chExt cx="2364905" cy="1242729"/>
          </a:xfrm>
        </p:grpSpPr>
        <p:sp>
          <p:nvSpPr>
            <p:cNvPr id="88" name="Google Shape;375;p19"/>
            <p:cNvSpPr/>
            <p:nvPr/>
          </p:nvSpPr>
          <p:spPr>
            <a:xfrm rot="21599970">
              <a:off x="457175" y="3081861"/>
              <a:ext cx="2364905" cy="1242729"/>
            </a:xfrm>
            <a:custGeom>
              <a:avLst/>
              <a:gdLst/>
              <a:ahLst/>
              <a:cxnLst/>
              <a:rect l="l" t="t" r="r" b="b"/>
              <a:pathLst>
                <a:path w="2105" h="1633" extrusionOk="0">
                  <a:moveTo>
                    <a:pt x="1241" y="0"/>
                  </a:moveTo>
                  <a:cubicBezTo>
                    <a:pt x="1073" y="32"/>
                    <a:pt x="873" y="96"/>
                    <a:pt x="705" y="128"/>
                  </a:cubicBezTo>
                  <a:cubicBezTo>
                    <a:pt x="537" y="168"/>
                    <a:pt x="400" y="200"/>
                    <a:pt x="304" y="264"/>
                  </a:cubicBezTo>
                  <a:cubicBezTo>
                    <a:pt x="136" y="400"/>
                    <a:pt x="72" y="632"/>
                    <a:pt x="40" y="832"/>
                  </a:cubicBezTo>
                  <a:cubicBezTo>
                    <a:pt x="0" y="1064"/>
                    <a:pt x="0" y="1328"/>
                    <a:pt x="200" y="1496"/>
                  </a:cubicBezTo>
                  <a:cubicBezTo>
                    <a:pt x="336" y="1632"/>
                    <a:pt x="569" y="1632"/>
                    <a:pt x="801" y="1632"/>
                  </a:cubicBezTo>
                  <a:cubicBezTo>
                    <a:pt x="1001" y="1632"/>
                    <a:pt x="1201" y="1632"/>
                    <a:pt x="1401" y="1568"/>
                  </a:cubicBezTo>
                  <a:cubicBezTo>
                    <a:pt x="1601" y="1528"/>
                    <a:pt x="1801" y="1432"/>
                    <a:pt x="1937" y="1264"/>
                  </a:cubicBezTo>
                  <a:cubicBezTo>
                    <a:pt x="2041" y="1064"/>
                    <a:pt x="2073" y="864"/>
                    <a:pt x="2105" y="632"/>
                  </a:cubicBezTo>
                  <a:cubicBezTo>
                    <a:pt x="2105" y="528"/>
                    <a:pt x="2105" y="432"/>
                    <a:pt x="2073" y="328"/>
                  </a:cubicBezTo>
                  <a:cubicBezTo>
                    <a:pt x="2041" y="200"/>
                    <a:pt x="1937" y="96"/>
                    <a:pt x="1801" y="64"/>
                  </a:cubicBezTo>
                  <a:cubicBezTo>
                    <a:pt x="1673" y="32"/>
                    <a:pt x="1537" y="0"/>
                    <a:pt x="1401" y="0"/>
                  </a:cubicBezTo>
                  <a:close/>
                </a:path>
              </a:pathLst>
            </a:custGeom>
            <a:solidFill>
              <a:srgbClr val="6AC2C2">
                <a:alpha val="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89" name="Google Shape;380;p19"/>
            <p:cNvSpPr txBox="1"/>
            <p:nvPr/>
          </p:nvSpPr>
          <p:spPr>
            <a:xfrm>
              <a:off x="654817" y="3383637"/>
              <a:ext cx="2043888" cy="8055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zh-TW" altLang="en-US" sz="2000" dirty="0" smtClean="0">
                  <a:latin typeface="Fira Sans Extra Condensed"/>
                  <a:ea typeface="Fira Sans Extra Condensed"/>
                  <a:cs typeface="Fira Sans Extra Condensed"/>
                  <a:sym typeface="Roboto"/>
                </a:rPr>
                <a:t>我搜集了各種</a:t>
              </a:r>
              <a:r>
                <a:rPr lang="zh-TW" altLang="en-US" sz="2000" dirty="0" smtClean="0">
                  <a:solidFill>
                    <a:schemeClr val="tx1"/>
                  </a:solidFill>
                  <a:latin typeface="Fira Sans Extra Condensed"/>
                  <a:ea typeface="Fira Sans Extra Condensed"/>
                  <a:cs typeface="Fira Sans Extra Condensed"/>
                  <a:sym typeface="Roboto"/>
                </a:rPr>
                <a:t>寵物</a:t>
              </a:r>
              <a:r>
                <a:rPr lang="zh-TW" altLang="en-US" sz="2000" b="1" dirty="0" smtClean="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壽命</a:t>
              </a:r>
              <a:r>
                <a:rPr lang="zh-TW" altLang="en-US" sz="2000" dirty="0" smtClean="0">
                  <a:solidFill>
                    <a:schemeClr val="tx1"/>
                  </a:solidFill>
                  <a:latin typeface="Fira Sans Extra Condensed"/>
                  <a:ea typeface="Fira Sans Extra Condensed"/>
                  <a:cs typeface="Fira Sans Extra Condensed"/>
                  <a:sym typeface="Roboto"/>
                </a:rPr>
                <a:t>一般有多長</a:t>
              </a:r>
              <a:r>
                <a:rPr lang="zh-TW" altLang="en-US" sz="2000" dirty="0">
                  <a:latin typeface="Fira Sans Extra Condensed"/>
                  <a:ea typeface="Fira Sans Extra Condensed"/>
                  <a:cs typeface="Fira Sans Extra Condensed"/>
                  <a:sym typeface="Roboto"/>
                </a:rPr>
                <a:t>的資料</a:t>
              </a:r>
              <a:r>
                <a:rPr lang="zh-TW" altLang="en-US" sz="2000" dirty="0" smtClean="0">
                  <a:latin typeface="Fira Sans Extra Condensed"/>
                  <a:ea typeface="Fira Sans Extra Condensed"/>
                  <a:cs typeface="Fira Sans Extra Condensed"/>
                  <a:sym typeface="Roboto"/>
                </a:rPr>
                <a:t>，記錄在上面的頻數表中，為了方便閱讀和比較，我們一起把它製作</a:t>
              </a:r>
              <a:r>
                <a:rPr lang="zh-TW" altLang="en-US" sz="2000" dirty="0" smtClean="0">
                  <a:solidFill>
                    <a:schemeClr val="tx1"/>
                  </a:solidFill>
                  <a:latin typeface="Fira Sans Extra Condensed"/>
                  <a:ea typeface="Fira Sans Extra Condensed"/>
                  <a:cs typeface="Fira Sans Extra Condensed"/>
                  <a:sym typeface="Roboto"/>
                </a:rPr>
                <a:t>成</a:t>
              </a:r>
              <a:r>
                <a:rPr lang="zh-TW" altLang="en-US" sz="2000" b="1" dirty="0" smtClean="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Roboto"/>
                </a:rPr>
                <a:t>棒</a:t>
              </a:r>
              <a:r>
                <a:rPr lang="zh-TW" altLang="en-US" sz="2000" b="1" dirty="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Roboto"/>
                </a:rPr>
                <a:t>形圖</a:t>
              </a:r>
              <a:r>
                <a:rPr lang="zh-TW" altLang="en-US" sz="2000" dirty="0" smtClean="0">
                  <a:latin typeface="Fira Sans Extra Condensed"/>
                  <a:ea typeface="Fira Sans Extra Condensed"/>
                  <a:cs typeface="Fira Sans Extra Condensed"/>
                  <a:sym typeface="Roboto"/>
                </a:rPr>
                <a:t>。</a:t>
              </a:r>
              <a:endParaRPr sz="2000" b="1" dirty="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0301" y="3440016"/>
            <a:ext cx="1178009" cy="137406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83797" y="4687174"/>
            <a:ext cx="5480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dirty="0" smtClean="0"/>
              <a:t>資料來源</a:t>
            </a:r>
            <a:r>
              <a:rPr lang="en-US" altLang="zh-TW" sz="1200" dirty="0" smtClean="0"/>
              <a:t>:</a:t>
            </a:r>
            <a:r>
              <a:rPr lang="zh-TW" altLang="en-US" sz="1200" dirty="0"/>
              <a:t>愛護動物協會 </a:t>
            </a:r>
            <a:r>
              <a:rPr lang="en-US" altLang="zh-TW" sz="1200" dirty="0">
                <a:hlinkClick r:id="rId4"/>
              </a:rPr>
              <a:t>https://</a:t>
            </a:r>
            <a:r>
              <a:rPr lang="en-US" altLang="zh-TW" sz="1200" dirty="0" smtClean="0">
                <a:hlinkClick r:id="rId4"/>
              </a:rPr>
              <a:t>www.spca.org.hk/ch/services/which-pet-for-you</a:t>
            </a:r>
            <a:endParaRPr lang="en-US" altLang="zh-TW" sz="1200" dirty="0"/>
          </a:p>
          <a:p>
            <a:r>
              <a:rPr lang="en-US" altLang="zh-TW" sz="1200" dirty="0"/>
              <a:t>PDSA </a:t>
            </a:r>
            <a:r>
              <a:rPr lang="en-US" altLang="zh-TW" sz="1200" dirty="0">
                <a:hlinkClick r:id="rId5"/>
              </a:rPr>
              <a:t>https://</a:t>
            </a:r>
            <a:r>
              <a:rPr lang="en-US" altLang="zh-TW" sz="1200" dirty="0" smtClean="0">
                <a:hlinkClick r:id="rId5"/>
              </a:rPr>
              <a:t>www.pdsa.org.uk/what-we-do/blog/how-long-do-pets-live</a:t>
            </a:r>
            <a:endParaRPr lang="en-US" altLang="zh-TW" sz="1200" dirty="0"/>
          </a:p>
        </p:txBody>
      </p:sp>
      <p:sp>
        <p:nvSpPr>
          <p:cNvPr id="13" name="矩形 12"/>
          <p:cNvSpPr/>
          <p:nvPr/>
        </p:nvSpPr>
        <p:spPr>
          <a:xfrm>
            <a:off x="75727" y="4489466"/>
            <a:ext cx="52116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dirty="0" smtClean="0"/>
              <a:t>* 寵物壽命受品種和飼養方式等因素影響，以上為一般情況下的大約年數。</a:t>
            </a:r>
            <a:endParaRPr lang="en-US" sz="1200" dirty="0"/>
          </a:p>
        </p:txBody>
      </p:sp>
      <p:sp>
        <p:nvSpPr>
          <p:cNvPr id="10" name="投影片編號版面配置區 1"/>
          <p:cNvSpPr txBox="1">
            <a:spLocks/>
          </p:cNvSpPr>
          <p:nvPr/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圓角矩形 226"/>
          <p:cNvSpPr/>
          <p:nvPr/>
        </p:nvSpPr>
        <p:spPr>
          <a:xfrm rot="5400000">
            <a:off x="774733" y="2449610"/>
            <a:ext cx="3431159" cy="644601"/>
          </a:xfrm>
          <a:prstGeom prst="roundRect">
            <a:avLst>
              <a:gd name="adj" fmla="val 21106"/>
            </a:avLst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aphicFrame>
        <p:nvGraphicFramePr>
          <p:cNvPr id="32" name="圖表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4112244"/>
              </p:ext>
            </p:extLst>
          </p:nvPr>
        </p:nvGraphicFramePr>
        <p:xfrm>
          <a:off x="2103814" y="609600"/>
          <a:ext cx="4934068" cy="3932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圓角矩形 28"/>
          <p:cNvSpPr/>
          <p:nvPr/>
        </p:nvSpPr>
        <p:spPr>
          <a:xfrm>
            <a:off x="2876812" y="4413801"/>
            <a:ext cx="3833768" cy="638259"/>
          </a:xfrm>
          <a:prstGeom prst="roundRect">
            <a:avLst>
              <a:gd name="adj" fmla="val 50000"/>
            </a:avLst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64760" y="135802"/>
            <a:ext cx="8784000" cy="572700"/>
          </a:xfrm>
        </p:spPr>
        <p:txBody>
          <a:bodyPr/>
          <a:lstStyle/>
          <a:p>
            <a:pPr algn="l"/>
            <a:r>
              <a:rPr lang="zh-TW" altLang="en-US" dirty="0"/>
              <a:t>縱向</a:t>
            </a:r>
            <a:r>
              <a:rPr lang="zh-TW" altLang="en-US" dirty="0" smtClean="0"/>
              <a:t>棒形圖</a:t>
            </a:r>
            <a:endParaRPr lang="zh-HK" altLang="en-US" dirty="0"/>
          </a:p>
        </p:txBody>
      </p:sp>
      <p:grpSp>
        <p:nvGrpSpPr>
          <p:cNvPr id="17" name="群組 16"/>
          <p:cNvGrpSpPr/>
          <p:nvPr/>
        </p:nvGrpSpPr>
        <p:grpSpPr>
          <a:xfrm>
            <a:off x="6829948" y="3013951"/>
            <a:ext cx="1615332" cy="1338849"/>
            <a:chOff x="6803469" y="2750822"/>
            <a:chExt cx="1615332" cy="1338849"/>
          </a:xfrm>
        </p:grpSpPr>
        <p:sp>
          <p:nvSpPr>
            <p:cNvPr id="195" name="Google Shape;374;p19"/>
            <p:cNvSpPr/>
            <p:nvPr/>
          </p:nvSpPr>
          <p:spPr>
            <a:xfrm rot="21599970">
              <a:off x="7599757" y="2750822"/>
              <a:ext cx="819044" cy="502252"/>
            </a:xfrm>
            <a:custGeom>
              <a:avLst/>
              <a:gdLst/>
              <a:ahLst/>
              <a:cxnLst/>
              <a:rect l="l" t="t" r="r" b="b"/>
              <a:pathLst>
                <a:path w="2105" h="1633" extrusionOk="0">
                  <a:moveTo>
                    <a:pt x="1241" y="0"/>
                  </a:moveTo>
                  <a:cubicBezTo>
                    <a:pt x="1073" y="32"/>
                    <a:pt x="873" y="96"/>
                    <a:pt x="705" y="128"/>
                  </a:cubicBezTo>
                  <a:cubicBezTo>
                    <a:pt x="537" y="168"/>
                    <a:pt x="400" y="200"/>
                    <a:pt x="304" y="264"/>
                  </a:cubicBezTo>
                  <a:cubicBezTo>
                    <a:pt x="136" y="400"/>
                    <a:pt x="72" y="632"/>
                    <a:pt x="40" y="832"/>
                  </a:cubicBezTo>
                  <a:cubicBezTo>
                    <a:pt x="0" y="1064"/>
                    <a:pt x="0" y="1328"/>
                    <a:pt x="200" y="1496"/>
                  </a:cubicBezTo>
                  <a:cubicBezTo>
                    <a:pt x="336" y="1632"/>
                    <a:pt x="569" y="1632"/>
                    <a:pt x="801" y="1632"/>
                  </a:cubicBezTo>
                  <a:cubicBezTo>
                    <a:pt x="1001" y="1632"/>
                    <a:pt x="1201" y="1632"/>
                    <a:pt x="1401" y="1568"/>
                  </a:cubicBezTo>
                  <a:cubicBezTo>
                    <a:pt x="1601" y="1528"/>
                    <a:pt x="1801" y="1432"/>
                    <a:pt x="1937" y="1264"/>
                  </a:cubicBezTo>
                  <a:cubicBezTo>
                    <a:pt x="2041" y="1064"/>
                    <a:pt x="2073" y="864"/>
                    <a:pt x="2105" y="632"/>
                  </a:cubicBezTo>
                  <a:cubicBezTo>
                    <a:pt x="2105" y="528"/>
                    <a:pt x="2105" y="432"/>
                    <a:pt x="2073" y="328"/>
                  </a:cubicBezTo>
                  <a:cubicBezTo>
                    <a:pt x="2041" y="200"/>
                    <a:pt x="1937" y="96"/>
                    <a:pt x="1801" y="64"/>
                  </a:cubicBezTo>
                  <a:cubicBezTo>
                    <a:pt x="1673" y="32"/>
                    <a:pt x="1537" y="0"/>
                    <a:pt x="1401" y="0"/>
                  </a:cubicBezTo>
                  <a:close/>
                </a:path>
              </a:pathLst>
            </a:custGeom>
            <a:solidFill>
              <a:srgbClr val="6AC2C2">
                <a:alpha val="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96" name="Google Shape;384;p19"/>
            <p:cNvSpPr txBox="1"/>
            <p:nvPr/>
          </p:nvSpPr>
          <p:spPr>
            <a:xfrm>
              <a:off x="7757587" y="2823478"/>
              <a:ext cx="631819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zh-TW" altLang="en-US" sz="1600" b="1" dirty="0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橫軸</a:t>
              </a:r>
              <a:endParaRPr sz="1600" b="1" dirty="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cxnSp>
          <p:nvCxnSpPr>
            <p:cNvPr id="198" name="Google Shape;473;p19"/>
            <p:cNvCxnSpPr/>
            <p:nvPr/>
          </p:nvCxnSpPr>
          <p:spPr>
            <a:xfrm rot="5400000">
              <a:off x="6763960" y="3117994"/>
              <a:ext cx="1011186" cy="932168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grpSp>
        <p:nvGrpSpPr>
          <p:cNvPr id="210" name="群組 209"/>
          <p:cNvGrpSpPr/>
          <p:nvPr/>
        </p:nvGrpSpPr>
        <p:grpSpPr>
          <a:xfrm>
            <a:off x="6601935" y="4158301"/>
            <a:ext cx="2288985" cy="658377"/>
            <a:chOff x="5870271" y="769747"/>
            <a:chExt cx="2288985" cy="658377"/>
          </a:xfrm>
        </p:grpSpPr>
        <p:sp>
          <p:nvSpPr>
            <p:cNvPr id="211" name="Google Shape;373;p19"/>
            <p:cNvSpPr/>
            <p:nvPr/>
          </p:nvSpPr>
          <p:spPr>
            <a:xfrm rot="21599970">
              <a:off x="6344291" y="769747"/>
              <a:ext cx="1814965" cy="588998"/>
            </a:xfrm>
            <a:custGeom>
              <a:avLst/>
              <a:gdLst/>
              <a:ahLst/>
              <a:cxnLst/>
              <a:rect l="l" t="t" r="r" b="b"/>
              <a:pathLst>
                <a:path w="2105" h="1633" extrusionOk="0">
                  <a:moveTo>
                    <a:pt x="1241" y="0"/>
                  </a:moveTo>
                  <a:cubicBezTo>
                    <a:pt x="1073" y="32"/>
                    <a:pt x="873" y="96"/>
                    <a:pt x="705" y="128"/>
                  </a:cubicBezTo>
                  <a:cubicBezTo>
                    <a:pt x="537" y="168"/>
                    <a:pt x="400" y="200"/>
                    <a:pt x="304" y="264"/>
                  </a:cubicBezTo>
                  <a:cubicBezTo>
                    <a:pt x="136" y="400"/>
                    <a:pt x="72" y="632"/>
                    <a:pt x="40" y="832"/>
                  </a:cubicBezTo>
                  <a:cubicBezTo>
                    <a:pt x="0" y="1064"/>
                    <a:pt x="0" y="1328"/>
                    <a:pt x="200" y="1496"/>
                  </a:cubicBezTo>
                  <a:cubicBezTo>
                    <a:pt x="336" y="1632"/>
                    <a:pt x="569" y="1632"/>
                    <a:pt x="801" y="1632"/>
                  </a:cubicBezTo>
                  <a:cubicBezTo>
                    <a:pt x="1001" y="1632"/>
                    <a:pt x="1201" y="1632"/>
                    <a:pt x="1401" y="1568"/>
                  </a:cubicBezTo>
                  <a:cubicBezTo>
                    <a:pt x="1601" y="1528"/>
                    <a:pt x="1801" y="1432"/>
                    <a:pt x="1937" y="1264"/>
                  </a:cubicBezTo>
                  <a:cubicBezTo>
                    <a:pt x="2041" y="1064"/>
                    <a:pt x="2073" y="864"/>
                    <a:pt x="2105" y="632"/>
                  </a:cubicBezTo>
                  <a:cubicBezTo>
                    <a:pt x="2105" y="528"/>
                    <a:pt x="2105" y="432"/>
                    <a:pt x="2073" y="328"/>
                  </a:cubicBezTo>
                  <a:cubicBezTo>
                    <a:pt x="2041" y="200"/>
                    <a:pt x="1937" y="96"/>
                    <a:pt x="1801" y="64"/>
                  </a:cubicBezTo>
                  <a:cubicBezTo>
                    <a:pt x="1673" y="32"/>
                    <a:pt x="1537" y="0"/>
                    <a:pt x="1401" y="0"/>
                  </a:cubicBezTo>
                  <a:close/>
                </a:path>
              </a:pathLst>
            </a:custGeom>
            <a:solidFill>
              <a:srgbClr val="6AC2C2">
                <a:alpha val="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/>
            </a:p>
          </p:txBody>
        </p:sp>
        <p:sp>
          <p:nvSpPr>
            <p:cNvPr id="212" name="Google Shape;383;p19"/>
            <p:cNvSpPr txBox="1"/>
            <p:nvPr/>
          </p:nvSpPr>
          <p:spPr>
            <a:xfrm>
              <a:off x="6473701" y="863553"/>
              <a:ext cx="1685555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zh-TW" altLang="en-US" sz="1600" b="1" dirty="0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統計項目及總稱</a:t>
              </a:r>
              <a:endParaRPr sz="1600" b="1" dirty="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cxnSp>
          <p:nvCxnSpPr>
            <p:cNvPr id="213" name="Google Shape;472;p19"/>
            <p:cNvCxnSpPr/>
            <p:nvPr/>
          </p:nvCxnSpPr>
          <p:spPr>
            <a:xfrm rot="10800000" flipV="1">
              <a:off x="5870271" y="1101300"/>
              <a:ext cx="631310" cy="326824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grpSp>
        <p:nvGrpSpPr>
          <p:cNvPr id="24" name="群組 23"/>
          <p:cNvGrpSpPr/>
          <p:nvPr/>
        </p:nvGrpSpPr>
        <p:grpSpPr>
          <a:xfrm>
            <a:off x="5452336" y="758819"/>
            <a:ext cx="2160918" cy="512313"/>
            <a:chOff x="5311140" y="825869"/>
            <a:chExt cx="2160918" cy="512313"/>
          </a:xfrm>
        </p:grpSpPr>
        <p:sp>
          <p:nvSpPr>
            <p:cNvPr id="188" name="Google Shape;373;p19"/>
            <p:cNvSpPr/>
            <p:nvPr/>
          </p:nvSpPr>
          <p:spPr>
            <a:xfrm rot="21599970">
              <a:off x="6569387" y="825869"/>
              <a:ext cx="899217" cy="512313"/>
            </a:xfrm>
            <a:custGeom>
              <a:avLst/>
              <a:gdLst/>
              <a:ahLst/>
              <a:cxnLst/>
              <a:rect l="l" t="t" r="r" b="b"/>
              <a:pathLst>
                <a:path w="2105" h="1633" extrusionOk="0">
                  <a:moveTo>
                    <a:pt x="1241" y="0"/>
                  </a:moveTo>
                  <a:cubicBezTo>
                    <a:pt x="1073" y="32"/>
                    <a:pt x="873" y="96"/>
                    <a:pt x="705" y="128"/>
                  </a:cubicBezTo>
                  <a:cubicBezTo>
                    <a:pt x="537" y="168"/>
                    <a:pt x="400" y="200"/>
                    <a:pt x="304" y="264"/>
                  </a:cubicBezTo>
                  <a:cubicBezTo>
                    <a:pt x="136" y="400"/>
                    <a:pt x="72" y="632"/>
                    <a:pt x="40" y="832"/>
                  </a:cubicBezTo>
                  <a:cubicBezTo>
                    <a:pt x="0" y="1064"/>
                    <a:pt x="0" y="1328"/>
                    <a:pt x="200" y="1496"/>
                  </a:cubicBezTo>
                  <a:cubicBezTo>
                    <a:pt x="336" y="1632"/>
                    <a:pt x="569" y="1632"/>
                    <a:pt x="801" y="1632"/>
                  </a:cubicBezTo>
                  <a:cubicBezTo>
                    <a:pt x="1001" y="1632"/>
                    <a:pt x="1201" y="1632"/>
                    <a:pt x="1401" y="1568"/>
                  </a:cubicBezTo>
                  <a:cubicBezTo>
                    <a:pt x="1601" y="1528"/>
                    <a:pt x="1801" y="1432"/>
                    <a:pt x="1937" y="1264"/>
                  </a:cubicBezTo>
                  <a:cubicBezTo>
                    <a:pt x="2041" y="1064"/>
                    <a:pt x="2073" y="864"/>
                    <a:pt x="2105" y="632"/>
                  </a:cubicBezTo>
                  <a:cubicBezTo>
                    <a:pt x="2105" y="528"/>
                    <a:pt x="2105" y="432"/>
                    <a:pt x="2073" y="328"/>
                  </a:cubicBezTo>
                  <a:cubicBezTo>
                    <a:pt x="2041" y="200"/>
                    <a:pt x="1937" y="96"/>
                    <a:pt x="1801" y="64"/>
                  </a:cubicBezTo>
                  <a:cubicBezTo>
                    <a:pt x="1673" y="32"/>
                    <a:pt x="1537" y="0"/>
                    <a:pt x="1401" y="0"/>
                  </a:cubicBezTo>
                  <a:close/>
                </a:path>
              </a:pathLst>
            </a:custGeom>
            <a:solidFill>
              <a:srgbClr val="6AC2C2">
                <a:alpha val="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/>
            </a:p>
          </p:txBody>
        </p:sp>
        <p:sp>
          <p:nvSpPr>
            <p:cNvPr id="185" name="Google Shape;383;p19"/>
            <p:cNvSpPr txBox="1"/>
            <p:nvPr/>
          </p:nvSpPr>
          <p:spPr>
            <a:xfrm>
              <a:off x="6787425" y="892580"/>
              <a:ext cx="684633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1600" b="1" dirty="0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標題</a:t>
              </a:r>
              <a:endParaRPr sz="1600" b="1" dirty="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cxnSp>
          <p:nvCxnSpPr>
            <p:cNvPr id="189" name="Google Shape;472;p19"/>
            <p:cNvCxnSpPr/>
            <p:nvPr/>
          </p:nvCxnSpPr>
          <p:spPr>
            <a:xfrm rot="10800000">
              <a:off x="5311140" y="908587"/>
              <a:ext cx="1431238" cy="214792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sp>
        <p:nvSpPr>
          <p:cNvPr id="28" name="圓角矩形 27"/>
          <p:cNvSpPr/>
          <p:nvPr/>
        </p:nvSpPr>
        <p:spPr>
          <a:xfrm rot="5400000">
            <a:off x="513449" y="2309398"/>
            <a:ext cx="3472516" cy="925024"/>
          </a:xfrm>
          <a:prstGeom prst="roundRect">
            <a:avLst>
              <a:gd name="adj" fmla="val 107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228" name="群組 227"/>
          <p:cNvGrpSpPr/>
          <p:nvPr/>
        </p:nvGrpSpPr>
        <p:grpSpPr>
          <a:xfrm>
            <a:off x="623485" y="815281"/>
            <a:ext cx="2149212" cy="502252"/>
            <a:chOff x="7894710" y="2624232"/>
            <a:chExt cx="2149212" cy="502252"/>
          </a:xfrm>
        </p:grpSpPr>
        <p:sp>
          <p:nvSpPr>
            <p:cNvPr id="229" name="Google Shape;374;p19"/>
            <p:cNvSpPr/>
            <p:nvPr/>
          </p:nvSpPr>
          <p:spPr>
            <a:xfrm rot="21599970">
              <a:off x="7898164" y="2624232"/>
              <a:ext cx="714796" cy="502252"/>
            </a:xfrm>
            <a:custGeom>
              <a:avLst/>
              <a:gdLst/>
              <a:ahLst/>
              <a:cxnLst/>
              <a:rect l="l" t="t" r="r" b="b"/>
              <a:pathLst>
                <a:path w="2105" h="1633" extrusionOk="0">
                  <a:moveTo>
                    <a:pt x="1241" y="0"/>
                  </a:moveTo>
                  <a:cubicBezTo>
                    <a:pt x="1073" y="32"/>
                    <a:pt x="873" y="96"/>
                    <a:pt x="705" y="128"/>
                  </a:cubicBezTo>
                  <a:cubicBezTo>
                    <a:pt x="537" y="168"/>
                    <a:pt x="400" y="200"/>
                    <a:pt x="304" y="264"/>
                  </a:cubicBezTo>
                  <a:cubicBezTo>
                    <a:pt x="136" y="400"/>
                    <a:pt x="72" y="632"/>
                    <a:pt x="40" y="832"/>
                  </a:cubicBezTo>
                  <a:cubicBezTo>
                    <a:pt x="0" y="1064"/>
                    <a:pt x="0" y="1328"/>
                    <a:pt x="200" y="1496"/>
                  </a:cubicBezTo>
                  <a:cubicBezTo>
                    <a:pt x="336" y="1632"/>
                    <a:pt x="569" y="1632"/>
                    <a:pt x="801" y="1632"/>
                  </a:cubicBezTo>
                  <a:cubicBezTo>
                    <a:pt x="1001" y="1632"/>
                    <a:pt x="1201" y="1632"/>
                    <a:pt x="1401" y="1568"/>
                  </a:cubicBezTo>
                  <a:cubicBezTo>
                    <a:pt x="1601" y="1528"/>
                    <a:pt x="1801" y="1432"/>
                    <a:pt x="1937" y="1264"/>
                  </a:cubicBezTo>
                  <a:cubicBezTo>
                    <a:pt x="2041" y="1064"/>
                    <a:pt x="2073" y="864"/>
                    <a:pt x="2105" y="632"/>
                  </a:cubicBezTo>
                  <a:cubicBezTo>
                    <a:pt x="2105" y="528"/>
                    <a:pt x="2105" y="432"/>
                    <a:pt x="2073" y="328"/>
                  </a:cubicBezTo>
                  <a:cubicBezTo>
                    <a:pt x="2041" y="200"/>
                    <a:pt x="1937" y="96"/>
                    <a:pt x="1801" y="64"/>
                  </a:cubicBezTo>
                  <a:cubicBezTo>
                    <a:pt x="1673" y="32"/>
                    <a:pt x="1537" y="0"/>
                    <a:pt x="1401" y="0"/>
                  </a:cubicBezTo>
                  <a:close/>
                </a:path>
              </a:pathLst>
            </a:custGeom>
            <a:solidFill>
              <a:srgbClr val="6AC2C2">
                <a:alpha val="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230" name="Google Shape;384;p19"/>
            <p:cNvSpPr txBox="1"/>
            <p:nvPr/>
          </p:nvSpPr>
          <p:spPr>
            <a:xfrm>
              <a:off x="7894710" y="2660558"/>
              <a:ext cx="631483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zh-TW" altLang="en-US" sz="1600" b="1" dirty="0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縱軸</a:t>
              </a:r>
              <a:endParaRPr sz="1600" b="1" dirty="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cxnSp>
          <p:nvCxnSpPr>
            <p:cNvPr id="231" name="Google Shape;473;p19"/>
            <p:cNvCxnSpPr>
              <a:stCxn id="230" idx="3"/>
            </p:cNvCxnSpPr>
            <p:nvPr/>
          </p:nvCxnSpPr>
          <p:spPr>
            <a:xfrm>
              <a:off x="8526193" y="2875358"/>
              <a:ext cx="1517729" cy="172234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grpSp>
        <p:nvGrpSpPr>
          <p:cNvPr id="252" name="群組 251"/>
          <p:cNvGrpSpPr/>
          <p:nvPr/>
        </p:nvGrpSpPr>
        <p:grpSpPr>
          <a:xfrm>
            <a:off x="331839" y="3647517"/>
            <a:ext cx="1976717" cy="651673"/>
            <a:chOff x="6453783" y="719467"/>
            <a:chExt cx="1976717" cy="651673"/>
          </a:xfrm>
        </p:grpSpPr>
        <p:sp>
          <p:nvSpPr>
            <p:cNvPr id="253" name="Google Shape;373;p19"/>
            <p:cNvSpPr/>
            <p:nvPr/>
          </p:nvSpPr>
          <p:spPr>
            <a:xfrm rot="21599970">
              <a:off x="6453783" y="782142"/>
              <a:ext cx="1716545" cy="588998"/>
            </a:xfrm>
            <a:custGeom>
              <a:avLst/>
              <a:gdLst/>
              <a:ahLst/>
              <a:cxnLst/>
              <a:rect l="l" t="t" r="r" b="b"/>
              <a:pathLst>
                <a:path w="2105" h="1633" extrusionOk="0">
                  <a:moveTo>
                    <a:pt x="1241" y="0"/>
                  </a:moveTo>
                  <a:cubicBezTo>
                    <a:pt x="1073" y="32"/>
                    <a:pt x="873" y="96"/>
                    <a:pt x="705" y="128"/>
                  </a:cubicBezTo>
                  <a:cubicBezTo>
                    <a:pt x="537" y="168"/>
                    <a:pt x="400" y="200"/>
                    <a:pt x="304" y="264"/>
                  </a:cubicBezTo>
                  <a:cubicBezTo>
                    <a:pt x="136" y="400"/>
                    <a:pt x="72" y="632"/>
                    <a:pt x="40" y="832"/>
                  </a:cubicBezTo>
                  <a:cubicBezTo>
                    <a:pt x="0" y="1064"/>
                    <a:pt x="0" y="1328"/>
                    <a:pt x="200" y="1496"/>
                  </a:cubicBezTo>
                  <a:cubicBezTo>
                    <a:pt x="336" y="1632"/>
                    <a:pt x="569" y="1632"/>
                    <a:pt x="801" y="1632"/>
                  </a:cubicBezTo>
                  <a:cubicBezTo>
                    <a:pt x="1001" y="1632"/>
                    <a:pt x="1201" y="1632"/>
                    <a:pt x="1401" y="1568"/>
                  </a:cubicBezTo>
                  <a:cubicBezTo>
                    <a:pt x="1601" y="1528"/>
                    <a:pt x="1801" y="1432"/>
                    <a:pt x="1937" y="1264"/>
                  </a:cubicBezTo>
                  <a:cubicBezTo>
                    <a:pt x="2041" y="1064"/>
                    <a:pt x="2073" y="864"/>
                    <a:pt x="2105" y="632"/>
                  </a:cubicBezTo>
                  <a:cubicBezTo>
                    <a:pt x="2105" y="528"/>
                    <a:pt x="2105" y="432"/>
                    <a:pt x="2073" y="328"/>
                  </a:cubicBezTo>
                  <a:cubicBezTo>
                    <a:pt x="2041" y="200"/>
                    <a:pt x="1937" y="96"/>
                    <a:pt x="1801" y="64"/>
                  </a:cubicBezTo>
                  <a:cubicBezTo>
                    <a:pt x="1673" y="32"/>
                    <a:pt x="1537" y="0"/>
                    <a:pt x="1401" y="0"/>
                  </a:cubicBezTo>
                  <a:close/>
                </a:path>
              </a:pathLst>
            </a:custGeom>
            <a:solidFill>
              <a:srgbClr val="6AC2C2">
                <a:alpha val="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/>
            </a:p>
          </p:txBody>
        </p:sp>
        <p:sp>
          <p:nvSpPr>
            <p:cNvPr id="254" name="Google Shape;383;p19"/>
            <p:cNvSpPr txBox="1"/>
            <p:nvPr/>
          </p:nvSpPr>
          <p:spPr>
            <a:xfrm>
              <a:off x="6469813" y="894254"/>
              <a:ext cx="1641529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zh-TW" altLang="en-US" sz="1600" b="1" dirty="0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每格數量及單位</a:t>
              </a:r>
              <a:endParaRPr sz="1600" b="1" dirty="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cxnSp>
          <p:nvCxnSpPr>
            <p:cNvPr id="255" name="Google Shape;472;p19"/>
            <p:cNvCxnSpPr>
              <a:endCxn id="254" idx="3"/>
            </p:cNvCxnSpPr>
            <p:nvPr/>
          </p:nvCxnSpPr>
          <p:spPr>
            <a:xfrm rot="5400000">
              <a:off x="8076128" y="754682"/>
              <a:ext cx="389587" cy="319157"/>
            </a:xfrm>
            <a:prstGeom prst="curvedConnector2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947713" y="4424410"/>
          <a:ext cx="3782804" cy="609600"/>
        </p:xfrm>
        <a:graphic>
          <a:graphicData uri="http://schemas.openxmlformats.org/drawingml/2006/table">
            <a:tbl>
              <a:tblPr>
                <a:noFill/>
                <a:tableStyleId>{E76AB45E-23FB-4328-AA69-5AC00607E572}</a:tableStyleId>
              </a:tblPr>
              <a:tblGrid>
                <a:gridCol w="861780">
                  <a:extLst>
                    <a:ext uri="{9D8B030D-6E8A-4147-A177-3AD203B41FA5}">
                      <a16:colId xmlns:a16="http://schemas.microsoft.com/office/drawing/2014/main" val="262546240"/>
                    </a:ext>
                  </a:extLst>
                </a:gridCol>
                <a:gridCol w="1029622">
                  <a:extLst>
                    <a:ext uri="{9D8B030D-6E8A-4147-A177-3AD203B41FA5}">
                      <a16:colId xmlns:a16="http://schemas.microsoft.com/office/drawing/2014/main" val="2003705486"/>
                    </a:ext>
                  </a:extLst>
                </a:gridCol>
                <a:gridCol w="999648">
                  <a:extLst>
                    <a:ext uri="{9D8B030D-6E8A-4147-A177-3AD203B41FA5}">
                      <a16:colId xmlns:a16="http://schemas.microsoft.com/office/drawing/2014/main" val="1007291113"/>
                    </a:ext>
                  </a:extLst>
                </a:gridCol>
                <a:gridCol w="891754">
                  <a:extLst>
                    <a:ext uri="{9D8B030D-6E8A-4147-A177-3AD203B41FA5}">
                      <a16:colId xmlns:a16="http://schemas.microsoft.com/office/drawing/2014/main" val="3464403481"/>
                    </a:ext>
                  </a:extLst>
                </a:gridCol>
              </a:tblGrid>
              <a:tr h="192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400" b="1" dirty="0" smtClean="0"/>
                        <a:t>狗</a:t>
                      </a:r>
                      <a:endParaRPr lang="zh-HK" altLang="en-US" sz="1400" b="1" dirty="0"/>
                    </a:p>
                  </a:txBody>
                  <a:tcPr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400" b="1" dirty="0" smtClean="0"/>
                        <a:t>貓</a:t>
                      </a:r>
                      <a:endParaRPr lang="zh-HK" altLang="en-US" sz="1400" b="1" dirty="0"/>
                    </a:p>
                  </a:txBody>
                  <a:tcPr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400" b="1" dirty="0" smtClean="0"/>
                        <a:t>兔子</a:t>
                      </a:r>
                      <a:endParaRPr lang="zh-HK" altLang="en-US" sz="1400" b="1" dirty="0"/>
                    </a:p>
                  </a:txBody>
                  <a:tcPr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400" b="1" dirty="0" smtClean="0"/>
                        <a:t>倉鼠</a:t>
                      </a:r>
                      <a:endParaRPr lang="zh-HK" altLang="en-US" sz="1400" b="1" dirty="0"/>
                    </a:p>
                  </a:txBody>
                  <a:tcPr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8598813"/>
                  </a:ext>
                </a:extLst>
              </a:tr>
              <a:tr h="13277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b="1" dirty="0" smtClean="0"/>
                        <a:t>寵物</a:t>
                      </a:r>
                      <a:endParaRPr lang="zh-HK" altLang="en-US" sz="1400" b="1" dirty="0" smtClean="0"/>
                    </a:p>
                  </a:txBody>
                  <a:tcPr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HK" altLang="en-US" sz="1400" b="1" dirty="0"/>
                    </a:p>
                  </a:txBody>
                  <a:tcPr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HK" altLang="en-US" sz="1400" b="1" dirty="0"/>
                    </a:p>
                  </a:txBody>
                  <a:tcPr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HK" altLang="en-US" sz="1400" b="1" dirty="0"/>
                    </a:p>
                  </a:txBody>
                  <a:tcPr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0044839"/>
                  </a:ext>
                </a:extLst>
              </a:tr>
            </a:tbl>
          </a:graphicData>
        </a:graphic>
      </p:graphicFrame>
      <p:grpSp>
        <p:nvGrpSpPr>
          <p:cNvPr id="30" name="群組 29"/>
          <p:cNvGrpSpPr/>
          <p:nvPr/>
        </p:nvGrpSpPr>
        <p:grpSpPr>
          <a:xfrm>
            <a:off x="128828" y="1575709"/>
            <a:ext cx="2361485" cy="570967"/>
            <a:chOff x="128828" y="1575709"/>
            <a:chExt cx="2361485" cy="570967"/>
          </a:xfrm>
        </p:grpSpPr>
        <p:sp>
          <p:nvSpPr>
            <p:cNvPr id="31" name="左大括弧 30"/>
            <p:cNvSpPr/>
            <p:nvPr/>
          </p:nvSpPr>
          <p:spPr>
            <a:xfrm>
              <a:off x="2320935" y="1771354"/>
              <a:ext cx="169378" cy="180000"/>
            </a:xfrm>
            <a:prstGeom prst="leftBrace">
              <a:avLst>
                <a:gd name="adj1" fmla="val 15942"/>
                <a:gd name="adj2" fmla="val 50000"/>
              </a:avLst>
            </a:prstGeom>
            <a:ln w="1905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3" name="Google Shape;258;p17"/>
            <p:cNvSpPr/>
            <p:nvPr/>
          </p:nvSpPr>
          <p:spPr>
            <a:xfrm>
              <a:off x="133427" y="1575709"/>
              <a:ext cx="1787722" cy="517156"/>
            </a:xfrm>
            <a:prstGeom prst="rect">
              <a:avLst/>
            </a:prstGeom>
            <a:solidFill>
              <a:schemeClr val="accent5">
                <a:alpha val="1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59;p17"/>
            <p:cNvSpPr txBox="1"/>
            <p:nvPr/>
          </p:nvSpPr>
          <p:spPr>
            <a:xfrm>
              <a:off x="128828" y="1575709"/>
              <a:ext cx="1797789" cy="5709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Roboto"/>
                  <a:sym typeface="Roboto"/>
                </a:rPr>
                <a:t>一格代表</a:t>
              </a:r>
              <a:r>
                <a:rPr lang="en-US" altLang="zh-TW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Roboto"/>
                  <a:sym typeface="Roboto"/>
                </a:rPr>
                <a:t>______</a:t>
              </a: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Roboto"/>
                  <a:sym typeface="Roboto"/>
                </a:rPr>
                <a:t>年</a:t>
              </a:r>
              <a:endParaRPr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Roboto"/>
                <a:sym typeface="Roboto"/>
              </a:endParaRPr>
            </a:p>
          </p:txBody>
        </p:sp>
        <p:cxnSp>
          <p:nvCxnSpPr>
            <p:cNvPr id="35" name="Google Shape;269;p17"/>
            <p:cNvCxnSpPr>
              <a:stCxn id="31" idx="1"/>
              <a:endCxn id="34" idx="3"/>
            </p:cNvCxnSpPr>
            <p:nvPr/>
          </p:nvCxnSpPr>
          <p:spPr>
            <a:xfrm flipH="1" flipV="1">
              <a:off x="1926617" y="1861193"/>
              <a:ext cx="394318" cy="161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sp>
        <p:nvSpPr>
          <p:cNvPr id="36" name="矩形 35"/>
          <p:cNvSpPr/>
          <p:nvPr/>
        </p:nvSpPr>
        <p:spPr>
          <a:xfrm>
            <a:off x="1156176" y="1634232"/>
            <a:ext cx="4468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000" b="1" dirty="0">
                <a:solidFill>
                  <a:srgbClr val="FF0000"/>
                </a:solidFill>
                <a:latin typeface="Fira Sans Extra Condensed"/>
                <a:sym typeface="Fira Sans Extra Condensed"/>
              </a:rPr>
              <a:t>1</a:t>
            </a:r>
            <a:endParaRPr lang="zh-HK" alt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38" name="Google Shape;832;p24"/>
          <p:cNvGraphicFramePr/>
          <p:nvPr>
            <p:extLst>
              <p:ext uri="{D42A27DB-BD31-4B8C-83A1-F6EECF244321}">
                <p14:modId xmlns:p14="http://schemas.microsoft.com/office/powerpoint/2010/main" val="3676063396"/>
              </p:ext>
            </p:extLst>
          </p:nvPr>
        </p:nvGraphicFramePr>
        <p:xfrm>
          <a:off x="5873115" y="-3247"/>
          <a:ext cx="3261360" cy="548640"/>
        </p:xfrm>
        <a:graphic>
          <a:graphicData uri="http://schemas.openxmlformats.org/drawingml/2006/table">
            <a:tbl>
              <a:tblPr>
                <a:noFill/>
                <a:tableStyleId>{E76AB45E-23FB-4328-AA69-5AC00607E572}</a:tableStyleId>
              </a:tblPr>
              <a:tblGrid>
                <a:gridCol w="1201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8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48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97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b="1" dirty="0" smtClean="0"/>
                        <a:t>寵物</a:t>
                      </a:r>
                      <a:endParaRPr lang="zh-HK" altLang="en-US" sz="1200" b="1" dirty="0"/>
                    </a:p>
                  </a:txBody>
                  <a:tcPr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C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b="1" dirty="0" smtClean="0"/>
                        <a:t>狗</a:t>
                      </a:r>
                      <a:endParaRPr lang="zh-HK" altLang="en-US" sz="1200" b="1" dirty="0"/>
                    </a:p>
                  </a:txBody>
                  <a:tcPr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C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b="1" dirty="0" smtClean="0"/>
                        <a:t>貓</a:t>
                      </a:r>
                      <a:endParaRPr lang="zh-HK" altLang="en-US" sz="1200" b="1" dirty="0"/>
                    </a:p>
                  </a:txBody>
                  <a:tcPr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C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b="1" dirty="0" smtClean="0"/>
                        <a:t>兔子</a:t>
                      </a:r>
                      <a:endParaRPr lang="zh-HK" altLang="en-US" sz="1200" b="1" dirty="0"/>
                    </a:p>
                  </a:txBody>
                  <a:tcPr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C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b="1" dirty="0" smtClean="0"/>
                        <a:t>倉鼠</a:t>
                      </a:r>
                      <a:endParaRPr lang="zh-HK" altLang="en-US" sz="1200" b="1" dirty="0"/>
                    </a:p>
                  </a:txBody>
                  <a:tcPr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C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8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HK" altLang="en-US" sz="1200" b="1" dirty="0" smtClean="0"/>
                        <a:t>壽命 </a:t>
                      </a:r>
                      <a:r>
                        <a:rPr lang="en-US" altLang="zh-TW" sz="1200" b="1" dirty="0" smtClean="0"/>
                        <a:t>(</a:t>
                      </a:r>
                      <a:r>
                        <a:rPr lang="zh-TW" altLang="en-US" sz="1200" b="1" dirty="0" smtClean="0"/>
                        <a:t>年</a:t>
                      </a:r>
                      <a:r>
                        <a:rPr lang="en-US" altLang="zh-TW" sz="1200" b="1" dirty="0" smtClean="0"/>
                        <a:t>)</a:t>
                      </a:r>
                      <a:endParaRPr lang="zh-HK" altLang="en-US" sz="1200" b="1" dirty="0"/>
                    </a:p>
                  </a:txBody>
                  <a:tcPr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C2C2">
                        <a:alpha val="49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200" b="1" dirty="0" smtClean="0"/>
                        <a:t>13</a:t>
                      </a:r>
                      <a:endParaRPr lang="zh-HK" altLang="en-US" sz="1200" b="1" dirty="0"/>
                    </a:p>
                  </a:txBody>
                  <a:tcPr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200" b="1" dirty="0" smtClean="0"/>
                        <a:t>15</a:t>
                      </a:r>
                      <a:endParaRPr lang="zh-HK" altLang="en-US" sz="1200" b="1" dirty="0"/>
                    </a:p>
                  </a:txBody>
                  <a:tcPr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200" b="1" dirty="0" smtClean="0"/>
                        <a:t>12</a:t>
                      </a:r>
                      <a:endParaRPr lang="zh-HK" altLang="en-US" sz="1200" b="1" dirty="0"/>
                    </a:p>
                  </a:txBody>
                  <a:tcPr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200" b="1" dirty="0" smtClean="0"/>
                        <a:t>4</a:t>
                      </a:r>
                      <a:endParaRPr lang="zh-HK" altLang="en-US" sz="1200" b="1" dirty="0"/>
                    </a:p>
                  </a:txBody>
                  <a:tcPr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7" name="表格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429632"/>
              </p:ext>
            </p:extLst>
          </p:nvPr>
        </p:nvGraphicFramePr>
        <p:xfrm>
          <a:off x="7075039" y="271456"/>
          <a:ext cx="2059436" cy="269240"/>
        </p:xfrm>
        <a:graphic>
          <a:graphicData uri="http://schemas.openxmlformats.org/drawingml/2006/table">
            <a:tbl>
              <a:tblPr>
                <a:noFill/>
                <a:tableStyleId>{E76AB45E-23FB-4328-AA69-5AC00607E572}</a:tableStyleId>
              </a:tblPr>
              <a:tblGrid>
                <a:gridCol w="514859">
                  <a:extLst>
                    <a:ext uri="{9D8B030D-6E8A-4147-A177-3AD203B41FA5}">
                      <a16:colId xmlns:a16="http://schemas.microsoft.com/office/drawing/2014/main" val="3902227274"/>
                    </a:ext>
                  </a:extLst>
                </a:gridCol>
                <a:gridCol w="514859">
                  <a:extLst>
                    <a:ext uri="{9D8B030D-6E8A-4147-A177-3AD203B41FA5}">
                      <a16:colId xmlns:a16="http://schemas.microsoft.com/office/drawing/2014/main" val="3335010034"/>
                    </a:ext>
                  </a:extLst>
                </a:gridCol>
                <a:gridCol w="514859">
                  <a:extLst>
                    <a:ext uri="{9D8B030D-6E8A-4147-A177-3AD203B41FA5}">
                      <a16:colId xmlns:a16="http://schemas.microsoft.com/office/drawing/2014/main" val="3864097982"/>
                    </a:ext>
                  </a:extLst>
                </a:gridCol>
                <a:gridCol w="514859">
                  <a:extLst>
                    <a:ext uri="{9D8B030D-6E8A-4147-A177-3AD203B41FA5}">
                      <a16:colId xmlns:a16="http://schemas.microsoft.com/office/drawing/2014/main" val="609848261"/>
                    </a:ext>
                  </a:extLst>
                </a:gridCol>
              </a:tblGrid>
              <a:tr h="23884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zh-HK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zh-HK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zh-HK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zh-HK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284548"/>
                  </a:ext>
                </a:extLst>
              </a:tr>
            </a:tbl>
          </a:graphicData>
        </a:graphic>
      </p:graphicFrame>
      <p:sp>
        <p:nvSpPr>
          <p:cNvPr id="39" name="投影片編號版面配置區 1"/>
          <p:cNvSpPr txBox="1">
            <a:spLocks/>
          </p:cNvSpPr>
          <p:nvPr/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887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 animBg="1"/>
      <p:bldGraphic spid="32" grpId="0">
        <p:bldAsOne/>
      </p:bldGraphic>
      <p:bldP spid="29" grpId="0" animBg="1"/>
      <p:bldP spid="28" grpId="0" animBg="1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圖表 33"/>
          <p:cNvGraphicFramePr>
            <a:graphicFrameLocks/>
          </p:cNvGraphicFramePr>
          <p:nvPr>
            <p:extLst/>
          </p:nvPr>
        </p:nvGraphicFramePr>
        <p:xfrm>
          <a:off x="2104966" y="605419"/>
          <a:ext cx="4934068" cy="3932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2947713" y="4424410"/>
          <a:ext cx="3782804" cy="609600"/>
        </p:xfrm>
        <a:graphic>
          <a:graphicData uri="http://schemas.openxmlformats.org/drawingml/2006/table">
            <a:tbl>
              <a:tblPr>
                <a:noFill/>
                <a:tableStyleId>{E76AB45E-23FB-4328-AA69-5AC00607E572}</a:tableStyleId>
              </a:tblPr>
              <a:tblGrid>
                <a:gridCol w="861780">
                  <a:extLst>
                    <a:ext uri="{9D8B030D-6E8A-4147-A177-3AD203B41FA5}">
                      <a16:colId xmlns:a16="http://schemas.microsoft.com/office/drawing/2014/main" val="262546240"/>
                    </a:ext>
                  </a:extLst>
                </a:gridCol>
                <a:gridCol w="1029622">
                  <a:extLst>
                    <a:ext uri="{9D8B030D-6E8A-4147-A177-3AD203B41FA5}">
                      <a16:colId xmlns:a16="http://schemas.microsoft.com/office/drawing/2014/main" val="2003705486"/>
                    </a:ext>
                  </a:extLst>
                </a:gridCol>
                <a:gridCol w="999648">
                  <a:extLst>
                    <a:ext uri="{9D8B030D-6E8A-4147-A177-3AD203B41FA5}">
                      <a16:colId xmlns:a16="http://schemas.microsoft.com/office/drawing/2014/main" val="1007291113"/>
                    </a:ext>
                  </a:extLst>
                </a:gridCol>
                <a:gridCol w="891754">
                  <a:extLst>
                    <a:ext uri="{9D8B030D-6E8A-4147-A177-3AD203B41FA5}">
                      <a16:colId xmlns:a16="http://schemas.microsoft.com/office/drawing/2014/main" val="3464403481"/>
                    </a:ext>
                  </a:extLst>
                </a:gridCol>
              </a:tblGrid>
              <a:tr h="192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400" b="1" dirty="0" smtClean="0"/>
                        <a:t>狗</a:t>
                      </a:r>
                      <a:endParaRPr lang="zh-HK" altLang="en-US" sz="1400" b="1" dirty="0"/>
                    </a:p>
                  </a:txBody>
                  <a:tcPr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400" b="1" dirty="0" smtClean="0"/>
                        <a:t>貓</a:t>
                      </a:r>
                      <a:endParaRPr lang="zh-HK" altLang="en-US" sz="1400" b="1" dirty="0"/>
                    </a:p>
                  </a:txBody>
                  <a:tcPr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400" b="1" dirty="0" smtClean="0"/>
                        <a:t>兔子</a:t>
                      </a:r>
                      <a:endParaRPr lang="zh-HK" altLang="en-US" sz="1400" b="1" dirty="0"/>
                    </a:p>
                  </a:txBody>
                  <a:tcPr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400" b="1" dirty="0" smtClean="0"/>
                        <a:t>倉鼠</a:t>
                      </a:r>
                      <a:endParaRPr lang="zh-HK" altLang="en-US" sz="1400" b="1" dirty="0"/>
                    </a:p>
                  </a:txBody>
                  <a:tcPr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8598813"/>
                  </a:ext>
                </a:extLst>
              </a:tr>
              <a:tr h="13277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b="1" dirty="0" smtClean="0"/>
                        <a:t>寵物</a:t>
                      </a:r>
                      <a:endParaRPr lang="zh-HK" altLang="en-US" sz="1400" b="1" dirty="0" smtClean="0"/>
                    </a:p>
                  </a:txBody>
                  <a:tcPr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HK" altLang="en-US" sz="1400" b="1" dirty="0"/>
                    </a:p>
                  </a:txBody>
                  <a:tcPr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HK" altLang="en-US" sz="1400" b="1" dirty="0"/>
                    </a:p>
                  </a:txBody>
                  <a:tcPr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HK" altLang="en-US" sz="1400" b="1" dirty="0"/>
                    </a:p>
                  </a:txBody>
                  <a:tcPr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0044839"/>
                  </a:ext>
                </a:extLst>
              </a:tr>
            </a:tbl>
          </a:graphicData>
        </a:graphic>
      </p:graphicFrame>
      <p:sp>
        <p:nvSpPr>
          <p:cNvPr id="227" name="圓角矩形 226"/>
          <p:cNvSpPr/>
          <p:nvPr/>
        </p:nvSpPr>
        <p:spPr>
          <a:xfrm rot="5400000">
            <a:off x="774733" y="2449610"/>
            <a:ext cx="3431159" cy="644601"/>
          </a:xfrm>
          <a:prstGeom prst="roundRect">
            <a:avLst>
              <a:gd name="adj" fmla="val 21106"/>
            </a:avLst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9" name="圓角矩形 28"/>
          <p:cNvSpPr/>
          <p:nvPr/>
        </p:nvSpPr>
        <p:spPr>
          <a:xfrm>
            <a:off x="2876812" y="4413801"/>
            <a:ext cx="3833768" cy="638259"/>
          </a:xfrm>
          <a:prstGeom prst="roundRect">
            <a:avLst>
              <a:gd name="adj" fmla="val 50000"/>
            </a:avLst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64760" y="135802"/>
            <a:ext cx="8784000" cy="572700"/>
          </a:xfrm>
        </p:spPr>
        <p:txBody>
          <a:bodyPr/>
          <a:lstStyle/>
          <a:p>
            <a:pPr algn="l"/>
            <a:r>
              <a:rPr lang="zh-TW" altLang="en-US" dirty="0"/>
              <a:t>縱向</a:t>
            </a:r>
            <a:r>
              <a:rPr lang="zh-TW" altLang="en-US" dirty="0" smtClean="0"/>
              <a:t>棒形圖</a:t>
            </a:r>
            <a:endParaRPr lang="zh-HK" altLang="en-US" dirty="0"/>
          </a:p>
        </p:txBody>
      </p:sp>
      <p:grpSp>
        <p:nvGrpSpPr>
          <p:cNvPr id="17" name="群組 16"/>
          <p:cNvGrpSpPr/>
          <p:nvPr/>
        </p:nvGrpSpPr>
        <p:grpSpPr>
          <a:xfrm>
            <a:off x="6829948" y="3013951"/>
            <a:ext cx="1615332" cy="1338849"/>
            <a:chOff x="6803469" y="2750822"/>
            <a:chExt cx="1615332" cy="1338849"/>
          </a:xfrm>
        </p:grpSpPr>
        <p:sp>
          <p:nvSpPr>
            <p:cNvPr id="195" name="Google Shape;374;p19"/>
            <p:cNvSpPr/>
            <p:nvPr/>
          </p:nvSpPr>
          <p:spPr>
            <a:xfrm rot="21599970">
              <a:off x="7599757" y="2750822"/>
              <a:ext cx="819044" cy="502252"/>
            </a:xfrm>
            <a:custGeom>
              <a:avLst/>
              <a:gdLst/>
              <a:ahLst/>
              <a:cxnLst/>
              <a:rect l="l" t="t" r="r" b="b"/>
              <a:pathLst>
                <a:path w="2105" h="1633" extrusionOk="0">
                  <a:moveTo>
                    <a:pt x="1241" y="0"/>
                  </a:moveTo>
                  <a:cubicBezTo>
                    <a:pt x="1073" y="32"/>
                    <a:pt x="873" y="96"/>
                    <a:pt x="705" y="128"/>
                  </a:cubicBezTo>
                  <a:cubicBezTo>
                    <a:pt x="537" y="168"/>
                    <a:pt x="400" y="200"/>
                    <a:pt x="304" y="264"/>
                  </a:cubicBezTo>
                  <a:cubicBezTo>
                    <a:pt x="136" y="400"/>
                    <a:pt x="72" y="632"/>
                    <a:pt x="40" y="832"/>
                  </a:cubicBezTo>
                  <a:cubicBezTo>
                    <a:pt x="0" y="1064"/>
                    <a:pt x="0" y="1328"/>
                    <a:pt x="200" y="1496"/>
                  </a:cubicBezTo>
                  <a:cubicBezTo>
                    <a:pt x="336" y="1632"/>
                    <a:pt x="569" y="1632"/>
                    <a:pt x="801" y="1632"/>
                  </a:cubicBezTo>
                  <a:cubicBezTo>
                    <a:pt x="1001" y="1632"/>
                    <a:pt x="1201" y="1632"/>
                    <a:pt x="1401" y="1568"/>
                  </a:cubicBezTo>
                  <a:cubicBezTo>
                    <a:pt x="1601" y="1528"/>
                    <a:pt x="1801" y="1432"/>
                    <a:pt x="1937" y="1264"/>
                  </a:cubicBezTo>
                  <a:cubicBezTo>
                    <a:pt x="2041" y="1064"/>
                    <a:pt x="2073" y="864"/>
                    <a:pt x="2105" y="632"/>
                  </a:cubicBezTo>
                  <a:cubicBezTo>
                    <a:pt x="2105" y="528"/>
                    <a:pt x="2105" y="432"/>
                    <a:pt x="2073" y="328"/>
                  </a:cubicBezTo>
                  <a:cubicBezTo>
                    <a:pt x="2041" y="200"/>
                    <a:pt x="1937" y="96"/>
                    <a:pt x="1801" y="64"/>
                  </a:cubicBezTo>
                  <a:cubicBezTo>
                    <a:pt x="1673" y="32"/>
                    <a:pt x="1537" y="0"/>
                    <a:pt x="1401" y="0"/>
                  </a:cubicBezTo>
                  <a:close/>
                </a:path>
              </a:pathLst>
            </a:custGeom>
            <a:solidFill>
              <a:srgbClr val="6AC2C2">
                <a:alpha val="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96" name="Google Shape;384;p19"/>
            <p:cNvSpPr txBox="1"/>
            <p:nvPr/>
          </p:nvSpPr>
          <p:spPr>
            <a:xfrm>
              <a:off x="7757587" y="2823478"/>
              <a:ext cx="631819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zh-TW" altLang="en-US" sz="1600" b="1" dirty="0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橫軸</a:t>
              </a:r>
              <a:endParaRPr sz="1600" b="1" dirty="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cxnSp>
          <p:nvCxnSpPr>
            <p:cNvPr id="198" name="Google Shape;473;p19"/>
            <p:cNvCxnSpPr/>
            <p:nvPr/>
          </p:nvCxnSpPr>
          <p:spPr>
            <a:xfrm rot="5400000">
              <a:off x="6763960" y="3117994"/>
              <a:ext cx="1011186" cy="932168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grpSp>
        <p:nvGrpSpPr>
          <p:cNvPr id="210" name="群組 209"/>
          <p:cNvGrpSpPr/>
          <p:nvPr/>
        </p:nvGrpSpPr>
        <p:grpSpPr>
          <a:xfrm>
            <a:off x="6601935" y="4158301"/>
            <a:ext cx="2288985" cy="658377"/>
            <a:chOff x="5870271" y="769747"/>
            <a:chExt cx="2288985" cy="658377"/>
          </a:xfrm>
        </p:grpSpPr>
        <p:sp>
          <p:nvSpPr>
            <p:cNvPr id="211" name="Google Shape;373;p19"/>
            <p:cNvSpPr/>
            <p:nvPr/>
          </p:nvSpPr>
          <p:spPr>
            <a:xfrm rot="21599970">
              <a:off x="6344291" y="769747"/>
              <a:ext cx="1814965" cy="588998"/>
            </a:xfrm>
            <a:custGeom>
              <a:avLst/>
              <a:gdLst/>
              <a:ahLst/>
              <a:cxnLst/>
              <a:rect l="l" t="t" r="r" b="b"/>
              <a:pathLst>
                <a:path w="2105" h="1633" extrusionOk="0">
                  <a:moveTo>
                    <a:pt x="1241" y="0"/>
                  </a:moveTo>
                  <a:cubicBezTo>
                    <a:pt x="1073" y="32"/>
                    <a:pt x="873" y="96"/>
                    <a:pt x="705" y="128"/>
                  </a:cubicBezTo>
                  <a:cubicBezTo>
                    <a:pt x="537" y="168"/>
                    <a:pt x="400" y="200"/>
                    <a:pt x="304" y="264"/>
                  </a:cubicBezTo>
                  <a:cubicBezTo>
                    <a:pt x="136" y="400"/>
                    <a:pt x="72" y="632"/>
                    <a:pt x="40" y="832"/>
                  </a:cubicBezTo>
                  <a:cubicBezTo>
                    <a:pt x="0" y="1064"/>
                    <a:pt x="0" y="1328"/>
                    <a:pt x="200" y="1496"/>
                  </a:cubicBezTo>
                  <a:cubicBezTo>
                    <a:pt x="336" y="1632"/>
                    <a:pt x="569" y="1632"/>
                    <a:pt x="801" y="1632"/>
                  </a:cubicBezTo>
                  <a:cubicBezTo>
                    <a:pt x="1001" y="1632"/>
                    <a:pt x="1201" y="1632"/>
                    <a:pt x="1401" y="1568"/>
                  </a:cubicBezTo>
                  <a:cubicBezTo>
                    <a:pt x="1601" y="1528"/>
                    <a:pt x="1801" y="1432"/>
                    <a:pt x="1937" y="1264"/>
                  </a:cubicBezTo>
                  <a:cubicBezTo>
                    <a:pt x="2041" y="1064"/>
                    <a:pt x="2073" y="864"/>
                    <a:pt x="2105" y="632"/>
                  </a:cubicBezTo>
                  <a:cubicBezTo>
                    <a:pt x="2105" y="528"/>
                    <a:pt x="2105" y="432"/>
                    <a:pt x="2073" y="328"/>
                  </a:cubicBezTo>
                  <a:cubicBezTo>
                    <a:pt x="2041" y="200"/>
                    <a:pt x="1937" y="96"/>
                    <a:pt x="1801" y="64"/>
                  </a:cubicBezTo>
                  <a:cubicBezTo>
                    <a:pt x="1673" y="32"/>
                    <a:pt x="1537" y="0"/>
                    <a:pt x="1401" y="0"/>
                  </a:cubicBezTo>
                  <a:close/>
                </a:path>
              </a:pathLst>
            </a:custGeom>
            <a:solidFill>
              <a:srgbClr val="6AC2C2">
                <a:alpha val="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/>
            </a:p>
          </p:txBody>
        </p:sp>
        <p:sp>
          <p:nvSpPr>
            <p:cNvPr id="212" name="Google Shape;383;p19"/>
            <p:cNvSpPr txBox="1"/>
            <p:nvPr/>
          </p:nvSpPr>
          <p:spPr>
            <a:xfrm>
              <a:off x="6473701" y="863553"/>
              <a:ext cx="1685555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zh-TW" altLang="en-US" sz="1600" b="1" dirty="0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統計項目及總稱</a:t>
              </a:r>
              <a:endParaRPr sz="1600" b="1" dirty="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cxnSp>
          <p:nvCxnSpPr>
            <p:cNvPr id="213" name="Google Shape;472;p19"/>
            <p:cNvCxnSpPr/>
            <p:nvPr/>
          </p:nvCxnSpPr>
          <p:spPr>
            <a:xfrm rot="10800000" flipV="1">
              <a:off x="5870271" y="1101300"/>
              <a:ext cx="631310" cy="326824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grpSp>
        <p:nvGrpSpPr>
          <p:cNvPr id="24" name="群組 23"/>
          <p:cNvGrpSpPr/>
          <p:nvPr/>
        </p:nvGrpSpPr>
        <p:grpSpPr>
          <a:xfrm>
            <a:off x="5452336" y="758819"/>
            <a:ext cx="2160918" cy="512313"/>
            <a:chOff x="5311140" y="825869"/>
            <a:chExt cx="2160918" cy="512313"/>
          </a:xfrm>
        </p:grpSpPr>
        <p:sp>
          <p:nvSpPr>
            <p:cNvPr id="188" name="Google Shape;373;p19"/>
            <p:cNvSpPr/>
            <p:nvPr/>
          </p:nvSpPr>
          <p:spPr>
            <a:xfrm rot="21599970">
              <a:off x="6569387" y="825869"/>
              <a:ext cx="899217" cy="512313"/>
            </a:xfrm>
            <a:custGeom>
              <a:avLst/>
              <a:gdLst/>
              <a:ahLst/>
              <a:cxnLst/>
              <a:rect l="l" t="t" r="r" b="b"/>
              <a:pathLst>
                <a:path w="2105" h="1633" extrusionOk="0">
                  <a:moveTo>
                    <a:pt x="1241" y="0"/>
                  </a:moveTo>
                  <a:cubicBezTo>
                    <a:pt x="1073" y="32"/>
                    <a:pt x="873" y="96"/>
                    <a:pt x="705" y="128"/>
                  </a:cubicBezTo>
                  <a:cubicBezTo>
                    <a:pt x="537" y="168"/>
                    <a:pt x="400" y="200"/>
                    <a:pt x="304" y="264"/>
                  </a:cubicBezTo>
                  <a:cubicBezTo>
                    <a:pt x="136" y="400"/>
                    <a:pt x="72" y="632"/>
                    <a:pt x="40" y="832"/>
                  </a:cubicBezTo>
                  <a:cubicBezTo>
                    <a:pt x="0" y="1064"/>
                    <a:pt x="0" y="1328"/>
                    <a:pt x="200" y="1496"/>
                  </a:cubicBezTo>
                  <a:cubicBezTo>
                    <a:pt x="336" y="1632"/>
                    <a:pt x="569" y="1632"/>
                    <a:pt x="801" y="1632"/>
                  </a:cubicBezTo>
                  <a:cubicBezTo>
                    <a:pt x="1001" y="1632"/>
                    <a:pt x="1201" y="1632"/>
                    <a:pt x="1401" y="1568"/>
                  </a:cubicBezTo>
                  <a:cubicBezTo>
                    <a:pt x="1601" y="1528"/>
                    <a:pt x="1801" y="1432"/>
                    <a:pt x="1937" y="1264"/>
                  </a:cubicBezTo>
                  <a:cubicBezTo>
                    <a:pt x="2041" y="1064"/>
                    <a:pt x="2073" y="864"/>
                    <a:pt x="2105" y="632"/>
                  </a:cubicBezTo>
                  <a:cubicBezTo>
                    <a:pt x="2105" y="528"/>
                    <a:pt x="2105" y="432"/>
                    <a:pt x="2073" y="328"/>
                  </a:cubicBezTo>
                  <a:cubicBezTo>
                    <a:pt x="2041" y="200"/>
                    <a:pt x="1937" y="96"/>
                    <a:pt x="1801" y="64"/>
                  </a:cubicBezTo>
                  <a:cubicBezTo>
                    <a:pt x="1673" y="32"/>
                    <a:pt x="1537" y="0"/>
                    <a:pt x="1401" y="0"/>
                  </a:cubicBezTo>
                  <a:close/>
                </a:path>
              </a:pathLst>
            </a:custGeom>
            <a:solidFill>
              <a:srgbClr val="6AC2C2">
                <a:alpha val="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/>
            </a:p>
          </p:txBody>
        </p:sp>
        <p:sp>
          <p:nvSpPr>
            <p:cNvPr id="185" name="Google Shape;383;p19"/>
            <p:cNvSpPr txBox="1"/>
            <p:nvPr/>
          </p:nvSpPr>
          <p:spPr>
            <a:xfrm>
              <a:off x="6787425" y="892580"/>
              <a:ext cx="684633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1600" b="1" dirty="0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標題</a:t>
              </a:r>
              <a:endParaRPr sz="1600" b="1" dirty="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cxnSp>
          <p:nvCxnSpPr>
            <p:cNvPr id="189" name="Google Shape;472;p19"/>
            <p:cNvCxnSpPr/>
            <p:nvPr/>
          </p:nvCxnSpPr>
          <p:spPr>
            <a:xfrm rot="10800000">
              <a:off x="5311140" y="908587"/>
              <a:ext cx="1431238" cy="214792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grpSp>
        <p:nvGrpSpPr>
          <p:cNvPr id="228" name="群組 227"/>
          <p:cNvGrpSpPr/>
          <p:nvPr/>
        </p:nvGrpSpPr>
        <p:grpSpPr>
          <a:xfrm>
            <a:off x="623485" y="815281"/>
            <a:ext cx="2149212" cy="502252"/>
            <a:chOff x="7894710" y="2624232"/>
            <a:chExt cx="2149212" cy="502252"/>
          </a:xfrm>
        </p:grpSpPr>
        <p:sp>
          <p:nvSpPr>
            <p:cNvPr id="229" name="Google Shape;374;p19"/>
            <p:cNvSpPr/>
            <p:nvPr/>
          </p:nvSpPr>
          <p:spPr>
            <a:xfrm rot="21599970">
              <a:off x="7898164" y="2624232"/>
              <a:ext cx="714796" cy="502252"/>
            </a:xfrm>
            <a:custGeom>
              <a:avLst/>
              <a:gdLst/>
              <a:ahLst/>
              <a:cxnLst/>
              <a:rect l="l" t="t" r="r" b="b"/>
              <a:pathLst>
                <a:path w="2105" h="1633" extrusionOk="0">
                  <a:moveTo>
                    <a:pt x="1241" y="0"/>
                  </a:moveTo>
                  <a:cubicBezTo>
                    <a:pt x="1073" y="32"/>
                    <a:pt x="873" y="96"/>
                    <a:pt x="705" y="128"/>
                  </a:cubicBezTo>
                  <a:cubicBezTo>
                    <a:pt x="537" y="168"/>
                    <a:pt x="400" y="200"/>
                    <a:pt x="304" y="264"/>
                  </a:cubicBezTo>
                  <a:cubicBezTo>
                    <a:pt x="136" y="400"/>
                    <a:pt x="72" y="632"/>
                    <a:pt x="40" y="832"/>
                  </a:cubicBezTo>
                  <a:cubicBezTo>
                    <a:pt x="0" y="1064"/>
                    <a:pt x="0" y="1328"/>
                    <a:pt x="200" y="1496"/>
                  </a:cubicBezTo>
                  <a:cubicBezTo>
                    <a:pt x="336" y="1632"/>
                    <a:pt x="569" y="1632"/>
                    <a:pt x="801" y="1632"/>
                  </a:cubicBezTo>
                  <a:cubicBezTo>
                    <a:pt x="1001" y="1632"/>
                    <a:pt x="1201" y="1632"/>
                    <a:pt x="1401" y="1568"/>
                  </a:cubicBezTo>
                  <a:cubicBezTo>
                    <a:pt x="1601" y="1528"/>
                    <a:pt x="1801" y="1432"/>
                    <a:pt x="1937" y="1264"/>
                  </a:cubicBezTo>
                  <a:cubicBezTo>
                    <a:pt x="2041" y="1064"/>
                    <a:pt x="2073" y="864"/>
                    <a:pt x="2105" y="632"/>
                  </a:cubicBezTo>
                  <a:cubicBezTo>
                    <a:pt x="2105" y="528"/>
                    <a:pt x="2105" y="432"/>
                    <a:pt x="2073" y="328"/>
                  </a:cubicBezTo>
                  <a:cubicBezTo>
                    <a:pt x="2041" y="200"/>
                    <a:pt x="1937" y="96"/>
                    <a:pt x="1801" y="64"/>
                  </a:cubicBezTo>
                  <a:cubicBezTo>
                    <a:pt x="1673" y="32"/>
                    <a:pt x="1537" y="0"/>
                    <a:pt x="1401" y="0"/>
                  </a:cubicBezTo>
                  <a:close/>
                </a:path>
              </a:pathLst>
            </a:custGeom>
            <a:solidFill>
              <a:srgbClr val="6AC2C2">
                <a:alpha val="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230" name="Google Shape;384;p19"/>
            <p:cNvSpPr txBox="1"/>
            <p:nvPr/>
          </p:nvSpPr>
          <p:spPr>
            <a:xfrm>
              <a:off x="7894710" y="2660558"/>
              <a:ext cx="631483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zh-TW" altLang="en-US" sz="1600" b="1" dirty="0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縱軸</a:t>
              </a:r>
              <a:endParaRPr sz="1600" b="1" dirty="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cxnSp>
          <p:nvCxnSpPr>
            <p:cNvPr id="231" name="Google Shape;473;p19"/>
            <p:cNvCxnSpPr>
              <a:stCxn id="230" idx="3"/>
            </p:cNvCxnSpPr>
            <p:nvPr/>
          </p:nvCxnSpPr>
          <p:spPr>
            <a:xfrm>
              <a:off x="8526193" y="2875358"/>
              <a:ext cx="1517729" cy="172234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grpSp>
        <p:nvGrpSpPr>
          <p:cNvPr id="252" name="群組 251"/>
          <p:cNvGrpSpPr/>
          <p:nvPr/>
        </p:nvGrpSpPr>
        <p:grpSpPr>
          <a:xfrm>
            <a:off x="331839" y="3647517"/>
            <a:ext cx="1976717" cy="651673"/>
            <a:chOff x="6453783" y="719467"/>
            <a:chExt cx="1976717" cy="651673"/>
          </a:xfrm>
        </p:grpSpPr>
        <p:sp>
          <p:nvSpPr>
            <p:cNvPr id="253" name="Google Shape;373;p19"/>
            <p:cNvSpPr/>
            <p:nvPr/>
          </p:nvSpPr>
          <p:spPr>
            <a:xfrm rot="21599970">
              <a:off x="6453783" y="782142"/>
              <a:ext cx="1716545" cy="588998"/>
            </a:xfrm>
            <a:custGeom>
              <a:avLst/>
              <a:gdLst/>
              <a:ahLst/>
              <a:cxnLst/>
              <a:rect l="l" t="t" r="r" b="b"/>
              <a:pathLst>
                <a:path w="2105" h="1633" extrusionOk="0">
                  <a:moveTo>
                    <a:pt x="1241" y="0"/>
                  </a:moveTo>
                  <a:cubicBezTo>
                    <a:pt x="1073" y="32"/>
                    <a:pt x="873" y="96"/>
                    <a:pt x="705" y="128"/>
                  </a:cubicBezTo>
                  <a:cubicBezTo>
                    <a:pt x="537" y="168"/>
                    <a:pt x="400" y="200"/>
                    <a:pt x="304" y="264"/>
                  </a:cubicBezTo>
                  <a:cubicBezTo>
                    <a:pt x="136" y="400"/>
                    <a:pt x="72" y="632"/>
                    <a:pt x="40" y="832"/>
                  </a:cubicBezTo>
                  <a:cubicBezTo>
                    <a:pt x="0" y="1064"/>
                    <a:pt x="0" y="1328"/>
                    <a:pt x="200" y="1496"/>
                  </a:cubicBezTo>
                  <a:cubicBezTo>
                    <a:pt x="336" y="1632"/>
                    <a:pt x="569" y="1632"/>
                    <a:pt x="801" y="1632"/>
                  </a:cubicBezTo>
                  <a:cubicBezTo>
                    <a:pt x="1001" y="1632"/>
                    <a:pt x="1201" y="1632"/>
                    <a:pt x="1401" y="1568"/>
                  </a:cubicBezTo>
                  <a:cubicBezTo>
                    <a:pt x="1601" y="1528"/>
                    <a:pt x="1801" y="1432"/>
                    <a:pt x="1937" y="1264"/>
                  </a:cubicBezTo>
                  <a:cubicBezTo>
                    <a:pt x="2041" y="1064"/>
                    <a:pt x="2073" y="864"/>
                    <a:pt x="2105" y="632"/>
                  </a:cubicBezTo>
                  <a:cubicBezTo>
                    <a:pt x="2105" y="528"/>
                    <a:pt x="2105" y="432"/>
                    <a:pt x="2073" y="328"/>
                  </a:cubicBezTo>
                  <a:cubicBezTo>
                    <a:pt x="2041" y="200"/>
                    <a:pt x="1937" y="96"/>
                    <a:pt x="1801" y="64"/>
                  </a:cubicBezTo>
                  <a:cubicBezTo>
                    <a:pt x="1673" y="32"/>
                    <a:pt x="1537" y="0"/>
                    <a:pt x="1401" y="0"/>
                  </a:cubicBezTo>
                  <a:close/>
                </a:path>
              </a:pathLst>
            </a:custGeom>
            <a:solidFill>
              <a:srgbClr val="6AC2C2">
                <a:alpha val="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/>
            </a:p>
          </p:txBody>
        </p:sp>
        <p:sp>
          <p:nvSpPr>
            <p:cNvPr id="254" name="Google Shape;383;p19"/>
            <p:cNvSpPr txBox="1"/>
            <p:nvPr/>
          </p:nvSpPr>
          <p:spPr>
            <a:xfrm>
              <a:off x="6469813" y="894254"/>
              <a:ext cx="1641529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zh-TW" altLang="en-US" sz="1600" b="1" dirty="0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每格數量及單位</a:t>
              </a:r>
              <a:endParaRPr sz="1600" b="1" dirty="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cxnSp>
          <p:nvCxnSpPr>
            <p:cNvPr id="255" name="Google Shape;472;p19"/>
            <p:cNvCxnSpPr>
              <a:endCxn id="254" idx="3"/>
            </p:cNvCxnSpPr>
            <p:nvPr/>
          </p:nvCxnSpPr>
          <p:spPr>
            <a:xfrm rot="5400000">
              <a:off x="8076128" y="754682"/>
              <a:ext cx="389587" cy="319157"/>
            </a:xfrm>
            <a:prstGeom prst="curvedConnector2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grpSp>
        <p:nvGrpSpPr>
          <p:cNvPr id="37" name="群組 36"/>
          <p:cNvGrpSpPr/>
          <p:nvPr/>
        </p:nvGrpSpPr>
        <p:grpSpPr>
          <a:xfrm>
            <a:off x="128828" y="1591728"/>
            <a:ext cx="2361485" cy="570967"/>
            <a:chOff x="128828" y="1575709"/>
            <a:chExt cx="2361485" cy="570967"/>
          </a:xfrm>
        </p:grpSpPr>
        <p:sp>
          <p:nvSpPr>
            <p:cNvPr id="38" name="左大括弧 37"/>
            <p:cNvSpPr/>
            <p:nvPr/>
          </p:nvSpPr>
          <p:spPr>
            <a:xfrm>
              <a:off x="2320935" y="1771354"/>
              <a:ext cx="169378" cy="180000"/>
            </a:xfrm>
            <a:prstGeom prst="leftBrace">
              <a:avLst>
                <a:gd name="adj1" fmla="val 15942"/>
                <a:gd name="adj2" fmla="val 50000"/>
              </a:avLst>
            </a:prstGeom>
            <a:ln w="1905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9" name="Google Shape;258;p17"/>
            <p:cNvSpPr/>
            <p:nvPr/>
          </p:nvSpPr>
          <p:spPr>
            <a:xfrm>
              <a:off x="133427" y="1575709"/>
              <a:ext cx="1787722" cy="517156"/>
            </a:xfrm>
            <a:prstGeom prst="rect">
              <a:avLst/>
            </a:prstGeom>
            <a:solidFill>
              <a:schemeClr val="accent5">
                <a:alpha val="1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9;p17"/>
            <p:cNvSpPr txBox="1"/>
            <p:nvPr/>
          </p:nvSpPr>
          <p:spPr>
            <a:xfrm>
              <a:off x="128828" y="1575709"/>
              <a:ext cx="1797789" cy="5709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Roboto"/>
                  <a:sym typeface="Roboto"/>
                </a:rPr>
                <a:t>一格代表</a:t>
              </a:r>
              <a:r>
                <a:rPr lang="en-US" altLang="zh-TW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Roboto"/>
                  <a:sym typeface="Roboto"/>
                </a:rPr>
                <a:t>______</a:t>
              </a: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Roboto"/>
                  <a:sym typeface="Roboto"/>
                </a:rPr>
                <a:t>年</a:t>
              </a:r>
              <a:endParaRPr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Roboto"/>
                <a:sym typeface="Roboto"/>
              </a:endParaRPr>
            </a:p>
          </p:txBody>
        </p:sp>
        <p:cxnSp>
          <p:nvCxnSpPr>
            <p:cNvPr id="41" name="Google Shape;269;p17"/>
            <p:cNvCxnSpPr>
              <a:stCxn id="38" idx="1"/>
              <a:endCxn id="40" idx="3"/>
            </p:cNvCxnSpPr>
            <p:nvPr/>
          </p:nvCxnSpPr>
          <p:spPr>
            <a:xfrm flipH="1" flipV="1">
              <a:off x="1926617" y="1861193"/>
              <a:ext cx="394318" cy="161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sp>
        <p:nvSpPr>
          <p:cNvPr id="42" name="矩形 41"/>
          <p:cNvSpPr/>
          <p:nvPr/>
        </p:nvSpPr>
        <p:spPr>
          <a:xfrm>
            <a:off x="1156176" y="1650251"/>
            <a:ext cx="4468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000" b="1" dirty="0">
                <a:solidFill>
                  <a:srgbClr val="FF0000"/>
                </a:solidFill>
                <a:latin typeface="Fira Sans Extra Condensed"/>
                <a:sym typeface="Fira Sans Extra Condensed"/>
              </a:rPr>
              <a:t>1</a:t>
            </a:r>
            <a:endParaRPr lang="zh-HK" alt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45" name="Google Shape;832;p24"/>
          <p:cNvGraphicFramePr/>
          <p:nvPr>
            <p:extLst>
              <p:ext uri="{D42A27DB-BD31-4B8C-83A1-F6EECF244321}">
                <p14:modId xmlns:p14="http://schemas.microsoft.com/office/powerpoint/2010/main" val="2379612057"/>
              </p:ext>
            </p:extLst>
          </p:nvPr>
        </p:nvGraphicFramePr>
        <p:xfrm>
          <a:off x="5873115" y="-3247"/>
          <a:ext cx="3261360" cy="548640"/>
        </p:xfrm>
        <a:graphic>
          <a:graphicData uri="http://schemas.openxmlformats.org/drawingml/2006/table">
            <a:tbl>
              <a:tblPr>
                <a:noFill/>
                <a:tableStyleId>{E76AB45E-23FB-4328-AA69-5AC00607E572}</a:tableStyleId>
              </a:tblPr>
              <a:tblGrid>
                <a:gridCol w="1201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8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48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97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b="1" dirty="0" smtClean="0"/>
                        <a:t>寵物</a:t>
                      </a:r>
                      <a:endParaRPr lang="zh-HK" altLang="en-US" sz="1200" b="1" dirty="0"/>
                    </a:p>
                  </a:txBody>
                  <a:tcPr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C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b="1" dirty="0" smtClean="0"/>
                        <a:t>狗</a:t>
                      </a:r>
                      <a:endParaRPr lang="zh-HK" altLang="en-US" sz="1200" b="1" dirty="0"/>
                    </a:p>
                  </a:txBody>
                  <a:tcPr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C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b="1" dirty="0" smtClean="0"/>
                        <a:t>貓</a:t>
                      </a:r>
                      <a:endParaRPr lang="zh-HK" altLang="en-US" sz="1200" b="1" dirty="0"/>
                    </a:p>
                  </a:txBody>
                  <a:tcPr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C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b="1" dirty="0" smtClean="0"/>
                        <a:t>兔子</a:t>
                      </a:r>
                      <a:endParaRPr lang="zh-HK" altLang="en-US" sz="1200" b="1" dirty="0"/>
                    </a:p>
                  </a:txBody>
                  <a:tcPr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C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b="1" dirty="0" smtClean="0"/>
                        <a:t>倉鼠</a:t>
                      </a:r>
                      <a:endParaRPr lang="zh-HK" altLang="en-US" sz="1200" b="1" dirty="0"/>
                    </a:p>
                  </a:txBody>
                  <a:tcPr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C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8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HK" altLang="en-US" sz="1200" b="1" dirty="0" smtClean="0"/>
                        <a:t>壽命 </a:t>
                      </a:r>
                      <a:r>
                        <a:rPr lang="en-US" altLang="zh-TW" sz="1200" b="1" dirty="0" smtClean="0"/>
                        <a:t>(</a:t>
                      </a:r>
                      <a:r>
                        <a:rPr lang="zh-TW" altLang="en-US" sz="1200" b="1" dirty="0" smtClean="0"/>
                        <a:t>年</a:t>
                      </a:r>
                      <a:r>
                        <a:rPr lang="en-US" altLang="zh-TW" sz="1200" b="1" dirty="0" smtClean="0"/>
                        <a:t>)</a:t>
                      </a:r>
                      <a:endParaRPr lang="zh-HK" altLang="en-US" sz="1200" b="1" dirty="0"/>
                    </a:p>
                  </a:txBody>
                  <a:tcPr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C2C2">
                        <a:alpha val="49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zh-HK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zh-HK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zh-HK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zh-HK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投影片編號版面配置區 1"/>
          <p:cNvSpPr txBox="1">
            <a:spLocks/>
          </p:cNvSpPr>
          <p:nvPr/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824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圖表 25"/>
          <p:cNvGraphicFramePr>
            <a:graphicFrameLocks/>
          </p:cNvGraphicFramePr>
          <p:nvPr>
            <p:extLst/>
          </p:nvPr>
        </p:nvGraphicFramePr>
        <p:xfrm>
          <a:off x="2104966" y="605419"/>
          <a:ext cx="4934068" cy="3932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6" name="表格 75"/>
          <p:cNvGraphicFramePr>
            <a:graphicFrameLocks noGrp="1"/>
          </p:cNvGraphicFramePr>
          <p:nvPr>
            <p:extLst/>
          </p:nvPr>
        </p:nvGraphicFramePr>
        <p:xfrm>
          <a:off x="2947713" y="4424410"/>
          <a:ext cx="3782804" cy="609600"/>
        </p:xfrm>
        <a:graphic>
          <a:graphicData uri="http://schemas.openxmlformats.org/drawingml/2006/table">
            <a:tbl>
              <a:tblPr>
                <a:noFill/>
                <a:tableStyleId>{E76AB45E-23FB-4328-AA69-5AC00607E572}</a:tableStyleId>
              </a:tblPr>
              <a:tblGrid>
                <a:gridCol w="861780">
                  <a:extLst>
                    <a:ext uri="{9D8B030D-6E8A-4147-A177-3AD203B41FA5}">
                      <a16:colId xmlns:a16="http://schemas.microsoft.com/office/drawing/2014/main" val="262546240"/>
                    </a:ext>
                  </a:extLst>
                </a:gridCol>
                <a:gridCol w="1029622">
                  <a:extLst>
                    <a:ext uri="{9D8B030D-6E8A-4147-A177-3AD203B41FA5}">
                      <a16:colId xmlns:a16="http://schemas.microsoft.com/office/drawing/2014/main" val="2003705486"/>
                    </a:ext>
                  </a:extLst>
                </a:gridCol>
                <a:gridCol w="999648">
                  <a:extLst>
                    <a:ext uri="{9D8B030D-6E8A-4147-A177-3AD203B41FA5}">
                      <a16:colId xmlns:a16="http://schemas.microsoft.com/office/drawing/2014/main" val="1007291113"/>
                    </a:ext>
                  </a:extLst>
                </a:gridCol>
                <a:gridCol w="891754">
                  <a:extLst>
                    <a:ext uri="{9D8B030D-6E8A-4147-A177-3AD203B41FA5}">
                      <a16:colId xmlns:a16="http://schemas.microsoft.com/office/drawing/2014/main" val="3464403481"/>
                    </a:ext>
                  </a:extLst>
                </a:gridCol>
              </a:tblGrid>
              <a:tr h="192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400" b="1" dirty="0" smtClean="0"/>
                        <a:t>狗</a:t>
                      </a:r>
                      <a:endParaRPr lang="zh-HK" altLang="en-US" sz="1400" b="1" dirty="0"/>
                    </a:p>
                  </a:txBody>
                  <a:tcPr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400" b="1" dirty="0" smtClean="0"/>
                        <a:t>貓</a:t>
                      </a:r>
                      <a:endParaRPr lang="zh-HK" altLang="en-US" sz="1400" b="1" dirty="0"/>
                    </a:p>
                  </a:txBody>
                  <a:tcPr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400" b="1" dirty="0" smtClean="0"/>
                        <a:t>兔子</a:t>
                      </a:r>
                      <a:endParaRPr lang="zh-HK" altLang="en-US" sz="1400" b="1" dirty="0"/>
                    </a:p>
                  </a:txBody>
                  <a:tcPr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400" b="1" dirty="0" smtClean="0"/>
                        <a:t>倉鼠</a:t>
                      </a:r>
                      <a:endParaRPr lang="zh-HK" altLang="en-US" sz="1400" b="1" dirty="0"/>
                    </a:p>
                  </a:txBody>
                  <a:tcPr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8598813"/>
                  </a:ext>
                </a:extLst>
              </a:tr>
              <a:tr h="13277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b="1" dirty="0" smtClean="0"/>
                        <a:t>寵物</a:t>
                      </a:r>
                      <a:endParaRPr lang="zh-HK" altLang="en-US" sz="1400" b="1" dirty="0" smtClean="0"/>
                    </a:p>
                  </a:txBody>
                  <a:tcPr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HK" altLang="en-US" sz="1400" b="1" dirty="0"/>
                    </a:p>
                  </a:txBody>
                  <a:tcPr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HK" altLang="en-US" sz="1400" b="1" dirty="0"/>
                    </a:p>
                  </a:txBody>
                  <a:tcPr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HK" altLang="en-US" sz="1400" b="1" dirty="0"/>
                    </a:p>
                  </a:txBody>
                  <a:tcPr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0044839"/>
                  </a:ext>
                </a:extLst>
              </a:tr>
            </a:tbl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64760" y="135802"/>
            <a:ext cx="8784000" cy="572700"/>
          </a:xfrm>
        </p:spPr>
        <p:txBody>
          <a:bodyPr/>
          <a:lstStyle/>
          <a:p>
            <a:pPr algn="l"/>
            <a:r>
              <a:rPr lang="zh-TW" altLang="en-US" dirty="0"/>
              <a:t>縱向</a:t>
            </a:r>
            <a:r>
              <a:rPr lang="zh-TW" altLang="en-US" dirty="0" smtClean="0"/>
              <a:t>棒形圖</a:t>
            </a:r>
            <a:endParaRPr lang="zh-HK" altLang="en-US" dirty="0"/>
          </a:p>
        </p:txBody>
      </p:sp>
      <p:grpSp>
        <p:nvGrpSpPr>
          <p:cNvPr id="236" name="群組 235"/>
          <p:cNvGrpSpPr/>
          <p:nvPr/>
        </p:nvGrpSpPr>
        <p:grpSpPr>
          <a:xfrm>
            <a:off x="3133771" y="1260795"/>
            <a:ext cx="3420630" cy="2440305"/>
            <a:chOff x="3133771" y="1260795"/>
            <a:chExt cx="3420630" cy="2440305"/>
          </a:xfrm>
        </p:grpSpPr>
        <p:sp>
          <p:nvSpPr>
            <p:cNvPr id="6" name="右大括弧 5"/>
            <p:cNvSpPr/>
            <p:nvPr/>
          </p:nvSpPr>
          <p:spPr>
            <a:xfrm rot="16200000">
              <a:off x="3388182" y="1218405"/>
              <a:ext cx="106925" cy="615747"/>
            </a:xfrm>
            <a:prstGeom prst="rightBrace">
              <a:avLst>
                <a:gd name="adj1" fmla="val 31190"/>
                <a:gd name="adj2" fmla="val 50000"/>
              </a:avLst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42" name="右大括弧 41"/>
            <p:cNvSpPr/>
            <p:nvPr/>
          </p:nvSpPr>
          <p:spPr>
            <a:xfrm rot="16200000">
              <a:off x="4313905" y="1006384"/>
              <a:ext cx="106925" cy="615747"/>
            </a:xfrm>
            <a:prstGeom prst="rightBrace">
              <a:avLst>
                <a:gd name="adj1" fmla="val 31190"/>
                <a:gd name="adj2" fmla="val 50000"/>
              </a:avLst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43" name="右大括弧 42"/>
            <p:cNvSpPr/>
            <p:nvPr/>
          </p:nvSpPr>
          <p:spPr>
            <a:xfrm rot="16200000">
              <a:off x="5274715" y="1838211"/>
              <a:ext cx="106925" cy="615747"/>
            </a:xfrm>
            <a:prstGeom prst="rightBrace">
              <a:avLst>
                <a:gd name="adj1" fmla="val 31190"/>
                <a:gd name="adj2" fmla="val 50000"/>
              </a:avLst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45" name="右大括弧 44"/>
            <p:cNvSpPr/>
            <p:nvPr/>
          </p:nvSpPr>
          <p:spPr>
            <a:xfrm rot="16200000">
              <a:off x="6193065" y="3339764"/>
              <a:ext cx="106925" cy="615747"/>
            </a:xfrm>
            <a:prstGeom prst="rightBrace">
              <a:avLst>
                <a:gd name="adj1" fmla="val 31190"/>
                <a:gd name="adj2" fmla="val 50000"/>
              </a:avLst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235" name="群組 234"/>
          <p:cNvGrpSpPr/>
          <p:nvPr/>
        </p:nvGrpSpPr>
        <p:grpSpPr>
          <a:xfrm>
            <a:off x="3749519" y="4397084"/>
            <a:ext cx="2189135" cy="119265"/>
            <a:chOff x="3749519" y="4397084"/>
            <a:chExt cx="2189135" cy="119265"/>
          </a:xfrm>
        </p:grpSpPr>
        <p:sp>
          <p:nvSpPr>
            <p:cNvPr id="47" name="右大括弧 46"/>
            <p:cNvSpPr/>
            <p:nvPr/>
          </p:nvSpPr>
          <p:spPr>
            <a:xfrm rot="5400000" flipV="1">
              <a:off x="3841187" y="4305416"/>
              <a:ext cx="119265" cy="302602"/>
            </a:xfrm>
            <a:prstGeom prst="rightBrace">
              <a:avLst>
                <a:gd name="adj1" fmla="val 31190"/>
                <a:gd name="adj2" fmla="val 50000"/>
              </a:avLst>
            </a:prstGeom>
            <a:ln w="19050">
              <a:solidFill>
                <a:srgbClr val="00B0F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48" name="右大括弧 47"/>
            <p:cNvSpPr/>
            <p:nvPr/>
          </p:nvSpPr>
          <p:spPr>
            <a:xfrm rot="5400000" flipV="1">
              <a:off x="4777710" y="4305416"/>
              <a:ext cx="119265" cy="302602"/>
            </a:xfrm>
            <a:prstGeom prst="rightBrace">
              <a:avLst>
                <a:gd name="adj1" fmla="val 31190"/>
                <a:gd name="adj2" fmla="val 50000"/>
              </a:avLst>
            </a:prstGeom>
            <a:ln w="19050">
              <a:solidFill>
                <a:srgbClr val="00B0F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49" name="右大括弧 48"/>
            <p:cNvSpPr/>
            <p:nvPr/>
          </p:nvSpPr>
          <p:spPr>
            <a:xfrm rot="5400000" flipV="1">
              <a:off x="5727720" y="4305416"/>
              <a:ext cx="119265" cy="302602"/>
            </a:xfrm>
            <a:prstGeom prst="rightBrace">
              <a:avLst>
                <a:gd name="adj1" fmla="val 31190"/>
                <a:gd name="adj2" fmla="val 50000"/>
              </a:avLst>
            </a:prstGeom>
            <a:ln w="19050">
              <a:solidFill>
                <a:srgbClr val="00B0F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cxnSp>
        <p:nvCxnSpPr>
          <p:cNvPr id="40" name="Google Shape;269;p17"/>
          <p:cNvCxnSpPr>
            <a:stCxn id="38" idx="1"/>
            <a:endCxn id="45" idx="1"/>
          </p:cNvCxnSpPr>
          <p:nvPr/>
        </p:nvCxnSpPr>
        <p:spPr>
          <a:xfrm flipH="1">
            <a:off x="6246528" y="2745940"/>
            <a:ext cx="483986" cy="848235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58" name="Google Shape;473;p19"/>
          <p:cNvCxnSpPr>
            <a:stCxn id="38" idx="2"/>
            <a:endCxn id="49" idx="1"/>
          </p:cNvCxnSpPr>
          <p:nvPr/>
        </p:nvCxnSpPr>
        <p:spPr>
          <a:xfrm rot="5400000">
            <a:off x="6111203" y="2787916"/>
            <a:ext cx="1404584" cy="2052284"/>
          </a:xfrm>
          <a:prstGeom prst="curvedConnector3">
            <a:avLst>
              <a:gd name="adj1" fmla="val 124026"/>
            </a:avLst>
          </a:prstGeom>
          <a:noFill/>
          <a:ln w="19050" cap="flat" cmpd="sng">
            <a:solidFill>
              <a:srgbClr val="00B0F0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243" name="群組 242"/>
          <p:cNvGrpSpPr/>
          <p:nvPr/>
        </p:nvGrpSpPr>
        <p:grpSpPr>
          <a:xfrm>
            <a:off x="104396" y="3664162"/>
            <a:ext cx="2140851" cy="1451753"/>
            <a:chOff x="104396" y="3664162"/>
            <a:chExt cx="2140851" cy="1451753"/>
          </a:xfrm>
        </p:grpSpPr>
        <p:pic>
          <p:nvPicPr>
            <p:cNvPr id="242" name="圖片 24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396" y="3797518"/>
              <a:ext cx="822604" cy="1318397"/>
            </a:xfrm>
            <a:prstGeom prst="rect">
              <a:avLst/>
            </a:prstGeom>
          </p:spPr>
        </p:pic>
        <p:grpSp>
          <p:nvGrpSpPr>
            <p:cNvPr id="85" name="群組 84"/>
            <p:cNvGrpSpPr/>
            <p:nvPr/>
          </p:nvGrpSpPr>
          <p:grpSpPr>
            <a:xfrm>
              <a:off x="847096" y="3664162"/>
              <a:ext cx="1398151" cy="703426"/>
              <a:chOff x="6287450" y="1559961"/>
              <a:chExt cx="2470085" cy="1242729"/>
            </a:xfrm>
          </p:grpSpPr>
          <p:sp>
            <p:nvSpPr>
              <p:cNvPr id="86" name="Google Shape;373;p19"/>
              <p:cNvSpPr/>
              <p:nvPr/>
            </p:nvSpPr>
            <p:spPr>
              <a:xfrm rot="21599970">
                <a:off x="6287450" y="1559961"/>
                <a:ext cx="2470085" cy="1242729"/>
              </a:xfrm>
              <a:custGeom>
                <a:avLst/>
                <a:gdLst/>
                <a:ahLst/>
                <a:cxnLst/>
                <a:rect l="l" t="t" r="r" b="b"/>
                <a:pathLst>
                  <a:path w="2105" h="1633" extrusionOk="0">
                    <a:moveTo>
                      <a:pt x="1241" y="0"/>
                    </a:moveTo>
                    <a:cubicBezTo>
                      <a:pt x="1073" y="32"/>
                      <a:pt x="873" y="96"/>
                      <a:pt x="705" y="128"/>
                    </a:cubicBezTo>
                    <a:cubicBezTo>
                      <a:pt x="537" y="168"/>
                      <a:pt x="400" y="200"/>
                      <a:pt x="304" y="264"/>
                    </a:cubicBezTo>
                    <a:cubicBezTo>
                      <a:pt x="136" y="400"/>
                      <a:pt x="72" y="632"/>
                      <a:pt x="40" y="832"/>
                    </a:cubicBezTo>
                    <a:cubicBezTo>
                      <a:pt x="0" y="1064"/>
                      <a:pt x="0" y="1328"/>
                      <a:pt x="200" y="1496"/>
                    </a:cubicBezTo>
                    <a:cubicBezTo>
                      <a:pt x="336" y="1632"/>
                      <a:pt x="569" y="1632"/>
                      <a:pt x="801" y="1632"/>
                    </a:cubicBezTo>
                    <a:cubicBezTo>
                      <a:pt x="1001" y="1632"/>
                      <a:pt x="1201" y="1632"/>
                      <a:pt x="1401" y="1568"/>
                    </a:cubicBezTo>
                    <a:cubicBezTo>
                      <a:pt x="1601" y="1528"/>
                      <a:pt x="1801" y="1432"/>
                      <a:pt x="1937" y="1264"/>
                    </a:cubicBezTo>
                    <a:cubicBezTo>
                      <a:pt x="2041" y="1064"/>
                      <a:pt x="2073" y="864"/>
                      <a:pt x="2105" y="632"/>
                    </a:cubicBezTo>
                    <a:cubicBezTo>
                      <a:pt x="2105" y="528"/>
                      <a:pt x="2105" y="432"/>
                      <a:pt x="2073" y="328"/>
                    </a:cubicBezTo>
                    <a:cubicBezTo>
                      <a:pt x="2041" y="200"/>
                      <a:pt x="1937" y="96"/>
                      <a:pt x="1801" y="64"/>
                    </a:cubicBezTo>
                    <a:cubicBezTo>
                      <a:pt x="1673" y="32"/>
                      <a:pt x="1537" y="0"/>
                      <a:pt x="1401" y="0"/>
                    </a:cubicBez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87" name="Google Shape;383;p19"/>
              <p:cNvSpPr txBox="1"/>
              <p:nvPr/>
            </p:nvSpPr>
            <p:spPr>
              <a:xfrm>
                <a:off x="6479545" y="1842284"/>
                <a:ext cx="2171820" cy="7362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zh-TW" altLang="en-US" sz="2000" b="1" dirty="0" smtClean="0">
                    <a:solidFill>
                      <a:srgbClr val="0070C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記得注意</a:t>
                </a:r>
                <a:endParaRPr lang="zh-TW" altLang="en-US" sz="2000" dirty="0">
                  <a:solidFill>
                    <a:srgbClr val="0070C0"/>
                  </a:solidFill>
                  <a:latin typeface="Fira Sans Extra Condensed"/>
                  <a:ea typeface="Fira Sans Extra Condensed"/>
                  <a:cs typeface="Fira Sans Extra Condensed"/>
                  <a:sym typeface="Roboto"/>
                </a:endParaRPr>
              </a:p>
            </p:txBody>
          </p:sp>
        </p:grpSp>
      </p:grpSp>
      <p:graphicFrame>
        <p:nvGraphicFramePr>
          <p:cNvPr id="25" name="Google Shape;832;p24"/>
          <p:cNvGraphicFramePr/>
          <p:nvPr>
            <p:extLst>
              <p:ext uri="{D42A27DB-BD31-4B8C-83A1-F6EECF244321}">
                <p14:modId xmlns:p14="http://schemas.microsoft.com/office/powerpoint/2010/main" val="1123887954"/>
              </p:ext>
            </p:extLst>
          </p:nvPr>
        </p:nvGraphicFramePr>
        <p:xfrm>
          <a:off x="5873115" y="-3247"/>
          <a:ext cx="3261360" cy="548640"/>
        </p:xfrm>
        <a:graphic>
          <a:graphicData uri="http://schemas.openxmlformats.org/drawingml/2006/table">
            <a:tbl>
              <a:tblPr>
                <a:noFill/>
                <a:tableStyleId>{E76AB45E-23FB-4328-AA69-5AC00607E572}</a:tableStyleId>
              </a:tblPr>
              <a:tblGrid>
                <a:gridCol w="1201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8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48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97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b="1" dirty="0" smtClean="0"/>
                        <a:t>寵物</a:t>
                      </a:r>
                      <a:endParaRPr lang="zh-HK" altLang="en-US" sz="1200" b="1" dirty="0"/>
                    </a:p>
                  </a:txBody>
                  <a:tcPr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C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b="1" dirty="0" smtClean="0"/>
                        <a:t>狗</a:t>
                      </a:r>
                      <a:endParaRPr lang="zh-HK" altLang="en-US" sz="1200" b="1" dirty="0"/>
                    </a:p>
                  </a:txBody>
                  <a:tcPr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C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b="1" dirty="0" smtClean="0"/>
                        <a:t>貓</a:t>
                      </a:r>
                      <a:endParaRPr lang="zh-HK" altLang="en-US" sz="1200" b="1" dirty="0"/>
                    </a:p>
                  </a:txBody>
                  <a:tcPr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C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b="1" dirty="0" smtClean="0"/>
                        <a:t>兔子</a:t>
                      </a:r>
                      <a:endParaRPr lang="zh-HK" altLang="en-US" sz="1200" b="1" dirty="0"/>
                    </a:p>
                  </a:txBody>
                  <a:tcPr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CD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b="1" dirty="0" smtClean="0"/>
                        <a:t>倉鼠</a:t>
                      </a:r>
                      <a:endParaRPr lang="zh-HK" altLang="en-US" sz="1200" b="1" dirty="0"/>
                    </a:p>
                  </a:txBody>
                  <a:tcPr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C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8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HK" altLang="en-US" sz="1200" b="1" dirty="0" smtClean="0"/>
                        <a:t>壽命 </a:t>
                      </a:r>
                      <a:r>
                        <a:rPr lang="en-US" altLang="zh-TW" sz="1200" b="1" dirty="0" smtClean="0"/>
                        <a:t>(</a:t>
                      </a:r>
                      <a:r>
                        <a:rPr lang="zh-TW" altLang="en-US" sz="1200" b="1" dirty="0" smtClean="0"/>
                        <a:t>年</a:t>
                      </a:r>
                      <a:r>
                        <a:rPr lang="en-US" altLang="zh-TW" sz="1200" b="1" dirty="0" smtClean="0"/>
                        <a:t>)</a:t>
                      </a:r>
                      <a:endParaRPr lang="zh-HK" altLang="en-US" sz="1200" b="1" dirty="0"/>
                    </a:p>
                  </a:txBody>
                  <a:tcPr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C2C2">
                        <a:alpha val="49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zh-HK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zh-HK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zh-HK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zh-HK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37" name="群組 236"/>
          <p:cNvGrpSpPr/>
          <p:nvPr/>
        </p:nvGrpSpPr>
        <p:grpSpPr>
          <a:xfrm>
            <a:off x="6720447" y="2380113"/>
            <a:ext cx="2228313" cy="731653"/>
            <a:chOff x="6720447" y="2380113"/>
            <a:chExt cx="2228313" cy="731653"/>
          </a:xfrm>
        </p:grpSpPr>
        <p:sp>
          <p:nvSpPr>
            <p:cNvPr id="38" name="Google Shape;258;p17"/>
            <p:cNvSpPr/>
            <p:nvPr/>
          </p:nvSpPr>
          <p:spPr>
            <a:xfrm>
              <a:off x="6730514" y="2380113"/>
              <a:ext cx="2218245" cy="731653"/>
            </a:xfrm>
            <a:prstGeom prst="rect">
              <a:avLst/>
            </a:prstGeom>
            <a:solidFill>
              <a:srgbClr val="6AC2C2">
                <a:alpha val="23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59;p17"/>
            <p:cNvSpPr txBox="1"/>
            <p:nvPr/>
          </p:nvSpPr>
          <p:spPr>
            <a:xfrm>
              <a:off x="6720447" y="2450981"/>
              <a:ext cx="2228313" cy="5709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Roboto"/>
                  <a:sym typeface="Roboto"/>
                </a:rPr>
                <a:t>每條棒的</a:t>
              </a:r>
              <a:r>
                <a:rPr lang="zh-TW" altLang="en-US" sz="1600" b="1" dirty="0" smtClean="0">
                  <a:solidFill>
                    <a:schemeClr val="accent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Roboto"/>
                  <a:sym typeface="Roboto"/>
                </a:rPr>
                <a:t>闊度</a:t>
              </a: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Roboto"/>
                  <a:sym typeface="Roboto"/>
                </a:rPr>
                <a:t>和每條棒</a:t>
              </a:r>
              <a:r>
                <a:rPr lang="zh-TW" altLang="en-US" sz="1600" b="1" dirty="0" smtClean="0">
                  <a:solidFill>
                    <a:srgbClr val="00B0F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Roboto"/>
                  <a:sym typeface="Roboto"/>
                </a:rPr>
                <a:t>之間的距離</a:t>
              </a: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Roboto"/>
                  <a:sym typeface="Roboto"/>
                </a:rPr>
                <a:t>應相同</a:t>
              </a:r>
              <a:endParaRPr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Roboto"/>
                <a:sym typeface="Roboto"/>
              </a:endParaRPr>
            </a:p>
          </p:txBody>
        </p:sp>
      </p:grpSp>
      <p:sp>
        <p:nvSpPr>
          <p:cNvPr id="27" name="投影片編號版面配置區 1"/>
          <p:cNvSpPr txBox="1">
            <a:spLocks/>
          </p:cNvSpPr>
          <p:nvPr/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358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300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heme/theme1.xml><?xml version="1.0" encoding="utf-8"?>
<a:theme xmlns:a="http://schemas.openxmlformats.org/drawingml/2006/main" name="Animal Tricks Infographics by Slidesgo">
  <a:themeElements>
    <a:clrScheme name="Simple Light">
      <a:dk1>
        <a:srgbClr val="000000"/>
      </a:dk1>
      <a:lt1>
        <a:srgbClr val="FFFFFF"/>
      </a:lt1>
      <a:dk2>
        <a:srgbClr val="6AC2C2"/>
      </a:dk2>
      <a:lt2>
        <a:srgbClr val="00A8A0"/>
      </a:lt2>
      <a:accent1>
        <a:srgbClr val="2D3962"/>
      </a:accent1>
      <a:accent2>
        <a:srgbClr val="811811"/>
      </a:accent2>
      <a:accent3>
        <a:srgbClr val="F2AE3F"/>
      </a:accent3>
      <a:accent4>
        <a:srgbClr val="FDC85E"/>
      </a:accent4>
      <a:accent5>
        <a:srgbClr val="EC6062"/>
      </a:accent5>
      <a:accent6>
        <a:srgbClr val="EF7D82"/>
      </a:accent6>
      <a:hlink>
        <a:srgbClr val="88BEA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6AC2C2"/>
    </a:dk2>
    <a:lt2>
      <a:srgbClr val="00A8A0"/>
    </a:lt2>
    <a:accent1>
      <a:srgbClr val="2D3962"/>
    </a:accent1>
    <a:accent2>
      <a:srgbClr val="811811"/>
    </a:accent2>
    <a:accent3>
      <a:srgbClr val="F2AE3F"/>
    </a:accent3>
    <a:accent4>
      <a:srgbClr val="FDC85E"/>
    </a:accent4>
    <a:accent5>
      <a:srgbClr val="EC6062"/>
    </a:accent5>
    <a:accent6>
      <a:srgbClr val="EF7D82"/>
    </a:accent6>
    <a:hlink>
      <a:srgbClr val="88BEAF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3576</TotalTime>
  <Words>1315</Words>
  <Application>Microsoft Office PowerPoint</Application>
  <PresentationFormat>如螢幕大小 (16:9)</PresentationFormat>
  <Paragraphs>322</Paragraphs>
  <Slides>22</Slides>
  <Notes>16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1" baseType="lpstr">
      <vt:lpstr>Times New Roman</vt:lpstr>
      <vt:lpstr>Californian FB</vt:lpstr>
      <vt:lpstr>Fira Sans Extra Condensed</vt:lpstr>
      <vt:lpstr>Roboto</vt:lpstr>
      <vt:lpstr>Bauhaus 93</vt:lpstr>
      <vt:lpstr>Arial</vt:lpstr>
      <vt:lpstr>微軟正黑體</vt:lpstr>
      <vt:lpstr>新細明體</vt:lpstr>
      <vt:lpstr>Animal Tricks Infographics by Slidesgo</vt:lpstr>
      <vt:lpstr>3D1 棒形圖(一) 寵物與你</vt:lpstr>
      <vt:lpstr>教材資料</vt:lpstr>
      <vt:lpstr>製作有關寵物壽命的棒形圖</vt:lpstr>
      <vt:lpstr>活動一</vt:lpstr>
      <vt:lpstr>PowerPoint 簡報</vt:lpstr>
      <vt:lpstr>各種寵物的壽命</vt:lpstr>
      <vt:lpstr>縱向棒形圖</vt:lpstr>
      <vt:lpstr>縱向棒形圖</vt:lpstr>
      <vt:lpstr>縱向棒形圖</vt:lpstr>
      <vt:lpstr>縱向棒形圖</vt:lpstr>
      <vt:lpstr>橫向棒形圖</vt:lpstr>
      <vt:lpstr>PowerPoint 簡報</vt:lpstr>
      <vt:lpstr>活動二</vt:lpstr>
      <vt:lpstr>調查學校教師們家中飼養寵物的數量</vt:lpstr>
      <vt:lpstr>調查學校教師們家中飼養寵物的數量</vt:lpstr>
      <vt:lpstr>PowerPoint 簡報</vt:lpstr>
      <vt:lpstr>活動三</vt:lpstr>
      <vt:lpstr>班上同學們喜愛的寵物</vt:lpstr>
      <vt:lpstr>班上同學們喜愛的寵物</vt:lpstr>
      <vt:lpstr>活動四</vt:lpstr>
      <vt:lpstr>以電腦軟件製作棒形圖</vt:lpstr>
      <vt:lpstr>總結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Tricks Infographics</dc:title>
  <dc:creator>AU, Wing-mei</dc:creator>
  <cp:lastModifiedBy>LEE, Chun-yue</cp:lastModifiedBy>
  <cp:revision>175</cp:revision>
  <dcterms:modified xsi:type="dcterms:W3CDTF">2021-08-30T01:32:33Z</dcterms:modified>
</cp:coreProperties>
</file>