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0" r:id="rId1"/>
  </p:sldMasterIdLst>
  <p:notesMasterIdLst>
    <p:notesMasterId r:id="rId14"/>
  </p:notesMasterIdLst>
  <p:sldIdLst>
    <p:sldId id="271" r:id="rId2"/>
    <p:sldId id="303" r:id="rId3"/>
    <p:sldId id="311" r:id="rId4"/>
    <p:sldId id="312" r:id="rId5"/>
    <p:sldId id="313" r:id="rId6"/>
    <p:sldId id="314" r:id="rId7"/>
    <p:sldId id="315" r:id="rId8"/>
    <p:sldId id="275" r:id="rId9"/>
    <p:sldId id="308" r:id="rId10"/>
    <p:sldId id="310" r:id="rId11"/>
    <p:sldId id="309" r:id="rId12"/>
    <p:sldId id="282" r:id="rId13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CCECFF"/>
    <a:srgbClr val="0000FF"/>
    <a:srgbClr val="990033"/>
    <a:srgbClr val="9900CC"/>
    <a:srgbClr val="FF6600"/>
    <a:srgbClr val="66FFFF"/>
    <a:srgbClr val="FFFFCC"/>
    <a:srgbClr val="FF9966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8475" autoAdjust="0"/>
  </p:normalViewPr>
  <p:slideViewPr>
    <p:cSldViewPr snapToGrid="0">
      <p:cViewPr varScale="1">
        <p:scale>
          <a:sx n="98" d="100"/>
          <a:sy n="98" d="100"/>
        </p:scale>
        <p:origin x="164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36E2A-C6A1-4D57-878B-819A4A550099}" type="datetimeFigureOut">
              <a:rPr lang="zh-HK" altLang="en-US" smtClean="0"/>
              <a:t>20/7/2021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2F6A7-ED16-4665-B0CF-E24C75FD431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9882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2F6A7-ED16-4665-B0CF-E24C75FD431A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57620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2F6A7-ED16-4665-B0CF-E24C75FD431A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72895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2F6A7-ED16-4665-B0CF-E24C75FD431A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96313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>
            <a:extLst>
              <a:ext uri="{FF2B5EF4-FFF2-40B4-BE49-F238E27FC236}">
                <a16:creationId xmlns:a16="http://schemas.microsoft.com/office/drawing/2014/main" id="{EAAE4C12-D6A9-4E19-816F-3065B1268C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1241425"/>
            <a:ext cx="446405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備忘稿版面配置區 2">
            <a:extLst>
              <a:ext uri="{FF2B5EF4-FFF2-40B4-BE49-F238E27FC236}">
                <a16:creationId xmlns:a16="http://schemas.microsoft.com/office/drawing/2014/main" id="{74E78C81-279B-4434-8184-686E950137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3316" name="投影片編號版面配置區 3">
            <a:extLst>
              <a:ext uri="{FF2B5EF4-FFF2-40B4-BE49-F238E27FC236}">
                <a16:creationId xmlns:a16="http://schemas.microsoft.com/office/drawing/2014/main" id="{42663AD0-38B3-4620-9904-088019F0D1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1565100-1640-49B7-9577-258AE5C00E4F}" type="slidenum">
              <a:rPr lang="en-US" altLang="zh-TW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1201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短片來源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政府電視宣傳短片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養寵物之前　停停先諗真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》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(30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秒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網址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https://www.isd.gov.hk/chi/tvapi/06_ag18.html</a:t>
            </a:r>
            <a:endParaRPr lang="zh-TW" alt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2F6A7-ED16-4665-B0CF-E24C75FD431A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03875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2F6A7-ED16-4665-B0CF-E24C75FD431A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72111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altLang="zh-TW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altLang="zh-TW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2F6A7-ED16-4665-B0CF-E24C75FD431A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57466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學生觀看短片後，教師著他們分組討論反思問題</a:t>
            </a:r>
            <a:r>
              <a:rPr lang="zh-TW" altLang="en-US" dirty="0" smtClean="0"/>
              <a:t>，帶</a:t>
            </a:r>
            <a:r>
              <a:rPr lang="zh-TW" altLang="en-US" dirty="0"/>
              <a:t>出寵物與人類生活的密切關係</a:t>
            </a:r>
            <a:r>
              <a:rPr lang="zh-TW" altLang="en-US" dirty="0" smtClean="0"/>
              <a:t>，學習</a:t>
            </a:r>
            <a:r>
              <a:rPr lang="zh-TW" altLang="en-US" dirty="0"/>
              <a:t>以負責任的態度飼養寵物。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H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HK" altLang="zh-HK" dirty="0"/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2F6A7-ED16-4665-B0CF-E24C75FD431A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03873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學生閱讀有關報道後，教師著他們分組討論反思問題，從而帶出要懂得關愛動物及尊重動物生命的價值。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50AEC-F15B-4A6C-ABB6-8D3C7A3BFD27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17542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2F6A7-ED16-4665-B0CF-E24C75FD431A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3207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仁民愛物</a:t>
            </a:r>
            <a:r>
              <a:rPr lang="en-US" altLang="zh-TW" dirty="0" smtClean="0"/>
              <a:t>:</a:t>
            </a:r>
            <a:r>
              <a:rPr lang="zh-TW" altLang="en-US" dirty="0" smtClean="0"/>
              <a:t>   </a:t>
            </a:r>
            <a:r>
              <a:rPr lang="en-GB" altLang="zh-HK" dirty="0" smtClean="0"/>
              <a:t>https://www.edb.gov.hk/attachment/tc/curriculum-development/kla/chi-edu/chinese-culture/Proverb-C1-03_pri.pdf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2F6A7-ED16-4665-B0CF-E24C75FD431A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16097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889A3C90-A715-43AF-BF99-9D92E56F6E35}" type="datetimeFigureOut">
              <a:rPr lang="zh-HK" altLang="en-US" smtClean="0"/>
              <a:t>20/7/2021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62973A18-4C38-495F-9072-08DACCF79D6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0304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3C90-A715-43AF-BF99-9D92E56F6E35}" type="datetimeFigureOut">
              <a:rPr lang="zh-HK" altLang="en-US" smtClean="0"/>
              <a:t>20/7/2021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62973A18-4C38-495F-9072-08DACCF79D6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50476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3C90-A715-43AF-BF99-9D92E56F6E35}" type="datetimeFigureOut">
              <a:rPr lang="zh-HK" altLang="en-US" smtClean="0"/>
              <a:t>20/7/2021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62973A18-4C38-495F-9072-08DACCF79D6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69010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3C90-A715-43AF-BF99-9D92E56F6E35}" type="datetimeFigureOut">
              <a:rPr lang="zh-HK" altLang="en-US" smtClean="0"/>
              <a:t>20/7/2021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2973A18-4C38-495F-9072-08DACCF79D61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402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3C90-A715-43AF-BF99-9D92E56F6E35}" type="datetimeFigureOut">
              <a:rPr lang="zh-HK" altLang="en-US" smtClean="0"/>
              <a:t>20/7/2021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2973A18-4C38-495F-9072-08DACCF79D6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08509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3C90-A715-43AF-BF99-9D92E56F6E35}" type="datetimeFigureOut">
              <a:rPr lang="zh-HK" altLang="en-US" smtClean="0"/>
              <a:t>20/7/2021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A18-4C38-495F-9072-08DACCF79D6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40441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3C90-A715-43AF-BF99-9D92E56F6E35}" type="datetimeFigureOut">
              <a:rPr lang="zh-HK" altLang="en-US" smtClean="0"/>
              <a:t>20/7/2021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A18-4C38-495F-9072-08DACCF79D6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79692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3C90-A715-43AF-BF99-9D92E56F6E35}" type="datetimeFigureOut">
              <a:rPr lang="zh-HK" altLang="en-US" smtClean="0"/>
              <a:t>20/7/2021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A18-4C38-495F-9072-08DACCF79D6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92298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889A3C90-A715-43AF-BF99-9D92E56F6E35}" type="datetimeFigureOut">
              <a:rPr lang="zh-HK" altLang="en-US" smtClean="0"/>
              <a:t>20/7/2021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62973A18-4C38-495F-9072-08DACCF79D6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3247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3C90-A715-43AF-BF99-9D92E56F6E35}" type="datetimeFigureOut">
              <a:rPr lang="zh-HK" altLang="en-US" smtClean="0"/>
              <a:t>20/7/2021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A18-4C38-495F-9072-08DACCF79D6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5316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889A3C90-A715-43AF-BF99-9D92E56F6E35}" type="datetimeFigureOut">
              <a:rPr lang="zh-HK" altLang="en-US" smtClean="0"/>
              <a:t>20/7/2021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62973A18-4C38-495F-9072-08DACCF79D6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62672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3C90-A715-43AF-BF99-9D92E56F6E35}" type="datetimeFigureOut">
              <a:rPr lang="zh-HK" altLang="en-US" smtClean="0"/>
              <a:t>20/7/2021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A18-4C38-495F-9072-08DACCF79D6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247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3C90-A715-43AF-BF99-9D92E56F6E35}" type="datetimeFigureOut">
              <a:rPr lang="zh-HK" altLang="en-US" smtClean="0"/>
              <a:t>20/7/2021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A18-4C38-495F-9072-08DACCF79D6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83228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3C90-A715-43AF-BF99-9D92E56F6E35}" type="datetimeFigureOut">
              <a:rPr lang="zh-HK" altLang="en-US" smtClean="0"/>
              <a:t>20/7/2021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A18-4C38-495F-9072-08DACCF79D6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6681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3C90-A715-43AF-BF99-9D92E56F6E35}" type="datetimeFigureOut">
              <a:rPr lang="zh-HK" altLang="en-US" smtClean="0"/>
              <a:t>20/7/2021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A18-4C38-495F-9072-08DACCF79D6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9825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3C90-A715-43AF-BF99-9D92E56F6E35}" type="datetimeFigureOut">
              <a:rPr lang="zh-HK" altLang="en-US" smtClean="0"/>
              <a:t>20/7/2021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A18-4C38-495F-9072-08DACCF79D6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1858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3C90-A715-43AF-BF99-9D92E56F6E35}" type="datetimeFigureOut">
              <a:rPr lang="zh-HK" altLang="en-US" smtClean="0"/>
              <a:t>20/7/2021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A18-4C38-495F-9072-08DACCF79D6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6148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A3C90-A715-43AF-BF99-9D92E56F6E35}" type="datetimeFigureOut">
              <a:rPr lang="zh-HK" altLang="en-US" smtClean="0"/>
              <a:t>20/7/2021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73A18-4C38-495F-9072-08DACCF79D6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594000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01" r:id="rId1"/>
    <p:sldLayoutId id="2147484402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  <p:sldLayoutId id="2147484412" r:id="rId12"/>
    <p:sldLayoutId id="2147484413" r:id="rId13"/>
    <p:sldLayoutId id="2147484414" r:id="rId14"/>
    <p:sldLayoutId id="2147484415" r:id="rId15"/>
    <p:sldLayoutId id="2147484416" r:id="rId16"/>
    <p:sldLayoutId id="214748441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db.gov.hk/attachment/tc/curriculum-development/kla/chi-edu/chinese-culture/Proverb-C1-03_pri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ca.org.hk/ch/animal-welfare/welfare-law-development/animal-laws-hong-ko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d.gov.hk/chi/tvapi/06_ag18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gEyUWz6qGH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636250">
            <a:off x="4024972" y="4615590"/>
            <a:ext cx="1732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責任感</a:t>
            </a:r>
            <a:endParaRPr lang="zh-HK" altLang="en-US" sz="36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6"/>
          <p:cNvSpPr/>
          <p:nvPr/>
        </p:nvSpPr>
        <p:spPr>
          <a:xfrm rot="21075154">
            <a:off x="3692139" y="5788997"/>
            <a:ext cx="2141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珍惜生命</a:t>
            </a:r>
            <a:endParaRPr lang="zh-HK" altLang="en-US" sz="36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 rot="20779406">
            <a:off x="394576" y="5836259"/>
            <a:ext cx="1246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承擔</a:t>
            </a:r>
            <a:endParaRPr lang="zh-HK" altLang="en-US" sz="3600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8"/>
          <p:cNvSpPr/>
          <p:nvPr/>
        </p:nvSpPr>
        <p:spPr>
          <a:xfrm rot="408617">
            <a:off x="709857" y="4755901"/>
            <a:ext cx="1252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尊重</a:t>
            </a:r>
            <a:endParaRPr lang="zh-HK" altLang="en-US" sz="360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267341" y="473249"/>
            <a:ext cx="5747587" cy="3774318"/>
          </a:xfrm>
          <a:solidFill>
            <a:schemeClr val="bg1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zh-TW" altLang="en-US" sz="67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生活事件事例：</a:t>
            </a:r>
            <a:r>
              <a:rPr lang="en-US" altLang="zh-TW" sz="67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7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7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愛護動物</a:t>
            </a:r>
            <a:r>
              <a:rPr lang="en-HK" altLang="zh-TW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HK" altLang="zh-TW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初小及高小</a:t>
            </a:r>
            <a:r>
              <a:rPr lang="en-US" altLang="zh-TW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價值觀</a:t>
            </a:r>
            <a:r>
              <a:rPr lang="zh-TW" altLang="en-US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 </a:t>
            </a:r>
            <a:r>
              <a:rPr lang="en-US" altLang="zh-TW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生命教育</a:t>
            </a:r>
            <a:r>
              <a:rPr lang="en-US" altLang="zh-TW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教育局德育、公民及國民教育組</a:t>
            </a:r>
            <a:r>
              <a:rPr lang="zh-TW" altLang="en-US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製作</a:t>
            </a:r>
            <a:r>
              <a:rPr lang="en-US" altLang="zh-TW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en-US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20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2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zh-HK" altLang="en-US" sz="2200" dirty="0">
              <a:solidFill>
                <a:schemeClr val="accent2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/>
          <a:srcRect l="75918" t="15606" r="2449" b="50117"/>
          <a:stretch/>
        </p:blipFill>
        <p:spPr>
          <a:xfrm>
            <a:off x="6074286" y="2601912"/>
            <a:ext cx="3046776" cy="3220389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6074286" y="6251510"/>
            <a:ext cx="306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漁農自然護理署</a:t>
            </a:r>
            <a:endParaRPr lang="zh-HK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 rot="20861329">
            <a:off x="2076694" y="4667966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同理心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2189391" y="5769291"/>
            <a:ext cx="1303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守法</a:t>
            </a:r>
            <a:endParaRPr lang="zh-TW" altLang="en-US" sz="3600" dirty="0">
              <a:solidFill>
                <a:srgbClr val="FF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6702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62707" y="797669"/>
            <a:ext cx="713935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</a:pPr>
            <a:r>
              <a:rPr lang="zh-TW" altLang="en-US" sz="40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親親</a:t>
            </a:r>
            <a:r>
              <a:rPr lang="zh-TW" altLang="en-US" sz="40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而仁民，仁民而愛物</a:t>
            </a:r>
            <a:r>
              <a:rPr lang="zh-TW" altLang="en-US" sz="40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000" b="1" dirty="0" smtClean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</a:pP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上面的經典名句，出自</a:t>
            </a: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孟子</a:t>
            </a: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盡心上</a:t>
            </a: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，意思是：</a:t>
            </a:r>
            <a:r>
              <a:rPr lang="zh-TW" altLang="en-US" sz="2800" i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要親愛自己的親人，仁厚地對待一般人</a:t>
            </a:r>
            <a:r>
              <a:rPr lang="zh-TW" altLang="en-US" sz="2800" i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，並且</a:t>
            </a:r>
            <a:r>
              <a:rPr lang="zh-TW" altLang="en-US" sz="2800" i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推而廣之，愛護天地萬物</a:t>
            </a:r>
            <a:r>
              <a:rPr lang="zh-TW" altLang="en-US" sz="2800" i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i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</a:pP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在天地萬物方面，有靈性的寵物特別討人喜愛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，我們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當然會呵護備至。至於其他的生物以至非生物，有些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是我們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的好助手，有些是我們的生活資源，它們全部都是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生態平衡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的好夥伴，值得我們好好愛惜。</a:t>
            </a:r>
            <a:endParaRPr lang="en-US" altLang="zh-TW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40"/>
          <a:stretch/>
        </p:blipFill>
        <p:spPr>
          <a:xfrm>
            <a:off x="7502769" y="3848398"/>
            <a:ext cx="1343770" cy="1894114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6624278" y="6219716"/>
            <a:ext cx="310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來源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: 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教育局 中文組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50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074286" y="6251510"/>
            <a:ext cx="306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漁農自然護理署</a:t>
            </a:r>
            <a:endParaRPr lang="zh-HK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2" y="-52739"/>
            <a:ext cx="9145052" cy="630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306" y="624471"/>
            <a:ext cx="8776010" cy="6233529"/>
          </a:xfrm>
          <a:solidFill>
            <a:srgbClr val="FFFFCC"/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2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香港的動物保護法例</a:t>
            </a:r>
            <a:r>
              <a:rPr lang="en-US" altLang="zh-TW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169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章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防止殘酷對待動物條例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》-- 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保障本</a:t>
            </a:r>
            <a:r>
              <a:rPr lang="zh-TW" altLang="en-US" sz="18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港</a:t>
            </a:r>
            <a:r>
              <a:rPr lang="zh-TW" altLang="en-US" sz="180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動物福利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的主要法例，範圍涵蓋伴侶動物、食用動物和實驗用動物的福利。殘酷對待動物可分為以下幾種形式：</a:t>
            </a:r>
            <a:endParaRPr lang="en-US" altLang="zh-TW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zh-TW" altLang="en-US" sz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虐待 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任何人對動物施以肉體虐待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包括任何動物的擁有人容許其動物被如此對待），如殘酷地打、踢、惡待、折磨、激怒、驚嚇等，導致動物承受不必要痛苦。</a:t>
            </a:r>
            <a:endParaRPr lang="en-US" altLang="zh-TW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zh-TW" altLang="en-US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疏忽照顧 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任何人在關禁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運送動物時，疏於為其照顧的動物提供充足食物和清水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容許動物在其控制下承受不必要痛苦。令寵物缺乏充足食物、清水、居所和必要的   獸醫護理的寵物主人。</a:t>
            </a:r>
            <a:endParaRPr lang="en-US" altLang="zh-TW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zh-TW" altLang="en-US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不適當地運送 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利用過小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不適當的器具運送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從火車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其他交通工具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卸載動物，導致動物承受不必要的痛苦。</a:t>
            </a:r>
            <a:endParaRPr lang="en-US" altLang="zh-TW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zh-TW" altLang="en-US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打鬥 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在動物打鬥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動物挑惹中參與任何部分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包括容許其處所用作此等用途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接受任何與此等活動有關的金錢利益）。</a:t>
            </a:r>
            <a:endParaRPr lang="en-US" altLang="zh-TW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zh-TW" altLang="en-US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動物進口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任何人把動物帶入香港，卻在運送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其處所飼養時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其控制下，使動物承受不必要的痛苦。</a:t>
            </a:r>
            <a:endParaRPr lang="en-US" altLang="zh-TW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altLang="zh-TW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刑罰 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最高可被罰款港幣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萬元及監禁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488560" y="6488668"/>
            <a:ext cx="2603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: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 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愛護</a:t>
            </a:r>
            <a:r>
              <a:rPr lang="zh-TW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動物協會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61719A-2E60-47C9-8228-4B1DF7103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777" y="121069"/>
            <a:ext cx="3098223" cy="604692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教師參考資料</a:t>
            </a:r>
            <a:endParaRPr lang="en-HK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012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0" y="260648"/>
            <a:ext cx="9052990" cy="703830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FA5DF95-1626-4046-BB8D-3D8F78F00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17" y="618028"/>
            <a:ext cx="7551735" cy="1143000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學習重點</a:t>
            </a:r>
            <a:endParaRPr lang="zh-HK" altLang="en-US" sz="4400" b="1" dirty="0">
              <a:solidFill>
                <a:schemeClr val="accent2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291" name="內容預留位置 2">
            <a:extLst>
              <a:ext uri="{FF2B5EF4-FFF2-40B4-BE49-F238E27FC236}">
                <a16:creationId xmlns:a16="http://schemas.microsoft.com/office/drawing/2014/main" id="{244F3F56-6D92-4A97-9474-8E97B0A34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5" y="5130800"/>
            <a:ext cx="7200900" cy="4114800"/>
          </a:xfrm>
        </p:spPr>
        <p:txBody>
          <a:bodyPr/>
          <a:lstStyle/>
          <a:p>
            <a:endParaRPr lang="en-US" altLang="zh-TW"/>
          </a:p>
          <a:p>
            <a:endParaRPr lang="en-US" altLang="zh-TW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340A3223-6B46-4DE9-94CC-451210A88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682559"/>
              </p:ext>
            </p:extLst>
          </p:nvPr>
        </p:nvGraphicFramePr>
        <p:xfrm>
          <a:off x="518900" y="1864923"/>
          <a:ext cx="8151367" cy="4707929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601278">
                  <a:extLst>
                    <a:ext uri="{9D8B030D-6E8A-4147-A177-3AD203B41FA5}">
                      <a16:colId xmlns:a16="http://schemas.microsoft.com/office/drawing/2014/main" val="671913260"/>
                    </a:ext>
                  </a:extLst>
                </a:gridCol>
                <a:gridCol w="6550089">
                  <a:extLst>
                    <a:ext uri="{9D8B030D-6E8A-4147-A177-3AD203B41FA5}">
                      <a16:colId xmlns:a16="http://schemas.microsoft.com/office/drawing/2014/main" val="3911223499"/>
                    </a:ext>
                  </a:extLst>
                </a:gridCol>
              </a:tblGrid>
              <a:tr h="139577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內容概要</a:t>
                      </a:r>
                      <a:r>
                        <a:rPr lang="en-US" altLang="zh-TW" sz="2400" b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  </a:t>
                      </a:r>
                    </a:p>
                    <a:p>
                      <a:endParaRPr lang="zh-TW" altLang="en-US" sz="2400" b="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just" hangingPunct="0">
                        <a:lnSpc>
                          <a:spcPts val="3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TW" altLang="en-US" sz="2400" b="0" baseline="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通過短片及綜合新聞報導，培養學生的同理心，善待寵物和動物，愛護他們的生命。</a:t>
                      </a:r>
                      <a:endParaRPr lang="zh-TW" altLang="en-US" sz="2400" b="0" baseline="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8304074"/>
                  </a:ext>
                </a:extLst>
              </a:tr>
              <a:tr h="180763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學習目標</a:t>
                      </a:r>
                      <a:r>
                        <a:rPr lang="en-US" altLang="zh-TW" sz="2400" b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</a:p>
                    <a:p>
                      <a:endParaRPr lang="zh-TW" altLang="en-US" sz="2400" b="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240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反思如何和動物共存</a:t>
                      </a:r>
                      <a:endParaRPr lang="en-US" altLang="zh-TW" sz="2400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240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</a:t>
                      </a:r>
                      <a:r>
                        <a:rPr lang="zh-TW" altLang="en-US" sz="24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以負責任的態度飼養寵物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24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培養</a:t>
                      </a:r>
                      <a:r>
                        <a:rPr lang="zh-TW" altLang="en-US" sz="240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關愛動物</a:t>
                      </a:r>
                      <a:r>
                        <a:rPr lang="zh-TW" altLang="en-US" sz="24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和尊重動物生命的態度</a:t>
                      </a:r>
                      <a:endParaRPr lang="en-US" altLang="zh-TW" sz="24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0042857"/>
                  </a:ext>
                </a:extLst>
              </a:tr>
              <a:tr h="150451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價值觀和態度</a:t>
                      </a:r>
                      <a:r>
                        <a:rPr lang="en-US" altLang="zh-TW" sz="2400" b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endParaRPr lang="zh-TW" altLang="en-US" sz="2400" b="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sz="2400" b="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20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同理</a:t>
                      </a:r>
                      <a:r>
                        <a:rPr lang="zh-TW" altLang="en-US" sz="2400" kern="120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心、尊重</a:t>
                      </a:r>
                      <a:r>
                        <a:rPr lang="zh-TW" altLang="en-US" sz="240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、承擔、</a:t>
                      </a:r>
                      <a:r>
                        <a:rPr lang="zh-TW" altLang="en-US" sz="2400" kern="120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責任感</a:t>
                      </a:r>
                      <a:r>
                        <a:rPr lang="zh-TW" altLang="en-US" sz="2400" kern="120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、守法、珍惜</a:t>
                      </a:r>
                      <a:r>
                        <a:rPr lang="zh-TW" altLang="en-US" sz="240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生命</a:t>
                      </a:r>
                    </a:p>
                  </a:txBody>
                  <a:tcPr marL="86263" marR="86263" marT="43537" marB="43537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7798219"/>
                  </a:ext>
                </a:extLst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6680185" y="6005264"/>
            <a:ext cx="2463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/>
              <a:t>Images: www.freepik.com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289974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10477" b="6856"/>
          <a:stretch/>
        </p:blipFill>
        <p:spPr>
          <a:xfrm>
            <a:off x="1507466" y="2041797"/>
            <a:ext cx="6274661" cy="38403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3363" y="2114786"/>
            <a:ext cx="4140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HK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516" y="6341505"/>
            <a:ext cx="6196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/>
              <a:t>短片來源</a:t>
            </a:r>
            <a:r>
              <a:rPr lang="en-US" altLang="zh-TW" sz="1400" b="1" dirty="0" smtClean="0"/>
              <a:t>: </a:t>
            </a:r>
            <a:r>
              <a:rPr lang="zh-TW" altLang="en-US" sz="1400" b="1" dirty="0" smtClean="0"/>
              <a:t>漁</a:t>
            </a:r>
            <a:r>
              <a:rPr lang="zh-TW" altLang="en-US" sz="1400" b="1" dirty="0"/>
              <a:t>農自然護理署宣傳短片</a:t>
            </a:r>
            <a:r>
              <a:rPr lang="en-US" altLang="zh-TW" sz="1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1400" b="1" dirty="0"/>
              <a:t>養寵物之前　停停先諗</a:t>
            </a:r>
            <a:r>
              <a:rPr lang="zh-TW" altLang="en-US" sz="1400" b="1" dirty="0" smtClean="0"/>
              <a:t>真</a:t>
            </a:r>
            <a:r>
              <a:rPr lang="en-US" altLang="zh-TW" sz="1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endParaRPr lang="zh-HK" altLang="en-US" sz="1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1" y="788965"/>
            <a:ext cx="6896534" cy="10809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sz="72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CA4F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短片</a:t>
            </a:r>
            <a:endParaRPr lang="zh-HK" altLang="en-US" sz="72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ACA4F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94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788965"/>
            <a:ext cx="6896534" cy="10809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sz="72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CA4F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經驗分享</a:t>
            </a:r>
            <a:endParaRPr lang="zh-HK" altLang="en-US" sz="72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ACA4F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6872"/>
            <a:ext cx="6887389" cy="4002967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800" b="1" dirty="0" smtClean="0">
                <a:latin typeface="+mn-ea"/>
              </a:rPr>
              <a:t>1.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你有飼養寵物嗎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</a:p>
          <a:p>
            <a:pPr marL="0" indent="0">
              <a:buNone/>
            </a:pP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有，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你飼養什麼寵物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>
              <a:buNone/>
            </a:pP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你有什麼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飼養寵物的心得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>
              <a:buNone/>
            </a:pP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飼養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寵物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的感受如何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寵物教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懂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你什麼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>
              <a:buNone/>
            </a:pPr>
            <a:endParaRPr lang="zh-HK" altLang="en-US" sz="2800" b="1" dirty="0">
              <a:latin typeface="+mn-ea"/>
            </a:endParaRPr>
          </a:p>
        </p:txBody>
      </p:sp>
      <p:sp>
        <p:nvSpPr>
          <p:cNvPr id="5" name="文字方塊 6"/>
          <p:cNvSpPr txBox="1"/>
          <p:nvPr/>
        </p:nvSpPr>
        <p:spPr>
          <a:xfrm>
            <a:off x="6680185" y="6339839"/>
            <a:ext cx="2463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/>
              <a:t>Images: www.freepik.com</a:t>
            </a:r>
            <a:endParaRPr lang="zh-HK" altLang="en-US" sz="1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545" y="2059873"/>
            <a:ext cx="3122376" cy="312237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4636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37422" y="6367661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dirty="0" smtClean="0">
                <a:solidFill>
                  <a:schemeClr val="bg1"/>
                </a:solidFill>
              </a:rPr>
              <a:t>短片來源</a:t>
            </a:r>
            <a:r>
              <a:rPr lang="en-US" altLang="zh-TW" dirty="0" smtClean="0">
                <a:solidFill>
                  <a:schemeClr val="bg1"/>
                </a:solidFill>
              </a:rPr>
              <a:t>:</a:t>
            </a:r>
            <a:r>
              <a:rPr lang="zh-TW" altLang="en-US" dirty="0" smtClean="0">
                <a:solidFill>
                  <a:schemeClr val="bg1"/>
                </a:solidFill>
              </a:rPr>
              <a:t> 漁</a:t>
            </a:r>
            <a:r>
              <a:rPr lang="zh-TW" altLang="en-US" dirty="0">
                <a:solidFill>
                  <a:schemeClr val="bg1"/>
                </a:solidFill>
              </a:rPr>
              <a:t>農自然護理</a:t>
            </a:r>
            <a:r>
              <a:rPr lang="zh-TW" altLang="en-US" dirty="0" smtClean="0">
                <a:solidFill>
                  <a:schemeClr val="bg1"/>
                </a:solidFill>
              </a:rPr>
              <a:t>署</a:t>
            </a:r>
            <a:endParaRPr lang="zh-HK" altLang="en-US" dirty="0">
              <a:solidFill>
                <a:schemeClr val="bg1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D164508-9602-4B12-87F6-466B5EF50166}"/>
              </a:ext>
            </a:extLst>
          </p:cNvPr>
          <p:cNvSpPr/>
          <p:nvPr/>
        </p:nvSpPr>
        <p:spPr>
          <a:xfrm>
            <a:off x="144658" y="644560"/>
            <a:ext cx="28336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2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短片</a:t>
            </a:r>
            <a:endParaRPr lang="zh-HK" altLang="en-US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t="-1" b="14198"/>
          <a:stretch/>
        </p:blipFill>
        <p:spPr>
          <a:xfrm rot="356715">
            <a:off x="6443664" y="123316"/>
            <a:ext cx="2544369" cy="3143710"/>
          </a:xfrm>
          <a:prstGeom prst="rect">
            <a:avLst/>
          </a:prstGeom>
        </p:spPr>
      </p:pic>
      <p:pic>
        <p:nvPicPr>
          <p:cNvPr id="7" name="圖片 6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38571" t="43194" r="22449" b="17966"/>
          <a:stretch/>
        </p:blipFill>
        <p:spPr>
          <a:xfrm>
            <a:off x="596633" y="2398795"/>
            <a:ext cx="6425499" cy="359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4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40" y="901410"/>
            <a:ext cx="7019499" cy="716139"/>
          </a:xfr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反思問題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53" y="2776683"/>
            <a:ext cx="8160327" cy="4489879"/>
          </a:xfrm>
          <a:noFill/>
        </p:spPr>
        <p:txBody>
          <a:bodyPr>
            <a:normAutofit/>
          </a:bodyPr>
          <a:lstStyle/>
          <a:p>
            <a:pPr marL="385763" indent="-385763" fontAlgn="t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Font typeface="+mj-lt"/>
              <a:buAutoNum type="arabicPeriod"/>
            </a:pP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當決定養寵物</a:t>
            </a:r>
            <a:r>
              <a:rPr lang="zh-TW" altLang="en-US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前你會考慮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準備什麼</a:t>
            </a:r>
            <a:r>
              <a:rPr lang="en-US" altLang="zh-TW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85763" indent="-385763" fontAlgn="t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Font typeface="+mj-lt"/>
              <a:buAutoNum type="arabicPeriod"/>
            </a:pPr>
            <a:r>
              <a:rPr lang="zh-TW" altLang="en-US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飼養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寵物會遇到什麼困難</a:t>
            </a:r>
            <a: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</a:t>
            </a:r>
            <a:r>
              <a:rPr lang="zh-TW" altLang="en-US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如何處理</a:t>
            </a:r>
            <a:r>
              <a:rPr lang="en-US" altLang="zh-TW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385763" indent="-385763" fontAlgn="t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Font typeface="+mj-lt"/>
              <a:buAutoNum type="arabicPeriod"/>
            </a:pPr>
            <a:r>
              <a:rPr lang="zh-TW" altLang="en-US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</a:t>
            </a:r>
            <a:r>
              <a:rPr lang="zh-TW" altLang="en-US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一個負責任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的寵物主人</a:t>
            </a:r>
            <a:r>
              <a:rPr lang="en-US" altLang="zh-TW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385763" indent="-385763" fontAlgn="t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Font typeface="+mj-lt"/>
              <a:buAutoNum type="arabicPeriod"/>
            </a:pP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85763" indent="-385763" fontAlgn="t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Font typeface="+mj-lt"/>
              <a:buAutoNum type="arabicPeriod"/>
            </a:pPr>
            <a:endParaRPr lang="zh-HK" altLang="zh-HK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182" y="728291"/>
            <a:ext cx="1081592" cy="106237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/>
          <a:srcRect l="36123" t="18329" r="36327" b="12158"/>
          <a:stretch/>
        </p:blipFill>
        <p:spPr>
          <a:xfrm>
            <a:off x="7181858" y="4074666"/>
            <a:ext cx="1962142" cy="278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1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5725" y="957509"/>
            <a:ext cx="6896534" cy="1080938"/>
          </a:xfrm>
        </p:spPr>
        <p:txBody>
          <a:bodyPr>
            <a:normAutofit fontScale="90000"/>
          </a:bodyPr>
          <a:lstStyle/>
          <a:p>
            <a:r>
              <a:rPr lang="zh-TW" altLang="en-US" sz="72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CA4F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綜合</a:t>
            </a:r>
            <a:r>
              <a:rPr lang="zh-TW" altLang="en-US" sz="80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CA4F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新聞報道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896" y="2104139"/>
            <a:ext cx="4853664" cy="4374199"/>
          </a:xfrm>
          <a:prstGeom prst="rect">
            <a:avLst/>
          </a:prstGeom>
        </p:spPr>
      </p:pic>
      <p:sp>
        <p:nvSpPr>
          <p:cNvPr id="4" name="文字方塊 6"/>
          <p:cNvSpPr txBox="1"/>
          <p:nvPr/>
        </p:nvSpPr>
        <p:spPr>
          <a:xfrm>
            <a:off x="6680185" y="6339839"/>
            <a:ext cx="2463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/>
              <a:t>Images: www.freepik.com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0412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20" y="286438"/>
            <a:ext cx="8494005" cy="670698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132881" y="578641"/>
            <a:ext cx="26468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zh-HK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綜合新聞</a:t>
            </a: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報道</a:t>
            </a:r>
          </a:p>
        </p:txBody>
      </p:sp>
      <p:sp>
        <p:nvSpPr>
          <p:cNvPr id="2" name="矩形 1"/>
          <p:cNvSpPr/>
          <p:nvPr/>
        </p:nvSpPr>
        <p:spPr>
          <a:xfrm>
            <a:off x="436907" y="1163416"/>
            <a:ext cx="8038825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en-HK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近日一位媽媽在社交平台上分享自己買了一些生蟹回家準備烹調，但在烹調前的一小時，她的兩名子女把生蟹吊起，並用竹籤插其眼睛及敲打蟹殼，更想跟生蟹一起浸浴，子女玩弄生蟹足足一小時。該名媽媽見狀後便拿回生蟹進行烹調。及後，她在社交平台上寫道</a:t>
            </a:r>
            <a:r>
              <a:rPr lang="en-US" altLang="zh-TW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「當蟹遇上兩隻馬騮（小朋友），真的</a:t>
            </a:r>
            <a:r>
              <a:rPr lang="en-US" altLang="zh-TW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生不如死</a:t>
            </a:r>
            <a:r>
              <a:rPr lang="en-US" altLang="zh-TW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lang="en-HK" altLang="zh-TW" sz="20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hangingPunct="0">
              <a:lnSpc>
                <a:spcPct val="150000"/>
              </a:lnSpc>
            </a:pPr>
            <a:r>
              <a:rPr lang="en-HK" altLang="zh-TW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</a:p>
          <a:p>
            <a:pPr algn="just" hangingPunct="0">
              <a:lnSpc>
                <a:spcPct val="150000"/>
              </a:lnSpc>
            </a:pPr>
            <a:r>
              <a:rPr lang="en-HK" altLang="zh-TW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後來很多網民留言批評她作為家長要懂得身教小朋友正確的價值觀，任何動物的生命也值得尊重，即使將會用來烹調也不應虐待；更有網民指家長要指導小朋友珍惜食物，不應拿來作玩具，要對食物存有感恩。</a:t>
            </a:r>
            <a:endParaRPr lang="en-HK" altLang="zh-TW" sz="20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50000"/>
              </a:lnSpc>
            </a:pPr>
            <a:endParaRPr lang="en-HK" altLang="zh-TW" sz="20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150000"/>
              </a:lnSpc>
            </a:pPr>
            <a:endParaRPr lang="zh-TW" altLang="en-US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485" y="5260814"/>
            <a:ext cx="2083432" cy="1877622"/>
          </a:xfrm>
          <a:prstGeom prst="rect">
            <a:avLst/>
          </a:prstGeom>
        </p:spPr>
      </p:pic>
      <p:sp>
        <p:nvSpPr>
          <p:cNvPr id="8" name="文字方塊 6"/>
          <p:cNvSpPr txBox="1"/>
          <p:nvPr/>
        </p:nvSpPr>
        <p:spPr>
          <a:xfrm>
            <a:off x="209314" y="6581001"/>
            <a:ext cx="2463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/>
              <a:t>Images: www.freepik.com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6407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579" y="878509"/>
            <a:ext cx="7128427" cy="716139"/>
          </a:xfr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反思問題</a:t>
            </a:r>
            <a:endParaRPr lang="zh-HK" altLang="en-US" b="1" dirty="0">
              <a:solidFill>
                <a:schemeClr val="accent2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287" y="2708662"/>
            <a:ext cx="7676310" cy="4338190"/>
          </a:xfrm>
          <a:noFill/>
        </p:spPr>
        <p:txBody>
          <a:bodyPr>
            <a:normAutofit/>
          </a:bodyPr>
          <a:lstStyle/>
          <a:p>
            <a:pPr marL="385763" indent="-385763" fontAlgn="t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Font typeface="+mj-lt"/>
              <a:buAutoNum type="arabicPeriod"/>
            </a:pPr>
            <a:r>
              <a:rPr lang="zh-TW" altLang="en-US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你如何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評價這名媽媽和她的子女的行為</a:t>
            </a:r>
            <a:r>
              <a:rPr lang="en-US" altLang="zh-TW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85763" indent="-385763" fontAlgn="t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Font typeface="+mj-lt"/>
              <a:buAutoNum type="arabicPeriod"/>
            </a:pPr>
            <a:r>
              <a:rPr lang="zh-TW" altLang="en-US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你同意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網民的批評嗎</a:t>
            </a:r>
            <a: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</a:t>
            </a:r>
            <a:r>
              <a:rPr lang="en-US" altLang="zh-TW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HK" altLang="zh-TW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85763" indent="-385763" fontAlgn="t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Font typeface="+mj-lt"/>
              <a:buAutoNum type="arabicPeriod"/>
            </a:pP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你認為應如何看待動物的生命</a:t>
            </a:r>
            <a:r>
              <a:rPr lang="en-US" altLang="zh-TW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77" b="68528"/>
          <a:stretch/>
        </p:blipFill>
        <p:spPr>
          <a:xfrm>
            <a:off x="6908417" y="4512520"/>
            <a:ext cx="1629180" cy="16937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  <a:softEdge rad="63500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0775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柏林">
  <a:themeElements>
    <a:clrScheme name="柏林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柏林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柏林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TM04033917[[fn=柏林]]</Template>
  <TotalTime>8326</TotalTime>
  <Words>949</Words>
  <Application>Microsoft Office PowerPoint</Application>
  <PresentationFormat>如螢幕大小 (4:3)</PresentationFormat>
  <Paragraphs>86</Paragraphs>
  <Slides>12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0" baseType="lpstr">
      <vt:lpstr>微軟正黑體</vt:lpstr>
      <vt:lpstr>新細明體</vt:lpstr>
      <vt:lpstr>標楷體</vt:lpstr>
      <vt:lpstr>Arial</vt:lpstr>
      <vt:lpstr>Calibri</vt:lpstr>
      <vt:lpstr>Trebuchet MS</vt:lpstr>
      <vt:lpstr>Wingdings</vt:lpstr>
      <vt:lpstr>柏林</vt:lpstr>
      <vt:lpstr>生活事件事例： 愛護動物  初小及高小 價值觀教育 (生命教育) 教育局德育、公民及國民教育組製作 2021年7月</vt:lpstr>
      <vt:lpstr>學習重點</vt:lpstr>
      <vt:lpstr>短片</vt:lpstr>
      <vt:lpstr>經驗分享</vt:lpstr>
      <vt:lpstr>PowerPoint 簡報</vt:lpstr>
      <vt:lpstr>反思問題</vt:lpstr>
      <vt:lpstr>綜合新聞報道 </vt:lpstr>
      <vt:lpstr>PowerPoint 簡報</vt:lpstr>
      <vt:lpstr>反思問題</vt:lpstr>
      <vt:lpstr>PowerPoint 簡報</vt:lpstr>
      <vt:lpstr>PowerPoint 簡報</vt:lpstr>
      <vt:lpstr>教師參考資料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小花的故事</dc:title>
  <dc:creator>HUNG, Chiu-lung</dc:creator>
  <cp:lastModifiedBy>LAM, Yuen-shan</cp:lastModifiedBy>
  <cp:revision>173</cp:revision>
  <dcterms:created xsi:type="dcterms:W3CDTF">2019-05-17T09:05:46Z</dcterms:created>
  <dcterms:modified xsi:type="dcterms:W3CDTF">2021-07-20T07:32:01Z</dcterms:modified>
</cp:coreProperties>
</file>