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3"/>
  </p:notesMasterIdLst>
  <p:sldIdLst>
    <p:sldId id="256" r:id="rId2"/>
    <p:sldId id="257" r:id="rId3"/>
    <p:sldId id="270" r:id="rId4"/>
    <p:sldId id="271" r:id="rId5"/>
    <p:sldId id="272" r:id="rId6"/>
    <p:sldId id="259" r:id="rId7"/>
    <p:sldId id="260" r:id="rId8"/>
    <p:sldId id="267" r:id="rId9"/>
    <p:sldId id="268" r:id="rId10"/>
    <p:sldId id="269" r:id="rId11"/>
    <p:sldId id="266"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77878" autoAdjust="0"/>
  </p:normalViewPr>
  <p:slideViewPr>
    <p:cSldViewPr snapToGrid="0">
      <p:cViewPr varScale="1">
        <p:scale>
          <a:sx n="80" d="100"/>
          <a:sy n="80" d="100"/>
        </p:scale>
        <p:origin x="114" y="2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18FD4A-E634-4EE8-BC9B-A3F3AC6875DC}" type="datetimeFigureOut">
              <a:rPr lang="zh-HK" altLang="en-US" smtClean="0"/>
              <a:t>21/12/2020</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F7BA25-99BD-409F-BE4D-578BCA6CFC78}" type="slidenum">
              <a:rPr lang="zh-HK" altLang="en-US" smtClean="0"/>
              <a:t>‹#›</a:t>
            </a:fld>
            <a:endParaRPr lang="zh-HK" altLang="en-US"/>
          </a:p>
        </p:txBody>
      </p:sp>
    </p:spTree>
    <p:extLst>
      <p:ext uri="{BB962C8B-B14F-4D97-AF65-F5344CB8AC3E}">
        <p14:creationId xmlns:p14="http://schemas.microsoft.com/office/powerpoint/2010/main" val="64933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spc="100" baseline="0"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1</a:t>
            </a:fld>
            <a:endParaRPr lang="zh-HK" altLang="en-US"/>
          </a:p>
        </p:txBody>
      </p:sp>
    </p:spTree>
    <p:extLst>
      <p:ext uri="{BB962C8B-B14F-4D97-AF65-F5344CB8AC3E}">
        <p14:creationId xmlns:p14="http://schemas.microsoft.com/office/powerpoint/2010/main" val="165078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課堂中</a:t>
            </a:r>
            <a:r>
              <a:rPr lang="en-US" dirty="0" err="1"/>
              <a:t>，</a:t>
            </a:r>
            <a:r>
              <a:rPr lang="en-US" dirty="0" err="1" smtClean="0"/>
              <a:t>同學學習以同理心去體諒別人</a:t>
            </a:r>
            <a:r>
              <a:rPr lang="en-US" dirty="0" smtClean="0"/>
              <a:t>，</a:t>
            </a:r>
            <a:r>
              <a:rPr lang="zh-TW" altLang="en-US" dirty="0" smtClean="0"/>
              <a:t>並</a:t>
            </a:r>
            <a:r>
              <a:rPr lang="en-US" dirty="0" err="1" smtClean="0"/>
              <a:t>以</a:t>
            </a:r>
            <a:r>
              <a:rPr lang="en-US" dirty="0" err="1"/>
              <a:t>「同理心」感受別</a:t>
            </a:r>
            <a:r>
              <a:rPr lang="zh-TW" altLang="en-US" dirty="0"/>
              <a:t>人</a:t>
            </a:r>
            <a:r>
              <a:rPr lang="zh-TW" altLang="en-US" dirty="0" smtClean="0"/>
              <a:t>的感受，發揮</a:t>
            </a:r>
            <a:r>
              <a:rPr lang="zh-TW" altLang="en-US" dirty="0"/>
              <a:t>守望相助的精神。教師可</a:t>
            </a:r>
            <a:r>
              <a:rPr lang="en-US" dirty="0" err="1" smtClean="0"/>
              <a:t>請學生撰寫助人記</a:t>
            </a:r>
            <a:r>
              <a:rPr lang="zh-TW" altLang="en-US" dirty="0"/>
              <a:t>錄，並於</a:t>
            </a:r>
            <a:r>
              <a:rPr lang="zh-TW" altLang="en-US" dirty="0" smtClean="0"/>
              <a:t>一段時間後</a:t>
            </a:r>
            <a:r>
              <a:rPr lang="en-US" altLang="zh-TW" dirty="0" smtClean="0"/>
              <a:t>(</a:t>
            </a:r>
            <a:r>
              <a:rPr lang="zh-TW" altLang="en-US" dirty="0" smtClean="0"/>
              <a:t>如一至兩星期</a:t>
            </a:r>
            <a:r>
              <a:rPr lang="en-US" altLang="zh-TW" dirty="0" smtClean="0"/>
              <a:t>)</a:t>
            </a:r>
            <a:r>
              <a:rPr lang="zh-TW" altLang="en-US" dirty="0" smtClean="0"/>
              <a:t>收回分享或討論。</a:t>
            </a:r>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10</a:t>
            </a:fld>
            <a:endParaRPr lang="zh-HK" altLang="en-US"/>
          </a:p>
        </p:txBody>
      </p:sp>
    </p:spTree>
    <p:extLst>
      <p:ext uri="{BB962C8B-B14F-4D97-AF65-F5344CB8AC3E}">
        <p14:creationId xmlns:p14="http://schemas.microsoft.com/office/powerpoint/2010/main" val="417692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教師可引用有關助人為樂的中華名言作出總結</a:t>
            </a:r>
            <a:endParaRPr lang="en-US" altLang="zh-TW" dirty="0" smtClean="0"/>
          </a:p>
          <a:p>
            <a:r>
              <a:rPr lang="zh-TW" altLang="en-US" dirty="0" smtClean="0"/>
              <a:t>鼓勵學生在日常活中實踐關懷別人和守望相助的精神。</a:t>
            </a:r>
          </a:p>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11</a:t>
            </a:fld>
            <a:endParaRPr lang="zh-HK" altLang="en-US"/>
          </a:p>
        </p:txBody>
      </p:sp>
    </p:spTree>
    <p:extLst>
      <p:ext uri="{BB962C8B-B14F-4D97-AF65-F5344CB8AC3E}">
        <p14:creationId xmlns:p14="http://schemas.microsoft.com/office/powerpoint/2010/main" val="367561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2</a:t>
            </a:fld>
            <a:endParaRPr lang="zh-HK" altLang="en-US"/>
          </a:p>
        </p:txBody>
      </p:sp>
    </p:spTree>
    <p:extLst>
      <p:ext uri="{BB962C8B-B14F-4D97-AF65-F5344CB8AC3E}">
        <p14:creationId xmlns:p14="http://schemas.microsoft.com/office/powerpoint/2010/main" val="255333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a:p>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3</a:t>
            </a:fld>
            <a:endParaRPr lang="zh-HK" altLang="en-US"/>
          </a:p>
        </p:txBody>
      </p:sp>
    </p:spTree>
    <p:extLst>
      <p:ext uri="{BB962C8B-B14F-4D97-AF65-F5344CB8AC3E}">
        <p14:creationId xmlns:p14="http://schemas.microsoft.com/office/powerpoint/2010/main" val="226088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事件的詳情</a:t>
            </a:r>
            <a:r>
              <a:rPr lang="en-US" altLang="zh-TW"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今天是學校第一天上學的日子，你趕</a:t>
            </a:r>
            <a:r>
              <a:rPr lang="zh-TW" altLang="en-US" sz="1200" dirty="0" smtClean="0">
                <a:ln w="0"/>
                <a:solidFill>
                  <a:srgbClr val="0070C0"/>
                </a:solidFill>
                <a:latin typeface="微軟正黑體" panose="020B0604030504040204" pitchFamily="34" charset="-120"/>
                <a:ea typeface="微軟正黑體" panose="020B0604030504040204" pitchFamily="34" charset="-120"/>
              </a:rPr>
              <a:t>着到教員室遞交今天早上將截止的比賽表格。這比賽你一直都很想參加，去年因為你卧病在醫院一段時間而錯過了，今年已是你畢業前最後一次可以參加，所以絕不可錯過。但是，在你上學途中，你</a:t>
            </a:r>
            <a:r>
              <a:rPr lang="zh-HK" altLang="en-US" sz="1200" dirty="0" smtClean="0">
                <a:ln w="0"/>
                <a:solidFill>
                  <a:srgbClr val="0070C0"/>
                </a:solidFill>
                <a:latin typeface="微軟正黑體" panose="020B0604030504040204" pitchFamily="34" charset="-120"/>
                <a:ea typeface="微軟正黑體" panose="020B0604030504040204" pitchFamily="34" charset="-120"/>
              </a:rPr>
              <a:t>遇見</a:t>
            </a:r>
            <a:r>
              <a:rPr lang="zh-TW" altLang="en-US" sz="1200" dirty="0" smtClean="0">
                <a:ln w="0"/>
                <a:solidFill>
                  <a:srgbClr val="0070C0"/>
                </a:solidFill>
                <a:latin typeface="微軟正黑體" panose="020B0604030504040204" pitchFamily="34" charset="-120"/>
                <a:ea typeface="微軟正黑體" panose="020B0604030504040204" pitchFamily="34" charset="-120"/>
              </a:rPr>
              <a:t>一個中一級</a:t>
            </a:r>
            <a:r>
              <a:rPr lang="zh-HK" altLang="en-US" sz="1200" dirty="0" smtClean="0">
                <a:ln w="0"/>
                <a:solidFill>
                  <a:srgbClr val="0070C0"/>
                </a:solidFill>
                <a:latin typeface="微軟正黑體" panose="020B0604030504040204" pitchFamily="34" charset="-120"/>
                <a:ea typeface="微軟正黑體" panose="020B0604030504040204" pitchFamily="34" charset="-120"/>
              </a:rPr>
              <a:t>的新生</a:t>
            </a:r>
            <a:r>
              <a:rPr lang="zh-TW" altLang="en-US" sz="1200" dirty="0" smtClean="0">
                <a:ln w="0"/>
                <a:solidFill>
                  <a:srgbClr val="0070C0"/>
                </a:solidFill>
                <a:latin typeface="微軟正黑體" panose="020B0604030504040204" pitchFamily="34" charset="-120"/>
                <a:ea typeface="微軟正黑體" panose="020B0604030504040204" pitchFamily="34" charset="-120"/>
              </a:rPr>
              <a:t>急</a:t>
            </a:r>
            <a:r>
              <a:rPr lang="zh-HK" altLang="en-US" sz="1200" dirty="0" smtClean="0">
                <a:ln w="0"/>
                <a:solidFill>
                  <a:srgbClr val="0070C0"/>
                </a:solidFill>
                <a:latin typeface="微軟正黑體" panose="020B0604030504040204" pitchFamily="34" charset="-120"/>
                <a:ea typeface="微軟正黑體" panose="020B0604030504040204" pitchFamily="34" charset="-120"/>
              </a:rPr>
              <a:t>需要幫忙</a:t>
            </a:r>
            <a:r>
              <a:rPr lang="zh-TW" altLang="en-US" sz="1200" dirty="0" smtClean="0">
                <a:ln w="0"/>
                <a:solidFill>
                  <a:srgbClr val="0070C0"/>
                </a:solidFill>
                <a:latin typeface="微軟正黑體" panose="020B0604030504040204" pitchFamily="34" charset="-120"/>
                <a:ea typeface="微軟正黑體" panose="020B0604030504040204" pitchFamily="34" charset="-120"/>
              </a:rPr>
              <a:t>。這學弟在你經過的街道給小販的手推車從斜路滑下撞倒了。他附近沒有認識的同學，只有圍觀的途人和你在附近。</a:t>
            </a:r>
            <a:endParaRPr lang="en-US" altLang="zh-TW" sz="1200" dirty="0" smtClean="0">
              <a:ln w="0"/>
              <a:solidFill>
                <a:srgbClr val="0070C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n w="0"/>
                <a:solidFill>
                  <a:srgbClr val="0070C0"/>
                </a:solidFill>
                <a:latin typeface="微軟正黑體" panose="020B0604030504040204" pitchFamily="34" charset="-120"/>
                <a:ea typeface="微軟正黑體" panose="020B0604030504040204" pitchFamily="34" charset="-120"/>
              </a:rPr>
              <a:t>你會怎樣做</a:t>
            </a:r>
            <a:r>
              <a:rPr lang="en-US" altLang="zh-TW" sz="1200" dirty="0" smtClean="0">
                <a:ln w="0"/>
                <a:solidFill>
                  <a:srgbClr val="0070C0"/>
                </a:solidFill>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n w="0"/>
                <a:solidFill>
                  <a:srgbClr val="0070C0"/>
                </a:solidFill>
                <a:latin typeface="微軟正黑體" panose="020B0604030504040204" pitchFamily="34" charset="-120"/>
                <a:ea typeface="微軟正黑體" panose="020B0604030504040204" pitchFamily="34" charset="-120"/>
              </a:rPr>
              <a:t>試代入兩人的角度，想想當時的心情、想法，然後作出決定。</a:t>
            </a:r>
            <a:endParaRPr lang="en-HK" altLang="zh-TW" dirty="0" smtClean="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4</a:t>
            </a:fld>
            <a:endParaRPr lang="zh-TW" altLang="en-US" noProof="0" dirty="0"/>
          </a:p>
        </p:txBody>
      </p:sp>
    </p:spTree>
    <p:extLst>
      <p:ext uri="{BB962C8B-B14F-4D97-AF65-F5344CB8AC3E}">
        <p14:creationId xmlns:p14="http://schemas.microsoft.com/office/powerpoint/2010/main" val="414574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事件詳情</a:t>
            </a:r>
            <a:r>
              <a:rPr lang="en-US" altLang="zh-TW" dirty="0" smtClean="0"/>
              <a:t>:</a:t>
            </a:r>
          </a:p>
          <a:p>
            <a:r>
              <a:rPr lang="zh-TW" altLang="en-US" sz="3200" dirty="0" smtClean="0">
                <a:ln w="0"/>
                <a:solidFill>
                  <a:srgbClr val="0070C0"/>
                </a:solidFill>
                <a:latin typeface="微軟正黑體" panose="020B0604030504040204" pitchFamily="34" charset="-120"/>
                <a:ea typeface="微軟正黑體" panose="020B0604030504040204" pitchFamily="34" charset="-120"/>
              </a:rPr>
              <a:t>健樂</a:t>
            </a:r>
            <a:r>
              <a:rPr lang="zh-HK" altLang="en-US" sz="3200" dirty="0" smtClean="0">
                <a:ln w="0"/>
                <a:solidFill>
                  <a:srgbClr val="0070C0"/>
                </a:solidFill>
                <a:latin typeface="微軟正黑體" panose="020B0604030504040204" pitchFamily="34" charset="-120"/>
                <a:ea typeface="微軟正黑體" panose="020B0604030504040204" pitchFamily="34" charset="-120"/>
              </a:rPr>
              <a:t>家的經濟緊</a:t>
            </a:r>
            <a:r>
              <a:rPr lang="zh-TW" altLang="en-US" sz="3200" dirty="0" smtClean="0">
                <a:ln w="0"/>
                <a:solidFill>
                  <a:srgbClr val="0070C0"/>
                </a:solidFill>
                <a:latin typeface="微軟正黑體" panose="020B0604030504040204" pitchFamily="34" charset="-120"/>
                <a:ea typeface="微軟正黑體" panose="020B0604030504040204" pitchFamily="34" charset="-120"/>
              </a:rPr>
              <a:t>拙</a:t>
            </a:r>
            <a:r>
              <a:rPr lang="zh-HK" altLang="en-US" sz="3200" dirty="0" smtClean="0">
                <a:ln w="0"/>
                <a:solidFill>
                  <a:srgbClr val="0070C0"/>
                </a:solidFill>
                <a:latin typeface="微軟正黑體" panose="020B0604030504040204" pitchFamily="34" charset="-120"/>
                <a:ea typeface="微軟正黑體" panose="020B0604030504040204" pitchFamily="34" charset="-120"/>
              </a:rPr>
              <a:t>，每月父母的薪金僅僅足夠生活。</a:t>
            </a:r>
            <a:r>
              <a:rPr lang="zh-TW" altLang="en-US" sz="3200" dirty="0" smtClean="0">
                <a:ln w="0"/>
                <a:solidFill>
                  <a:srgbClr val="0070C0"/>
                </a:solidFill>
                <a:latin typeface="微軟正黑體" panose="020B0604030504040204" pitchFamily="34" charset="-120"/>
                <a:ea typeface="微軟正黑體" panose="020B0604030504040204" pitchFamily="34" charset="-120"/>
              </a:rPr>
              <a:t>平日他都不會要求父母買東西給他。</a:t>
            </a:r>
            <a:r>
              <a:rPr lang="zh-HK" altLang="en-US" sz="3200" dirty="0" smtClean="0">
                <a:ln w="0"/>
                <a:solidFill>
                  <a:srgbClr val="0070C0"/>
                </a:solidFill>
                <a:latin typeface="微軟正黑體" panose="020B0604030504040204" pitchFamily="34" charset="-120"/>
                <a:ea typeface="微軟正黑體" panose="020B0604030504040204" pitchFamily="34" charset="-120"/>
              </a:rPr>
              <a:t>本月新出了</a:t>
            </a:r>
            <a:r>
              <a:rPr lang="zh-TW" altLang="en-US" sz="3200" dirty="0" smtClean="0">
                <a:ln w="0"/>
                <a:solidFill>
                  <a:srgbClr val="0070C0"/>
                </a:solidFill>
                <a:latin typeface="微軟正黑體" panose="020B0604030504040204" pitchFamily="34" charset="-120"/>
                <a:ea typeface="微軟正黑體" panose="020B0604030504040204" pitchFamily="34" charset="-120"/>
              </a:rPr>
              <a:t>對健樂公開試很有參考價值的參考書，而兩月後就是公開試的日子。</a:t>
            </a:r>
            <a:r>
              <a:rPr lang="zh-HK" altLang="en-US" sz="3200" dirty="0" smtClean="0">
                <a:ln w="0"/>
                <a:solidFill>
                  <a:srgbClr val="0070C0"/>
                </a:solidFill>
                <a:latin typeface="微軟正黑體" panose="020B0604030504040204" pitchFamily="34" charset="-120"/>
                <a:ea typeface="微軟正黑體" panose="020B0604030504040204" pitchFamily="34" charset="-120"/>
              </a:rPr>
              <a:t>媽媽早前答應</a:t>
            </a:r>
            <a:r>
              <a:rPr lang="zh-TW" altLang="en-US" sz="3200" dirty="0" smtClean="0">
                <a:ln w="0"/>
                <a:solidFill>
                  <a:srgbClr val="0070C0"/>
                </a:solidFill>
                <a:latin typeface="微軟正黑體" panose="020B0604030504040204" pitchFamily="34" charset="-120"/>
                <a:ea typeface="微軟正黑體" panose="020B0604030504040204" pitchFamily="34" charset="-120"/>
              </a:rPr>
              <a:t>他</a:t>
            </a:r>
            <a:r>
              <a:rPr lang="zh-HK" altLang="en-US" sz="3200" dirty="0" smtClean="0">
                <a:ln w="0"/>
                <a:solidFill>
                  <a:srgbClr val="0070C0"/>
                </a:solidFill>
                <a:latin typeface="微軟正黑體" panose="020B0604030504040204" pitchFamily="34" charset="-120"/>
                <a:ea typeface="微軟正黑體" panose="020B0604030504040204" pitchFamily="34" charset="-120"/>
              </a:rPr>
              <a:t>可以買</a:t>
            </a:r>
            <a:r>
              <a:rPr lang="zh-TW" altLang="en-US" sz="3200" dirty="0" smtClean="0">
                <a:ln w="0"/>
                <a:solidFill>
                  <a:srgbClr val="0070C0"/>
                </a:solidFill>
                <a:latin typeface="微軟正黑體" panose="020B0604030504040204" pitchFamily="34" charset="-120"/>
                <a:ea typeface="微軟正黑體" panose="020B0604030504040204" pitchFamily="34" charset="-120"/>
              </a:rPr>
              <a:t>來參考</a:t>
            </a:r>
            <a:r>
              <a:rPr lang="zh-HK" altLang="en-US" sz="3200" dirty="0" smtClean="0">
                <a:ln w="0"/>
                <a:solidFill>
                  <a:srgbClr val="0070C0"/>
                </a:solidFill>
                <a:latin typeface="微軟正黑體" panose="020B0604030504040204" pitchFamily="34" charset="-120"/>
                <a:ea typeface="微軟正黑體" panose="020B0604030504040204" pitchFamily="34" charset="-120"/>
              </a:rPr>
              <a:t>，但昨天</a:t>
            </a:r>
            <a:r>
              <a:rPr lang="zh-TW" altLang="en-US" sz="3200" dirty="0" smtClean="0">
                <a:ln w="0"/>
                <a:solidFill>
                  <a:srgbClr val="0070C0"/>
                </a:solidFill>
                <a:latin typeface="微軟正黑體" panose="020B0604030504040204" pitchFamily="34" charset="-120"/>
                <a:ea typeface="微軟正黑體" panose="020B0604030504040204" pitchFamily="34" charset="-120"/>
              </a:rPr>
              <a:t>他的</a:t>
            </a:r>
            <a:r>
              <a:rPr lang="zh-HK" altLang="en-US" sz="3200" dirty="0" smtClean="0">
                <a:ln w="0"/>
                <a:solidFill>
                  <a:srgbClr val="0070C0"/>
                </a:solidFill>
                <a:latin typeface="微軟正黑體" panose="020B0604030504040204" pitchFamily="34" charset="-120"/>
                <a:ea typeface="微軟正黑體" panose="020B0604030504040204" pitchFamily="34" charset="-120"/>
              </a:rPr>
              <a:t>弟弟上學的波鞋穿了一個大洞，似乎不能再穿。</a:t>
            </a:r>
            <a:r>
              <a:rPr lang="zh-TW" altLang="en-US" sz="3200" dirty="0" smtClean="0">
                <a:ln w="0"/>
                <a:solidFill>
                  <a:srgbClr val="0070C0"/>
                </a:solidFill>
                <a:latin typeface="微軟正黑體" panose="020B0604030504040204" pitchFamily="34" charset="-120"/>
                <a:ea typeface="微軟正黑體" panose="020B0604030504040204" pitchFamily="34" charset="-120"/>
              </a:rPr>
              <a:t>媽媽面對着健樂和弟弟，不知怎樣做。</a:t>
            </a:r>
            <a:endParaRPr lang="en-US" altLang="zh-TW" sz="3200" dirty="0" smtClean="0">
              <a:ln w="0"/>
              <a:solidFill>
                <a:srgbClr val="0070C0"/>
              </a:solidFill>
              <a:latin typeface="微軟正黑體" panose="020B0604030504040204" pitchFamily="34" charset="-120"/>
              <a:ea typeface="微軟正黑體" panose="020B0604030504040204" pitchFamily="34" charset="-120"/>
            </a:endParaRPr>
          </a:p>
          <a:p>
            <a:r>
              <a:rPr lang="zh-TW" altLang="en-US" sz="3200" dirty="0" smtClean="0">
                <a:ln w="0"/>
                <a:solidFill>
                  <a:srgbClr val="0070C0"/>
                </a:solidFill>
                <a:latin typeface="微軟正黑體" panose="020B0604030504040204" pitchFamily="34" charset="-120"/>
                <a:ea typeface="微軟正黑體" panose="020B0604030504040204" pitchFamily="34" charset="-120"/>
              </a:rPr>
              <a:t>你認為健樂應該怎樣做</a:t>
            </a:r>
            <a:r>
              <a:rPr lang="en-US" altLang="zh-TW" sz="3200" dirty="0" smtClean="0">
                <a:ln w="0"/>
                <a:solidFill>
                  <a:srgbClr val="0070C0"/>
                </a:solidFill>
                <a:latin typeface="微軟正黑體" panose="020B0604030504040204" pitchFamily="34" charset="-120"/>
                <a:ea typeface="微軟正黑體" panose="020B0604030504040204" pitchFamily="34" charset="-120"/>
              </a:rPr>
              <a:t>?</a:t>
            </a:r>
          </a:p>
          <a:p>
            <a:r>
              <a:rPr lang="zh-TW" altLang="en-US" sz="3200" dirty="0" smtClean="0">
                <a:ln w="0"/>
                <a:solidFill>
                  <a:srgbClr val="0070C0"/>
                </a:solidFill>
                <a:latin typeface="微軟正黑體" panose="020B0604030504040204" pitchFamily="34" charset="-120"/>
                <a:ea typeface="微軟正黑體" panose="020B0604030504040204" pitchFamily="34" charset="-120"/>
              </a:rPr>
              <a:t>試從兩人的需要考慮，想想他們各有甚麼心情、想法。</a:t>
            </a:r>
            <a:endParaRPr lang="en-US" altLang="zh-TW" sz="3200" dirty="0" smtClean="0">
              <a:ln w="0"/>
              <a:solidFill>
                <a:srgbClr val="0070C0"/>
              </a:solidFill>
              <a:latin typeface="微軟正黑體" panose="020B0604030504040204" pitchFamily="34" charset="-120"/>
              <a:ea typeface="微軟正黑體" panose="020B0604030504040204" pitchFamily="34" charset="-120"/>
            </a:endParaRPr>
          </a:p>
          <a:p>
            <a:r>
              <a:rPr lang="zh-TW" altLang="en-US" sz="3200" dirty="0" smtClean="0">
                <a:ln w="0"/>
                <a:solidFill>
                  <a:srgbClr val="0070C0"/>
                </a:solidFill>
                <a:latin typeface="微軟正黑體" panose="020B0604030504040204" pitchFamily="34" charset="-120"/>
                <a:ea typeface="微軟正黑體" panose="020B0604030504040204" pitchFamily="34" charset="-120"/>
              </a:rPr>
              <a:t>若你是健樂，你會怎樣做</a:t>
            </a:r>
            <a:r>
              <a:rPr lang="en-US" altLang="zh-TW" sz="3200" dirty="0" smtClean="0">
                <a:ln w="0"/>
                <a:solidFill>
                  <a:srgbClr val="0070C0"/>
                </a:solidFill>
                <a:latin typeface="微軟正黑體" panose="020B0604030504040204" pitchFamily="34" charset="-120"/>
                <a:ea typeface="微軟正黑體" panose="020B0604030504040204" pitchFamily="34" charset="-120"/>
              </a:rPr>
              <a:t>? </a:t>
            </a:r>
            <a:r>
              <a:rPr lang="zh-TW" altLang="en-US" sz="3200" dirty="0" smtClean="0">
                <a:ln w="0"/>
                <a:solidFill>
                  <a:srgbClr val="0070C0"/>
                </a:solidFill>
                <a:latin typeface="微軟正黑體" panose="020B0604030504040204" pitchFamily="34" charset="-120"/>
                <a:ea typeface="微軟正黑體" panose="020B0604030504040204" pitchFamily="34" charset="-120"/>
              </a:rPr>
              <a:t>為甚麼</a:t>
            </a:r>
            <a:r>
              <a:rPr lang="en-US" altLang="zh-TW" sz="3200" dirty="0" smtClean="0">
                <a:ln w="0"/>
                <a:solidFill>
                  <a:srgbClr val="0070C0"/>
                </a:solidFill>
                <a:latin typeface="微軟正黑體" panose="020B0604030504040204" pitchFamily="34" charset="-120"/>
                <a:ea typeface="微軟正黑體" panose="020B0604030504040204" pitchFamily="34" charset="-120"/>
              </a:rPr>
              <a:t>?</a:t>
            </a:r>
            <a:endParaRPr lang="en-US" altLang="zh-TW" dirty="0" smtClean="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5</a:t>
            </a:fld>
            <a:endParaRPr lang="zh-TW" altLang="en-US" noProof="0" dirty="0"/>
          </a:p>
        </p:txBody>
      </p:sp>
    </p:spTree>
    <p:extLst>
      <p:ext uri="{BB962C8B-B14F-4D97-AF65-F5344CB8AC3E}">
        <p14:creationId xmlns:p14="http://schemas.microsoft.com/office/powerpoint/2010/main" val="380328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教師可將學生分為</a:t>
            </a:r>
            <a:r>
              <a:rPr lang="en-US" altLang="zh-TW" dirty="0" smtClean="0"/>
              <a:t>3-4</a:t>
            </a:r>
            <a:r>
              <a:rPr lang="zh-TW" altLang="en-US" dirty="0" smtClean="0"/>
              <a:t>人一組，進行討論。</a:t>
            </a:r>
            <a:endParaRPr lang="en-US" altLang="zh-TW" dirty="0" smtClean="0"/>
          </a:p>
          <a:p>
            <a:endParaRPr lang="zh-TW" altLang="en-US" dirty="0" smtClean="0"/>
          </a:p>
          <a:p>
            <a:r>
              <a:rPr lang="zh-TW" altLang="en-US" dirty="0" smtClean="0"/>
              <a:t>教師請學生分享意見，如有不同看法，教師可邀請學生互相提問和表達意見，教師可適時向學生講解短片中媽媽的回應，反映不同文化背景對性別平等概念可能存在文化差異，從而引導學生思考關懷、尊重、平等機會、守望相助，樂觀等價值觀和態度，並藉此培養學生的同理心。</a:t>
            </a:r>
          </a:p>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6</a:t>
            </a:fld>
            <a:endParaRPr lang="zh-HK" altLang="en-US"/>
          </a:p>
        </p:txBody>
      </p:sp>
    </p:spTree>
    <p:extLst>
      <p:ext uri="{BB962C8B-B14F-4D97-AF65-F5344CB8AC3E}">
        <p14:creationId xmlns:p14="http://schemas.microsoft.com/office/powerpoint/2010/main" val="8372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教師鼓勵學生分享意見。</a:t>
            </a:r>
            <a:endParaRPr lang="en-US" altLang="zh-TW" dirty="0" smtClean="0"/>
          </a:p>
          <a:p>
            <a:endParaRPr lang="en-US" altLang="zh-TW" dirty="0" smtClean="0"/>
          </a:p>
          <a:p>
            <a:r>
              <a:rPr lang="zh-TW" altLang="en-US" dirty="0" smtClean="0"/>
              <a:t>通過提問引導學生思考以積極樂觀的態度面對生活上遇到的種種困難和挑戰。</a:t>
            </a:r>
            <a:endParaRPr lang="en-US" altLang="zh-TW" dirty="0" smtClean="0"/>
          </a:p>
          <a:p>
            <a:r>
              <a:rPr lang="zh-TW" altLang="en-US" dirty="0" smtClean="0"/>
              <a:t>討論過程中，教師可適時邀請持不同看法的同學互相提問和表達意見，幫助學生作出價值澄清。</a:t>
            </a:r>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7</a:t>
            </a:fld>
            <a:endParaRPr lang="zh-HK" altLang="en-US"/>
          </a:p>
        </p:txBody>
      </p:sp>
    </p:spTree>
    <p:extLst>
      <p:ext uri="{BB962C8B-B14F-4D97-AF65-F5344CB8AC3E}">
        <p14:creationId xmlns:p14="http://schemas.microsoft.com/office/powerpoint/2010/main" val="890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教師鼓勵學生分享意見。</a:t>
            </a:r>
            <a:endParaRPr lang="en-US" altLang="zh-TW" dirty="0" smtClean="0"/>
          </a:p>
          <a:p>
            <a:endParaRPr lang="en-US" altLang="zh-TW" dirty="0" smtClean="0"/>
          </a:p>
          <a:p>
            <a:r>
              <a:rPr lang="zh-TW" altLang="en-US" dirty="0" smtClean="0"/>
              <a:t>通過提問引導學生思考以積極樂觀的態度面對生活上遇到的種種困難和挑戰。</a:t>
            </a:r>
            <a:endParaRPr lang="en-US" altLang="zh-TW" dirty="0" smtClean="0"/>
          </a:p>
          <a:p>
            <a:r>
              <a:rPr lang="zh-TW" altLang="en-US" dirty="0" smtClean="0"/>
              <a:t>討論過程中，教師可適時邀請持不同看法的同學互相提問和表達意見，幫助學生作出價值澄清。</a:t>
            </a:r>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8</a:t>
            </a:fld>
            <a:endParaRPr lang="zh-HK" altLang="en-US"/>
          </a:p>
        </p:txBody>
      </p:sp>
    </p:spTree>
    <p:extLst>
      <p:ext uri="{BB962C8B-B14F-4D97-AF65-F5344CB8AC3E}">
        <p14:creationId xmlns:p14="http://schemas.microsoft.com/office/powerpoint/2010/main" val="400010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生活情境小總結：</a:t>
            </a:r>
            <a:endParaRPr lang="en-HK" altLang="zh-TW" sz="1200" kern="1200" dirty="0" smtClean="0">
              <a:solidFill>
                <a:schemeClr val="tx1"/>
              </a:solidFill>
              <a:effectLst/>
              <a:latin typeface="+mn-lt"/>
              <a:ea typeface="+mn-ea"/>
              <a:cs typeface="+mn-cs"/>
            </a:endParaRPr>
          </a:p>
          <a:p>
            <a:endParaRPr lang="en-HK"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每個同學可能都有過幫助別人的經驗，又或是接受過別人的幫助。其實，能夠幫助別人是一件值得高興的事，且應是一種自發的行為，毋須斤斤計較，期望他人感激及回報。</a:t>
            </a:r>
            <a:endParaRPr lang="en-HK" altLang="zh-HK" sz="1200" kern="1200" dirty="0" smtClean="0">
              <a:solidFill>
                <a:schemeClr val="tx1"/>
              </a:solidFill>
              <a:effectLst/>
              <a:latin typeface="+mn-lt"/>
              <a:ea typeface="+mn-ea"/>
              <a:cs typeface="+mn-cs"/>
            </a:endParaRPr>
          </a:p>
          <a:p>
            <a:r>
              <a:rPr lang="en-US" altLang="zh-HK" sz="1200" kern="1200" dirty="0" smtClean="0">
                <a:solidFill>
                  <a:schemeClr val="tx1"/>
                </a:solidFill>
                <a:effectLst/>
                <a:latin typeface="+mn-lt"/>
                <a:ea typeface="+mn-ea"/>
                <a:cs typeface="+mn-cs"/>
              </a:rPr>
              <a:t> </a:t>
            </a:r>
            <a:endParaRPr lang="en-HK" altLang="zh-HK"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雖然助人是由心出發的行為，然而，幫助別人之前，同學亦應考慮別人真正的需要、衡量個人的能力，想想幫人後的後果，以及會否為對方和自己帶來不良的影響，例如</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借同學抄功課，可能是「舉手之勞」，亦能解決同學「燃眉之急」；然而借對方抄功課，不但會令對方無法真正吸收課堂的知識，且一旦被老師發現，亦可能會與同學一起受責罰。</a:t>
            </a:r>
            <a:endParaRPr lang="en-HK" altLang="zh-H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9</a:t>
            </a:fld>
            <a:endParaRPr lang="zh-HK" altLang="en-US"/>
          </a:p>
        </p:txBody>
      </p:sp>
    </p:spTree>
    <p:extLst>
      <p:ext uri="{BB962C8B-B14F-4D97-AF65-F5344CB8AC3E}">
        <p14:creationId xmlns:p14="http://schemas.microsoft.com/office/powerpoint/2010/main" val="85066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22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559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7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555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0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6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79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60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170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7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92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04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69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489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92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9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50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accent3"/>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12/21/2020</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18747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drive.google.com/drive/folders/1SviKAGAz0V-EKfyYzF-KrPitp-FyAqQ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1">
                <a:tint val="90000"/>
                <a:lumMod val="110000"/>
              </a:schemeClr>
            </a:gs>
            <a:gs pos="100000">
              <a:schemeClr val="accent3"/>
            </a:gs>
          </a:gsLst>
          <a:lin ang="5400000" scaled="0"/>
          <a:tileRect/>
        </a:gradFill>
        <a:effectLst/>
      </p:bgPr>
    </p:bg>
    <p:spTree>
      <p:nvGrpSpPr>
        <p:cNvPr id="1" name=""/>
        <p:cNvGrpSpPr/>
        <p:nvPr/>
      </p:nvGrpSpPr>
      <p:grpSpPr>
        <a:xfrm>
          <a:off x="0" y="0"/>
          <a:ext cx="0" cy="0"/>
          <a:chOff x="0" y="0"/>
          <a:chExt cx="0" cy="0"/>
        </a:xfrm>
      </p:grpSpPr>
      <p:sp>
        <p:nvSpPr>
          <p:cNvPr id="5" name="矩形 4"/>
          <p:cNvSpPr/>
          <p:nvPr/>
        </p:nvSpPr>
        <p:spPr>
          <a:xfrm>
            <a:off x="4725742" y="1561925"/>
            <a:ext cx="4280472" cy="2031325"/>
          </a:xfrm>
          <a:prstGeom prst="rect">
            <a:avLst/>
          </a:prstGeom>
          <a:noFill/>
        </p:spPr>
        <p:txBody>
          <a:bodyPr wrap="square">
            <a:spAutoFit/>
          </a:bodyPr>
          <a:lstStyle/>
          <a:p>
            <a:pPr>
              <a:lnSpc>
                <a:spcPct val="150000"/>
              </a:lnSpc>
            </a:pPr>
            <a:r>
              <a:rPr lang="zh-TW" altLang="en-US" sz="4000" dirty="0" smtClean="0">
                <a:ln w="6600">
                  <a:solidFill>
                    <a:srgbClr val="FF0000"/>
                  </a:solidFill>
                  <a:prstDash val="solid"/>
                </a:ln>
                <a:solidFill>
                  <a:schemeClr val="bg1">
                    <a:lumMod val="75000"/>
                  </a:schemeClr>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 </a:t>
            </a:r>
            <a:r>
              <a:rPr lang="zh-TW" altLang="en-US" sz="3200" dirty="0" smtClean="0">
                <a:ln w="6600">
                  <a:solidFill>
                    <a:srgbClr val="FF0000"/>
                  </a:solidFill>
                  <a:prstDash val="solid"/>
                </a:ln>
                <a:solidFill>
                  <a:schemeClr val="bg1">
                    <a:lumMod val="75000"/>
                  </a:schemeClr>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生活</a:t>
            </a:r>
            <a:r>
              <a:rPr lang="zh-TW" altLang="en-US" sz="3200" dirty="0">
                <a:ln w="6600">
                  <a:solidFill>
                    <a:srgbClr val="FF0000"/>
                  </a:solidFill>
                  <a:prstDash val="solid"/>
                </a:ln>
                <a:solidFill>
                  <a:schemeClr val="bg1">
                    <a:lumMod val="75000"/>
                  </a:schemeClr>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事件事例</a:t>
            </a:r>
            <a:r>
              <a:rPr lang="en-US" altLang="zh-TW" sz="3600" dirty="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
            </a:r>
            <a:br>
              <a:rPr lang="en-US" altLang="zh-TW" sz="3600" dirty="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br>
            <a:r>
              <a:rPr lang="zh-TW" altLang="en-US" sz="4400" dirty="0" smtClean="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「讓我來幫吧！</a:t>
            </a:r>
            <a:r>
              <a:rPr lang="zh-TW" altLang="en-US" sz="4400" dirty="0" smtClean="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sym typeface="Wingdings" panose="05000000000000000000" pitchFamily="2" charset="2"/>
              </a:rPr>
              <a:t>」</a:t>
            </a:r>
            <a:endParaRPr lang="zh-HK" altLang="en-US" dirty="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ndParaRPr>
          </a:p>
        </p:txBody>
      </p:sp>
      <p:sp>
        <p:nvSpPr>
          <p:cNvPr id="6" name="副標題 2"/>
          <p:cNvSpPr txBox="1">
            <a:spLocks/>
          </p:cNvSpPr>
          <p:nvPr/>
        </p:nvSpPr>
        <p:spPr>
          <a:xfrm>
            <a:off x="4983780" y="3683609"/>
            <a:ext cx="3764395" cy="154232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價值觀教育 </a:t>
            </a:r>
            <a:r>
              <a:rPr kumimoji="0" lang="en-US" altLang="zh-TW"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a:t>
            </a:r>
            <a:r>
              <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品德教育</a:t>
            </a:r>
            <a:r>
              <a:rPr kumimoji="0" lang="en-US" altLang="zh-TW"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a:t>
            </a:r>
            <a:endPar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高小至初中</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教育局</a:t>
            </a:r>
            <a:endParaRPr kumimoji="0" lang="en-US" altLang="zh-TW"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德育、公民及國民教育組製作</a:t>
            </a:r>
            <a:endParaRPr kumimoji="0" lang="en-US" altLang="zh-TW"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sz="2000" dirty="0" smtClean="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2020</a:t>
            </a:r>
            <a:r>
              <a:rPr lang="zh-TW" altLang="en-US" sz="2000" dirty="0" smtClean="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000" smtClean="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12</a:t>
            </a:r>
            <a:r>
              <a:rPr lang="zh-TW" altLang="en-US" sz="2000" smtClean="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月</a:t>
            </a:r>
            <a:endParaRPr kumimoji="0" lang="en-US" altLang="zh-TW" sz="2000" i="0" u="none" strike="noStrike" kern="1200" cap="none" spc="0" normalizeH="0" baseline="0" noProof="0" dirty="0" smtClean="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pic>
        <p:nvPicPr>
          <p:cNvPr id="2050" name="Picture 2" descr="Cyclist man racing bike outdoor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5013"/>
            <a:ext cx="4597052" cy="357719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247F3C5E-FD3D-49C0-9AA8-36BFE7D479B4}"/>
              </a:ext>
            </a:extLst>
          </p:cNvPr>
          <p:cNvSpPr/>
          <p:nvPr/>
        </p:nvSpPr>
        <p:spPr>
          <a:xfrm>
            <a:off x="196912" y="6292334"/>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640851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7399A1CF-9D7C-104A-9D73-05B1771C4120}"/>
              </a:ext>
            </a:extLst>
          </p:cNvPr>
          <p:cNvSpPr/>
          <p:nvPr/>
        </p:nvSpPr>
        <p:spPr>
          <a:xfrm>
            <a:off x="2360295" y="1105805"/>
            <a:ext cx="4423410" cy="5397500"/>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altLang="en-US"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b="1" u="sng"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我的助人記錄</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lnSpc>
                <a:spcPct val="200000"/>
              </a:lnSpc>
            </a:pPr>
            <a:r>
              <a:rPr lang="zh-TW" sz="1400" dirty="0">
                <a:solidFill>
                  <a:srgbClr val="000000"/>
                </a:solidFill>
                <a:effectLst/>
                <a:ea typeface="DFKai-SB" panose="03000509000000000000" pitchFamily="49" charset="-120"/>
                <a:cs typeface="Times New Roman" panose="02020603050405020304" pitchFamily="18" charset="0"/>
              </a:rPr>
              <a:t>（以文字或繪畫的形式記錄</a:t>
            </a:r>
            <a:r>
              <a:rPr lang="zh-TW" sz="1400" dirty="0" smtClean="0">
                <a:solidFill>
                  <a:srgbClr val="000000"/>
                </a:solidFill>
                <a:effectLst/>
                <a:ea typeface="DFKai-SB" panose="03000509000000000000" pitchFamily="49" charset="-120"/>
                <a:cs typeface="Times New Roman" panose="02020603050405020304" pitchFamily="18" charset="0"/>
              </a:rPr>
              <a:t>本</a:t>
            </a:r>
            <a:r>
              <a:rPr lang="zh-TW" altLang="en-US" sz="1400" dirty="0" smtClean="0">
                <a:solidFill>
                  <a:srgbClr val="000000"/>
                </a:solidFill>
                <a:effectLst/>
                <a:ea typeface="DFKai-SB" panose="03000509000000000000" pitchFamily="49" charset="-120"/>
                <a:cs typeface="Times New Roman" panose="02020603050405020304" pitchFamily="18" charset="0"/>
              </a:rPr>
              <a:t>周</a:t>
            </a:r>
            <a:r>
              <a:rPr lang="zh-TW" sz="1400" dirty="0" smtClean="0">
                <a:solidFill>
                  <a:srgbClr val="000000"/>
                </a:solidFill>
                <a:effectLst/>
                <a:ea typeface="DFKai-SB" panose="03000509000000000000" pitchFamily="49" charset="-120"/>
                <a:cs typeface="Times New Roman" panose="02020603050405020304" pitchFamily="18" charset="0"/>
              </a:rPr>
              <a:t>的</a:t>
            </a:r>
            <a:r>
              <a:rPr lang="zh-TW" altLang="en-US" sz="1400" dirty="0">
                <a:solidFill>
                  <a:srgbClr val="000000"/>
                </a:solidFill>
                <a:ea typeface="DFKai-SB" panose="03000509000000000000" pitchFamily="49" charset="-120"/>
                <a:cs typeface="Times New Roman" panose="02020603050405020304" pitchFamily="18" charset="0"/>
              </a:rPr>
              <a:t>助人</a:t>
            </a:r>
            <a:r>
              <a:rPr lang="zh-TW" sz="1400" dirty="0">
                <a:solidFill>
                  <a:srgbClr val="000000"/>
                </a:solidFill>
                <a:effectLst/>
                <a:ea typeface="DFKai-SB" panose="03000509000000000000" pitchFamily="49" charset="-120"/>
                <a:cs typeface="Times New Roman" panose="02020603050405020304" pitchFamily="18" charset="0"/>
              </a:rPr>
              <a:t>經歷）</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日期：</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_____________________</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FFFFFF"/>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我的感受： </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_________________________________________</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latin typeface="DFKai-SB" panose="03000509000000000000" pitchFamily="49" charset="-120"/>
                <a:ea typeface="PMingLiU" panose="02020500000000000000" pitchFamily="18" charset="-120"/>
                <a:cs typeface="Times New Roman" panose="02020603050405020304" pitchFamily="18" charset="0"/>
              </a:rPr>
              <a:t>__________________________________________</a:t>
            </a:r>
            <a:r>
              <a:rPr lang="en-HK" sz="1800" dirty="0">
                <a:solidFill>
                  <a:srgbClr val="000000"/>
                </a:solidFill>
                <a:effectLst/>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p:txBody>
      </p:sp>
      <p:sp>
        <p:nvSpPr>
          <p:cNvPr id="12" name="文字方塊 1">
            <a:extLst>
              <a:ext uri="{FF2B5EF4-FFF2-40B4-BE49-F238E27FC236}">
                <a16:creationId xmlns:a16="http://schemas.microsoft.com/office/drawing/2014/main" id="{7864FBB0-49A3-FC4C-B32B-E9BD80042B9B}"/>
              </a:ext>
            </a:extLst>
          </p:cNvPr>
          <p:cNvSpPr txBox="1"/>
          <p:nvPr/>
        </p:nvSpPr>
        <p:spPr>
          <a:xfrm>
            <a:off x="7853820" y="6581001"/>
            <a:ext cx="1290180" cy="276999"/>
          </a:xfrm>
          <a:prstGeom prst="rect">
            <a:avLst/>
          </a:prstGeom>
          <a:noFill/>
        </p:spPr>
        <p:txBody>
          <a:bodyPr wrap="square" rtlCol="0">
            <a:spAutoFit/>
          </a:bodyPr>
          <a:lstStyle/>
          <a:p>
            <a:r>
              <a:rPr lang="en-US" altLang="zh-HK" sz="1200" dirty="0"/>
              <a:t>www.freepik.com</a:t>
            </a:r>
            <a:endParaRPr lang="zh-HK" altLang="en-US" sz="1200" dirty="0"/>
          </a:p>
        </p:txBody>
      </p:sp>
      <p:sp>
        <p:nvSpPr>
          <p:cNvPr id="17" name="標題 1">
            <a:extLst>
              <a:ext uri="{FF2B5EF4-FFF2-40B4-BE49-F238E27FC236}">
                <a16:creationId xmlns:a16="http://schemas.microsoft.com/office/drawing/2014/main" id="{0CE32AA8-F9DB-494C-BEB6-871F02275155}"/>
              </a:ext>
            </a:extLst>
          </p:cNvPr>
          <p:cNvSpPr txBox="1">
            <a:spLocks/>
          </p:cNvSpPr>
          <p:nvPr/>
        </p:nvSpPr>
        <p:spPr>
          <a:xfrm>
            <a:off x="685332" y="455680"/>
            <a:ext cx="7773338" cy="93470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en-US" b="1" dirty="0">
                <a:solidFill>
                  <a:srgbClr val="7030A0"/>
                </a:solidFill>
              </a:rPr>
              <a:t>課堂延伸活動</a:t>
            </a:r>
            <a:endParaRPr lang="zh-HK" altLang="en-US" b="1" dirty="0">
              <a:solidFill>
                <a:srgbClr val="7030A0"/>
              </a:solidFill>
            </a:endParaRPr>
          </a:p>
        </p:txBody>
      </p:sp>
      <p:pic>
        <p:nvPicPr>
          <p:cNvPr id="23" name="Graphic 22" descr="Handshake">
            <a:extLst>
              <a:ext uri="{FF2B5EF4-FFF2-40B4-BE49-F238E27FC236}">
                <a16:creationId xmlns:a16="http://schemas.microsoft.com/office/drawing/2014/main" id="{302896C4-908D-4047-A321-9A8A3192FB6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41471" y="1245892"/>
            <a:ext cx="914400" cy="914400"/>
          </a:xfrm>
          <a:prstGeom prst="rect">
            <a:avLst/>
          </a:prstGeom>
        </p:spPr>
      </p:pic>
    </p:spTree>
    <p:extLst>
      <p:ext uri="{BB962C8B-B14F-4D97-AF65-F5344CB8AC3E}">
        <p14:creationId xmlns:p14="http://schemas.microsoft.com/office/powerpoint/2010/main" val="247111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332" y="455680"/>
            <a:ext cx="7773338" cy="934709"/>
          </a:xfrm>
        </p:spPr>
        <p:txBody>
          <a:bodyPr/>
          <a:lstStyle/>
          <a:p>
            <a:r>
              <a:rPr lang="zh-TW" altLang="en-US" b="1" dirty="0" smtClean="0">
                <a:solidFill>
                  <a:srgbClr val="7030A0"/>
                </a:solidFill>
              </a:rPr>
              <a:t>教師參考資料</a:t>
            </a:r>
            <a:endParaRPr lang="zh-HK" altLang="en-US" b="1" dirty="0">
              <a:solidFill>
                <a:srgbClr val="7030A0"/>
              </a:solidFill>
            </a:endParaRPr>
          </a:p>
        </p:txBody>
      </p:sp>
      <p:sp>
        <p:nvSpPr>
          <p:cNvPr id="3" name="內容版面配置區 2"/>
          <p:cNvSpPr>
            <a:spLocks noGrp="1"/>
          </p:cNvSpPr>
          <p:nvPr>
            <p:ph sz="quarter" idx="13"/>
          </p:nvPr>
        </p:nvSpPr>
        <p:spPr>
          <a:xfrm>
            <a:off x="685332" y="1515649"/>
            <a:ext cx="7772870" cy="3424107"/>
          </a:xfrm>
        </p:spPr>
        <p:txBody>
          <a:bodyPr>
            <a:noAutofit/>
          </a:bodyPr>
          <a:lstStyle/>
          <a:p>
            <a:pPr marL="0" indent="0">
              <a:buNone/>
            </a:pPr>
            <a:r>
              <a:rPr lang="zh-TW" altLang="en-US" sz="3200" b="1" smtClean="0">
                <a:solidFill>
                  <a:schemeClr val="accent5">
                    <a:lumMod val="50000"/>
                  </a:schemeClr>
                </a:solidFill>
                <a:latin typeface="微軟正黑體" panose="020B0604030504040204" pitchFamily="34" charset="-120"/>
                <a:ea typeface="微軟正黑體" panose="020B0604030504040204" pitchFamily="34" charset="-120"/>
              </a:rPr>
              <a:t>有關助人為樂的中華名言</a:t>
            </a:r>
            <a:r>
              <a:rPr lang="zh-TW" altLang="en-US" sz="3200" b="1" dirty="0" smtClean="0">
                <a:solidFill>
                  <a:schemeClr val="accent5">
                    <a:lumMod val="50000"/>
                  </a:schemeClr>
                </a:solidFill>
                <a:latin typeface="微軟正黑體" panose="020B0604030504040204" pitchFamily="34" charset="-120"/>
                <a:ea typeface="微軟正黑體" panose="020B0604030504040204" pitchFamily="34" charset="-120"/>
              </a:rPr>
              <a:t>摘錄：</a:t>
            </a:r>
            <a:endParaRPr lang="en-US" altLang="zh-TW" sz="3200" b="1" dirty="0" smtClean="0">
              <a:solidFill>
                <a:schemeClr val="accent5">
                  <a:lumMod val="50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tx2"/>
                </a:solidFill>
                <a:latin typeface="微軟正黑體" panose="020B0604030504040204" pitchFamily="34" charset="-120"/>
                <a:ea typeface="微軟正黑體" panose="020B0604030504040204" pitchFamily="34" charset="-120"/>
              </a:rPr>
              <a:t>勿</a:t>
            </a:r>
            <a:r>
              <a:rPr lang="zh-TW" altLang="en-US" sz="2200" b="1" dirty="0">
                <a:solidFill>
                  <a:schemeClr val="tx2"/>
                </a:solidFill>
                <a:latin typeface="微軟正黑體" panose="020B0604030504040204" pitchFamily="34" charset="-120"/>
                <a:ea typeface="微軟正黑體" panose="020B0604030504040204" pitchFamily="34" charset="-120"/>
              </a:rPr>
              <a:t>以惡小而為之，勿以善小而不為。惟賢惟德，能服於人</a:t>
            </a:r>
            <a:r>
              <a:rPr lang="zh-TW" altLang="en-US" sz="2200" b="1" dirty="0" smtClean="0">
                <a:solidFill>
                  <a:schemeClr val="tx2"/>
                </a:solidFill>
                <a:latin typeface="微軟正黑體" panose="020B0604030504040204" pitchFamily="34" charset="-120"/>
                <a:ea typeface="微軟正黑體" panose="020B0604030504040204" pitchFamily="34" charset="-120"/>
              </a:rPr>
              <a:t>。</a:t>
            </a:r>
            <a:r>
              <a:rPr lang="en-US" altLang="zh-TW" sz="2200" b="1" dirty="0" smtClean="0">
                <a:solidFill>
                  <a:schemeClr val="tx2"/>
                </a:solidFill>
                <a:latin typeface="微軟正黑體" panose="020B0604030504040204" pitchFamily="34" charset="-120"/>
                <a:ea typeface="微軟正黑體" panose="020B0604030504040204" pitchFamily="34" charset="-120"/>
              </a:rPr>
              <a:t>(</a:t>
            </a:r>
            <a:r>
              <a:rPr lang="zh-TW" altLang="en-US" sz="2200" b="1" dirty="0" smtClean="0">
                <a:solidFill>
                  <a:schemeClr val="tx2"/>
                </a:solidFill>
                <a:latin typeface="微軟正黑體" panose="020B0604030504040204" pitchFamily="34" charset="-120"/>
                <a:ea typeface="微軟正黑體" panose="020B0604030504040204" pitchFamily="34" charset="-120"/>
              </a:rPr>
              <a:t>劉備</a:t>
            </a:r>
            <a:r>
              <a:rPr lang="en-US" altLang="zh-TW" sz="2200" b="1" dirty="0" smtClean="0">
                <a:solidFill>
                  <a:schemeClr val="tx2"/>
                </a:solidFill>
                <a:latin typeface="微軟正黑體" panose="020B0604030504040204" pitchFamily="34" charset="-120"/>
                <a:ea typeface="微軟正黑體" panose="020B0604030504040204" pitchFamily="34" charset="-120"/>
              </a:rPr>
              <a:t>)</a:t>
            </a:r>
          </a:p>
          <a:p>
            <a:r>
              <a:rPr lang="zh-TW" altLang="en-US" sz="2200" b="1" dirty="0">
                <a:solidFill>
                  <a:schemeClr val="tx2"/>
                </a:solidFill>
                <a:latin typeface="微軟正黑體" panose="020B0604030504040204" pitchFamily="34" charset="-120"/>
                <a:ea typeface="微軟正黑體" panose="020B0604030504040204" pitchFamily="34" charset="-120"/>
              </a:rPr>
              <a:t>每有患急，先人後己</a:t>
            </a:r>
            <a:r>
              <a:rPr lang="zh-TW" altLang="en-US" sz="2200" b="1" dirty="0" smtClean="0">
                <a:solidFill>
                  <a:schemeClr val="tx2"/>
                </a:solidFill>
                <a:latin typeface="微軟正黑體" panose="020B0604030504040204" pitchFamily="34" charset="-120"/>
                <a:ea typeface="微軟正黑體" panose="020B0604030504040204" pitchFamily="34" charset="-120"/>
              </a:rPr>
              <a:t>。   陳</a:t>
            </a:r>
            <a:r>
              <a:rPr lang="zh-TW" altLang="en-US" sz="2200" b="1" dirty="0">
                <a:solidFill>
                  <a:schemeClr val="tx2"/>
                </a:solidFill>
                <a:latin typeface="微軟正黑體" panose="020B0604030504040204" pitchFamily="34" charset="-120"/>
                <a:ea typeface="微軟正黑體" panose="020B0604030504040204" pitchFamily="34" charset="-120"/>
              </a:rPr>
              <a:t>壽</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三國志</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蜀志</a:t>
            </a:r>
            <a:r>
              <a:rPr lang="en-US" altLang="zh-TW" sz="2200" b="1" dirty="0" smtClean="0">
                <a:solidFill>
                  <a:schemeClr val="tx2"/>
                </a:solidFill>
                <a:latin typeface="微軟正黑體" panose="020B0604030504040204" pitchFamily="34" charset="-120"/>
                <a:ea typeface="微軟正黑體" panose="020B0604030504040204" pitchFamily="34" charset="-120"/>
              </a:rPr>
              <a:t>》</a:t>
            </a:r>
          </a:p>
          <a:p>
            <a:r>
              <a:rPr lang="zh-TW" altLang="en-US" sz="2200" b="1" dirty="0">
                <a:solidFill>
                  <a:schemeClr val="tx2"/>
                </a:solidFill>
                <a:latin typeface="微軟正黑體" panose="020B0604030504040204" pitchFamily="34" charset="-120"/>
                <a:ea typeface="微軟正黑體" panose="020B0604030504040204" pitchFamily="34" charset="-120"/>
              </a:rPr>
              <a:t>路見不平，拔刀相助</a:t>
            </a:r>
            <a:r>
              <a:rPr lang="zh-TW" altLang="en-US" sz="2200" b="1" dirty="0" smtClean="0">
                <a:solidFill>
                  <a:schemeClr val="tx2"/>
                </a:solidFill>
                <a:latin typeface="微軟正黑體" panose="020B0604030504040204" pitchFamily="34" charset="-120"/>
                <a:ea typeface="微軟正黑體" panose="020B0604030504040204" pitchFamily="34" charset="-120"/>
              </a:rPr>
              <a:t>。   馬</a:t>
            </a:r>
            <a:r>
              <a:rPr lang="zh-TW" altLang="en-US" sz="2200" b="1" dirty="0">
                <a:solidFill>
                  <a:schemeClr val="tx2"/>
                </a:solidFill>
                <a:latin typeface="微軟正黑體" panose="020B0604030504040204" pitchFamily="34" charset="-120"/>
                <a:ea typeface="微軟正黑體" panose="020B0604030504040204" pitchFamily="34" charset="-120"/>
              </a:rPr>
              <a:t>致遠</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陳情高卧</a:t>
            </a:r>
            <a:r>
              <a:rPr lang="en-US" altLang="zh-TW" sz="2200" b="1" dirty="0" smtClean="0">
                <a:solidFill>
                  <a:schemeClr val="tx2"/>
                </a:solidFill>
                <a:latin typeface="微軟正黑體" panose="020B0604030504040204" pitchFamily="34" charset="-120"/>
                <a:ea typeface="微軟正黑體" panose="020B0604030504040204" pitchFamily="34" charset="-120"/>
              </a:rPr>
              <a:t>》</a:t>
            </a:r>
          </a:p>
          <a:p>
            <a:r>
              <a:rPr lang="zh-TW" altLang="en-US" sz="2200" b="1" dirty="0">
                <a:solidFill>
                  <a:schemeClr val="tx2"/>
                </a:solidFill>
                <a:latin typeface="微軟正黑體" panose="020B0604030504040204" pitchFamily="34" charset="-120"/>
                <a:ea typeface="微軟正黑體" panose="020B0604030504040204" pitchFamily="34" charset="-120"/>
              </a:rPr>
              <a:t>君子貴人賤己，先人而後己</a:t>
            </a:r>
            <a:r>
              <a:rPr lang="zh-TW" altLang="en-US" sz="2200" b="1" dirty="0" smtClean="0">
                <a:solidFill>
                  <a:schemeClr val="tx2"/>
                </a:solidFill>
                <a:latin typeface="微軟正黑體" panose="020B0604030504040204" pitchFamily="34" charset="-120"/>
                <a:ea typeface="微軟正黑體" panose="020B0604030504040204" pitchFamily="34" charset="-120"/>
              </a:rPr>
              <a:t>。   </a:t>
            </a:r>
            <a:r>
              <a:rPr lang="en-US" altLang="zh-TW" sz="2200" b="1" dirty="0" smtClean="0">
                <a:solidFill>
                  <a:schemeClr val="tx2"/>
                </a:solidFill>
                <a:latin typeface="微軟正黑體" panose="020B0604030504040204" pitchFamily="34" charset="-120"/>
                <a:ea typeface="微軟正黑體" panose="020B0604030504040204" pitchFamily="34" charset="-120"/>
              </a:rPr>
              <a:t>《 </a:t>
            </a:r>
            <a:r>
              <a:rPr lang="zh-TW" altLang="en-US" sz="2200" b="1" dirty="0" smtClean="0">
                <a:solidFill>
                  <a:schemeClr val="tx2"/>
                </a:solidFill>
                <a:latin typeface="微軟正黑體" panose="020B0604030504040204" pitchFamily="34" charset="-120"/>
                <a:ea typeface="微軟正黑體" panose="020B0604030504040204" pitchFamily="34" charset="-120"/>
              </a:rPr>
              <a:t>禮記</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訪</a:t>
            </a:r>
            <a:r>
              <a:rPr lang="zh-TW" altLang="en-US" sz="2200" b="1" dirty="0" smtClean="0">
                <a:solidFill>
                  <a:schemeClr val="tx2"/>
                </a:solidFill>
                <a:latin typeface="微軟正黑體" panose="020B0604030504040204" pitchFamily="34" charset="-120"/>
                <a:ea typeface="微軟正黑體" panose="020B0604030504040204" pitchFamily="34" charset="-120"/>
              </a:rPr>
              <a:t>記 </a:t>
            </a:r>
            <a:r>
              <a:rPr lang="en-US" altLang="zh-TW" sz="2200" b="1" dirty="0" smtClean="0">
                <a:solidFill>
                  <a:schemeClr val="tx2"/>
                </a:solidFill>
                <a:latin typeface="微軟正黑體" panose="020B0604030504040204" pitchFamily="34" charset="-120"/>
                <a:ea typeface="微軟正黑體" panose="020B0604030504040204" pitchFamily="34" charset="-120"/>
              </a:rPr>
              <a:t>》</a:t>
            </a:r>
          </a:p>
          <a:p>
            <a:r>
              <a:rPr lang="zh-TW" altLang="en-US" sz="2200" b="1" dirty="0">
                <a:solidFill>
                  <a:schemeClr val="tx2"/>
                </a:solidFill>
                <a:latin typeface="微軟正黑體" panose="020B0604030504040204" pitchFamily="34" charset="-120"/>
                <a:ea typeface="微軟正黑體" panose="020B0604030504040204" pitchFamily="34" charset="-120"/>
              </a:rPr>
              <a:t>病人之病，憂人之憂</a:t>
            </a:r>
            <a:r>
              <a:rPr lang="zh-TW" altLang="en-US" sz="2200" b="1" dirty="0" smtClean="0">
                <a:solidFill>
                  <a:schemeClr val="tx2"/>
                </a:solidFill>
                <a:latin typeface="微軟正黑體" panose="020B0604030504040204" pitchFamily="34" charset="-120"/>
                <a:ea typeface="微軟正黑體" panose="020B0604030504040204" pitchFamily="34" charset="-120"/>
              </a:rPr>
              <a:t>。    白居易</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策林</a:t>
            </a:r>
            <a:r>
              <a:rPr lang="en-US" altLang="zh-TW" sz="2200" b="1" dirty="0" smtClean="0">
                <a:solidFill>
                  <a:schemeClr val="tx2"/>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28590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18" y="147781"/>
            <a:ext cx="8808205" cy="6433219"/>
          </a:xfrm>
          <a:prstGeom prst="rect">
            <a:avLst/>
          </a:prstGeom>
        </p:spPr>
      </p:pic>
      <p:sp>
        <p:nvSpPr>
          <p:cNvPr id="7" name="標題 1"/>
          <p:cNvSpPr txBox="1">
            <a:spLocks/>
          </p:cNvSpPr>
          <p:nvPr/>
        </p:nvSpPr>
        <p:spPr>
          <a:xfrm>
            <a:off x="3847663" y="769330"/>
            <a:ext cx="1952548" cy="99123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zh-HK" sz="3200" b="1" i="0" u="none" strike="noStrike" kern="1200" cap="all" spc="0" normalizeH="0" baseline="0" noProof="0" dirty="0" smtClean="0">
                <a:ln w="3175" cmpd="sng">
                  <a:noFill/>
                </a:ln>
                <a:solidFill>
                  <a:sysClr val="window" lastClr="FFFFFF"/>
                </a:solidFill>
                <a:effectLst/>
                <a:uLnTx/>
                <a:uFillTx/>
                <a:latin typeface="Century Gothic" panose="020B0502020202020204"/>
                <a:ea typeface="微軟正黑體" panose="020B0604030504040204" pitchFamily="34" charset="-120"/>
                <a:cs typeface="+mj-cs"/>
              </a:rPr>
              <a:t>學習目標</a:t>
            </a:r>
            <a:endParaRPr kumimoji="0" lang="zh-HK" altLang="en-US" sz="3200" b="0" i="0" u="none" strike="noStrike" kern="1200" cap="all" spc="0" normalizeH="0" baseline="0" noProof="0" dirty="0">
              <a:ln w="3175" cmpd="sng">
                <a:noFill/>
              </a:ln>
              <a:solidFill>
                <a:sysClr val="window" lastClr="FFFFFF"/>
              </a:solidFill>
              <a:effectLst/>
              <a:uLnTx/>
              <a:uFillTx/>
              <a:latin typeface="Century Gothic" panose="020B0502020202020204"/>
              <a:ea typeface="微軟正黑體" panose="020B0604030504040204" pitchFamily="34" charset="-120"/>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381388812"/>
              </p:ext>
            </p:extLst>
          </p:nvPr>
        </p:nvGraphicFramePr>
        <p:xfrm>
          <a:off x="1455364" y="1760565"/>
          <a:ext cx="6212911" cy="3900476"/>
        </p:xfrm>
        <a:graphic>
          <a:graphicData uri="http://schemas.openxmlformats.org/drawingml/2006/table">
            <a:tbl>
              <a:tblPr/>
              <a:tblGrid>
                <a:gridCol w="1402915">
                  <a:extLst>
                    <a:ext uri="{9D8B030D-6E8A-4147-A177-3AD203B41FA5}">
                      <a16:colId xmlns:a16="http://schemas.microsoft.com/office/drawing/2014/main" val="671913260"/>
                    </a:ext>
                  </a:extLst>
                </a:gridCol>
                <a:gridCol w="4809996">
                  <a:extLst>
                    <a:ext uri="{9D8B030D-6E8A-4147-A177-3AD203B41FA5}">
                      <a16:colId xmlns:a16="http://schemas.microsoft.com/office/drawing/2014/main" val="3911223499"/>
                    </a:ext>
                  </a:extLst>
                </a:gridCol>
              </a:tblGrid>
              <a:tr h="16094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短片概要：</a:t>
                      </a:r>
                      <a:r>
                        <a:rPr lang="en-US" altLang="zh-TW" sz="2000" b="0" spc="100" baseline="0" dirty="0" smtClean="0">
                          <a:solidFill>
                            <a:schemeClr val="bg1"/>
                          </a:solidFill>
                          <a:latin typeface="微軟正黑體" panose="020B0604030504040204" pitchFamily="34" charset="-120"/>
                          <a:ea typeface="微軟正黑體" panose="020B0604030504040204" pitchFamily="34" charset="-120"/>
                        </a:rPr>
                        <a:t> </a:t>
                      </a:r>
                      <a:endParaRPr lang="en-US" altLang="zh-TW" sz="2000" b="0" spc="100" baseline="0" dirty="0">
                        <a:solidFill>
                          <a:schemeClr val="bg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lnSpc>
                          <a:spcPct val="100000"/>
                        </a:lnSpc>
                        <a:spcBef>
                          <a:spcPts val="600"/>
                        </a:spcBef>
                        <a:spcAft>
                          <a:spcPts val="600"/>
                        </a:spcAft>
                      </a:pPr>
                      <a:r>
                        <a:rPr lang="en-US" altLang="zh-TW" sz="2000" b="0" spc="100" baseline="0" dirty="0" err="1" smtClean="0">
                          <a:solidFill>
                            <a:schemeClr val="bg1"/>
                          </a:solidFill>
                          <a:latin typeface="微軟正黑體" panose="020B0604030504040204" pitchFamily="34" charset="-120"/>
                          <a:ea typeface="微軟正黑體" panose="020B0604030504040204" pitchFamily="34" charset="-120"/>
                        </a:rPr>
                        <a:t>Azeem</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一直夢想擁有一輛單車。而姊姊深受近視的困擾，急需更換新的眼鏡，為此經常與母親爭執。最後，</a:t>
                      </a:r>
                      <a:r>
                        <a:rPr lang="en-GB" altLang="zh-TW" sz="2000" b="0" spc="100" baseline="0" dirty="0" err="1" smtClean="0">
                          <a:solidFill>
                            <a:schemeClr val="bg1"/>
                          </a:solidFill>
                          <a:latin typeface="微軟正黑體" panose="020B0604030504040204" pitchFamily="34" charset="-120"/>
                          <a:ea typeface="微軟正黑體" panose="020B0604030504040204" pitchFamily="34" charset="-120"/>
                        </a:rPr>
                        <a:t>Azeem</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決定</a:t>
                      </a:r>
                      <a:r>
                        <a:rPr lang="en-US" altLang="zh-TW" sz="2000" b="0" spc="100" baseline="0" dirty="0" smtClean="0">
                          <a:solidFill>
                            <a:schemeClr val="bg1"/>
                          </a:solidFill>
                          <a:latin typeface="微軟正黑體" panose="020B0604030504040204" pitchFamily="34" charset="-120"/>
                          <a:ea typeface="微軟正黑體" panose="020B0604030504040204" pitchFamily="34" charset="-120"/>
                        </a:rPr>
                        <a:t>……</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13733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學習目標：</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lnSpc>
                          <a:spcPct val="100000"/>
                        </a:lnSpc>
                        <a:spcBef>
                          <a:spcPts val="600"/>
                        </a:spcBef>
                        <a:spcAft>
                          <a:spcPts val="600"/>
                        </a:spcAft>
                        <a:buFont typeface="+mj-lt"/>
                        <a:buAutoNum type="arabicPeriod"/>
                      </a:pPr>
                      <a:r>
                        <a:rPr lang="zh-TW" altLang="en-US" sz="2000" spc="100" baseline="0" dirty="0" smtClean="0">
                          <a:solidFill>
                            <a:schemeClr val="bg1"/>
                          </a:solidFill>
                          <a:latin typeface="微軟正黑體" panose="020B0604030504040204" pitchFamily="34" charset="-120"/>
                          <a:ea typeface="微軟正黑體" panose="020B0604030504040204" pitchFamily="34" charset="-120"/>
                        </a:rPr>
                        <a:t>培養學生</a:t>
                      </a: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的同理心，以及守望相助和關愛他人的態度。</a:t>
                      </a:r>
                    </a:p>
                    <a:p>
                      <a:pPr marL="342900" indent="-342900">
                        <a:lnSpc>
                          <a:spcPct val="100000"/>
                        </a:lnSpc>
                        <a:spcBef>
                          <a:spcPts val="600"/>
                        </a:spcBef>
                        <a:spcAft>
                          <a:spcPts val="600"/>
                        </a:spcAft>
                        <a:buFont typeface="+mj-lt"/>
                        <a:buAutoNum type="arabicPeriod"/>
                      </a:pP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學習以積極、樂觀</a:t>
                      </a:r>
                      <a:r>
                        <a:rPr lang="zh-TW" altLang="en-US" sz="2000" spc="100" baseline="0" dirty="0" smtClean="0">
                          <a:solidFill>
                            <a:schemeClr val="bg1"/>
                          </a:solidFill>
                          <a:latin typeface="微軟正黑體" panose="020B0604030504040204" pitchFamily="34" charset="-120"/>
                          <a:ea typeface="微軟正黑體" panose="020B0604030504040204" pitchFamily="34" charset="-120"/>
                        </a:rPr>
                        <a:t>的態度</a:t>
                      </a:r>
                      <a:r>
                        <a:rPr lang="zh-TW" altLang="en-US" sz="2000" spc="100" baseline="0" dirty="0" smtClean="0">
                          <a:solidFill>
                            <a:srgbClr val="00B050"/>
                          </a:solidFill>
                          <a:latin typeface="微軟正黑體" panose="020B0604030504040204" pitchFamily="34" charset="-120"/>
                          <a:ea typeface="微軟正黑體" panose="020B0604030504040204" pitchFamily="34" charset="-120"/>
                        </a:rPr>
                        <a:t>，</a:t>
                      </a:r>
                      <a:r>
                        <a:rPr lang="zh-TW" altLang="en-US" sz="2000" spc="100" baseline="0" dirty="0" smtClean="0">
                          <a:solidFill>
                            <a:schemeClr val="bg1"/>
                          </a:solidFill>
                          <a:latin typeface="微軟正黑體" panose="020B0604030504040204" pitchFamily="34" charset="-120"/>
                          <a:ea typeface="微軟正黑體" panose="020B0604030504040204" pitchFamily="34" charset="-120"/>
                        </a:rPr>
                        <a:t>面對日常生活中遇到的困難和挑戰。</a:t>
                      </a:r>
                      <a:endParaRPr lang="zh-TW" altLang="en-US" sz="200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8508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價值觀和</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態度：</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關愛、同理心、守望相助、積極、樂觀</a:t>
                      </a:r>
                      <a:endPar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68580" marR="68580" marT="34290" marB="34290">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6" name="矩形 5">
            <a:extLst>
              <a:ext uri="{FF2B5EF4-FFF2-40B4-BE49-F238E27FC236}">
                <a16:creationId xmlns:a16="http://schemas.microsoft.com/office/drawing/2014/main" id="{247F3C5E-FD3D-49C0-9AA8-36BFE7D479B4}"/>
              </a:ext>
            </a:extLst>
          </p:cNvPr>
          <p:cNvSpPr/>
          <p:nvPr/>
        </p:nvSpPr>
        <p:spPr>
          <a:xfrm>
            <a:off x="358277" y="6488668"/>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00971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74788" y="2559121"/>
            <a:ext cx="3570208"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生活情境</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9" y="3675895"/>
            <a:ext cx="3188031" cy="3182105"/>
          </a:xfrm>
          <a:prstGeom prst="rect">
            <a:avLst/>
          </a:prstGeom>
        </p:spPr>
      </p:pic>
      <p:sp>
        <p:nvSpPr>
          <p:cNvPr id="6" name="文字方塊 5"/>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168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423A-CDEF-9942-9687-BCEEA6295E43}"/>
              </a:ext>
            </a:extLst>
          </p:cNvPr>
          <p:cNvSpPr>
            <a:spLocks noGrp="1"/>
          </p:cNvSpPr>
          <p:nvPr>
            <p:ph type="title"/>
          </p:nvPr>
        </p:nvSpPr>
        <p:spPr>
          <a:xfrm>
            <a:off x="456262" y="770916"/>
            <a:ext cx="7773338" cy="1596177"/>
          </a:xfrm>
        </p:spPr>
        <p:txBody>
          <a:bodyPr>
            <a:normAutofit/>
          </a:bodyPr>
          <a:lstStyle/>
          <a:p>
            <a:r>
              <a:rPr lang="zh-TW" altLang="en-US" sz="4800" dirty="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生活情境 </a:t>
            </a:r>
            <a:r>
              <a:rPr lang="zh-TW" altLang="en-US" sz="4800" dirty="0" smtClean="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一</a:t>
            </a:r>
            <a:endParaRPr lang="en-US" sz="4800" dirty="0"/>
          </a:p>
        </p:txBody>
      </p:sp>
      <p:sp>
        <p:nvSpPr>
          <p:cNvPr id="3" name="內容版面配置區 2"/>
          <p:cNvSpPr>
            <a:spLocks noGrp="1"/>
          </p:cNvSpPr>
          <p:nvPr>
            <p:ph sz="quarter" idx="13"/>
          </p:nvPr>
        </p:nvSpPr>
        <p:spPr>
          <a:xfrm>
            <a:off x="346075" y="2367093"/>
            <a:ext cx="8112125" cy="342410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457200" lvl="1" indent="0" algn="just" hangingPunct="0">
              <a:lnSpc>
                <a:spcPct val="150000"/>
              </a:lnSpc>
              <a:buNone/>
            </a:pPr>
            <a:r>
              <a:rPr lang="zh-HK" altLang="en-US" sz="3600" dirty="0">
                <a:ln w="0"/>
                <a:solidFill>
                  <a:srgbClr val="0070C0"/>
                </a:solidFill>
                <a:latin typeface="微軟正黑體" panose="020B0604030504040204" pitchFamily="34" charset="-120"/>
                <a:ea typeface="微軟正黑體" panose="020B0604030504040204" pitchFamily="34" charset="-120"/>
              </a:rPr>
              <a:t>今天是開學日</a:t>
            </a:r>
            <a:r>
              <a:rPr lang="zh-HK" altLang="en-US" sz="3600" dirty="0" smtClean="0">
                <a:ln w="0"/>
                <a:solidFill>
                  <a:srgbClr val="0070C0"/>
                </a:solidFill>
                <a:latin typeface="微軟正黑體" panose="020B0604030504040204" pitchFamily="34" charset="-120"/>
                <a:ea typeface="微軟正黑體" panose="020B0604030504040204" pitchFamily="34" charset="-120"/>
              </a:rPr>
              <a:t>，</a:t>
            </a:r>
            <a:r>
              <a:rPr lang="zh-TW" altLang="en-US" sz="3600" dirty="0" smtClean="0">
                <a:ln w="0"/>
                <a:solidFill>
                  <a:srgbClr val="0070C0"/>
                </a:solidFill>
                <a:latin typeface="微軟正黑體" panose="020B0604030504040204" pitchFamily="34" charset="-120"/>
                <a:ea typeface="微軟正黑體" panose="020B0604030504040204" pitchFamily="34" charset="-120"/>
              </a:rPr>
              <a:t>你</a:t>
            </a:r>
            <a:r>
              <a:rPr lang="zh-HK" altLang="en-US" sz="3600" dirty="0" smtClean="0">
                <a:ln w="0"/>
                <a:solidFill>
                  <a:srgbClr val="0070C0"/>
                </a:solidFill>
                <a:latin typeface="微軟正黑體" panose="020B0604030504040204" pitchFamily="34" charset="-120"/>
                <a:ea typeface="微軟正黑體" panose="020B0604030504040204" pitchFamily="34" charset="-120"/>
              </a:rPr>
              <a:t>遇見</a:t>
            </a:r>
            <a:r>
              <a:rPr lang="zh-HK" altLang="en-US" sz="3600" dirty="0">
                <a:ln w="0"/>
                <a:solidFill>
                  <a:srgbClr val="0070C0"/>
                </a:solidFill>
                <a:latin typeface="微軟正黑體" panose="020B0604030504040204" pitchFamily="34" charset="-120"/>
                <a:ea typeface="微軟正黑體" panose="020B0604030504040204" pitchFamily="34" charset="-120"/>
              </a:rPr>
              <a:t>校內低年級的</a:t>
            </a:r>
            <a:r>
              <a:rPr lang="zh-HK" altLang="en-US" sz="3600" dirty="0" smtClean="0">
                <a:ln w="0"/>
                <a:solidFill>
                  <a:srgbClr val="0070C0"/>
                </a:solidFill>
                <a:latin typeface="微軟正黑體" panose="020B0604030504040204" pitchFamily="34" charset="-120"/>
                <a:ea typeface="微軟正黑體" panose="020B0604030504040204" pitchFamily="34" charset="-120"/>
              </a:rPr>
              <a:t>新生</a:t>
            </a:r>
            <a:r>
              <a:rPr lang="zh-TW" altLang="en-US" sz="3600" dirty="0" smtClean="0">
                <a:ln w="0"/>
                <a:solidFill>
                  <a:srgbClr val="0070C0"/>
                </a:solidFill>
                <a:latin typeface="微軟正黑體" panose="020B0604030504040204" pitchFamily="34" charset="-120"/>
                <a:ea typeface="微軟正黑體" panose="020B0604030504040204" pitchFamily="34" charset="-120"/>
              </a:rPr>
              <a:t>急</a:t>
            </a:r>
            <a:r>
              <a:rPr lang="zh-HK" altLang="en-US" sz="3600" dirty="0" smtClean="0">
                <a:ln w="0"/>
                <a:solidFill>
                  <a:srgbClr val="0070C0"/>
                </a:solidFill>
                <a:latin typeface="微軟正黑體" panose="020B0604030504040204" pitchFamily="34" charset="-120"/>
                <a:ea typeface="微軟正黑體" panose="020B0604030504040204" pitchFamily="34" charset="-120"/>
              </a:rPr>
              <a:t>需要</a:t>
            </a:r>
            <a:r>
              <a:rPr lang="zh-HK" altLang="en-US" sz="3600" dirty="0">
                <a:ln w="0"/>
                <a:solidFill>
                  <a:srgbClr val="0070C0"/>
                </a:solidFill>
                <a:latin typeface="微軟正黑體" panose="020B0604030504040204" pitchFamily="34" charset="-120"/>
                <a:ea typeface="微軟正黑體" panose="020B0604030504040204" pitchFamily="34" charset="-120"/>
              </a:rPr>
              <a:t>幫忙，</a:t>
            </a:r>
            <a:r>
              <a:rPr lang="zh-HK" altLang="en-US" sz="3600" dirty="0" smtClean="0">
                <a:ln w="0"/>
                <a:solidFill>
                  <a:srgbClr val="0070C0"/>
                </a:solidFill>
                <a:latin typeface="微軟正黑體" panose="020B0604030504040204" pitchFamily="34" charset="-120"/>
                <a:ea typeface="微軟正黑體" panose="020B0604030504040204" pitchFamily="34" charset="-120"/>
              </a:rPr>
              <a:t>但你</a:t>
            </a:r>
            <a:r>
              <a:rPr lang="zh-TW" altLang="en-US" sz="3600" dirty="0" smtClean="0">
                <a:ln w="0"/>
                <a:solidFill>
                  <a:srgbClr val="0070C0"/>
                </a:solidFill>
                <a:latin typeface="微軟正黑體" panose="020B0604030504040204" pitchFamily="34" charset="-120"/>
                <a:ea typeface="微軟正黑體" panose="020B0604030504040204" pitchFamily="34" charset="-120"/>
              </a:rPr>
              <a:t>趕着到教員室遞交今天截止的比賽表格</a:t>
            </a:r>
            <a:r>
              <a:rPr lang="en-US" altLang="zh-TW" sz="3600" dirty="0" smtClean="0">
                <a:ln w="0"/>
                <a:solidFill>
                  <a:srgbClr val="0070C0"/>
                </a:solidFill>
                <a:latin typeface="微軟正黑體" panose="020B0604030504040204" pitchFamily="34" charset="-120"/>
                <a:ea typeface="微軟正黑體" panose="020B0604030504040204" pitchFamily="34" charset="-120"/>
              </a:rPr>
              <a:t>……</a:t>
            </a:r>
            <a:endParaRPr lang="en-HK" altLang="zh-HK" sz="36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en-HK" altLang="zh-HK" sz="2400" b="1"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zh-HK" altLang="en-US" sz="2400" b="1" dirty="0">
              <a:ln w="0"/>
              <a:solidFill>
                <a:srgbClr val="0070C0"/>
              </a:solidFill>
              <a:latin typeface="微軟正黑體" panose="020B0604030504040204" pitchFamily="34" charset="-120"/>
              <a:ea typeface="微軟正黑體" panose="020B0604030504040204" pitchFamily="34" charset="-120"/>
            </a:endParaRPr>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01" y="406064"/>
            <a:ext cx="1213356" cy="1578580"/>
          </a:xfrm>
          <a:prstGeom prst="rect">
            <a:avLst/>
          </a:prstGeom>
        </p:spPr>
      </p:pic>
      <p:sp>
        <p:nvSpPr>
          <p:cNvPr id="8" name="文字方塊 8">
            <a:extLst>
              <a:ext uri="{FF2B5EF4-FFF2-40B4-BE49-F238E27FC236}">
                <a16:creationId xmlns:a16="http://schemas.microsoft.com/office/drawing/2014/main" id="{37398722-01DE-0B4E-83C8-B7BB835B110F}"/>
              </a:ext>
            </a:extLst>
          </p:cNvPr>
          <p:cNvSpPr txBox="1"/>
          <p:nvPr/>
        </p:nvSpPr>
        <p:spPr>
          <a:xfrm>
            <a:off x="7584510" y="6513049"/>
            <a:ext cx="1290180" cy="276999"/>
          </a:xfrm>
          <a:prstGeom prst="rect">
            <a:avLst/>
          </a:prstGeom>
          <a:noFill/>
        </p:spPr>
        <p:txBody>
          <a:bodyPr wrap="square" rtlCol="0">
            <a:spAutoFit/>
          </a:bodyPr>
          <a:lstStyle/>
          <a:p>
            <a:r>
              <a:rPr lang="en-US" altLang="zh-HK" sz="1200" dirty="0"/>
              <a:t>www.freepik.com</a:t>
            </a:r>
            <a:endParaRPr lang="zh-HK" altLang="en-US" sz="1200" dirty="0"/>
          </a:p>
        </p:txBody>
      </p:sp>
    </p:spTree>
    <p:extLst>
      <p:ext uri="{BB962C8B-B14F-4D97-AF65-F5344CB8AC3E}">
        <p14:creationId xmlns:p14="http://schemas.microsoft.com/office/powerpoint/2010/main" val="119547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423A-CDEF-9942-9687-BCEEA6295E43}"/>
              </a:ext>
            </a:extLst>
          </p:cNvPr>
          <p:cNvSpPr>
            <a:spLocks noGrp="1"/>
          </p:cNvSpPr>
          <p:nvPr>
            <p:ph type="title"/>
          </p:nvPr>
        </p:nvSpPr>
        <p:spPr>
          <a:xfrm>
            <a:off x="456262" y="770916"/>
            <a:ext cx="7773338" cy="1596177"/>
          </a:xfrm>
        </p:spPr>
        <p:txBody>
          <a:bodyPr>
            <a:normAutofit/>
          </a:bodyPr>
          <a:lstStyle/>
          <a:p>
            <a:r>
              <a:rPr lang="zh-TW" altLang="en-US" sz="4800" dirty="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生活情境 </a:t>
            </a:r>
            <a:r>
              <a:rPr lang="zh-TW" altLang="en-US" sz="4800" dirty="0" smtClean="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二</a:t>
            </a:r>
            <a:endParaRPr lang="en-US" sz="4800" dirty="0"/>
          </a:p>
        </p:txBody>
      </p:sp>
      <p:sp>
        <p:nvSpPr>
          <p:cNvPr id="3" name="內容版面配置區 2"/>
          <p:cNvSpPr>
            <a:spLocks noGrp="1"/>
          </p:cNvSpPr>
          <p:nvPr>
            <p:ph sz="quarter" idx="13"/>
          </p:nvPr>
        </p:nvSpPr>
        <p:spPr>
          <a:xfrm>
            <a:off x="515937" y="1871805"/>
            <a:ext cx="8112125" cy="342410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457200" lvl="1" indent="0" algn="just" hangingPunct="0">
              <a:lnSpc>
                <a:spcPct val="150000"/>
              </a:lnSpc>
              <a:buNone/>
            </a:pPr>
            <a:r>
              <a:rPr lang="zh-TW" altLang="en-US" sz="3200" dirty="0" smtClean="0">
                <a:ln w="0"/>
                <a:solidFill>
                  <a:srgbClr val="0070C0"/>
                </a:solidFill>
                <a:latin typeface="微軟正黑體" panose="020B0604030504040204" pitchFamily="34" charset="-120"/>
                <a:ea typeface="微軟正黑體" panose="020B0604030504040204" pitchFamily="34" charset="-120"/>
              </a:rPr>
              <a:t>健樂</a:t>
            </a:r>
            <a:r>
              <a:rPr lang="zh-HK" altLang="en-US" sz="3200" dirty="0" smtClean="0">
                <a:ln w="0"/>
                <a:solidFill>
                  <a:srgbClr val="0070C0"/>
                </a:solidFill>
                <a:latin typeface="微軟正黑體" panose="020B0604030504040204" pitchFamily="34" charset="-120"/>
                <a:ea typeface="微軟正黑體" panose="020B0604030504040204" pitchFamily="34" charset="-120"/>
              </a:rPr>
              <a:t>家</a:t>
            </a:r>
            <a:r>
              <a:rPr lang="zh-HK" altLang="en-US" sz="3200" dirty="0">
                <a:ln w="0"/>
                <a:solidFill>
                  <a:srgbClr val="0070C0"/>
                </a:solidFill>
                <a:latin typeface="微軟正黑體" panose="020B0604030504040204" pitchFamily="34" charset="-120"/>
                <a:ea typeface="微軟正黑體" panose="020B0604030504040204" pitchFamily="34" charset="-120"/>
              </a:rPr>
              <a:t>的經濟</a:t>
            </a:r>
            <a:r>
              <a:rPr lang="zh-HK" altLang="en-US" sz="3200" dirty="0" smtClean="0">
                <a:ln w="0"/>
                <a:solidFill>
                  <a:srgbClr val="0070C0"/>
                </a:solidFill>
                <a:latin typeface="微軟正黑體" panose="020B0604030504040204" pitchFamily="34" charset="-120"/>
                <a:ea typeface="微軟正黑體" panose="020B0604030504040204" pitchFamily="34" charset="-120"/>
              </a:rPr>
              <a:t>緊</a:t>
            </a:r>
            <a:r>
              <a:rPr lang="zh-TW" altLang="en-US" sz="3200" dirty="0" smtClean="0">
                <a:ln w="0"/>
                <a:solidFill>
                  <a:srgbClr val="0070C0"/>
                </a:solidFill>
                <a:latin typeface="微軟正黑體" panose="020B0604030504040204" pitchFamily="34" charset="-120"/>
                <a:ea typeface="微軟正黑體" panose="020B0604030504040204" pitchFamily="34" charset="-120"/>
              </a:rPr>
              <a:t>拙</a:t>
            </a:r>
            <a:r>
              <a:rPr lang="zh-HK" altLang="en-US" sz="3200" dirty="0" smtClean="0">
                <a:ln w="0"/>
                <a:solidFill>
                  <a:srgbClr val="0070C0"/>
                </a:solidFill>
                <a:latin typeface="微軟正黑體" panose="020B0604030504040204" pitchFamily="34" charset="-120"/>
                <a:ea typeface="微軟正黑體" panose="020B0604030504040204" pitchFamily="34" charset="-120"/>
              </a:rPr>
              <a:t>，</a:t>
            </a:r>
            <a:r>
              <a:rPr lang="zh-HK" altLang="en-US" sz="3200" dirty="0">
                <a:ln w="0"/>
                <a:solidFill>
                  <a:srgbClr val="0070C0"/>
                </a:solidFill>
                <a:latin typeface="微軟正黑體" panose="020B0604030504040204" pitchFamily="34" charset="-120"/>
                <a:ea typeface="微軟正黑體" panose="020B0604030504040204" pitchFamily="34" charset="-120"/>
              </a:rPr>
              <a:t>每月父母的薪金僅僅足夠生活。</a:t>
            </a:r>
            <a:endParaRPr lang="en-HK" altLang="zh-HK" sz="3200" dirty="0">
              <a:ln w="0"/>
              <a:solidFill>
                <a:srgbClr val="0070C0"/>
              </a:solidFill>
              <a:latin typeface="微軟正黑體" panose="020B0604030504040204" pitchFamily="34" charset="-120"/>
              <a:ea typeface="微軟正黑體" panose="020B0604030504040204" pitchFamily="34" charset="-120"/>
            </a:endParaRPr>
          </a:p>
          <a:p>
            <a:pPr marL="457200" lvl="1" indent="0" algn="just" hangingPunct="0">
              <a:lnSpc>
                <a:spcPct val="150000"/>
              </a:lnSpc>
              <a:buNone/>
            </a:pPr>
            <a:r>
              <a:rPr lang="zh-HK" altLang="en-US" sz="3200" dirty="0">
                <a:ln w="0"/>
                <a:solidFill>
                  <a:srgbClr val="0070C0"/>
                </a:solidFill>
                <a:latin typeface="微軟正黑體" panose="020B0604030504040204" pitchFamily="34" charset="-120"/>
                <a:ea typeface="微軟正黑體" panose="020B0604030504040204" pitchFamily="34" charset="-120"/>
              </a:rPr>
              <a:t>本月新出了</a:t>
            </a:r>
            <a:r>
              <a:rPr lang="zh-TW" altLang="en-US" sz="3200" dirty="0">
                <a:ln w="0"/>
                <a:solidFill>
                  <a:srgbClr val="0070C0"/>
                </a:solidFill>
                <a:latin typeface="微軟正黑體" panose="020B0604030504040204" pitchFamily="34" charset="-120"/>
                <a:ea typeface="微軟正黑體" panose="020B0604030504040204" pitchFamily="34" charset="-120"/>
              </a:rPr>
              <a:t>對我公開試很有參考價值的參考書</a:t>
            </a:r>
            <a:r>
              <a:rPr lang="zh-HK" altLang="en-US" sz="3200" dirty="0" smtClean="0">
                <a:ln w="0"/>
                <a:solidFill>
                  <a:srgbClr val="0070C0"/>
                </a:solidFill>
                <a:latin typeface="微軟正黑體" panose="020B0604030504040204" pitchFamily="34" charset="-120"/>
                <a:ea typeface="微軟正黑體" panose="020B0604030504040204" pitchFamily="34" charset="-120"/>
              </a:rPr>
              <a:t>，</a:t>
            </a:r>
            <a:r>
              <a:rPr lang="zh-HK" altLang="en-US" sz="3200" dirty="0">
                <a:ln w="0"/>
                <a:solidFill>
                  <a:srgbClr val="0070C0"/>
                </a:solidFill>
                <a:latin typeface="微軟正黑體" panose="020B0604030504040204" pitchFamily="34" charset="-120"/>
                <a:ea typeface="微軟正黑體" panose="020B0604030504040204" pitchFamily="34" charset="-120"/>
              </a:rPr>
              <a:t>媽媽早前</a:t>
            </a:r>
            <a:r>
              <a:rPr lang="zh-HK" altLang="en-US" sz="3200" dirty="0" smtClean="0">
                <a:ln w="0"/>
                <a:solidFill>
                  <a:srgbClr val="0070C0"/>
                </a:solidFill>
                <a:latin typeface="微軟正黑體" panose="020B0604030504040204" pitchFamily="34" charset="-120"/>
                <a:ea typeface="微軟正黑體" panose="020B0604030504040204" pitchFamily="34" charset="-120"/>
              </a:rPr>
              <a:t>答應</a:t>
            </a:r>
            <a:r>
              <a:rPr lang="zh-TW" altLang="en-US" sz="3200" dirty="0" smtClean="0">
                <a:ln w="0"/>
                <a:solidFill>
                  <a:srgbClr val="0070C0"/>
                </a:solidFill>
                <a:latin typeface="微軟正黑體" panose="020B0604030504040204" pitchFamily="34" charset="-120"/>
                <a:ea typeface="微軟正黑體" panose="020B0604030504040204" pitchFamily="34" charset="-120"/>
              </a:rPr>
              <a:t>他</a:t>
            </a:r>
            <a:r>
              <a:rPr lang="zh-HK" altLang="en-US" sz="3200" dirty="0" smtClean="0">
                <a:ln w="0"/>
                <a:solidFill>
                  <a:srgbClr val="0070C0"/>
                </a:solidFill>
                <a:latin typeface="微軟正黑體" panose="020B0604030504040204" pitchFamily="34" charset="-120"/>
                <a:ea typeface="微軟正黑體" panose="020B0604030504040204" pitchFamily="34" charset="-120"/>
              </a:rPr>
              <a:t>可以</a:t>
            </a:r>
            <a:r>
              <a:rPr lang="zh-HK" altLang="en-US" sz="3200" dirty="0">
                <a:ln w="0"/>
                <a:solidFill>
                  <a:srgbClr val="0070C0"/>
                </a:solidFill>
                <a:latin typeface="微軟正黑體" panose="020B0604030504040204" pitchFamily="34" charset="-120"/>
                <a:ea typeface="微軟正黑體" panose="020B0604030504040204" pitchFamily="34" charset="-120"/>
              </a:rPr>
              <a:t>買，但</a:t>
            </a:r>
            <a:r>
              <a:rPr lang="zh-HK" altLang="en-US" sz="3200" dirty="0" smtClean="0">
                <a:ln w="0"/>
                <a:solidFill>
                  <a:srgbClr val="0070C0"/>
                </a:solidFill>
                <a:latin typeface="微軟正黑體" panose="020B0604030504040204" pitchFamily="34" charset="-120"/>
                <a:ea typeface="微軟正黑體" panose="020B0604030504040204" pitchFamily="34" charset="-120"/>
              </a:rPr>
              <a:t>昨天</a:t>
            </a:r>
            <a:r>
              <a:rPr lang="zh-TW" altLang="en-US" sz="3200" dirty="0" smtClean="0">
                <a:ln w="0"/>
                <a:solidFill>
                  <a:srgbClr val="0070C0"/>
                </a:solidFill>
                <a:latin typeface="微軟正黑體" panose="020B0604030504040204" pitchFamily="34" charset="-120"/>
                <a:ea typeface="微軟正黑體" panose="020B0604030504040204" pitchFamily="34" charset="-120"/>
              </a:rPr>
              <a:t>他的</a:t>
            </a:r>
            <a:r>
              <a:rPr lang="zh-HK" altLang="en-US" sz="3200" dirty="0" smtClean="0">
                <a:ln w="0"/>
                <a:solidFill>
                  <a:srgbClr val="0070C0"/>
                </a:solidFill>
                <a:latin typeface="微軟正黑體" panose="020B0604030504040204" pitchFamily="34" charset="-120"/>
                <a:ea typeface="微軟正黑體" panose="020B0604030504040204" pitchFamily="34" charset="-120"/>
              </a:rPr>
              <a:t>弟弟</a:t>
            </a:r>
            <a:r>
              <a:rPr lang="zh-HK" altLang="en-US" sz="3200" dirty="0">
                <a:ln w="0"/>
                <a:solidFill>
                  <a:srgbClr val="0070C0"/>
                </a:solidFill>
                <a:latin typeface="微軟正黑體" panose="020B0604030504040204" pitchFamily="34" charset="-120"/>
                <a:ea typeface="微軟正黑體" panose="020B0604030504040204" pitchFamily="34" charset="-120"/>
              </a:rPr>
              <a:t>上學的波鞋穿了一個大洞，似乎不能再</a:t>
            </a:r>
            <a:r>
              <a:rPr lang="zh-HK" altLang="en-US" sz="3200" dirty="0" smtClean="0">
                <a:ln w="0"/>
                <a:solidFill>
                  <a:srgbClr val="0070C0"/>
                </a:solidFill>
                <a:latin typeface="微軟正黑體" panose="020B0604030504040204" pitchFamily="34" charset="-120"/>
                <a:ea typeface="微軟正黑體" panose="020B0604030504040204" pitchFamily="34" charset="-120"/>
              </a:rPr>
              <a:t>穿</a:t>
            </a:r>
            <a:r>
              <a:rPr lang="en-US" altLang="zh-TW" sz="3200" dirty="0" smtClean="0">
                <a:ln w="0"/>
                <a:solidFill>
                  <a:srgbClr val="0070C0"/>
                </a:solidFill>
                <a:latin typeface="微軟正黑體" panose="020B0604030504040204" pitchFamily="34" charset="-120"/>
                <a:ea typeface="微軟正黑體" panose="020B0604030504040204" pitchFamily="34" charset="-120"/>
              </a:rPr>
              <a:t>……</a:t>
            </a:r>
            <a:endParaRPr lang="en-HK" altLang="zh-HK" sz="32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en-HK" altLang="zh-HK" sz="2000" b="1"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zh-HK" altLang="en-US" sz="2000" b="1" dirty="0">
              <a:ln w="0"/>
              <a:solidFill>
                <a:srgbClr val="0070C0"/>
              </a:solidFill>
              <a:latin typeface="微軟正黑體" panose="020B0604030504040204" pitchFamily="34" charset="-120"/>
              <a:ea typeface="微軟正黑體" panose="020B0604030504040204" pitchFamily="34" charset="-120"/>
            </a:endParaRPr>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01" y="406064"/>
            <a:ext cx="1213356" cy="1578580"/>
          </a:xfrm>
          <a:prstGeom prst="rect">
            <a:avLst/>
          </a:prstGeom>
        </p:spPr>
      </p:pic>
      <p:sp>
        <p:nvSpPr>
          <p:cNvPr id="8" name="文字方塊 8">
            <a:extLst>
              <a:ext uri="{FF2B5EF4-FFF2-40B4-BE49-F238E27FC236}">
                <a16:creationId xmlns:a16="http://schemas.microsoft.com/office/drawing/2014/main" id="{37398722-01DE-0B4E-83C8-B7BB835B110F}"/>
              </a:ext>
            </a:extLst>
          </p:cNvPr>
          <p:cNvSpPr txBox="1"/>
          <p:nvPr/>
        </p:nvSpPr>
        <p:spPr>
          <a:xfrm>
            <a:off x="7584510" y="6513049"/>
            <a:ext cx="1290180" cy="276999"/>
          </a:xfrm>
          <a:prstGeom prst="rect">
            <a:avLst/>
          </a:prstGeom>
          <a:noFill/>
        </p:spPr>
        <p:txBody>
          <a:bodyPr wrap="square" rtlCol="0">
            <a:spAutoFit/>
          </a:bodyPr>
          <a:lstStyle/>
          <a:p>
            <a:r>
              <a:rPr lang="en-US" altLang="zh-HK" sz="1200" dirty="0"/>
              <a:t>www.freepik.com</a:t>
            </a:r>
            <a:endParaRPr lang="zh-HK" altLang="en-US" sz="1200" dirty="0"/>
          </a:p>
        </p:txBody>
      </p:sp>
    </p:spTree>
    <p:extLst>
      <p:ext uri="{BB962C8B-B14F-4D97-AF65-F5344CB8AC3E}">
        <p14:creationId xmlns:p14="http://schemas.microsoft.com/office/powerpoint/2010/main" val="35736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0" y="495300"/>
            <a:ext cx="7773338" cy="576395"/>
          </a:xfrm>
        </p:spPr>
        <p:txBody>
          <a:bodyPr>
            <a:normAutofit fontScale="90000"/>
          </a:bodyPr>
          <a:lstStyle/>
          <a:p>
            <a:r>
              <a:rPr lang="zh-TW" altLang="en-US" sz="4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觀看短片</a:t>
            </a:r>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3794" t="17988" r="4658" b="18623"/>
          <a:stretch/>
        </p:blipFill>
        <p:spPr>
          <a:xfrm>
            <a:off x="16047" y="1389195"/>
            <a:ext cx="9127953" cy="5329105"/>
          </a:xfrm>
          <a:prstGeom prst="rect">
            <a:avLst/>
          </a:prstGeom>
        </p:spPr>
      </p:pic>
      <p:pic>
        <p:nvPicPr>
          <p:cNvPr id="8" name="圖片 7">
            <a:hlinkClick r:id="rId4"/>
          </p:cNvPr>
          <p:cNvPicPr>
            <a:picLocks noChangeAspect="1"/>
          </p:cNvPicPr>
          <p:nvPr/>
        </p:nvPicPr>
        <p:blipFill>
          <a:blip r:embed="rId5"/>
          <a:stretch>
            <a:fillRect/>
          </a:stretch>
        </p:blipFill>
        <p:spPr>
          <a:xfrm>
            <a:off x="1100222" y="1819640"/>
            <a:ext cx="6994430" cy="4136659"/>
          </a:xfrm>
          <a:prstGeom prst="rect">
            <a:avLst/>
          </a:prstGeom>
        </p:spPr>
      </p:pic>
      <p:sp>
        <p:nvSpPr>
          <p:cNvPr id="7" name="矩形 6">
            <a:extLst>
              <a:ext uri="{FF2B5EF4-FFF2-40B4-BE49-F238E27FC236}">
                <a16:creationId xmlns:a16="http://schemas.microsoft.com/office/drawing/2014/main" id="{247F3C5E-FD3D-49C0-9AA8-36BFE7D479B4}"/>
              </a:ext>
            </a:extLst>
          </p:cNvPr>
          <p:cNvSpPr/>
          <p:nvPr/>
        </p:nvSpPr>
        <p:spPr>
          <a:xfrm>
            <a:off x="6820247" y="6348968"/>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234984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79368" y="2256314"/>
            <a:ext cx="7796480" cy="3247043"/>
          </a:xfrm>
          <a:prstGeom prst="rect">
            <a:avLst/>
          </a:prstGeom>
          <a:noFill/>
        </p:spPr>
        <p:txBody>
          <a:bodyPr wrap="square" rtlCol="0">
            <a:spAutoFit/>
          </a:bodyPr>
          <a:lstStyle/>
          <a:p>
            <a:pPr marL="444500" indent="-444500">
              <a:lnSpc>
                <a:spcPts val="3500"/>
              </a:lnSpc>
              <a:spcBef>
                <a:spcPts val="1200"/>
              </a:spcBef>
              <a:spcAft>
                <a:spcPts val="600"/>
              </a:spcAft>
              <a:buAutoNum type="arabicPeriod"/>
            </a:pPr>
            <a:r>
              <a:rPr lang="en-US" altLang="zh-TW" sz="2700" dirty="0" err="1">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有什麼夢想</a:t>
            </a:r>
            <a:r>
              <a:rPr lang="en-US" altLang="zh-TW"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他</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為達成</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夢想怎樣做？</a:t>
            </a:r>
            <a:endPar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indent="-444500" algn="just">
              <a:lnSpc>
                <a:spcPts val="3500"/>
              </a:lnSpc>
              <a:spcBef>
                <a:spcPts val="1200"/>
              </a:spcBef>
              <a:spcAft>
                <a:spcPts val="600"/>
              </a:spcAft>
              <a:buFontTx/>
              <a:buAutoNum type="arabicPeriod"/>
            </a:pPr>
            <a:r>
              <a:rPr lang="zh-HK"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假如</a:t>
            </a:r>
            <a:r>
              <a:rPr lang="zh-HK"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你是</a:t>
            </a:r>
            <a:r>
              <a:rPr lang="en-US" altLang="zh-TW" sz="2700" dirty="0" err="1">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，當你看到姐姐在近距離才能看清楚書本內容，你有什麼感受？</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你認為姐姐</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讀書</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時困難嗎？</a:t>
            </a:r>
            <a:endPar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indent="-444500" algn="just" hangingPunct="0">
              <a:lnSpc>
                <a:spcPts val="3500"/>
              </a:lnSpc>
              <a:spcBef>
                <a:spcPts val="1200"/>
              </a:spcBef>
              <a:spcAft>
                <a:spcPts val="600"/>
              </a:spcAft>
              <a:buFontTx/>
              <a:buAutoNum type="arabicPeriod"/>
            </a:pP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假如你是</a:t>
            </a:r>
            <a:r>
              <a:rPr lang="en-US" altLang="zh-TW" sz="2700" dirty="0" err="1">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，你會幫助姐姐嗎？ 你會怎樣做？ 為什麼</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01733" y="713967"/>
            <a:ext cx="4351751" cy="1061563"/>
          </a:xfrm>
          <a:prstGeom prst="rect">
            <a:avLst/>
          </a:prstGeom>
        </p:spPr>
      </p:pic>
      <p:sp>
        <p:nvSpPr>
          <p:cNvPr id="9" name="標題 1"/>
          <p:cNvSpPr>
            <a:spLocks noGrp="1"/>
          </p:cNvSpPr>
          <p:nvPr>
            <p:ph type="title"/>
          </p:nvPr>
        </p:nvSpPr>
        <p:spPr>
          <a:xfrm>
            <a:off x="2009669" y="811002"/>
            <a:ext cx="4522124" cy="659297"/>
          </a:xfrm>
        </p:spPr>
        <p:txBody>
          <a:bodyPr>
            <a:noAutofit/>
          </a:bodyPr>
          <a:lstStyle/>
          <a:p>
            <a:r>
              <a:rPr lang="zh-TW" altLang="en-US" sz="6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反思問題</a:t>
            </a:r>
            <a:endPar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247F3C5E-FD3D-49C0-9AA8-36BFE7D479B4}"/>
              </a:ext>
            </a:extLst>
          </p:cNvPr>
          <p:cNvSpPr/>
          <p:nvPr/>
        </p:nvSpPr>
        <p:spPr>
          <a:xfrm>
            <a:off x="6953484" y="6294482"/>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3415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63426" y="2256314"/>
            <a:ext cx="7796480" cy="2089098"/>
          </a:xfrm>
          <a:prstGeom prst="rect">
            <a:avLst/>
          </a:prstGeom>
          <a:noFill/>
        </p:spPr>
        <p:txBody>
          <a:bodyPr wrap="square" rtlCol="0">
            <a:spAutoFit/>
          </a:bodyPr>
          <a:lstStyle/>
          <a:p>
            <a:pPr marL="514350" indent="-514350" algn="just" hangingPunct="0">
              <a:lnSpc>
                <a:spcPts val="3500"/>
              </a:lnSpc>
              <a:spcBef>
                <a:spcPts val="1200"/>
              </a:spcBef>
              <a:spcAft>
                <a:spcPts val="600"/>
              </a:spcAft>
              <a:buFont typeface="+mj-lt"/>
              <a:buAutoNum type="arabicPeriod" startAt="4"/>
            </a:pPr>
            <a:r>
              <a:rPr lang="en-HK" altLang="zh-TW" sz="2700" dirty="0" err="1">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最後選擇了幫助姐姐，你認為姐姐及</a:t>
            </a:r>
            <a:r>
              <a:rPr lang="en-US" altLang="zh-TW" sz="2700" dirty="0" err="1">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的感受如何？</a:t>
            </a:r>
            <a:endPar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14350" indent="-514350" algn="just" hangingPunct="0">
              <a:lnSpc>
                <a:spcPts val="3500"/>
              </a:lnSpc>
              <a:spcBef>
                <a:spcPts val="1200"/>
              </a:spcBef>
              <a:spcAft>
                <a:spcPts val="600"/>
              </a:spcAft>
              <a:buFont typeface="+mj-lt"/>
              <a:buAutoNum type="arabicPeriod" startAt="4"/>
            </a:pP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有人</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說：「金錢 能</a:t>
            </a:r>
            <a:r>
              <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 買到世上所有東西」。你同意嗎？為什麼</a:t>
            </a:r>
            <a:r>
              <a:rPr lang="zh-TW" altLang="en-US" sz="2700" dirty="0" smtClean="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01733" y="713967"/>
            <a:ext cx="4351751" cy="1061563"/>
          </a:xfrm>
          <a:prstGeom prst="rect">
            <a:avLst/>
          </a:prstGeom>
        </p:spPr>
      </p:pic>
      <p:sp>
        <p:nvSpPr>
          <p:cNvPr id="9" name="標題 1"/>
          <p:cNvSpPr>
            <a:spLocks noGrp="1"/>
          </p:cNvSpPr>
          <p:nvPr>
            <p:ph type="title"/>
          </p:nvPr>
        </p:nvSpPr>
        <p:spPr>
          <a:xfrm>
            <a:off x="2009669" y="811002"/>
            <a:ext cx="4522124" cy="659297"/>
          </a:xfrm>
        </p:spPr>
        <p:txBody>
          <a:bodyPr>
            <a:noAutofit/>
          </a:bodyPr>
          <a:lstStyle/>
          <a:p>
            <a:r>
              <a:rPr lang="zh-TW" altLang="en-US" sz="6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反思問題</a:t>
            </a:r>
            <a:endPar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247F3C5E-FD3D-49C0-9AA8-36BFE7D479B4}"/>
              </a:ext>
            </a:extLst>
          </p:cNvPr>
          <p:cNvSpPr/>
          <p:nvPr/>
        </p:nvSpPr>
        <p:spPr>
          <a:xfrm>
            <a:off x="6953484" y="6294482"/>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0953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B5A35-00CE-DA4F-8F35-3A33BF27D911}"/>
              </a:ext>
            </a:extLst>
          </p:cNvPr>
          <p:cNvSpPr>
            <a:spLocks noGrp="1"/>
          </p:cNvSpPr>
          <p:nvPr>
            <p:ph idx="4294967295"/>
          </p:nvPr>
        </p:nvSpPr>
        <p:spPr>
          <a:xfrm>
            <a:off x="-110751" y="1501520"/>
            <a:ext cx="7420424" cy="5178239"/>
          </a:xfrm>
          <a:prstGeom prst="rect">
            <a:avLst/>
          </a:prstGeom>
        </p:spPr>
        <p:txBody>
          <a:bodyPr>
            <a:normAutofit fontScale="92500"/>
          </a:bodyPr>
          <a:lstStyle/>
          <a:p>
            <a:pPr marL="914400" lvl="1" indent="-457200" algn="just" hangingPunct="0">
              <a:lnSpc>
                <a:spcPct val="150000"/>
              </a:lnSpc>
              <a:buFont typeface="+mj-lt"/>
              <a:buAutoNum type="arabicPeriod"/>
            </a:pPr>
            <a:r>
              <a:rPr lang="zh-TW" altLang="en-US" sz="2400" dirty="0">
                <a:ln w="0"/>
                <a:solidFill>
                  <a:srgbClr val="0070C0"/>
                </a:solidFill>
                <a:latin typeface="微軟正黑體" panose="020B0604030504040204" pitchFamily="34" charset="-120"/>
                <a:ea typeface="微軟正黑體" panose="020B0604030504040204" pitchFamily="34" charset="-120"/>
              </a:rPr>
              <a:t>日常生活中，</a:t>
            </a:r>
            <a:r>
              <a:rPr lang="zh-TW" altLang="en-US" sz="2400" dirty="0" smtClean="0">
                <a:ln w="0"/>
                <a:solidFill>
                  <a:srgbClr val="0070C0"/>
                </a:solidFill>
                <a:latin typeface="微軟正黑體" panose="020B0604030504040204" pitchFamily="34" charset="-120"/>
                <a:ea typeface="微軟正黑體" panose="020B0604030504040204" pitchFamily="34" charset="-120"/>
              </a:rPr>
              <a:t>我們應以同</a:t>
            </a:r>
            <a:r>
              <a:rPr lang="zh-TW" altLang="en-US" sz="2400" dirty="0">
                <a:ln w="0"/>
                <a:solidFill>
                  <a:srgbClr val="0070C0"/>
                </a:solidFill>
                <a:latin typeface="微軟正黑體" panose="020B0604030504040204" pitchFamily="34" charset="-120"/>
                <a:ea typeface="微軟正黑體" panose="020B0604030504040204" pitchFamily="34" charset="-120"/>
              </a:rPr>
              <a:t>理</a:t>
            </a:r>
            <a:r>
              <a:rPr lang="zh-TW" altLang="en-US" sz="2400" dirty="0" smtClean="0">
                <a:ln w="0"/>
                <a:solidFill>
                  <a:srgbClr val="0070C0"/>
                </a:solidFill>
                <a:latin typeface="微軟正黑體" panose="020B0604030504040204" pitchFamily="34" charset="-120"/>
                <a:ea typeface="微軟正黑體" panose="020B0604030504040204" pitchFamily="34" charset="-120"/>
              </a:rPr>
              <a:t>心去理解其他人的</a:t>
            </a:r>
            <a:r>
              <a:rPr lang="zh-TW" altLang="en-US" sz="2400" dirty="0">
                <a:ln w="0"/>
                <a:solidFill>
                  <a:srgbClr val="0070C0"/>
                </a:solidFill>
                <a:latin typeface="微軟正黑體" panose="020B0604030504040204" pitchFamily="34" charset="-120"/>
                <a:ea typeface="微軟正黑體" panose="020B0604030504040204" pitchFamily="34" charset="-120"/>
              </a:rPr>
              <a:t>想法及感受，多關心及尊重</a:t>
            </a:r>
            <a:r>
              <a:rPr lang="zh-TW" altLang="en-US" sz="2400" dirty="0" smtClean="0">
                <a:ln w="0"/>
                <a:solidFill>
                  <a:srgbClr val="0070C0"/>
                </a:solidFill>
                <a:latin typeface="微軟正黑體" panose="020B0604030504040204" pitchFamily="34" charset="-120"/>
                <a:ea typeface="微軟正黑體" panose="020B0604030504040204" pitchFamily="34" charset="-120"/>
              </a:rPr>
              <a:t>別人。</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dirty="0" smtClean="0">
                <a:ln w="0"/>
                <a:solidFill>
                  <a:srgbClr val="0070C0"/>
                </a:solidFill>
                <a:latin typeface="微軟正黑體" panose="020B0604030504040204" pitchFamily="34" charset="-120"/>
                <a:ea typeface="微軟正黑體" panose="020B0604030504040204" pitchFamily="34" charset="-120"/>
              </a:rPr>
              <a:t>有能力幫助</a:t>
            </a:r>
            <a:r>
              <a:rPr lang="zh-TW" altLang="en-US" sz="2400" dirty="0">
                <a:ln w="0"/>
                <a:solidFill>
                  <a:srgbClr val="0070C0"/>
                </a:solidFill>
                <a:latin typeface="微軟正黑體" panose="020B0604030504040204" pitchFamily="34" charset="-120"/>
                <a:ea typeface="微軟正黑體" panose="020B0604030504040204" pitchFamily="34" charset="-120"/>
              </a:rPr>
              <a:t>別人是一件值得高興的事</a:t>
            </a:r>
            <a:r>
              <a:rPr lang="zh-TW" altLang="en-US" sz="2400" dirty="0" smtClean="0">
                <a:ln w="0"/>
                <a:solidFill>
                  <a:srgbClr val="0070C0"/>
                </a:solidFill>
                <a:latin typeface="微軟正黑體" panose="020B0604030504040204" pitchFamily="34" charset="-120"/>
                <a:ea typeface="微軟正黑體" panose="020B0604030504040204" pitchFamily="34" charset="-120"/>
              </a:rPr>
              <a:t>，而幫助</a:t>
            </a:r>
            <a:r>
              <a:rPr lang="zh-TW" altLang="en-US" sz="2400" dirty="0">
                <a:ln w="0"/>
                <a:solidFill>
                  <a:srgbClr val="0070C0"/>
                </a:solidFill>
                <a:latin typeface="微軟正黑體" panose="020B0604030504040204" pitchFamily="34" charset="-120"/>
                <a:ea typeface="微軟正黑體" panose="020B0604030504040204" pitchFamily="34" charset="-120"/>
              </a:rPr>
              <a:t>別人應是一種自發的行為，毋須期望他人</a:t>
            </a:r>
            <a:r>
              <a:rPr lang="zh-TW" altLang="en-US" sz="2400" dirty="0" smtClean="0">
                <a:ln w="0"/>
                <a:solidFill>
                  <a:srgbClr val="0070C0"/>
                </a:solidFill>
                <a:latin typeface="微軟正黑體" panose="020B0604030504040204" pitchFamily="34" charset="-120"/>
                <a:ea typeface="微軟正黑體" panose="020B0604030504040204" pitchFamily="34" charset="-120"/>
              </a:rPr>
              <a:t>感激或回報</a:t>
            </a:r>
            <a:r>
              <a:rPr lang="zh-TW" altLang="en-US" sz="2400" dirty="0">
                <a:ln w="0"/>
                <a:solidFill>
                  <a:srgbClr val="0070C0"/>
                </a:solidFill>
                <a:latin typeface="微軟正黑體" panose="020B0604030504040204" pitchFamily="34" charset="-120"/>
                <a:ea typeface="微軟正黑體" panose="020B0604030504040204" pitchFamily="34" charset="-120"/>
              </a:rPr>
              <a:t>。</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dirty="0" smtClean="0">
                <a:ln w="0"/>
                <a:solidFill>
                  <a:srgbClr val="0070C0"/>
                </a:solidFill>
                <a:latin typeface="微軟正黑體" panose="020B0604030504040204" pitchFamily="34" charset="-120"/>
                <a:ea typeface="微軟正黑體" panose="020B0604030504040204" pitchFamily="34" charset="-120"/>
              </a:rPr>
              <a:t>在幫助別人前，我們應</a:t>
            </a:r>
            <a:r>
              <a:rPr lang="zh-TW" altLang="en-US" sz="2400" dirty="0">
                <a:ln w="0"/>
                <a:solidFill>
                  <a:srgbClr val="0070C0"/>
                </a:solidFill>
                <a:latin typeface="微軟正黑體" panose="020B0604030504040204" pitchFamily="34" charset="-120"/>
                <a:ea typeface="微軟正黑體" panose="020B0604030504040204" pitchFamily="34" charset="-120"/>
              </a:rPr>
              <a:t>考慮</a:t>
            </a:r>
            <a:r>
              <a:rPr lang="zh-TW" altLang="en-US" sz="2400" dirty="0" smtClean="0">
                <a:ln w="0"/>
                <a:solidFill>
                  <a:srgbClr val="0070C0"/>
                </a:solidFill>
                <a:latin typeface="微軟正黑體" panose="020B0604030504040204" pitchFamily="34" charset="-120"/>
                <a:ea typeface="微軟正黑體" panose="020B0604030504040204" pitchFamily="34" charset="-120"/>
              </a:rPr>
              <a:t>別人的</a:t>
            </a:r>
            <a:r>
              <a:rPr lang="zh-TW" altLang="en-US" sz="2400" dirty="0">
                <a:ln w="0"/>
                <a:solidFill>
                  <a:srgbClr val="0070C0"/>
                </a:solidFill>
                <a:latin typeface="微軟正黑體" panose="020B0604030504040204" pitchFamily="34" charset="-120"/>
                <a:ea typeface="微軟正黑體" panose="020B0604030504040204" pitchFamily="34" charset="-120"/>
              </a:rPr>
              <a:t>真正需要和</a:t>
            </a:r>
            <a:r>
              <a:rPr lang="zh-TW" altLang="en-US" sz="2400" dirty="0" smtClean="0">
                <a:ln w="0"/>
                <a:solidFill>
                  <a:srgbClr val="0070C0"/>
                </a:solidFill>
                <a:latin typeface="微軟正黑體" panose="020B0604030504040204" pitchFamily="34" charset="-120"/>
                <a:ea typeface="微軟正黑體" panose="020B0604030504040204" pitchFamily="34" charset="-120"/>
              </a:rPr>
              <a:t>衡量</a:t>
            </a:r>
            <a:r>
              <a:rPr lang="zh-TW" altLang="en-US" sz="2400" dirty="0">
                <a:ln w="0"/>
                <a:solidFill>
                  <a:srgbClr val="0070C0"/>
                </a:solidFill>
                <a:latin typeface="微軟正黑體" panose="020B0604030504040204" pitchFamily="34" charset="-120"/>
                <a:ea typeface="微軟正黑體" panose="020B0604030504040204" pitchFamily="34" charset="-120"/>
              </a:rPr>
              <a:t>個人的能力。</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dirty="0" smtClean="0">
                <a:ln w="0"/>
                <a:solidFill>
                  <a:srgbClr val="0070C0"/>
                </a:solidFill>
                <a:latin typeface="微軟正黑體" panose="020B0604030504040204" pitchFamily="34" charset="-120"/>
                <a:ea typeface="微軟正黑體" panose="020B0604030504040204" pitchFamily="34" charset="-120"/>
              </a:rPr>
              <a:t>在日常生活中，我們或會</a:t>
            </a:r>
            <a:r>
              <a:rPr lang="zh-TW" altLang="en-US" sz="2400" dirty="0">
                <a:ln w="0"/>
                <a:solidFill>
                  <a:srgbClr val="0070C0"/>
                </a:solidFill>
                <a:latin typeface="微軟正黑體" panose="020B0604030504040204" pitchFamily="34" charset="-120"/>
                <a:ea typeface="微軟正黑體" panose="020B0604030504040204" pitchFamily="34" charset="-120"/>
              </a:rPr>
              <a:t>遇到不少困難和挑戰，</a:t>
            </a:r>
            <a:r>
              <a:rPr lang="en-US" sz="2400" dirty="0" err="1" smtClean="0">
                <a:ln w="0"/>
                <a:solidFill>
                  <a:srgbClr val="0070C0"/>
                </a:solidFill>
                <a:latin typeface="微軟正黑體" panose="020B0604030504040204" pitchFamily="34" charset="-120"/>
                <a:ea typeface="微軟正黑體" panose="020B0604030504040204" pitchFamily="34" charset="-120"/>
              </a:rPr>
              <a:t>當遇上</a:t>
            </a:r>
            <a:r>
              <a:rPr lang="zh-TW" altLang="en-US" sz="2400" dirty="0" smtClean="0">
                <a:ln w="0"/>
                <a:solidFill>
                  <a:srgbClr val="0070C0"/>
                </a:solidFill>
                <a:latin typeface="微軟正黑體" panose="020B0604030504040204" pitchFamily="34" charset="-120"/>
                <a:ea typeface="微軟正黑體" panose="020B0604030504040204" pitchFamily="34" charset="-120"/>
              </a:rPr>
              <a:t>我們</a:t>
            </a:r>
            <a:r>
              <a:rPr lang="en-US" sz="2400" dirty="0" err="1" smtClean="0">
                <a:ln w="0"/>
                <a:solidFill>
                  <a:srgbClr val="0070C0"/>
                </a:solidFill>
                <a:latin typeface="微軟正黑體" panose="020B0604030504040204" pitchFamily="34" charset="-120"/>
                <a:ea typeface="微軟正黑體" panose="020B0604030504040204" pitchFamily="34" charset="-120"/>
              </a:rPr>
              <a:t>未能處理的問題</a:t>
            </a:r>
            <a:r>
              <a:rPr lang="en-US" sz="2400" dirty="0" err="1">
                <a:ln w="0"/>
                <a:solidFill>
                  <a:srgbClr val="0070C0"/>
                </a:solidFill>
                <a:latin typeface="微軟正黑體" panose="020B0604030504040204" pitchFamily="34" charset="-120"/>
                <a:ea typeface="微軟正黑體" panose="020B0604030504040204" pitchFamily="34" charset="-120"/>
              </a:rPr>
              <a:t>，</a:t>
            </a:r>
            <a:r>
              <a:rPr lang="en-US" sz="2400" dirty="0" err="1" smtClean="0">
                <a:ln w="0"/>
                <a:solidFill>
                  <a:srgbClr val="0070C0"/>
                </a:solidFill>
                <a:latin typeface="微軟正黑體" panose="020B0604030504040204" pitchFamily="34" charset="-120"/>
                <a:ea typeface="微軟正黑體" panose="020B0604030504040204" pitchFamily="34" charset="-120"/>
              </a:rPr>
              <a:t>可向身邊</a:t>
            </a:r>
            <a:r>
              <a:rPr lang="zh-TW" altLang="en-US" sz="2400" dirty="0" smtClean="0">
                <a:ln w="0"/>
                <a:solidFill>
                  <a:srgbClr val="0070C0"/>
                </a:solidFill>
                <a:latin typeface="微軟正黑體" panose="020B0604030504040204" pitchFamily="34" charset="-120"/>
                <a:ea typeface="微軟正黑體" panose="020B0604030504040204" pitchFamily="34" charset="-120"/>
              </a:rPr>
              <a:t>的</a:t>
            </a:r>
            <a:r>
              <a:rPr lang="en-US" sz="2400" dirty="0" err="1" smtClean="0">
                <a:ln w="0"/>
                <a:solidFill>
                  <a:srgbClr val="0070C0"/>
                </a:solidFill>
                <a:latin typeface="微軟正黑體" panose="020B0604030504040204" pitchFamily="34" charset="-120"/>
                <a:ea typeface="微軟正黑體" panose="020B0604030504040204" pitchFamily="34" charset="-120"/>
              </a:rPr>
              <a:t>人求助</a:t>
            </a:r>
            <a:r>
              <a:rPr lang="en-US" sz="2400" dirty="0" err="1">
                <a:ln w="0"/>
                <a:solidFill>
                  <a:srgbClr val="0070C0"/>
                </a:solidFill>
                <a:latin typeface="微軟正黑體" panose="020B0604030504040204" pitchFamily="34" charset="-120"/>
                <a:ea typeface="微軟正黑體" panose="020B0604030504040204" pitchFamily="34" charset="-120"/>
              </a:rPr>
              <a:t>，並</a:t>
            </a:r>
            <a:r>
              <a:rPr lang="zh-TW" altLang="en-US" sz="2400" dirty="0">
                <a:ln w="0"/>
                <a:solidFill>
                  <a:srgbClr val="0070C0"/>
                </a:solidFill>
                <a:latin typeface="微軟正黑體" panose="020B0604030504040204" pitchFamily="34" charset="-120"/>
                <a:ea typeface="微軟正黑體" panose="020B0604030504040204" pitchFamily="34" charset="-120"/>
              </a:rPr>
              <a:t>以積極、樂觀的態度面對。</a:t>
            </a:r>
          </a:p>
          <a:p>
            <a:pPr marL="457200" indent="-457200">
              <a:buFont typeface="+mj-lt"/>
              <a:buAutoNum type="arabicPeriod"/>
            </a:pPr>
            <a:endParaRPr lang="en-US" dirty="0"/>
          </a:p>
        </p:txBody>
      </p:sp>
      <p:sp>
        <p:nvSpPr>
          <p:cNvPr id="7" name="矩形 4">
            <a:extLst>
              <a:ext uri="{FF2B5EF4-FFF2-40B4-BE49-F238E27FC236}">
                <a16:creationId xmlns:a16="http://schemas.microsoft.com/office/drawing/2014/main" id="{BAFFE5E2-483C-DF40-AF18-D3B7CBAF9AF6}"/>
              </a:ext>
            </a:extLst>
          </p:cNvPr>
          <p:cNvSpPr/>
          <p:nvPr/>
        </p:nvSpPr>
        <p:spPr>
          <a:xfrm>
            <a:off x="3707050" y="342421"/>
            <a:ext cx="1723550" cy="1015663"/>
          </a:xfrm>
          <a:prstGeom prst="rect">
            <a:avLst/>
          </a:prstGeom>
          <a:noFill/>
        </p:spPr>
        <p:txBody>
          <a:bodyPr wrap="none" lIns="91440" tIns="45720" rIns="91440" bIns="45720">
            <a:spAutoFit/>
          </a:bodyPr>
          <a:lstStyle/>
          <a:p>
            <a:pPr algn="ctr"/>
            <a:r>
              <a:rPr lang="zh-TW" altLang="en-US" sz="6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總結</a:t>
            </a:r>
            <a:endParaRPr lang="zh-HK" altLang="en-US" sz="6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p:txBody>
      </p:sp>
      <p:sp>
        <p:nvSpPr>
          <p:cNvPr id="2" name="AutoShape 2" descr="https://www.edb.gov.hk/attachment/tc/curriculum-development/kla/chi-edu/chinese-culture/Grateful-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665" y="1990164"/>
            <a:ext cx="1877620" cy="1877620"/>
          </a:xfrm>
          <a:prstGeom prst="rect">
            <a:avLst/>
          </a:prstGeom>
        </p:spPr>
      </p:pic>
    </p:spTree>
    <p:extLst>
      <p:ext uri="{BB962C8B-B14F-4D97-AF65-F5344CB8AC3E}">
        <p14:creationId xmlns:p14="http://schemas.microsoft.com/office/powerpoint/2010/main" val="3403838118"/>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830</TotalTime>
  <Words>1276</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微軟正黑體</vt:lpstr>
      <vt:lpstr>新細明體</vt:lpstr>
      <vt:lpstr>新細明體</vt:lpstr>
      <vt:lpstr>DFKai-SB</vt:lpstr>
      <vt:lpstr>Arial</vt:lpstr>
      <vt:lpstr>Calibri</vt:lpstr>
      <vt:lpstr>Century Gothic</vt:lpstr>
      <vt:lpstr>Times New Roman</vt:lpstr>
      <vt:lpstr>Tw Cen MT</vt:lpstr>
      <vt:lpstr>Wingdings</vt:lpstr>
      <vt:lpstr>小水滴</vt:lpstr>
      <vt:lpstr>PowerPoint Presentation</vt:lpstr>
      <vt:lpstr>PowerPoint Presentation</vt:lpstr>
      <vt:lpstr>PowerPoint Presentation</vt:lpstr>
      <vt:lpstr>生活情境 一</vt:lpstr>
      <vt:lpstr>生活情境 二</vt:lpstr>
      <vt:lpstr>觀看短片</vt:lpstr>
      <vt:lpstr>反思問題</vt:lpstr>
      <vt:lpstr>反思問題</vt:lpstr>
      <vt:lpstr>PowerPoint Presentation</vt:lpstr>
      <vt:lpstr>PowerPoint Presentation</vt:lpstr>
      <vt:lpstr>教師參考資料</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NG, Shun-tak Derrick</dc:creator>
  <cp:lastModifiedBy>LO, Yee-man</cp:lastModifiedBy>
  <cp:revision>90</cp:revision>
  <cp:lastPrinted>2020-07-16T00:40:20Z</cp:lastPrinted>
  <dcterms:created xsi:type="dcterms:W3CDTF">2020-07-15T02:53:21Z</dcterms:created>
  <dcterms:modified xsi:type="dcterms:W3CDTF">2020-12-21T04:15:37Z</dcterms:modified>
</cp:coreProperties>
</file>