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8" r:id="rId1"/>
  </p:sldMasterIdLst>
  <p:notesMasterIdLst>
    <p:notesMasterId r:id="rId36"/>
  </p:notesMasterIdLst>
  <p:handoutMasterIdLst>
    <p:handoutMasterId r:id="rId37"/>
  </p:handoutMasterIdLst>
  <p:sldIdLst>
    <p:sldId id="256" r:id="rId2"/>
    <p:sldId id="297" r:id="rId3"/>
    <p:sldId id="291" r:id="rId4"/>
    <p:sldId id="294" r:id="rId5"/>
    <p:sldId id="264" r:id="rId6"/>
    <p:sldId id="292" r:id="rId7"/>
    <p:sldId id="265" r:id="rId8"/>
    <p:sldId id="266" r:id="rId9"/>
    <p:sldId id="290" r:id="rId10"/>
    <p:sldId id="295" r:id="rId11"/>
    <p:sldId id="306" r:id="rId12"/>
    <p:sldId id="257" r:id="rId13"/>
    <p:sldId id="289" r:id="rId14"/>
    <p:sldId id="298" r:id="rId15"/>
    <p:sldId id="299" r:id="rId16"/>
    <p:sldId id="303" r:id="rId17"/>
    <p:sldId id="300" r:id="rId18"/>
    <p:sldId id="301" r:id="rId19"/>
    <p:sldId id="302" r:id="rId20"/>
    <p:sldId id="304" r:id="rId21"/>
    <p:sldId id="268" r:id="rId22"/>
    <p:sldId id="269" r:id="rId23"/>
    <p:sldId id="267" r:id="rId24"/>
    <p:sldId id="296" r:id="rId25"/>
    <p:sldId id="274" r:id="rId26"/>
    <p:sldId id="275" r:id="rId27"/>
    <p:sldId id="305" r:id="rId28"/>
    <p:sldId id="282" r:id="rId29"/>
    <p:sldId id="283" r:id="rId30"/>
    <p:sldId id="284" r:id="rId31"/>
    <p:sldId id="285" r:id="rId32"/>
    <p:sldId id="286" r:id="rId33"/>
    <p:sldId id="270" r:id="rId34"/>
    <p:sldId id="26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Angela, SCDO(MCNE)4" initials="CA" lastIdx="1" clrIdx="0">
    <p:extLst>
      <p:ext uri="{19B8F6BF-5375-455C-9EA6-DF929625EA0E}">
        <p15:presenceInfo xmlns:p15="http://schemas.microsoft.com/office/powerpoint/2012/main" userId="CHOW Angela, SCDO(MCNE)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FE1"/>
    <a:srgbClr val="000000"/>
    <a:srgbClr val="F6F6F7"/>
    <a:srgbClr val="2683C6"/>
    <a:srgbClr val="1CADE4"/>
    <a:srgbClr val="E5E5EA"/>
    <a:srgbClr val="349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83469" autoAdjust="0"/>
  </p:normalViewPr>
  <p:slideViewPr>
    <p:cSldViewPr snapToGrid="0">
      <p:cViewPr varScale="1">
        <p:scale>
          <a:sx n="92" d="100"/>
          <a:sy n="92" d="100"/>
        </p:scale>
        <p:origin x="1056" y="84"/>
      </p:cViewPr>
      <p:guideLst/>
    </p:cSldViewPr>
  </p:slideViewPr>
  <p:notesTextViewPr>
    <p:cViewPr>
      <p:scale>
        <a:sx n="125" d="100"/>
        <a:sy n="125" d="100"/>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7CB76-89F4-431E-91DC-36C72541E467}" type="doc">
      <dgm:prSet loTypeId="urn:microsoft.com/office/officeart/2009/3/layout/IncreasingArrowsProcess" loCatId="process" qsTypeId="urn:microsoft.com/office/officeart/2005/8/quickstyle/simple1" qsCatId="simple" csTypeId="urn:microsoft.com/office/officeart/2005/8/colors/accent3_1" csCatId="accent3" phldr="0"/>
      <dgm:spPr/>
      <dgm:t>
        <a:bodyPr/>
        <a:lstStyle/>
        <a:p>
          <a:endParaRPr lang="zh-TW" altLang="en-US"/>
        </a:p>
      </dgm:t>
    </dgm:pt>
    <dgm:pt modelId="{89B6AF51-835F-45D6-A2D1-E7870F0BD015}">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76937CD-450C-4CB6-8CEF-0ABC4AD17088}" type="par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D163E4-90E2-44A6-8789-4A9414320C79}" type="sib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4DF9EBE-F87C-4B31-B8BC-9F1CCAA9A689}">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AC3F9B21-AD92-4EB7-B97A-A3CB9365FFC3}" type="par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3F4509-AACC-43E7-807D-A7B22DBBE467}" type="sib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959339-A51E-47AE-BED9-C1315296433B}">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C9205AE-5EE4-4BE1-AABC-391708E4CC6A}" type="par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062C84-A13D-4605-BBD6-AD798DA04B62}" type="sib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B4666-8AD7-4952-BA53-20B628A7D130}">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9F0D5573-16A1-440D-BB47-A5809E90EEBA}" type="par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64C63C4-0AE7-4220-95A3-657E06453CFA}" type="sib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85B54-C94F-44ED-A7B1-D017B1043B44}">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FD034C93-F8F9-43D0-9A95-A92BE966430B}" type="par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E9D6B9-7198-4BB9-8461-7B1BD39A92CA}" type="sib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8217D7-796D-462E-BEE4-4241E414D5C1}">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E3917777-AC75-4DF5-B8EC-4C2F77BF698E}" type="par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F8BA2-235B-4CB0-8C81-2A0A64CC4B3F}" type="sib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968F46-BA54-453E-B894-E9B3BB8A46C5}" type="pres">
      <dgm:prSet presAssocID="{3947CB76-89F4-431E-91DC-36C72541E467}" presName="Name0" presStyleCnt="0">
        <dgm:presLayoutVars>
          <dgm:chMax val="5"/>
          <dgm:chPref val="5"/>
          <dgm:dir/>
          <dgm:animLvl val="lvl"/>
        </dgm:presLayoutVars>
      </dgm:prSet>
      <dgm:spPr/>
      <dgm:t>
        <a:bodyPr/>
        <a:lstStyle/>
        <a:p>
          <a:endParaRPr lang="zh-TW" altLang="en-US"/>
        </a:p>
      </dgm:t>
    </dgm:pt>
    <dgm:pt modelId="{22C8581A-B544-4D18-9E0A-EAD578C42146}" type="pres">
      <dgm:prSet presAssocID="{89B6AF51-835F-45D6-A2D1-E7870F0BD015}" presName="parentText1" presStyleLbl="node1" presStyleIdx="0" presStyleCnt="3">
        <dgm:presLayoutVars>
          <dgm:chMax/>
          <dgm:chPref val="3"/>
          <dgm:bulletEnabled val="1"/>
        </dgm:presLayoutVars>
      </dgm:prSet>
      <dgm:spPr/>
      <dgm:t>
        <a:bodyPr/>
        <a:lstStyle/>
        <a:p>
          <a:endParaRPr lang="zh-TW" altLang="en-US"/>
        </a:p>
      </dgm:t>
    </dgm:pt>
    <dgm:pt modelId="{FF1562F2-0116-4C32-97C1-7903CB8EA7F2}" type="pres">
      <dgm:prSet presAssocID="{89B6AF51-835F-45D6-A2D1-E7870F0BD015}" presName="childText1" presStyleLbl="solidAlignAcc1" presStyleIdx="0" presStyleCnt="3">
        <dgm:presLayoutVars>
          <dgm:chMax val="0"/>
          <dgm:chPref val="0"/>
          <dgm:bulletEnabled val="1"/>
        </dgm:presLayoutVars>
      </dgm:prSet>
      <dgm:spPr/>
      <dgm:t>
        <a:bodyPr/>
        <a:lstStyle/>
        <a:p>
          <a:endParaRPr lang="zh-TW" altLang="en-US"/>
        </a:p>
      </dgm:t>
    </dgm:pt>
    <dgm:pt modelId="{6A6279E1-1B14-4E83-808B-D88E26BAF1AE}" type="pres">
      <dgm:prSet presAssocID="{82959339-A51E-47AE-BED9-C1315296433B}" presName="parentText2" presStyleLbl="node1" presStyleIdx="1" presStyleCnt="3">
        <dgm:presLayoutVars>
          <dgm:chMax/>
          <dgm:chPref val="3"/>
          <dgm:bulletEnabled val="1"/>
        </dgm:presLayoutVars>
      </dgm:prSet>
      <dgm:spPr/>
      <dgm:t>
        <a:bodyPr/>
        <a:lstStyle/>
        <a:p>
          <a:endParaRPr lang="zh-TW" altLang="en-US"/>
        </a:p>
      </dgm:t>
    </dgm:pt>
    <dgm:pt modelId="{22D7FDC5-A7C4-46DF-A262-2605CC50CFC1}" type="pres">
      <dgm:prSet presAssocID="{82959339-A51E-47AE-BED9-C1315296433B}" presName="childText2" presStyleLbl="solidAlignAcc1" presStyleIdx="1" presStyleCnt="3">
        <dgm:presLayoutVars>
          <dgm:chMax val="0"/>
          <dgm:chPref val="0"/>
          <dgm:bulletEnabled val="1"/>
        </dgm:presLayoutVars>
      </dgm:prSet>
      <dgm:spPr/>
      <dgm:t>
        <a:bodyPr/>
        <a:lstStyle/>
        <a:p>
          <a:endParaRPr lang="zh-TW" altLang="en-US"/>
        </a:p>
      </dgm:t>
    </dgm:pt>
    <dgm:pt modelId="{30F734C6-EF81-461D-AA54-B4A871BA339B}" type="pres">
      <dgm:prSet presAssocID="{73485B54-C94F-44ED-A7B1-D017B1043B44}" presName="parentText3" presStyleLbl="node1" presStyleIdx="2" presStyleCnt="3">
        <dgm:presLayoutVars>
          <dgm:chMax/>
          <dgm:chPref val="3"/>
          <dgm:bulletEnabled val="1"/>
        </dgm:presLayoutVars>
      </dgm:prSet>
      <dgm:spPr/>
      <dgm:t>
        <a:bodyPr/>
        <a:lstStyle/>
        <a:p>
          <a:endParaRPr lang="zh-TW" altLang="en-US"/>
        </a:p>
      </dgm:t>
    </dgm:pt>
    <dgm:pt modelId="{3473008B-9E76-4B87-BA69-1D00F86702E2}" type="pres">
      <dgm:prSet presAssocID="{73485B54-C94F-44ED-A7B1-D017B1043B44}" presName="childText3" presStyleLbl="solidAlignAcc1" presStyleIdx="2" presStyleCnt="3">
        <dgm:presLayoutVars>
          <dgm:chMax val="0"/>
          <dgm:chPref val="0"/>
          <dgm:bulletEnabled val="1"/>
        </dgm:presLayoutVars>
      </dgm:prSet>
      <dgm:spPr/>
      <dgm:t>
        <a:bodyPr/>
        <a:lstStyle/>
        <a:p>
          <a:endParaRPr lang="zh-TW" altLang="en-US"/>
        </a:p>
      </dgm:t>
    </dgm:pt>
  </dgm:ptLst>
  <dgm:cxnLst>
    <dgm:cxn modelId="{A5ED77B6-1CFD-4804-B10C-342B04D08041}" type="presOf" srcId="{3947CB76-89F4-431E-91DC-36C72541E467}" destId="{97968F46-BA54-453E-B894-E9B3BB8A46C5}" srcOrd="0" destOrd="0" presId="urn:microsoft.com/office/officeart/2009/3/layout/IncreasingArrowsProcess"/>
    <dgm:cxn modelId="{776AE4AD-5B59-4090-9DCA-0FE771CEDB91}" type="presOf" srcId="{2E7B4666-8AD7-4952-BA53-20B628A7D130}" destId="{22D7FDC5-A7C4-46DF-A262-2605CC50CFC1}" srcOrd="0" destOrd="0" presId="urn:microsoft.com/office/officeart/2009/3/layout/IncreasingArrowsProcess"/>
    <dgm:cxn modelId="{17D76301-1F2E-4295-9576-778C21CA8370}" type="presOf" srcId="{82959339-A51E-47AE-BED9-C1315296433B}" destId="{6A6279E1-1B14-4E83-808B-D88E26BAF1AE}" srcOrd="0" destOrd="0" presId="urn:microsoft.com/office/officeart/2009/3/layout/IncreasingArrowsProcess"/>
    <dgm:cxn modelId="{ECBB1AFE-7995-45F5-BA6C-6B308E8858E8}" srcId="{82959339-A51E-47AE-BED9-C1315296433B}" destId="{2E7B4666-8AD7-4952-BA53-20B628A7D130}" srcOrd="0" destOrd="0" parTransId="{9F0D5573-16A1-440D-BB47-A5809E90EEBA}" sibTransId="{864C63C4-0AE7-4220-95A3-657E06453CFA}"/>
    <dgm:cxn modelId="{B6CE36EA-3BE1-4EBD-99A4-BBA4B72E04A9}" type="presOf" srcId="{89B6AF51-835F-45D6-A2D1-E7870F0BD015}" destId="{22C8581A-B544-4D18-9E0A-EAD578C42146}" srcOrd="0" destOrd="0" presId="urn:microsoft.com/office/officeart/2009/3/layout/IncreasingArrowsProcess"/>
    <dgm:cxn modelId="{940E7450-6408-4C3F-8242-CCF2D5F0D97E}" srcId="{89B6AF51-835F-45D6-A2D1-E7870F0BD015}" destId="{D4DF9EBE-F87C-4B31-B8BC-9F1CCAA9A689}" srcOrd="0" destOrd="0" parTransId="{AC3F9B21-AD92-4EB7-B97A-A3CB9365FFC3}" sibTransId="{D23F4509-AACC-43E7-807D-A7B22DBBE467}"/>
    <dgm:cxn modelId="{ED7E752E-5F99-4C10-8D0B-8510BEBDD9BF}" srcId="{3947CB76-89F4-431E-91DC-36C72541E467}" destId="{89B6AF51-835F-45D6-A2D1-E7870F0BD015}" srcOrd="0" destOrd="0" parTransId="{D76937CD-450C-4CB6-8CEF-0ABC4AD17088}" sibTransId="{1BD163E4-90E2-44A6-8789-4A9414320C79}"/>
    <dgm:cxn modelId="{8E558685-2C64-4574-B173-D5F645706174}" type="presOf" srcId="{D4DF9EBE-F87C-4B31-B8BC-9F1CCAA9A689}" destId="{FF1562F2-0116-4C32-97C1-7903CB8EA7F2}" srcOrd="0" destOrd="0" presId="urn:microsoft.com/office/officeart/2009/3/layout/IncreasingArrowsProcess"/>
    <dgm:cxn modelId="{480CD649-68D9-4045-9697-D055D9B916C4}" srcId="{3947CB76-89F4-431E-91DC-36C72541E467}" destId="{73485B54-C94F-44ED-A7B1-D017B1043B44}" srcOrd="2" destOrd="0" parTransId="{FD034C93-F8F9-43D0-9A95-A92BE966430B}" sibTransId="{07E9D6B9-7198-4BB9-8461-7B1BD39A92CA}"/>
    <dgm:cxn modelId="{68C82500-8E31-4B13-8322-5073008025B2}" srcId="{3947CB76-89F4-431E-91DC-36C72541E467}" destId="{82959339-A51E-47AE-BED9-C1315296433B}" srcOrd="1" destOrd="0" parTransId="{DC9205AE-5EE4-4BE1-AABC-391708E4CC6A}" sibTransId="{B2062C84-A13D-4605-BBD6-AD798DA04B62}"/>
    <dgm:cxn modelId="{833DD156-BAEC-4230-80D9-55B415729EC7}" srcId="{73485B54-C94F-44ED-A7B1-D017B1043B44}" destId="{068217D7-796D-462E-BEE4-4241E414D5C1}" srcOrd="0" destOrd="0" parTransId="{E3917777-AC75-4DF5-B8EC-4C2F77BF698E}" sibTransId="{A9DF8BA2-235B-4CB0-8C81-2A0A64CC4B3F}"/>
    <dgm:cxn modelId="{243A33BD-4F12-4D6A-9B6D-9B4D75D230D5}" type="presOf" srcId="{73485B54-C94F-44ED-A7B1-D017B1043B44}" destId="{30F734C6-EF81-461D-AA54-B4A871BA339B}" srcOrd="0" destOrd="0" presId="urn:microsoft.com/office/officeart/2009/3/layout/IncreasingArrowsProcess"/>
    <dgm:cxn modelId="{912B9F0D-D30B-4FE5-9DA9-0C566CE8B1D6}" type="presOf" srcId="{068217D7-796D-462E-BEE4-4241E414D5C1}" destId="{3473008B-9E76-4B87-BA69-1D00F86702E2}" srcOrd="0" destOrd="0" presId="urn:microsoft.com/office/officeart/2009/3/layout/IncreasingArrowsProcess"/>
    <dgm:cxn modelId="{01A8C9E5-DE35-4E0D-A029-509DEFED9EB7}" type="presParOf" srcId="{97968F46-BA54-453E-B894-E9B3BB8A46C5}" destId="{22C8581A-B544-4D18-9E0A-EAD578C42146}" srcOrd="0" destOrd="0" presId="urn:microsoft.com/office/officeart/2009/3/layout/IncreasingArrowsProcess"/>
    <dgm:cxn modelId="{8DCDFCBF-F405-4D2C-AEEA-B7B6CED166E2}" type="presParOf" srcId="{97968F46-BA54-453E-B894-E9B3BB8A46C5}" destId="{FF1562F2-0116-4C32-97C1-7903CB8EA7F2}" srcOrd="1" destOrd="0" presId="urn:microsoft.com/office/officeart/2009/3/layout/IncreasingArrowsProcess"/>
    <dgm:cxn modelId="{186BFB91-3836-4720-933B-ADED6719EA25}" type="presParOf" srcId="{97968F46-BA54-453E-B894-E9B3BB8A46C5}" destId="{6A6279E1-1B14-4E83-808B-D88E26BAF1AE}" srcOrd="2" destOrd="0" presId="urn:microsoft.com/office/officeart/2009/3/layout/IncreasingArrowsProcess"/>
    <dgm:cxn modelId="{3A735098-7B29-4CA0-94AC-32F882B77D45}" type="presParOf" srcId="{97968F46-BA54-453E-B894-E9B3BB8A46C5}" destId="{22D7FDC5-A7C4-46DF-A262-2605CC50CFC1}" srcOrd="3" destOrd="0" presId="urn:microsoft.com/office/officeart/2009/3/layout/IncreasingArrowsProcess"/>
    <dgm:cxn modelId="{C6A7F1E6-DD10-4038-9D83-FEC135DDAAC8}" type="presParOf" srcId="{97968F46-BA54-453E-B894-E9B3BB8A46C5}" destId="{30F734C6-EF81-461D-AA54-B4A871BA339B}" srcOrd="4" destOrd="0" presId="urn:microsoft.com/office/officeart/2009/3/layout/IncreasingArrowsProcess"/>
    <dgm:cxn modelId="{8406A0A8-140B-40FB-AC70-87BB48FCCDA3}" type="presParOf" srcId="{97968F46-BA54-453E-B894-E9B3BB8A46C5}" destId="{3473008B-9E76-4B87-BA69-1D00F86702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dirty="0">
              <a:latin typeface="微軟正黑體" panose="020B0604030504040204" pitchFamily="34" charset="-120"/>
              <a:ea typeface="微軟正黑體" panose="020B0604030504040204" pitchFamily="34" charset="-120"/>
            </a:rPr>
            <a:t>與人分享</a:t>
          </a: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dgm:spPr/>
      <dgm:t>
        <a:bodyPr/>
        <a:lstStyle/>
        <a:p>
          <a:r>
            <a:rPr lang="zh-TW" altLang="en-US" b="1" i="0" dirty="0">
              <a:latin typeface="微軟正黑體" panose="020B0604030504040204" pitchFamily="34" charset="-120"/>
              <a:ea typeface="微軟正黑體" panose="020B0604030504040204" pitchFamily="34" charset="-120"/>
            </a:rPr>
            <a:t>感謝或讚賞他人</a:t>
          </a:r>
          <a:endParaRPr lang="zh-TW" altLang="en-US"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dgm:spPr/>
      <dgm:t>
        <a:bodyPr/>
        <a:lstStyle/>
        <a:p>
          <a:r>
            <a:rPr lang="zh-TW" altLang="en-US" b="1" i="0" dirty="0">
              <a:latin typeface="微軟正黑體" panose="020B0604030504040204" pitchFamily="34" charset="-120"/>
              <a:ea typeface="微軟正黑體" panose="020B0604030504040204" pitchFamily="34" charset="-120"/>
            </a:rPr>
            <a:t>善待和幫助他人</a:t>
          </a:r>
          <a:endParaRPr lang="zh-TW" altLang="en-US"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dgm:spPr/>
      <dgm:t>
        <a:bodyPr/>
        <a:lstStyle/>
        <a:p>
          <a:r>
            <a:rPr lang="zh-TW" altLang="en-US" b="1" i="0" dirty="0">
              <a:latin typeface="微軟正黑體" panose="020B0604030504040204" pitchFamily="34" charset="-120"/>
              <a:ea typeface="微軟正黑體" panose="020B0604030504040204" pitchFamily="34" charset="-120"/>
            </a:rPr>
            <a:t>與朋友見面交流</a:t>
          </a:r>
          <a:endParaRPr lang="zh-TW" altLang="en-US"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與人傾訴以獲取支持</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dgm:spPr/>
      <dgm:t>
        <a:bodyPr/>
        <a:lstStyle/>
        <a:p>
          <a:r>
            <a:rPr lang="zh-TW" altLang="zh-TW" b="1" i="0" dirty="0">
              <a:latin typeface="微軟正黑體" panose="020B0604030504040204" pitchFamily="34" charset="-120"/>
              <a:ea typeface="微軟正黑體" panose="020B0604030504040204" pitchFamily="34" charset="-120"/>
            </a:rPr>
            <a:t>多與家人相處溝通</a:t>
          </a:r>
          <a:endParaRPr lang="en-US" altLang="zh-TW"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6B49D1AA-85DE-4236-B9B6-4BF9B3F87427}" srcId="{35942E1F-F468-48C4-8080-AD05AE42BA24}" destId="{CA824765-B77C-49D3-87E5-F156D8A3488D}" srcOrd="2" destOrd="0" parTransId="{15F65C6B-EF60-4261-9268-0009DC82DD09}" sibTransId="{F0B48BA9-9C31-4541-AFB3-D0872F6C22B3}"/>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342D0350-F199-4F73-A92B-29FEB53B3D49}" srcId="{35942E1F-F468-48C4-8080-AD05AE42BA24}" destId="{0747693E-A1D1-4A7C-9059-9B83AB3BC83A}" srcOrd="0" destOrd="0" parTransId="{3FB5F34F-1D11-440B-91C1-4F55FE240797}" sibTransId="{896AB460-A34A-4341-8684-BD509B4A6159}"/>
    <dgm:cxn modelId="{0CDD0BEC-1AA9-4DC5-A14C-D11C9F978D4D}" type="presOf" srcId="{A3828F5C-D897-4E78-B301-A872E4A4E9EE}" destId="{7466313C-4646-423B-80E5-FD94969167B3}"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E80E695A-A57D-45F3-A15F-BC2EC49D9DD7}" type="presOf" srcId="{896AB460-A34A-4341-8684-BD509B4A6159}" destId="{1FF405BD-57D9-453A-87D7-0A23711FC18B}"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B6CB95F2-75D9-4A87-8498-30AF110BADB3}" srcId="{56597563-4B0A-4EC2-9452-D6D9D6698E1E}" destId="{35942E1F-F468-48C4-8080-AD05AE42BA24}" srcOrd="0" destOrd="0" parTransId="{D22F4F95-3141-42E3-90DE-5DCB8052E6EF}" sibTransId="{A3816E42-306F-447A-8AEB-D295E2F27FB8}"/>
    <dgm:cxn modelId="{B9C074FA-3C09-42F3-AB7B-82136A41BCC4}" srcId="{35942E1F-F468-48C4-8080-AD05AE42BA24}" destId="{7E2E8F8B-1C74-4624-97A3-36EFF9EE40AB}" srcOrd="3" destOrd="0" parTransId="{DCC96C4D-BE74-4C30-9FBE-486D99354682}" sibTransId="{CA544F7C-CFED-4F7A-A0C0-984AA07FF82C}"/>
    <dgm:cxn modelId="{6B3D4AC5-888D-4944-92AD-198410ECAB01}" type="presOf" srcId="{F719FF1D-8050-4F7A-ACCC-FCC45F8A1CE6}" destId="{A15F4171-8BBF-45D9-B489-10C17A761B4F}"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D0F2B9A2-FC21-4099-917D-9934ECAFC49D}" type="presOf" srcId="{56597563-4B0A-4EC2-9452-D6D9D6698E1E}" destId="{642DAF08-4F11-4356-A3A1-300943CFC8AB}" srcOrd="0" destOrd="0" presId="urn:microsoft.com/office/officeart/2005/8/layout/radial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dirty="0">
              <a:latin typeface="微軟正黑體" panose="020B0604030504040204" pitchFamily="34" charset="-120"/>
              <a:ea typeface="微軟正黑體" panose="020B0604030504040204" pitchFamily="34" charset="-120"/>
            </a:rPr>
            <a:t>正面思維</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3200" b="1" i="0">
              <a:latin typeface="微軟正黑體" panose="020B0604030504040204" pitchFamily="34" charset="-120"/>
              <a:ea typeface="微軟正黑體" panose="020B0604030504040204" pitchFamily="34" charset="-120"/>
            </a:rPr>
            <a:t>懷有希望</a:t>
          </a:r>
          <a:endParaRPr lang="zh-TW" altLang="en-US" sz="32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3200" b="1" i="0">
              <a:latin typeface="微軟正黑體" panose="020B0604030504040204" pitchFamily="34" charset="-120"/>
              <a:ea typeface="微軟正黑體" panose="020B0604030504040204" pitchFamily="34" charset="-120"/>
            </a:rPr>
            <a:t>留意自己</a:t>
          </a:r>
          <a:endParaRPr lang="zh-TW" altLang="en-US" sz="32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a:latin typeface="微軟正黑體" panose="020B0604030504040204" pitchFamily="34" charset="-120"/>
              <a:ea typeface="微軟正黑體" panose="020B0604030504040204" pitchFamily="34" charset="-120"/>
            </a:rPr>
            <a:t>相信自己</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3200" b="1" i="0">
              <a:latin typeface="微軟正黑體" panose="020B0604030504040204" pitchFamily="34" charset="-120"/>
              <a:ea typeface="微軟正黑體" panose="020B0604030504040204" pitchFamily="34" charset="-120"/>
            </a:rPr>
            <a:t>設定目標</a:t>
          </a:r>
          <a:endParaRPr lang="en-US" altLang="zh-TW" sz="32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心存感恩</a:t>
          </a:r>
          <a:endParaRPr lang="en-US" altLang="zh-TW" sz="32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6B49D1AA-85DE-4236-B9B6-4BF9B3F87427}" srcId="{35942E1F-F468-48C4-8080-AD05AE42BA24}" destId="{CA824765-B77C-49D3-87E5-F156D8A3488D}" srcOrd="2" destOrd="0" parTransId="{15F65C6B-EF60-4261-9268-0009DC82DD09}" sibTransId="{F0B48BA9-9C31-4541-AFB3-D0872F6C22B3}"/>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342D0350-F199-4F73-A92B-29FEB53B3D49}" srcId="{35942E1F-F468-48C4-8080-AD05AE42BA24}" destId="{0747693E-A1D1-4A7C-9059-9B83AB3BC83A}" srcOrd="0" destOrd="0" parTransId="{3FB5F34F-1D11-440B-91C1-4F55FE240797}" sibTransId="{896AB460-A34A-4341-8684-BD509B4A6159}"/>
    <dgm:cxn modelId="{0CDD0BEC-1AA9-4DC5-A14C-D11C9F978D4D}" type="presOf" srcId="{A3828F5C-D897-4E78-B301-A872E4A4E9EE}" destId="{7466313C-4646-423B-80E5-FD94969167B3}"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E80E695A-A57D-45F3-A15F-BC2EC49D9DD7}" type="presOf" srcId="{896AB460-A34A-4341-8684-BD509B4A6159}" destId="{1FF405BD-57D9-453A-87D7-0A23711FC18B}"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B6CB95F2-75D9-4A87-8498-30AF110BADB3}" srcId="{56597563-4B0A-4EC2-9452-D6D9D6698E1E}" destId="{35942E1F-F468-48C4-8080-AD05AE42BA24}" srcOrd="0" destOrd="0" parTransId="{D22F4F95-3141-42E3-90DE-5DCB8052E6EF}" sibTransId="{A3816E42-306F-447A-8AEB-D295E2F27FB8}"/>
    <dgm:cxn modelId="{B9C074FA-3C09-42F3-AB7B-82136A41BCC4}" srcId="{35942E1F-F468-48C4-8080-AD05AE42BA24}" destId="{7E2E8F8B-1C74-4624-97A3-36EFF9EE40AB}" srcOrd="3" destOrd="0" parTransId="{DCC96C4D-BE74-4C30-9FBE-486D99354682}" sibTransId="{CA544F7C-CFED-4F7A-A0C0-984AA07FF82C}"/>
    <dgm:cxn modelId="{6B3D4AC5-888D-4944-92AD-198410ECAB01}" type="presOf" srcId="{F719FF1D-8050-4F7A-ACCC-FCC45F8A1CE6}" destId="{A15F4171-8BBF-45D9-B489-10C17A761B4F}"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D0F2B9A2-FC21-4099-917D-9934ECAFC49D}" type="presOf" srcId="{56597563-4B0A-4EC2-9452-D6D9D6698E1E}" destId="{642DAF08-4F11-4356-A3A1-300943CFC8AB}" srcOrd="0" destOrd="0" presId="urn:microsoft.com/office/officeart/2005/8/layout/radial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a:latin typeface="微軟正黑體" panose="020B0604030504040204" pitchFamily="34" charset="-120"/>
              <a:ea typeface="微軟正黑體" panose="020B0604030504040204" pitchFamily="34" charset="-120"/>
            </a:rPr>
            <a:t>享受生活</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2400" b="1" i="0">
              <a:latin typeface="微軟正黑體" panose="020B0604030504040204" pitchFamily="34" charset="-120"/>
              <a:ea typeface="微軟正黑體" panose="020B0604030504040204" pitchFamily="34" charset="-120"/>
            </a:rPr>
            <a:t>發掘和培養興趣</a:t>
          </a:r>
          <a:endParaRPr lang="zh-TW" altLang="en-US" sz="24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2400" b="1" i="0">
              <a:latin typeface="微軟正黑體" panose="020B0604030504040204" pitchFamily="34" charset="-120"/>
              <a:ea typeface="微軟正黑體" panose="020B0604030504040204" pitchFamily="34" charset="-120"/>
            </a:rPr>
            <a:t>留意身邊事物</a:t>
          </a:r>
          <a:endParaRPr lang="zh-TW" altLang="en-US" sz="24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享受獨處</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多做    運動</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參與活動以發揮潛能</a:t>
          </a:r>
          <a:endParaRPr lang="en-US" altLang="zh-TW" sz="24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6B49D1AA-85DE-4236-B9B6-4BF9B3F87427}" srcId="{35942E1F-F468-48C4-8080-AD05AE42BA24}" destId="{CA824765-B77C-49D3-87E5-F156D8A3488D}" srcOrd="2" destOrd="0" parTransId="{15F65C6B-EF60-4261-9268-0009DC82DD09}" sibTransId="{F0B48BA9-9C31-4541-AFB3-D0872F6C22B3}"/>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342D0350-F199-4F73-A92B-29FEB53B3D49}" srcId="{35942E1F-F468-48C4-8080-AD05AE42BA24}" destId="{0747693E-A1D1-4A7C-9059-9B83AB3BC83A}" srcOrd="0" destOrd="0" parTransId="{3FB5F34F-1D11-440B-91C1-4F55FE240797}" sibTransId="{896AB460-A34A-4341-8684-BD509B4A6159}"/>
    <dgm:cxn modelId="{0CDD0BEC-1AA9-4DC5-A14C-D11C9F978D4D}" type="presOf" srcId="{A3828F5C-D897-4E78-B301-A872E4A4E9EE}" destId="{7466313C-4646-423B-80E5-FD94969167B3}"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E80E695A-A57D-45F3-A15F-BC2EC49D9DD7}" type="presOf" srcId="{896AB460-A34A-4341-8684-BD509B4A6159}" destId="{1FF405BD-57D9-453A-87D7-0A23711FC18B}"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B6CB95F2-75D9-4A87-8498-30AF110BADB3}" srcId="{56597563-4B0A-4EC2-9452-D6D9D6698E1E}" destId="{35942E1F-F468-48C4-8080-AD05AE42BA24}" srcOrd="0" destOrd="0" parTransId="{D22F4F95-3141-42E3-90DE-5DCB8052E6EF}" sibTransId="{A3816E42-306F-447A-8AEB-D295E2F27FB8}"/>
    <dgm:cxn modelId="{B9C074FA-3C09-42F3-AB7B-82136A41BCC4}" srcId="{35942E1F-F468-48C4-8080-AD05AE42BA24}" destId="{7E2E8F8B-1C74-4624-97A3-36EFF9EE40AB}" srcOrd="3" destOrd="0" parTransId="{DCC96C4D-BE74-4C30-9FBE-486D99354682}" sibTransId="{CA544F7C-CFED-4F7A-A0C0-984AA07FF82C}"/>
    <dgm:cxn modelId="{6B3D4AC5-888D-4944-92AD-198410ECAB01}" type="presOf" srcId="{F719FF1D-8050-4F7A-ACCC-FCC45F8A1CE6}" destId="{A15F4171-8BBF-45D9-B489-10C17A761B4F}"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D0F2B9A2-FC21-4099-917D-9934ECAFC49D}" type="presOf" srcId="{56597563-4B0A-4EC2-9452-D6D9D6698E1E}" destId="{642DAF08-4F11-4356-A3A1-300943CFC8AB}" srcOrd="0" destOrd="0" presId="urn:microsoft.com/office/officeart/2005/8/layout/radial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8581A-B544-4D18-9E0A-EAD578C42146}">
      <dsp:nvSpPr>
        <dsp:cNvPr id="0" name=""/>
        <dsp:cNvSpPr/>
      </dsp:nvSpPr>
      <dsp:spPr>
        <a:xfrm>
          <a:off x="0" y="206858"/>
          <a:ext cx="8128000"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0" y="502795"/>
        <a:ext cx="7832064" cy="591873"/>
      </dsp:txXfrm>
    </dsp:sp>
    <dsp:sp modelId="{FF1562F2-0116-4C32-97C1-7903CB8EA7F2}">
      <dsp:nvSpPr>
        <dsp:cNvPr id="0" name=""/>
        <dsp:cNvSpPr/>
      </dsp:nvSpPr>
      <dsp:spPr>
        <a:xfrm>
          <a:off x="0" y="1119698"/>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0" y="1119698"/>
        <a:ext cx="2503424" cy="2280331"/>
      </dsp:txXfrm>
    </dsp:sp>
    <dsp:sp modelId="{6A6279E1-1B14-4E83-808B-D88E26BAF1AE}">
      <dsp:nvSpPr>
        <dsp:cNvPr id="0" name=""/>
        <dsp:cNvSpPr/>
      </dsp:nvSpPr>
      <dsp:spPr>
        <a:xfrm>
          <a:off x="2503423" y="601440"/>
          <a:ext cx="5624576"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2503423" y="897377"/>
        <a:ext cx="5328640" cy="591873"/>
      </dsp:txXfrm>
    </dsp:sp>
    <dsp:sp modelId="{22D7FDC5-A7C4-46DF-A262-2605CC50CFC1}">
      <dsp:nvSpPr>
        <dsp:cNvPr id="0" name=""/>
        <dsp:cNvSpPr/>
      </dsp:nvSpPr>
      <dsp:spPr>
        <a:xfrm>
          <a:off x="2503423" y="1514280"/>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2503423" y="1514280"/>
        <a:ext cx="2503424" cy="2280331"/>
      </dsp:txXfrm>
    </dsp:sp>
    <dsp:sp modelId="{30F734C6-EF81-461D-AA54-B4A871BA339B}">
      <dsp:nvSpPr>
        <dsp:cNvPr id="0" name=""/>
        <dsp:cNvSpPr/>
      </dsp:nvSpPr>
      <dsp:spPr>
        <a:xfrm>
          <a:off x="5006848" y="996023"/>
          <a:ext cx="3121152"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5006848" y="1291960"/>
        <a:ext cx="2825216" cy="591873"/>
      </dsp:txXfrm>
    </dsp:sp>
    <dsp:sp modelId="{3473008B-9E76-4B87-BA69-1D00F86702E2}">
      <dsp:nvSpPr>
        <dsp:cNvPr id="0" name=""/>
        <dsp:cNvSpPr/>
      </dsp:nvSpPr>
      <dsp:spPr>
        <a:xfrm>
          <a:off x="5006848" y="1908862"/>
          <a:ext cx="2503424" cy="224695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5006848" y="1908862"/>
        <a:ext cx="2503424" cy="22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192605" y="814623"/>
          <a:ext cx="5452851" cy="5452851"/>
        </a:xfrm>
        <a:prstGeom prst="blockArc">
          <a:avLst>
            <a:gd name="adj1" fmla="val 11880000"/>
            <a:gd name="adj2" fmla="val 1620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192605" y="814623"/>
          <a:ext cx="5452851" cy="5452851"/>
        </a:xfrm>
        <a:prstGeom prst="blockArc">
          <a:avLst>
            <a:gd name="adj1" fmla="val 7560000"/>
            <a:gd name="adj2" fmla="val 1188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192605" y="814623"/>
          <a:ext cx="5452851" cy="5452851"/>
        </a:xfrm>
        <a:prstGeom prst="blockArc">
          <a:avLst>
            <a:gd name="adj1" fmla="val 3240000"/>
            <a:gd name="adj2" fmla="val 756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192605" y="814623"/>
          <a:ext cx="5452851" cy="5452851"/>
        </a:xfrm>
        <a:prstGeom prst="blockArc">
          <a:avLst>
            <a:gd name="adj1" fmla="val 20520000"/>
            <a:gd name="adj2" fmla="val 324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192605" y="814623"/>
          <a:ext cx="5452851" cy="5452851"/>
        </a:xfrm>
        <a:prstGeom prst="blockArc">
          <a:avLst>
            <a:gd name="adj1" fmla="val 16200000"/>
            <a:gd name="adj2" fmla="val 2052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665254" y="2287273"/>
          <a:ext cx="2507553" cy="25075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與人分享</a:t>
          </a:r>
        </a:p>
      </dsp:txBody>
      <dsp:txXfrm>
        <a:off x="4032477" y="2654496"/>
        <a:ext cx="1773107" cy="1773107"/>
      </dsp:txXfrm>
    </dsp:sp>
    <dsp:sp modelId="{3F04E739-4FD3-4F2E-9FF0-954739C6F6E0}">
      <dsp:nvSpPr>
        <dsp:cNvPr id="0" name=""/>
        <dsp:cNvSpPr/>
      </dsp:nvSpPr>
      <dsp:spPr>
        <a:xfrm>
          <a:off x="4041387" y="170"/>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感謝或讚賞他人</a:t>
          </a:r>
          <a:endParaRPr lang="zh-TW" altLang="en-US" sz="2300" kern="1200" dirty="0">
            <a:latin typeface="微軟正黑體" panose="020B0604030504040204" pitchFamily="34" charset="-120"/>
            <a:ea typeface="微軟正黑體" panose="020B0604030504040204" pitchFamily="34" charset="-120"/>
          </a:endParaRPr>
        </a:p>
      </dsp:txBody>
      <dsp:txXfrm>
        <a:off x="4298443" y="257226"/>
        <a:ext cx="1241175" cy="1241175"/>
      </dsp:txXfrm>
    </dsp:sp>
    <dsp:sp modelId="{7466313C-4646-423B-80E5-FD94969167B3}">
      <dsp:nvSpPr>
        <dsp:cNvPr id="0" name=""/>
        <dsp:cNvSpPr/>
      </dsp:nvSpPr>
      <dsp:spPr>
        <a:xfrm>
          <a:off x="6574275"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善待和幫助他人</a:t>
          </a:r>
          <a:endParaRPr lang="zh-TW" altLang="en-US" sz="2300" kern="1200" dirty="0">
            <a:latin typeface="微軟正黑體" panose="020B0604030504040204" pitchFamily="34" charset="-120"/>
            <a:ea typeface="微軟正黑體" panose="020B0604030504040204" pitchFamily="34" charset="-120"/>
          </a:endParaRPr>
        </a:p>
      </dsp:txBody>
      <dsp:txXfrm>
        <a:off x="6831331" y="2097477"/>
        <a:ext cx="1241175" cy="1241175"/>
      </dsp:txXfrm>
    </dsp:sp>
    <dsp:sp modelId="{A336D3A4-2CC6-48CC-AB00-9A186733E9B3}">
      <dsp:nvSpPr>
        <dsp:cNvPr id="0" name=""/>
        <dsp:cNvSpPr/>
      </dsp:nvSpPr>
      <dsp:spPr>
        <a:xfrm>
          <a:off x="5606798" y="4818009"/>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與朋友見面交流</a:t>
          </a:r>
          <a:endParaRPr lang="zh-TW" altLang="en-US" sz="2300" kern="1200" dirty="0">
            <a:latin typeface="微軟正黑體" panose="020B0604030504040204" pitchFamily="34" charset="-120"/>
            <a:ea typeface="微軟正黑體" panose="020B0604030504040204" pitchFamily="34" charset="-120"/>
          </a:endParaRPr>
        </a:p>
      </dsp:txBody>
      <dsp:txXfrm>
        <a:off x="5863854" y="5075065"/>
        <a:ext cx="1241175" cy="1241175"/>
      </dsp:txXfrm>
    </dsp:sp>
    <dsp:sp modelId="{B3BB4C35-AA88-4C21-A42C-DA7A29912ECE}">
      <dsp:nvSpPr>
        <dsp:cNvPr id="0" name=""/>
        <dsp:cNvSpPr/>
      </dsp:nvSpPr>
      <dsp:spPr>
        <a:xfrm>
          <a:off x="2478794" y="4818009"/>
          <a:ext cx="1749652"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與人傾訴以獲取支持</a:t>
          </a:r>
          <a:endParaRPr lang="en-US" altLang="zh-TW" sz="2400" b="1" i="0" kern="1200" dirty="0">
            <a:latin typeface="微軟正黑體" panose="020B0604030504040204" pitchFamily="34" charset="-120"/>
            <a:ea typeface="微軟正黑體" panose="020B0604030504040204" pitchFamily="34" charset="-120"/>
          </a:endParaRPr>
        </a:p>
      </dsp:txBody>
      <dsp:txXfrm>
        <a:off x="2735025" y="5075065"/>
        <a:ext cx="1237190" cy="1241175"/>
      </dsp:txXfrm>
    </dsp:sp>
    <dsp:sp modelId="{9AB763C8-FBE8-41BC-9979-5C8FF5584DE7}">
      <dsp:nvSpPr>
        <dsp:cNvPr id="0" name=""/>
        <dsp:cNvSpPr/>
      </dsp:nvSpPr>
      <dsp:spPr>
        <a:xfrm>
          <a:off x="1508500"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zh-TW" sz="2300" b="1" i="0" kern="1200" dirty="0">
              <a:latin typeface="微軟正黑體" panose="020B0604030504040204" pitchFamily="34" charset="-120"/>
              <a:ea typeface="微軟正黑體" panose="020B0604030504040204" pitchFamily="34" charset="-120"/>
            </a:rPr>
            <a:t>多與家人相處溝通</a:t>
          </a:r>
          <a:endParaRPr lang="en-US" altLang="zh-TW" sz="2300" b="1" i="0" kern="1200" dirty="0">
            <a:latin typeface="微軟正黑體" panose="020B0604030504040204" pitchFamily="34" charset="-120"/>
            <a:ea typeface="微軟正黑體" panose="020B0604030504040204" pitchFamily="34" charset="-120"/>
          </a:endParaRPr>
        </a:p>
      </dsp:txBody>
      <dsp:txXfrm>
        <a:off x="1765556" y="2097477"/>
        <a:ext cx="1241175" cy="124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93244" y="808867"/>
          <a:ext cx="5393098" cy="5393098"/>
        </a:xfrm>
        <a:prstGeom prst="blockArc">
          <a:avLst>
            <a:gd name="adj1" fmla="val 1188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93244" y="808867"/>
          <a:ext cx="5393098" cy="5393098"/>
        </a:xfrm>
        <a:prstGeom prst="blockArc">
          <a:avLst>
            <a:gd name="adj1" fmla="val 7560000"/>
            <a:gd name="adj2" fmla="val 1188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93244" y="808867"/>
          <a:ext cx="5393098" cy="5393098"/>
        </a:xfrm>
        <a:prstGeom prst="blockArc">
          <a:avLst>
            <a:gd name="adj1" fmla="val 3240000"/>
            <a:gd name="adj2" fmla="val 756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93244" y="808867"/>
          <a:ext cx="5393098" cy="5393098"/>
        </a:xfrm>
        <a:prstGeom prst="blockArc">
          <a:avLst>
            <a:gd name="adj1" fmla="val 20520000"/>
            <a:gd name="adj2" fmla="val 324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93244" y="808867"/>
          <a:ext cx="5393098" cy="5393098"/>
        </a:xfrm>
        <a:prstGeom prst="blockArc">
          <a:avLst>
            <a:gd name="adj1" fmla="val 16200000"/>
            <a:gd name="adj2" fmla="val 2052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849653" y="2265276"/>
          <a:ext cx="2480280" cy="248028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0" i="0" kern="1200" dirty="0">
              <a:latin typeface="微軟正黑體" panose="020B0604030504040204" pitchFamily="34" charset="-120"/>
              <a:ea typeface="微軟正黑體" panose="020B0604030504040204" pitchFamily="34" charset="-120"/>
            </a:rPr>
            <a:t>正面思維</a:t>
          </a:r>
          <a:endParaRPr lang="zh-TW" altLang="en-US" sz="3200" kern="1200" dirty="0">
            <a:latin typeface="微軟正黑體" panose="020B0604030504040204" pitchFamily="34" charset="-120"/>
            <a:ea typeface="微軟正黑體" panose="020B0604030504040204" pitchFamily="34" charset="-120"/>
          </a:endParaRPr>
        </a:p>
      </dsp:txBody>
      <dsp:txXfrm>
        <a:off x="4212882" y="2628505"/>
        <a:ext cx="1753822" cy="1753822"/>
      </dsp:txXfrm>
    </dsp:sp>
    <dsp:sp modelId="{3F04E739-4FD3-4F2E-9FF0-954739C6F6E0}">
      <dsp:nvSpPr>
        <dsp:cNvPr id="0" name=""/>
        <dsp:cNvSpPr/>
      </dsp:nvSpPr>
      <dsp:spPr>
        <a:xfrm>
          <a:off x="4221695" y="3272"/>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懷有希望</a:t>
          </a:r>
          <a:endParaRPr lang="zh-TW" altLang="en-US" sz="3200" kern="1200" dirty="0">
            <a:latin typeface="微軟正黑體" panose="020B0604030504040204" pitchFamily="34" charset="-120"/>
            <a:ea typeface="微軟正黑體" panose="020B0604030504040204" pitchFamily="34" charset="-120"/>
          </a:endParaRPr>
        </a:p>
      </dsp:txBody>
      <dsp:txXfrm>
        <a:off x="4475955" y="257532"/>
        <a:ext cx="1227676" cy="1227676"/>
      </dsp:txXfrm>
    </dsp:sp>
    <dsp:sp modelId="{7466313C-4646-423B-80E5-FD94969167B3}">
      <dsp:nvSpPr>
        <dsp:cNvPr id="0" name=""/>
        <dsp:cNvSpPr/>
      </dsp:nvSpPr>
      <dsp:spPr>
        <a:xfrm>
          <a:off x="6726822"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留意自己</a:t>
          </a:r>
          <a:endParaRPr lang="zh-TW" altLang="en-US" sz="3200" kern="1200" dirty="0">
            <a:latin typeface="微軟正黑體" panose="020B0604030504040204" pitchFamily="34" charset="-120"/>
            <a:ea typeface="微軟正黑體" panose="020B0604030504040204" pitchFamily="34" charset="-120"/>
          </a:endParaRPr>
        </a:p>
      </dsp:txBody>
      <dsp:txXfrm>
        <a:off x="6981082" y="2077613"/>
        <a:ext cx="1227676" cy="1227676"/>
      </dsp:txXfrm>
    </dsp:sp>
    <dsp:sp modelId="{A336D3A4-2CC6-48CC-AB00-9A186733E9B3}">
      <dsp:nvSpPr>
        <dsp:cNvPr id="0" name=""/>
        <dsp:cNvSpPr/>
      </dsp:nvSpPr>
      <dsp:spPr>
        <a:xfrm>
          <a:off x="5769948" y="4768306"/>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相信自己</a:t>
          </a:r>
          <a:endParaRPr lang="zh-TW" altLang="en-US" sz="3200" kern="1200" dirty="0">
            <a:latin typeface="微軟正黑體" panose="020B0604030504040204" pitchFamily="34" charset="-120"/>
            <a:ea typeface="微軟正黑體" panose="020B0604030504040204" pitchFamily="34" charset="-120"/>
          </a:endParaRPr>
        </a:p>
      </dsp:txBody>
      <dsp:txXfrm>
        <a:off x="6024208" y="5022566"/>
        <a:ext cx="1227676" cy="1227676"/>
      </dsp:txXfrm>
    </dsp:sp>
    <dsp:sp modelId="{B3BB4C35-AA88-4C21-A42C-DA7A29912ECE}">
      <dsp:nvSpPr>
        <dsp:cNvPr id="0" name=""/>
        <dsp:cNvSpPr/>
      </dsp:nvSpPr>
      <dsp:spPr>
        <a:xfrm>
          <a:off x="2676228" y="4768306"/>
          <a:ext cx="1730622"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設定目標</a:t>
          </a:r>
          <a:endParaRPr lang="en-US" altLang="zh-TW" sz="3200" b="1" i="0" kern="1200" dirty="0">
            <a:latin typeface="微軟正黑體" panose="020B0604030504040204" pitchFamily="34" charset="-120"/>
            <a:ea typeface="微軟正黑體" panose="020B0604030504040204" pitchFamily="34" charset="-120"/>
          </a:endParaRPr>
        </a:p>
      </dsp:txBody>
      <dsp:txXfrm>
        <a:off x="2929672" y="5022566"/>
        <a:ext cx="1223734" cy="1227676"/>
      </dsp:txXfrm>
    </dsp:sp>
    <dsp:sp modelId="{9AB763C8-FBE8-41BC-9979-5C8FF5584DE7}">
      <dsp:nvSpPr>
        <dsp:cNvPr id="0" name=""/>
        <dsp:cNvSpPr/>
      </dsp:nvSpPr>
      <dsp:spPr>
        <a:xfrm>
          <a:off x="1716568"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微軟正黑體" panose="020B0604030504040204" pitchFamily="34" charset="-120"/>
              <a:ea typeface="微軟正黑體" panose="020B0604030504040204" pitchFamily="34" charset="-120"/>
            </a:rPr>
            <a:t>心存感恩</a:t>
          </a:r>
          <a:endParaRPr lang="en-US" altLang="zh-TW" sz="3200" b="1" i="0" kern="1200" dirty="0">
            <a:latin typeface="微軟正黑體" panose="020B0604030504040204" pitchFamily="34" charset="-120"/>
            <a:ea typeface="微軟正黑體" panose="020B0604030504040204" pitchFamily="34" charset="-120"/>
          </a:endParaRPr>
        </a:p>
      </dsp:txBody>
      <dsp:txXfrm>
        <a:off x="1970828" y="2077613"/>
        <a:ext cx="1227676" cy="1227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18259" y="812376"/>
          <a:ext cx="5421880" cy="5421880"/>
        </a:xfrm>
        <a:prstGeom prst="blockArc">
          <a:avLst>
            <a:gd name="adj1" fmla="val 11880000"/>
            <a:gd name="adj2" fmla="val 1620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18259" y="812376"/>
          <a:ext cx="5421880" cy="5421880"/>
        </a:xfrm>
        <a:prstGeom prst="blockArc">
          <a:avLst>
            <a:gd name="adj1" fmla="val 7560000"/>
            <a:gd name="adj2" fmla="val 1188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18259" y="812376"/>
          <a:ext cx="5421880" cy="5421880"/>
        </a:xfrm>
        <a:prstGeom prst="blockArc">
          <a:avLst>
            <a:gd name="adj1" fmla="val 3240000"/>
            <a:gd name="adj2" fmla="val 756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18259" y="812376"/>
          <a:ext cx="5421880" cy="5421880"/>
        </a:xfrm>
        <a:prstGeom prst="blockArc">
          <a:avLst>
            <a:gd name="adj1" fmla="val 20520000"/>
            <a:gd name="adj2" fmla="val 324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18259" y="812376"/>
          <a:ext cx="5421880" cy="5421880"/>
        </a:xfrm>
        <a:prstGeom prst="blockArc">
          <a:avLst>
            <a:gd name="adj1" fmla="val 16200000"/>
            <a:gd name="adj2" fmla="val 2052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781722" y="2275839"/>
          <a:ext cx="2494954" cy="249495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0" i="0" kern="1200">
              <a:latin typeface="微軟正黑體" panose="020B0604030504040204" pitchFamily="34" charset="-120"/>
              <a:ea typeface="微軟正黑體" panose="020B0604030504040204" pitchFamily="34" charset="-120"/>
            </a:rPr>
            <a:t>享受生活</a:t>
          </a:r>
          <a:endParaRPr lang="zh-TW" altLang="en-US" sz="3200" kern="1200" dirty="0">
            <a:latin typeface="微軟正黑體" panose="020B0604030504040204" pitchFamily="34" charset="-120"/>
            <a:ea typeface="微軟正黑體" panose="020B0604030504040204" pitchFamily="34" charset="-120"/>
          </a:endParaRPr>
        </a:p>
      </dsp:txBody>
      <dsp:txXfrm>
        <a:off x="4147100" y="2641217"/>
        <a:ext cx="1764198" cy="1764198"/>
      </dsp:txXfrm>
    </dsp:sp>
    <dsp:sp modelId="{3F04E739-4FD3-4F2E-9FF0-954739C6F6E0}">
      <dsp:nvSpPr>
        <dsp:cNvPr id="0" name=""/>
        <dsp:cNvSpPr/>
      </dsp:nvSpPr>
      <dsp:spPr>
        <a:xfrm>
          <a:off x="4155965" y="2015"/>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a:latin typeface="微軟正黑體" panose="020B0604030504040204" pitchFamily="34" charset="-120"/>
              <a:ea typeface="微軟正黑體" panose="020B0604030504040204" pitchFamily="34" charset="-120"/>
            </a:rPr>
            <a:t>發掘和培養興趣</a:t>
          </a:r>
          <a:endParaRPr lang="zh-TW" altLang="en-US" sz="2400" kern="1200" dirty="0">
            <a:latin typeface="微軟正黑體" panose="020B0604030504040204" pitchFamily="34" charset="-120"/>
            <a:ea typeface="微軟正黑體" panose="020B0604030504040204" pitchFamily="34" charset="-120"/>
          </a:endParaRPr>
        </a:p>
      </dsp:txBody>
      <dsp:txXfrm>
        <a:off x="4411729" y="257779"/>
        <a:ext cx="1234940" cy="1234940"/>
      </dsp:txXfrm>
    </dsp:sp>
    <dsp:sp modelId="{7466313C-4646-423B-80E5-FD94969167B3}">
      <dsp:nvSpPr>
        <dsp:cNvPr id="0" name=""/>
        <dsp:cNvSpPr/>
      </dsp:nvSpPr>
      <dsp:spPr>
        <a:xfrm>
          <a:off x="6674427"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a:latin typeface="微軟正黑體" panose="020B0604030504040204" pitchFamily="34" charset="-120"/>
              <a:ea typeface="微軟正黑體" panose="020B0604030504040204" pitchFamily="34" charset="-120"/>
            </a:rPr>
            <a:t>留意身邊事物</a:t>
          </a:r>
          <a:endParaRPr lang="zh-TW" altLang="en-US" sz="2400" kern="1200" dirty="0">
            <a:latin typeface="微軟正黑體" panose="020B0604030504040204" pitchFamily="34" charset="-120"/>
            <a:ea typeface="微軟正黑體" panose="020B0604030504040204" pitchFamily="34" charset="-120"/>
          </a:endParaRPr>
        </a:p>
      </dsp:txBody>
      <dsp:txXfrm>
        <a:off x="6930191" y="2087548"/>
        <a:ext cx="1234940" cy="1234940"/>
      </dsp:txXfrm>
    </dsp:sp>
    <dsp:sp modelId="{A336D3A4-2CC6-48CC-AB00-9A186733E9B3}">
      <dsp:nvSpPr>
        <dsp:cNvPr id="0" name=""/>
        <dsp:cNvSpPr/>
      </dsp:nvSpPr>
      <dsp:spPr>
        <a:xfrm>
          <a:off x="5712460" y="479241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微軟正黑體" panose="020B0604030504040204" pitchFamily="34" charset="-120"/>
              <a:ea typeface="微軟正黑體" panose="020B0604030504040204" pitchFamily="34" charset="-120"/>
            </a:rPr>
            <a:t>享受獨處</a:t>
          </a:r>
          <a:endParaRPr lang="zh-TW" altLang="en-US" sz="3200" kern="1200" dirty="0">
            <a:latin typeface="微軟正黑體" panose="020B0604030504040204" pitchFamily="34" charset="-120"/>
            <a:ea typeface="微軟正黑體" panose="020B0604030504040204" pitchFamily="34" charset="-120"/>
          </a:endParaRPr>
        </a:p>
      </dsp:txBody>
      <dsp:txXfrm>
        <a:off x="5968224" y="5048178"/>
        <a:ext cx="1234940" cy="1234940"/>
      </dsp:txXfrm>
    </dsp:sp>
    <dsp:sp modelId="{B3BB4C35-AA88-4C21-A42C-DA7A29912ECE}">
      <dsp:nvSpPr>
        <dsp:cNvPr id="0" name=""/>
        <dsp:cNvSpPr/>
      </dsp:nvSpPr>
      <dsp:spPr>
        <a:xfrm>
          <a:off x="2602274" y="4792414"/>
          <a:ext cx="1740862"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多做    運動</a:t>
          </a:r>
          <a:endParaRPr lang="en-US" altLang="zh-TW" sz="2400" b="1" i="0" kern="1200" dirty="0">
            <a:latin typeface="微軟正黑體" panose="020B0604030504040204" pitchFamily="34" charset="-120"/>
            <a:ea typeface="微軟正黑體" panose="020B0604030504040204" pitchFamily="34" charset="-120"/>
          </a:endParaRPr>
        </a:p>
      </dsp:txBody>
      <dsp:txXfrm>
        <a:off x="2857217" y="5048178"/>
        <a:ext cx="1230976" cy="1234940"/>
      </dsp:txXfrm>
    </dsp:sp>
    <dsp:sp modelId="{9AB763C8-FBE8-41BC-9979-5C8FF5584DE7}">
      <dsp:nvSpPr>
        <dsp:cNvPr id="0" name=""/>
        <dsp:cNvSpPr/>
      </dsp:nvSpPr>
      <dsp:spPr>
        <a:xfrm>
          <a:off x="1637504"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參與活動以發揮潛能</a:t>
          </a:r>
          <a:endParaRPr lang="en-US" altLang="zh-TW" sz="2400" b="1" i="0" kern="1200" dirty="0">
            <a:latin typeface="微軟正黑體" panose="020B0604030504040204" pitchFamily="34" charset="-120"/>
            <a:ea typeface="微軟正黑體" panose="020B0604030504040204" pitchFamily="34" charset="-120"/>
          </a:endParaRPr>
        </a:p>
      </dsp:txBody>
      <dsp:txXfrm>
        <a:off x="1893268" y="2087548"/>
        <a:ext cx="1234940" cy="12349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A3FF2-6337-495B-A234-6EB1660CB99E}" type="datetimeFigureOut">
              <a:rPr lang="en-US" smtClean="0"/>
              <a:t>8/1/2025</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70C6-2B21-437A-B113-84AE9EC8A496}" type="slidenum">
              <a:rPr lang="en-US" smtClean="0"/>
              <a:t>‹#›</a:t>
            </a:fld>
            <a:endParaRPr lang="en-US"/>
          </a:p>
        </p:txBody>
      </p:sp>
    </p:spTree>
    <p:extLst>
      <p:ext uri="{BB962C8B-B14F-4D97-AF65-F5344CB8AC3E}">
        <p14:creationId xmlns:p14="http://schemas.microsoft.com/office/powerpoint/2010/main" val="377980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6F1B4-1A38-4F14-9283-F755A5F0843F}" type="datetimeFigureOut">
              <a:rPr lang="en-US" smtClean="0"/>
              <a:t>8/1/2025</a:t>
            </a:fld>
            <a:endParaRPr 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1C081-6389-4F1A-9215-5BDD20923EFA}" type="slidenum">
              <a:rPr lang="en-US" smtClean="0"/>
              <a:t>‹#›</a:t>
            </a:fld>
            <a:endParaRPr lang="en-US"/>
          </a:p>
        </p:txBody>
      </p:sp>
    </p:spTree>
    <p:extLst>
      <p:ext uri="{BB962C8B-B14F-4D97-AF65-F5344CB8AC3E}">
        <p14:creationId xmlns:p14="http://schemas.microsoft.com/office/powerpoint/2010/main" val="11488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CNGJC01zdu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a:t>
            </a:fld>
            <a:endParaRPr lang="en-US"/>
          </a:p>
        </p:txBody>
      </p:sp>
    </p:spTree>
    <p:extLst>
      <p:ext uri="{BB962C8B-B14F-4D97-AF65-F5344CB8AC3E}">
        <p14:creationId xmlns:p14="http://schemas.microsoft.com/office/powerpoint/2010/main" val="2024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10</a:t>
            </a:fld>
            <a:endParaRPr lang="en-US"/>
          </a:p>
        </p:txBody>
      </p:sp>
    </p:spTree>
    <p:extLst>
      <p:ext uri="{BB962C8B-B14F-4D97-AF65-F5344CB8AC3E}">
        <p14:creationId xmlns:p14="http://schemas.microsoft.com/office/powerpoint/2010/main" val="87474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00000"/>
              </a:lnSpc>
              <a:buNone/>
            </a:pPr>
            <a:r>
              <a:rPr lang="zh-TW" altLang="zh-HK" sz="1200" dirty="0"/>
              <a:t>《危險藥物條例》比《藥劑業及毒藥規例》的管制範圍更廣、</a:t>
            </a:r>
            <a:r>
              <a:rPr lang="zh-TW" altLang="zh-HK" sz="1200" b="1" dirty="0"/>
              <a:t>最高罰則更嚴</a:t>
            </a:r>
            <a:r>
              <a:rPr lang="en-US" altLang="zh-HK" sz="1200" dirty="0"/>
              <a:t>——</a:t>
            </a:r>
          </a:p>
          <a:p>
            <a:pPr>
              <a:lnSpc>
                <a:spcPct val="100000"/>
              </a:lnSpc>
            </a:pPr>
            <a:endParaRPr lang="zh-TW" altLang="zh-HK" sz="1200" dirty="0"/>
          </a:p>
          <a:p>
            <a:pPr lvl="0">
              <a:lnSpc>
                <a:spcPct val="100000"/>
              </a:lnSpc>
            </a:pPr>
            <a:r>
              <a:rPr lang="zh-TW" altLang="zh-HK" sz="1200" dirty="0"/>
              <a:t>對於「毒藥」，</a:t>
            </a:r>
            <a:r>
              <a:rPr lang="zh-TW" altLang="zh-HK" sz="1200" b="1" u="sng" dirty="0"/>
              <a:t>非法售賣或使用者</a:t>
            </a:r>
            <a:r>
              <a:rPr lang="zh-TW" altLang="zh-HK" sz="1200" dirty="0"/>
              <a:t>最高只會判罰</a:t>
            </a:r>
            <a:r>
              <a:rPr lang="en-US" altLang="zh-HK" sz="1200" dirty="0"/>
              <a:t>10</a:t>
            </a:r>
            <a:r>
              <a:rPr lang="zh-TW" altLang="zh-HK" sz="1200" dirty="0"/>
              <a:t>萬元和監禁</a:t>
            </a:r>
            <a:r>
              <a:rPr lang="en-US" altLang="zh-HK" sz="1200" dirty="0"/>
              <a:t>2</a:t>
            </a:r>
            <a:r>
              <a:rPr lang="zh-TW" altLang="zh-HK" sz="1200" dirty="0"/>
              <a:t>年；</a:t>
            </a:r>
            <a:endParaRPr lang="en-US" altLang="zh-TW" sz="1200" dirty="0"/>
          </a:p>
          <a:p>
            <a:pPr lvl="0">
              <a:lnSpc>
                <a:spcPct val="100000"/>
              </a:lnSpc>
            </a:pPr>
            <a:endParaRPr lang="zh-TW" altLang="zh-HK" sz="1200" dirty="0"/>
          </a:p>
          <a:p>
            <a:pPr>
              <a:lnSpc>
                <a:spcPct val="100000"/>
              </a:lnSpc>
            </a:pPr>
            <a:r>
              <a:rPr lang="zh-TW" altLang="zh-HK" sz="1200" dirty="0"/>
              <a:t>對於</a:t>
            </a:r>
            <a:r>
              <a:rPr lang="zh-TW" altLang="zh-HK" sz="1200" b="1" u="sng" dirty="0">
                <a:solidFill>
                  <a:srgbClr val="FFFF00"/>
                </a:solidFill>
              </a:rPr>
              <a:t>「毒品」</a:t>
            </a:r>
            <a:r>
              <a:rPr lang="zh-TW" altLang="zh-HK" sz="1200" dirty="0"/>
              <a:t>，</a:t>
            </a:r>
            <a:r>
              <a:rPr lang="zh-TW" altLang="zh-HK" sz="1200" b="1" u="sng" dirty="0"/>
              <a:t>供應</a:t>
            </a:r>
            <a:r>
              <a:rPr lang="zh-TW" altLang="en-US" sz="1200" b="1" u="sng" kern="1200" dirty="0">
                <a:solidFill>
                  <a:schemeClr val="tx1"/>
                </a:solidFill>
                <a:latin typeface="微軟正黑體" panose="020B0604030504040204" pitchFamily="34" charset="-120"/>
                <a:ea typeface="微軟正黑體" panose="020B0604030504040204" pitchFamily="34" charset="-120"/>
                <a:cs typeface="+mn-cs"/>
              </a:rPr>
              <a:t>、管有</a:t>
            </a:r>
            <a:r>
              <a:rPr lang="zh-TW" altLang="zh-HK" sz="1200" b="1" u="sng" dirty="0"/>
              <a:t>或吸食者</a:t>
            </a:r>
            <a:r>
              <a:rPr lang="zh-TW" altLang="zh-HK" sz="1200" dirty="0"/>
              <a:t>將會面臨罰款</a:t>
            </a:r>
            <a:r>
              <a:rPr lang="en-US" altLang="zh-HK" sz="1200" dirty="0"/>
              <a:t>100</a:t>
            </a:r>
            <a:r>
              <a:rPr lang="zh-TW" altLang="zh-HK" sz="1200" dirty="0"/>
              <a:t>萬元和監禁</a:t>
            </a:r>
            <a:r>
              <a:rPr lang="en-US" altLang="zh-HK" sz="1200" dirty="0"/>
              <a:t>7</a:t>
            </a:r>
            <a:r>
              <a:rPr lang="zh-TW" altLang="zh-HK" sz="1200" dirty="0"/>
              <a:t>年，而</a:t>
            </a:r>
            <a:r>
              <a:rPr lang="zh-TW" altLang="zh-HK" sz="1200" b="1" u="sng" dirty="0"/>
              <a:t>販運</a:t>
            </a:r>
            <a:r>
              <a:rPr lang="zh-TW" altLang="en-US" sz="1200" b="1" u="sng" dirty="0"/>
              <a:t>或製造</a:t>
            </a:r>
            <a:r>
              <a:rPr lang="zh-TW" altLang="zh-HK" sz="1200" b="1" u="sng" dirty="0"/>
              <a:t>者</a:t>
            </a:r>
            <a:r>
              <a:rPr lang="zh-TW" altLang="zh-HK" sz="1200" dirty="0"/>
              <a:t>更會被處罰款</a:t>
            </a:r>
            <a:r>
              <a:rPr lang="en-US" altLang="zh-HK" sz="1200" dirty="0"/>
              <a:t>500</a:t>
            </a:r>
            <a:r>
              <a:rPr lang="zh-TW" altLang="zh-HK" sz="1200" dirty="0"/>
              <a:t>萬元和終身監禁</a:t>
            </a:r>
            <a:endParaRPr lang="zh-HK" altLang="en-US" sz="1200"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11</a:t>
            </a:fld>
            <a:endParaRPr lang="en-US"/>
          </a:p>
        </p:txBody>
      </p:sp>
    </p:spTree>
    <p:extLst>
      <p:ext uri="{BB962C8B-B14F-4D97-AF65-F5344CB8AC3E}">
        <p14:creationId xmlns:p14="http://schemas.microsoft.com/office/powerpoint/2010/main" val="72514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12</a:t>
            </a:fld>
            <a:endParaRPr lang="en-US"/>
          </a:p>
        </p:txBody>
      </p:sp>
    </p:spTree>
    <p:extLst>
      <p:ext uri="{BB962C8B-B14F-4D97-AF65-F5344CB8AC3E}">
        <p14:creationId xmlns:p14="http://schemas.microsoft.com/office/powerpoint/2010/main" val="67451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教師可以引述新聞報導，向學生解釋</a:t>
            </a:r>
            <a:r>
              <a:rPr lang="zh-TW" altLang="en-US" dirty="0" smtClean="0"/>
              <a:t>與</a:t>
            </a:r>
            <a:r>
              <a:rPr lang="zh-HK" altLang="en-US" dirty="0" smtClean="0"/>
              <a:t>依托咪酯</a:t>
            </a:r>
            <a:r>
              <a:rPr lang="zh-TW" altLang="en-US" dirty="0" smtClean="0"/>
              <a:t>（前稱「太空油毒品」）相關</a:t>
            </a:r>
            <a:r>
              <a:rPr lang="zh-TW" altLang="en-US" dirty="0"/>
              <a:t>的法律後果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13</a:t>
            </a:fld>
            <a:endParaRPr lang="en-US"/>
          </a:p>
        </p:txBody>
      </p:sp>
    </p:spTree>
    <p:extLst>
      <p:ext uri="{BB962C8B-B14F-4D97-AF65-F5344CB8AC3E}">
        <p14:creationId xmlns:p14="http://schemas.microsoft.com/office/powerpoint/2010/main" val="85625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14</a:t>
            </a:fld>
            <a:endParaRPr lang="en-US"/>
          </a:p>
        </p:txBody>
      </p:sp>
    </p:spTree>
    <p:extLst>
      <p:ext uri="{BB962C8B-B14F-4D97-AF65-F5344CB8AC3E}">
        <p14:creationId xmlns:p14="http://schemas.microsoft.com/office/powerpoint/2010/main" val="150993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lgn="l">
              <a:buFont typeface="Arial" panose="020B0604020202020204" pitchFamily="34" charset="0"/>
              <a:buChar char="•"/>
            </a:pPr>
            <a:r>
              <a:rPr lang="zh-TW" altLang="en-US" dirty="0"/>
              <a:t>小組形式進行，建議以異質分組形式混合不同特質的同學啟發思考，分工合作完成任務目標</a:t>
            </a:r>
            <a:endParaRPr lang="en-US" altLang="zh-TW" dirty="0"/>
          </a:p>
          <a:p>
            <a:pPr marL="171450" indent="-171450" algn="l">
              <a:buFont typeface="Arial" panose="020B0604020202020204" pitchFamily="34" charset="0"/>
              <a:buChar char="•"/>
            </a:pPr>
            <a:r>
              <a:rPr lang="zh-TW" altLang="en-US" dirty="0"/>
              <a:t>透過討論、商議分工及互相幫助的過程，促進學生澄清和修正觀念，形成正確的價值觀和態度</a:t>
            </a:r>
            <a:endParaRPr lang="en-US" altLang="zh-TW" dirty="0"/>
          </a:p>
          <a:p>
            <a:pPr algn="l"/>
            <a:endParaRPr lang="en-US" altLang="zh-TW" dirty="0"/>
          </a:p>
          <a:p>
            <a:pPr algn="l"/>
            <a:r>
              <a:rPr lang="zh-TW" altLang="en-US" dirty="0"/>
              <a:t>活動時間：</a:t>
            </a:r>
            <a:r>
              <a:rPr lang="en-US" altLang="zh-TW" dirty="0"/>
              <a:t>10</a:t>
            </a:r>
            <a:r>
              <a:rPr lang="zh-TW" altLang="en-US" dirty="0"/>
              <a:t>分鐘</a:t>
            </a:r>
            <a:endParaRPr lang="en-US" altLang="zh-TW" dirty="0"/>
          </a:p>
          <a:p>
            <a:endParaRPr lang="en-US" dirty="0"/>
          </a:p>
          <a:p>
            <a:r>
              <a:rPr lang="zh-TW" altLang="en-US" dirty="0"/>
              <a:t>教師可引導同學以下列方向思考：</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smtClean="0"/>
              <a:t>吸食</a:t>
            </a:r>
            <a:r>
              <a:rPr lang="zh-HK" altLang="en-US" dirty="0" smtClean="0"/>
              <a:t>依托咪酯</a:t>
            </a:r>
            <a:r>
              <a:rPr lang="zh-TW" altLang="en-US" dirty="0" smtClean="0"/>
              <a:t>的</a:t>
            </a:r>
            <a:r>
              <a:rPr lang="zh-TW" altLang="en-US" dirty="0"/>
              <a:t>其他危險／影響</a:t>
            </a:r>
            <a:endParaRPr lang="en-US" altLang="zh-TW" dirty="0"/>
          </a:p>
          <a:p>
            <a:pPr marL="171450" indent="-171450">
              <a:buFont typeface="Arial" panose="020B0604020202020204" pitchFamily="34" charset="0"/>
              <a:buChar char="•"/>
            </a:pPr>
            <a:r>
              <a:rPr lang="zh-TW" altLang="en-US" dirty="0"/>
              <a:t>一旦嘗試了一口電子煙</a:t>
            </a:r>
            <a:r>
              <a:rPr lang="zh-TW" altLang="en-US" dirty="0" smtClean="0"/>
              <a:t>（包含</a:t>
            </a:r>
            <a:r>
              <a:rPr lang="zh-HK" altLang="en-US" dirty="0" smtClean="0"/>
              <a:t>依托咪酯</a:t>
            </a:r>
            <a:r>
              <a:rPr lang="zh-TW" altLang="en-US" dirty="0" smtClean="0"/>
              <a:t>）</a:t>
            </a:r>
            <a:r>
              <a:rPr lang="zh-TW" altLang="en-US" dirty="0"/>
              <a:t>，會否有下一次？</a:t>
            </a:r>
            <a:endParaRPr lang="en-US" altLang="zh-TW" dirty="0"/>
          </a:p>
          <a:p>
            <a:pPr marL="171450" indent="-171450">
              <a:buFont typeface="Arial" panose="020B0604020202020204" pitchFamily="34" charset="0"/>
              <a:buChar char="•"/>
            </a:pPr>
            <a:r>
              <a:rPr lang="zh-TW" altLang="en-US" dirty="0"/>
              <a:t>一旦習慣了吸食電子煙</a:t>
            </a:r>
            <a:r>
              <a:rPr lang="zh-TW" altLang="en-US" dirty="0" smtClean="0"/>
              <a:t>（包含</a:t>
            </a:r>
            <a:r>
              <a:rPr lang="zh-HK" altLang="en-US" dirty="0" smtClean="0"/>
              <a:t>依托咪酯</a:t>
            </a:r>
            <a:r>
              <a:rPr lang="zh-TW" altLang="en-US" dirty="0" smtClean="0"/>
              <a:t>）</a:t>
            </a:r>
            <a:r>
              <a:rPr lang="zh-TW" altLang="en-US" dirty="0"/>
              <a:t>，會否更大機會接觸其他品種煙草（例如：香煙、加熱煙、水煙等）？</a:t>
            </a:r>
            <a:endParaRPr lang="en-US" altLang="zh-TW" dirty="0"/>
          </a:p>
          <a:p>
            <a:pPr marL="171450" indent="-171450">
              <a:buFont typeface="Arial" panose="020B0604020202020204" pitchFamily="34" charset="0"/>
              <a:buChar char="•"/>
            </a:pPr>
            <a:r>
              <a:rPr lang="zh-TW" altLang="en-US" dirty="0"/>
              <a:t>一旦接觸了多種煙草產品，會否有更大機會接觸其他毒品？</a:t>
            </a:r>
            <a:endParaRPr lang="en-US" altLang="zh-TW" dirty="0"/>
          </a:p>
          <a:p>
            <a:pPr marL="171450" indent="-171450">
              <a:buFont typeface="Arial" panose="020B0604020202020204" pitchFamily="34" charset="0"/>
              <a:buChar char="•"/>
            </a:pPr>
            <a:r>
              <a:rPr lang="zh-TW" altLang="en-US" dirty="0"/>
              <a:t>回想課堂開初所</a:t>
            </a:r>
            <a:r>
              <a:rPr lang="zh-TW" altLang="en-US" dirty="0" smtClean="0"/>
              <a:t>提及</a:t>
            </a:r>
            <a:r>
              <a:rPr lang="zh-HK" altLang="en-US" dirty="0" smtClean="0"/>
              <a:t>依托咪酯</a:t>
            </a:r>
            <a:r>
              <a:rPr lang="zh-TW" altLang="en-US" dirty="0" smtClean="0"/>
              <a:t>的</a:t>
            </a:r>
            <a:r>
              <a:rPr lang="zh-TW" altLang="en-US" dirty="0"/>
              <a:t>反應，會否因而引發其他罪行？</a:t>
            </a:r>
            <a:endParaRPr lang="en-US" altLang="zh-TW" dirty="0"/>
          </a:p>
          <a:p>
            <a:pPr marL="171450" indent="-171450">
              <a:buFont typeface="Arial" panose="020B0604020202020204" pitchFamily="34" charset="0"/>
              <a:buChar char="•"/>
            </a:pPr>
            <a:r>
              <a:rPr lang="zh-TW" altLang="en-US" dirty="0"/>
              <a:t>吸食電子煙</a:t>
            </a:r>
            <a:r>
              <a:rPr lang="zh-TW" altLang="en-US" dirty="0" smtClean="0"/>
              <a:t>及</a:t>
            </a:r>
            <a:r>
              <a:rPr lang="zh-HK" altLang="en-US" dirty="0" smtClean="0"/>
              <a:t>依托咪酯</a:t>
            </a:r>
            <a:r>
              <a:rPr lang="zh-TW" altLang="en-US" dirty="0" smtClean="0"/>
              <a:t>會</a:t>
            </a:r>
            <a:r>
              <a:rPr lang="zh-TW" altLang="en-US" dirty="0"/>
              <a:t>令吸食者的朋友圈子有甚麼改變？</a:t>
            </a:r>
            <a:endParaRPr lang="en-US" altLang="zh-TW" dirty="0"/>
          </a:p>
          <a:p>
            <a:pPr marL="171450" indent="-171450">
              <a:buFont typeface="Arial" panose="020B0604020202020204" pitchFamily="34" charset="0"/>
              <a:buChar char="•"/>
            </a:pPr>
            <a:r>
              <a:rPr lang="zh-TW" altLang="en-US" dirty="0"/>
              <a:t>作為學生，如果</a:t>
            </a:r>
            <a:r>
              <a:rPr lang="zh-TW" altLang="en-US" dirty="0" smtClean="0"/>
              <a:t>對</a:t>
            </a:r>
            <a:r>
              <a:rPr lang="zh-HK" altLang="en-US" dirty="0" smtClean="0"/>
              <a:t>依托咪酯</a:t>
            </a:r>
            <a:r>
              <a:rPr lang="zh-TW" altLang="en-US" dirty="0" smtClean="0"/>
              <a:t>上癮</a:t>
            </a:r>
            <a:r>
              <a:rPr lang="zh-TW" altLang="en-US" dirty="0"/>
              <a:t>，對學業、金錢、人際關係有哪些程度的影響？</a:t>
            </a:r>
            <a:endParaRPr lang="en-US" altLang="zh-TW" dirty="0"/>
          </a:p>
          <a:p>
            <a:pPr marL="171450" indent="-171450">
              <a:buFont typeface="Arial" panose="020B0604020202020204" pitchFamily="34" charset="0"/>
              <a:buChar char="•"/>
            </a:pPr>
            <a:r>
              <a:rPr lang="zh-TW" altLang="en-US" dirty="0"/>
              <a:t>一旦</a:t>
            </a:r>
            <a:r>
              <a:rPr lang="zh-TW" altLang="en-US" dirty="0" smtClean="0"/>
              <a:t>對</a:t>
            </a:r>
            <a:r>
              <a:rPr lang="zh-HK" altLang="en-US" dirty="0" smtClean="0"/>
              <a:t>依托咪酯</a:t>
            </a:r>
            <a:r>
              <a:rPr lang="zh-TW" altLang="en-US" dirty="0" smtClean="0"/>
              <a:t>上癮</a:t>
            </a:r>
            <a:r>
              <a:rPr lang="zh-TW" altLang="en-US" dirty="0"/>
              <a:t>，會對日常的專長和興趣（運動、品嚐美食、藝術、學習等）有甚麼影響？</a:t>
            </a:r>
            <a:endParaRPr lang="en-US" altLang="zh-TW" dirty="0"/>
          </a:p>
          <a:p>
            <a:pPr marL="171450" indent="-171450">
              <a:buFont typeface="Arial" panose="020B0604020202020204" pitchFamily="34" charset="0"/>
              <a:buChar char="•"/>
            </a:pPr>
            <a:r>
              <a:rPr lang="zh-TW" altLang="en-US" dirty="0"/>
              <a:t>其他合理答案</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15</a:t>
            </a:fld>
            <a:endParaRPr lang="en-US"/>
          </a:p>
        </p:txBody>
      </p:sp>
    </p:spTree>
    <p:extLst>
      <p:ext uri="{BB962C8B-B14F-4D97-AF65-F5344CB8AC3E}">
        <p14:creationId xmlns:p14="http://schemas.microsoft.com/office/powerpoint/2010/main" val="103152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buFont typeface="Arial" panose="020B0604020202020204" pitchFamily="34" charset="0"/>
              <a:buChar char="•"/>
            </a:pPr>
            <a:r>
              <a:rPr lang="zh-TW" altLang="en-US" dirty="0"/>
              <a:t>教師可藉由提問，引導學生思考自己生活上面對的種種問題、逆境、困難，同時讓他們明白在成長過程中必然會面對挫折和失敗，但我們應該以正面積極的態度面對，適時尋求老師和家長的協助。</a:t>
            </a:r>
            <a:endParaRPr lang="en-US" altLang="zh-TW" dirty="0"/>
          </a:p>
          <a:p>
            <a:endParaRPr lang="en-US" dirty="0"/>
          </a:p>
          <a:p>
            <a:r>
              <a:rPr lang="zh-TW" altLang="en-US" dirty="0"/>
              <a:t>學生可能回答方向：</a:t>
            </a:r>
            <a:endParaRPr lang="en-US" altLang="zh-TW" dirty="0"/>
          </a:p>
          <a:p>
            <a:pPr marL="171450" indent="-171450">
              <a:buFont typeface="Arial" panose="020B0604020202020204" pitchFamily="34" charset="0"/>
              <a:buChar char="•"/>
            </a:pPr>
            <a:r>
              <a:rPr lang="zh-TW" altLang="en-US" dirty="0"/>
              <a:t>學校層面：</a:t>
            </a:r>
            <a:endParaRPr lang="en-US" altLang="zh-TW" dirty="0"/>
          </a:p>
          <a:p>
            <a:pPr marL="628650" lvl="1" indent="-171450">
              <a:buFont typeface="Arial" panose="020B0604020202020204" pitchFamily="34" charset="0"/>
              <a:buChar char="•"/>
            </a:pPr>
            <a:r>
              <a:rPr lang="zh-TW" altLang="en-US" dirty="0"/>
              <a:t>學業壓力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選科</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升學</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就業</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同學間的比較等</a:t>
            </a:r>
            <a:endParaRPr lang="en-US" altLang="zh-TW" dirty="0"/>
          </a:p>
          <a:p>
            <a:pPr marL="628650" lvl="1"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家庭層面：</a:t>
            </a:r>
            <a:endParaRPr lang="en-US" altLang="zh-TW" dirty="0"/>
          </a:p>
          <a:p>
            <a:pPr marL="628650" lvl="1" indent="-171450">
              <a:buFont typeface="Arial" panose="020B0604020202020204" pitchFamily="34" charset="0"/>
              <a:buChar char="•"/>
            </a:pPr>
            <a:r>
              <a:rPr lang="zh-TW" altLang="en-US" dirty="0"/>
              <a:t>家長期望</a:t>
            </a:r>
            <a:endParaRPr lang="en-US" altLang="zh-TW" dirty="0"/>
          </a:p>
          <a:p>
            <a:pPr marL="628650" lvl="1" indent="-171450">
              <a:buFont typeface="Arial" panose="020B0604020202020204" pitchFamily="34" charset="0"/>
              <a:buChar char="•"/>
            </a:pPr>
            <a:r>
              <a:rPr lang="zh-TW" altLang="en-US" dirty="0"/>
              <a:t>家庭結構改變</a:t>
            </a:r>
            <a:endParaRPr lang="en-US" altLang="zh-TW" dirty="0"/>
          </a:p>
          <a:p>
            <a:pPr marL="628650" lvl="1" indent="-171450">
              <a:buFont typeface="Arial" panose="020B0604020202020204" pitchFamily="34" charset="0"/>
              <a:buChar char="•"/>
            </a:pPr>
            <a:r>
              <a:rPr lang="zh-TW" altLang="en-US" dirty="0"/>
              <a:t>經濟壓力等</a:t>
            </a:r>
            <a:endParaRPr lang="en-US" altLang="zh-TW" dirty="0"/>
          </a:p>
          <a:p>
            <a:pPr marL="628650" lvl="1" indent="-171450">
              <a:buFont typeface="Arial" panose="020B0604020202020204" pitchFamily="34" charset="0"/>
              <a:buChar cha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維繫良好人際關係</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擴闊社交圈子</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朋輩壓力</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想和同輩朋友打成一片</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受到同輩朋友影響</a:t>
            </a:r>
            <a:r>
              <a:rPr lang="zh-TW" altLang="en-US" dirty="0"/>
              <a:t>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社交媒體對毒品的渲染</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社會毒品宣傳（例如電視廣告、海報、展覽等）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輕易從不同途徑獲得（於網上購買，附送貨服務）等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個人層面：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自我期望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青春期變化</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興趣發展</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解悶</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情緒低落</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避免因沒有吸食毒品而感到不適</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尋求快感或官能上的滿足</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吸食後能快速「上頭」產生短暫快感</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認為可以忘憂</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出於好奇</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誤以為不是毒品</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只是煙草產品（誤會與傳統煙相比，電子煙對身體的禍害較低）</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電子煙有多種味道，具吸引力等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其他：</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以電子煙吸食，方便攜帶和吸食，也不容易被發現在吸毒</a:t>
            </a:r>
            <a:endParaRPr lang="en-US" altLang="zh-TW" sz="1200" b="0" u="non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價格便宜等</a:t>
            </a: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16</a:t>
            </a:fld>
            <a:endParaRPr lang="en-US"/>
          </a:p>
        </p:txBody>
      </p:sp>
    </p:spTree>
    <p:extLst>
      <p:ext uri="{BB962C8B-B14F-4D97-AF65-F5344CB8AC3E}">
        <p14:creationId xmlns:p14="http://schemas.microsoft.com/office/powerpoint/2010/main" val="3561867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教師可播放</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毒品調查科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專家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吸毒過來人 </a:t>
            </a:r>
            <a:r>
              <a:rPr lang="en-US" altLang="zh-TW" b="1" i="0" dirty="0" smtClean="0">
                <a:solidFill>
                  <a:srgbClr val="0F0F0F"/>
                </a:solidFill>
                <a:effectLst/>
                <a:latin typeface="Roboto" panose="02000000000000000000" pitchFamily="2" charset="0"/>
              </a:rPr>
              <a:t>•</a:t>
            </a:r>
            <a:r>
              <a:rPr lang="zh-TW" altLang="en-US" b="1" i="0" dirty="0" smtClean="0">
                <a:solidFill>
                  <a:srgbClr val="0F0F0F"/>
                </a:solidFill>
                <a:effectLst/>
                <a:latin typeface="Roboto" panose="02000000000000000000" pitchFamily="2" charset="0"/>
              </a:rPr>
              <a:t>「</a:t>
            </a:r>
            <a:r>
              <a:rPr lang="zh-TW" altLang="en-US" sz="1200" b="1" dirty="0" smtClean="0">
                <a:solidFill>
                  <a:srgbClr val="0F0F0F"/>
                </a:solidFill>
                <a:latin typeface="微軟正黑體" panose="020B0604030504040204" pitchFamily="34" charset="-120"/>
                <a:ea typeface="微軟正黑體" panose="020B0604030504040204" pitchFamily="34" charset="-120"/>
              </a:rPr>
              <a:t>依托咪酯」</a:t>
            </a:r>
            <a:r>
              <a:rPr lang="zh-TW" altLang="en-US" b="1" i="0" dirty="0" smtClean="0">
                <a:solidFill>
                  <a:srgbClr val="0F0F0F"/>
                </a:solidFill>
                <a:effectLst/>
                <a:latin typeface="Roboto" panose="02000000000000000000" pitchFamily="2" charset="0"/>
              </a:rPr>
              <a:t>毒害</a:t>
            </a:r>
            <a:r>
              <a:rPr lang="zh-TW" altLang="en-US" b="1" i="0" dirty="0">
                <a:solidFill>
                  <a:srgbClr val="0F0F0F"/>
                </a:solidFill>
                <a:effectLst/>
                <a:latin typeface="Roboto" panose="02000000000000000000" pitchFamily="2" charset="0"/>
              </a:rPr>
              <a:t>大揭</a:t>
            </a:r>
            <a:r>
              <a:rPr lang="zh-TW" altLang="en-US" sz="1200" b="1" dirty="0">
                <a:solidFill>
                  <a:srgbClr val="0F0F0F"/>
                </a:solidFill>
                <a:latin typeface="微軟正黑體" panose="020B0604030504040204" pitchFamily="34" charset="-120"/>
                <a:ea typeface="微軟正黑體" panose="020B0604030504040204" pitchFamily="34" charset="-120"/>
              </a:rPr>
              <a:t>秘</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，讓學生了解太空油的禍害</a:t>
            </a:r>
            <a:endParaRPr lang="en-US" altLang="zh-TW" b="1" i="0" dirty="0">
              <a:solidFill>
                <a:srgbClr val="0F0F0F"/>
              </a:solidFill>
              <a:effectLst/>
              <a:latin typeface="Roboto" panose="02000000000000000000" pitchFamily="2" charset="0"/>
            </a:endParaRPr>
          </a:p>
          <a:p>
            <a:endParaRPr lang="en-US" altLang="zh-TW" dirty="0"/>
          </a:p>
          <a:p>
            <a:r>
              <a:rPr lang="en-US" altLang="zh-HK" sz="1200" u="sng" kern="1200" dirty="0" smtClean="0">
                <a:solidFill>
                  <a:schemeClr val="tx1"/>
                </a:solidFill>
                <a:effectLst/>
                <a:latin typeface="+mn-lt"/>
                <a:ea typeface="+mn-ea"/>
                <a:cs typeface="+mn-cs"/>
                <a:hlinkClick r:id="rId3"/>
              </a:rPr>
              <a:t>https://youtu.be/CNGJC01zduM</a:t>
            </a:r>
            <a:endParaRPr lang="en-GB" altLang="zh-HK" dirty="0" smtClean="0"/>
          </a:p>
          <a:p>
            <a:r>
              <a:rPr lang="zh-TW" altLang="en-US" dirty="0" smtClean="0"/>
              <a:t>* </a:t>
            </a:r>
            <a:r>
              <a:rPr lang="zh-HK" altLang="en-US" dirty="0" smtClean="0"/>
              <a:t>依托咪酯</a:t>
            </a:r>
            <a:r>
              <a:rPr lang="zh-TW" altLang="en-US" dirty="0" smtClean="0"/>
              <a:t>（前稱「太空油毒品」）</a:t>
            </a:r>
            <a:endParaRPr lang="zh-HK" altLang="en-US" dirty="0"/>
          </a:p>
        </p:txBody>
      </p:sp>
      <p:sp>
        <p:nvSpPr>
          <p:cNvPr id="4" name="投影片編號版面配置區 3"/>
          <p:cNvSpPr>
            <a:spLocks noGrp="1"/>
          </p:cNvSpPr>
          <p:nvPr>
            <p:ph type="sldNum" sz="quarter" idx="5"/>
          </p:nvPr>
        </p:nvSpPr>
        <p:spPr/>
        <p:txBody>
          <a:bodyPr/>
          <a:lstStyle/>
          <a:p>
            <a:fld id="{2501C081-6389-4F1A-9215-5BDD20923EFA}" type="slidenum">
              <a:rPr lang="en-US" smtClean="0"/>
              <a:t>17</a:t>
            </a:fld>
            <a:endParaRPr lang="en-US"/>
          </a:p>
        </p:txBody>
      </p:sp>
    </p:spTree>
    <p:extLst>
      <p:ext uri="{BB962C8B-B14F-4D97-AF65-F5344CB8AC3E}">
        <p14:creationId xmlns:p14="http://schemas.microsoft.com/office/powerpoint/2010/main" val="345017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18</a:t>
            </a:fld>
            <a:endParaRPr lang="en-US"/>
          </a:p>
        </p:txBody>
      </p:sp>
    </p:spTree>
    <p:extLst>
      <p:ext uri="{BB962C8B-B14F-4D97-AF65-F5344CB8AC3E}">
        <p14:creationId xmlns:p14="http://schemas.microsoft.com/office/powerpoint/2010/main" val="394722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19</a:t>
            </a:fld>
            <a:endParaRPr lang="en-US"/>
          </a:p>
        </p:txBody>
      </p:sp>
    </p:spTree>
    <p:extLst>
      <p:ext uri="{BB962C8B-B14F-4D97-AF65-F5344CB8AC3E}">
        <p14:creationId xmlns:p14="http://schemas.microsoft.com/office/powerpoint/2010/main" val="422770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參考資料：</a:t>
            </a:r>
          </a:p>
          <a:p>
            <a:r>
              <a:rPr lang="zh-TW" altLang="en-US" dirty="0"/>
              <a:t>吸食危害精神毒品的禍害 </a:t>
            </a:r>
            <a:r>
              <a:rPr lang="en-US" altLang="zh-TW" dirty="0"/>
              <a:t>(</a:t>
            </a:r>
            <a:r>
              <a:rPr lang="zh-TW" altLang="en-US" dirty="0"/>
              <a:t>衞生署學生健康服務</a:t>
            </a:r>
            <a:r>
              <a:rPr lang="en-US" altLang="zh-TW" dirty="0"/>
              <a:t>)</a:t>
            </a:r>
          </a:p>
          <a:p>
            <a:r>
              <a:rPr lang="en-US" altLang="zh-TW" dirty="0"/>
              <a:t>https://www.studenthealth.gov.hk/tc_chi/resources/resources_bl/files/bl_poison.pdf</a:t>
            </a:r>
          </a:p>
          <a:p>
            <a:endParaRPr lang="en-US" altLang="zh-TW" dirty="0"/>
          </a:p>
          <a:p>
            <a:r>
              <a:rPr lang="zh-TW" altLang="en-US" dirty="0"/>
              <a:t>影片：</a:t>
            </a:r>
            <a:r>
              <a:rPr lang="en-US" altLang="zh-TW" dirty="0"/>
              <a:t>【 </a:t>
            </a:r>
            <a:r>
              <a:rPr lang="zh-TW" altLang="en-US" dirty="0"/>
              <a:t>見毒必拒 </a:t>
            </a:r>
            <a:r>
              <a:rPr lang="en-US" altLang="zh-TW" dirty="0"/>
              <a:t>• 《</a:t>
            </a:r>
            <a:r>
              <a:rPr lang="zh-TW" altLang="en-US" dirty="0"/>
              <a:t>離奇偵探</a:t>
            </a:r>
            <a:r>
              <a:rPr lang="en-US" altLang="zh-TW" dirty="0"/>
              <a:t>》 - (5) </a:t>
            </a:r>
            <a:r>
              <a:rPr lang="zh-TW" altLang="en-US" dirty="0"/>
              <a:t>吸血鬼篇 </a:t>
            </a:r>
            <a:r>
              <a:rPr lang="en-US" altLang="zh-TW" dirty="0"/>
              <a:t>】 (</a:t>
            </a:r>
            <a:r>
              <a:rPr lang="zh-TW" altLang="en-US" dirty="0"/>
              <a:t>香港警務處</a:t>
            </a:r>
            <a:r>
              <a:rPr lang="en-US" altLang="zh-TW" dirty="0"/>
              <a:t>) (</a:t>
            </a:r>
            <a:r>
              <a:rPr lang="zh-TW" altLang="en-US" dirty="0"/>
              <a:t>吸食海洛英的禍害</a:t>
            </a:r>
            <a:r>
              <a:rPr lang="en-US" altLang="zh-TW" dirty="0"/>
              <a:t>)</a:t>
            </a:r>
          </a:p>
          <a:p>
            <a:r>
              <a:rPr lang="en-US" altLang="zh-TW" dirty="0"/>
              <a:t>https://www.youtube.com/watch?v=DP7Yn1BsDhQ</a:t>
            </a:r>
            <a:endParaRPr lang="zh-HK" altLang="en-US" dirty="0"/>
          </a:p>
        </p:txBody>
      </p:sp>
      <p:sp>
        <p:nvSpPr>
          <p:cNvPr id="4" name="Slide Number Placeholder 3"/>
          <p:cNvSpPr>
            <a:spLocks noGrp="1"/>
          </p:cNvSpPr>
          <p:nvPr>
            <p:ph type="sldNum" sz="quarter" idx="10"/>
          </p:nvPr>
        </p:nvSpPr>
        <p:spPr/>
        <p:txBody>
          <a:bodyPr/>
          <a:lstStyle/>
          <a:p>
            <a:fld id="{E0FFEA9E-33DC-4688-A2CE-5299C48A62E7}" type="slidenum">
              <a:rPr lang="zh-HK" altLang="en-US" smtClean="0"/>
              <a:t>2</a:t>
            </a:fld>
            <a:endParaRPr lang="zh-HK" altLang="en-US"/>
          </a:p>
        </p:txBody>
      </p:sp>
    </p:spTree>
    <p:extLst>
      <p:ext uri="{BB962C8B-B14F-4D97-AF65-F5344CB8AC3E}">
        <p14:creationId xmlns:p14="http://schemas.microsoft.com/office/powerpoint/2010/main" val="52003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20</a:t>
            </a:fld>
            <a:endParaRPr lang="en-US"/>
          </a:p>
        </p:txBody>
      </p:sp>
    </p:spTree>
    <p:extLst>
      <p:ext uri="{BB962C8B-B14F-4D97-AF65-F5344CB8AC3E}">
        <p14:creationId xmlns:p14="http://schemas.microsoft.com/office/powerpoint/2010/main" val="332519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21</a:t>
            </a:fld>
            <a:endParaRPr lang="en-US"/>
          </a:p>
        </p:txBody>
      </p:sp>
    </p:spTree>
    <p:extLst>
      <p:ext uri="{BB962C8B-B14F-4D97-AF65-F5344CB8AC3E}">
        <p14:creationId xmlns:p14="http://schemas.microsoft.com/office/powerpoint/2010/main" val="423991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22</a:t>
            </a:fld>
            <a:endParaRPr lang="en-US"/>
          </a:p>
        </p:txBody>
      </p:sp>
    </p:spTree>
    <p:extLst>
      <p:ext uri="{BB962C8B-B14F-4D97-AF65-F5344CB8AC3E}">
        <p14:creationId xmlns:p14="http://schemas.microsoft.com/office/powerpoint/2010/main" val="3592091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23</a:t>
            </a:fld>
            <a:endParaRPr lang="en-US"/>
          </a:p>
        </p:txBody>
      </p:sp>
    </p:spTree>
    <p:extLst>
      <p:ext uri="{BB962C8B-B14F-4D97-AF65-F5344CB8AC3E}">
        <p14:creationId xmlns:p14="http://schemas.microsoft.com/office/powerpoint/2010/main" val="387083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r>
              <a:rPr lang="zh-TW" altLang="en-US" dirty="0"/>
              <a:t>學生四人為一小組，教師可為每位角色安排任務，給予每組</a:t>
            </a:r>
            <a:r>
              <a:rPr lang="en-US" altLang="zh-TW" dirty="0"/>
              <a:t>10</a:t>
            </a:r>
            <a:r>
              <a:rPr lang="zh-TW" altLang="en-US" dirty="0"/>
              <a:t>分鐘分工及討論，然後邀請部分組別以戲劇形式演繹：</a:t>
            </a:r>
            <a:endParaRPr lang="en-US" altLang="zh-TW" dirty="0"/>
          </a:p>
          <a:p>
            <a:endParaRPr lang="en-US" dirty="0"/>
          </a:p>
          <a:p>
            <a:r>
              <a:rPr lang="en-US" altLang="zh-TW" dirty="0"/>
              <a:t>(1) </a:t>
            </a:r>
            <a:r>
              <a:rPr lang="zh-TW" altLang="en-US" sz="1200" dirty="0"/>
              <a:t>小美</a:t>
            </a:r>
            <a:r>
              <a:rPr lang="zh-TW" altLang="en-US" dirty="0"/>
              <a:t>：以軟性手法引誘</a:t>
            </a:r>
            <a:r>
              <a:rPr lang="en-US" altLang="zh-TW" dirty="0"/>
              <a:t>Carol</a:t>
            </a:r>
            <a:r>
              <a:rPr lang="zh-TW" altLang="en-US" dirty="0"/>
              <a:t>和明仔飲酒和吸煙，例如：「試少少無妨，唔喜歡就停，冇事架」、「食完感覺好舒服，一切煩惱都可以擺低」</a:t>
            </a:r>
            <a:endParaRPr lang="en-US" altLang="zh-TW" dirty="0"/>
          </a:p>
          <a:p>
            <a:pPr algn="l"/>
            <a:r>
              <a:rPr lang="en-US" altLang="zh-TW" dirty="0"/>
              <a:t>(2) </a:t>
            </a:r>
            <a:r>
              <a:rPr lang="zh-TW" altLang="en-US" dirty="0"/>
              <a:t>安仔：以較壓迫性去引誘她們，例如：「今日我生日喎，唔係唔俾面呀？」、「個個都試，你地唔係膽小唔敢吧？」</a:t>
            </a:r>
            <a:endParaRPr lang="en-US" altLang="zh-TW" dirty="0"/>
          </a:p>
          <a:p>
            <a:pPr algn="l"/>
            <a:r>
              <a:rPr lang="en-US" altLang="zh-TW" dirty="0"/>
              <a:t>(3) Carol</a:t>
            </a:r>
            <a:r>
              <a:rPr lang="zh-TW" altLang="en-US" dirty="0"/>
              <a:t>：猶豫不決，不想嘗試但感到難以拒絕</a:t>
            </a:r>
            <a:endParaRPr lang="en-US" altLang="zh-TW" dirty="0"/>
          </a:p>
          <a:p>
            <a:pPr algn="l"/>
            <a:r>
              <a:rPr lang="en-US" altLang="zh-TW" dirty="0"/>
              <a:t>(4) </a:t>
            </a:r>
            <a:r>
              <a:rPr lang="zh-TW" altLang="en-US" dirty="0"/>
              <a:t>明仔：細心觀察環境後強硬地拒絕</a:t>
            </a:r>
            <a:endParaRPr lang="en-US" altLang="zh-TW" dirty="0"/>
          </a:p>
          <a:p>
            <a:pPr algn="l"/>
            <a:endParaRPr lang="en-US" dirty="0"/>
          </a:p>
          <a:p>
            <a:pPr algn="l"/>
            <a:r>
              <a:rPr lang="zh-TW" altLang="en-US" dirty="0"/>
              <a:t>學生演繹時，教師可從旁引導：</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可引導扮演小美和安仔角色的同學，嘗試游說</a:t>
            </a:r>
            <a:r>
              <a:rPr lang="en-US" altLang="zh-TW" dirty="0"/>
              <a:t>Carol</a:t>
            </a:r>
            <a:r>
              <a:rPr lang="zh-TW" altLang="en-US" dirty="0"/>
              <a:t>和明仔加入自己吸食電子煙（</a:t>
            </a:r>
            <a:r>
              <a:rPr lang="zh-TW" altLang="en-US" dirty="0" smtClean="0"/>
              <a:t>包含依托咪酯）</a:t>
            </a:r>
            <a:r>
              <a:rPr lang="zh-TW" altLang="en-US" dirty="0"/>
              <a:t>的行列，成為自己販賣毒品的對象，賺取外快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a:t>
            </a:r>
            <a:r>
              <a:rPr lang="en-US" altLang="zh-TW" dirty="0"/>
              <a:t>Carol</a:t>
            </a:r>
            <a:r>
              <a:rPr lang="zh-TW" altLang="en-US" dirty="0"/>
              <a:t>和明仔角色的同學，嘗試多思考當意識到危險時，如何保護自己和安全地離開場地</a:t>
            </a:r>
            <a:endParaRPr lang="en-US" altLang="zh-TW" dirty="0"/>
          </a:p>
          <a:p>
            <a:pPr marL="628650" lvl="1" indent="-171450" algn="l">
              <a:buFont typeface="Arial" panose="020B0604020202020204" pitchFamily="34" charset="0"/>
              <a:buChar char="•"/>
            </a:pPr>
            <a:r>
              <a:rPr lang="zh-TW" altLang="en-US" dirty="0"/>
              <a:t>觀察環境氣氛：多人在派對飲酒吸煙，是否安全？</a:t>
            </a:r>
            <a:endParaRPr lang="en-US" altLang="zh-TW" dirty="0"/>
          </a:p>
          <a:p>
            <a:pPr marL="628650" lvl="1" indent="-171450" algn="l">
              <a:buFont typeface="Arial" panose="020B0604020202020204" pitchFamily="34" charset="0"/>
              <a:buChar char="•"/>
            </a:pPr>
            <a:r>
              <a:rPr lang="zh-TW" altLang="en-US" dirty="0"/>
              <a:t>提供飲品是否安全？會否被人「加料」？</a:t>
            </a:r>
            <a:endParaRPr lang="en-US" altLang="zh-TW" dirty="0"/>
          </a:p>
          <a:p>
            <a:pPr marL="628650" lvl="1" indent="-171450" algn="l">
              <a:buFont typeface="Arial" panose="020B0604020202020204" pitchFamily="34" charset="0"/>
              <a:buChar char="•"/>
            </a:pPr>
            <a:r>
              <a:rPr lang="zh-TW" altLang="en-US" dirty="0"/>
              <a:t>電子煙可以添加不同的成分（</a:t>
            </a:r>
            <a:r>
              <a:rPr lang="zh-TW" altLang="en-US" dirty="0" smtClean="0"/>
              <a:t>例如依托咪酯）</a:t>
            </a:r>
            <a:r>
              <a:rPr lang="zh-TW" altLang="en-US" dirty="0"/>
              <a:t>，你能否從派對中參與者的反應判斷電子煙中是否含有藥物及毒品？</a:t>
            </a:r>
            <a:endParaRPr lang="en-US" altLang="zh-TW" dirty="0"/>
          </a:p>
          <a:p>
            <a:pPr marL="628650" lvl="1" indent="-171450" algn="l">
              <a:buFont typeface="Arial" panose="020B0604020202020204" pitchFamily="34" charset="0"/>
              <a:buChar char="•"/>
            </a:pPr>
            <a:r>
              <a:rPr lang="zh-TW" altLang="en-US" dirty="0"/>
              <a:t>面對朋輩施壓，可以如何運用各類拒絕技巧？</a:t>
            </a:r>
            <a:endParaRPr lang="en-US" altLang="zh-TW" dirty="0"/>
          </a:p>
          <a:p>
            <a:pPr marL="171450" indent="-171450" algn="l">
              <a:buFont typeface="Arial" panose="020B0604020202020204" pitchFamily="34" charset="0"/>
              <a:buChar char="•"/>
            </a:pPr>
            <a:r>
              <a:rPr lang="zh-TW" altLang="en-US" dirty="0"/>
              <a:t>教師可參考「戲劇教學法」，適時加入「定格」、「思路追蹤」、「角色交換」等元素，深化學習成果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24</a:t>
            </a:fld>
            <a:endParaRPr lang="en-US"/>
          </a:p>
        </p:txBody>
      </p:sp>
    </p:spTree>
    <p:extLst>
      <p:ext uri="{BB962C8B-B14F-4D97-AF65-F5344CB8AC3E}">
        <p14:creationId xmlns:p14="http://schemas.microsoft.com/office/powerpoint/2010/main" val="3414318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solidFill>
                  <a:srgbClr val="0070C0"/>
                </a:solidFill>
                <a:latin typeface="+mn-ea"/>
                <a:ea typeface="+mn-ea"/>
              </a:rPr>
              <a:t>以上資料節錄自衞生署學生健康服務網站，教授青少年如何拒絕別人引誘吸食毒品（包括濫用藥物）的方法</a:t>
            </a:r>
            <a:endParaRPr lang="zh-HK" altLang="en-US" dirty="0">
              <a:latin typeface="+mn-ea"/>
              <a:ea typeface="+mn-ea"/>
            </a:endParaRPr>
          </a:p>
          <a:p>
            <a:pPr marL="171450" indent="-171450">
              <a:buFont typeface="Arial" panose="020B0604020202020204" pitchFamily="34" charset="0"/>
              <a:buChar char="•"/>
            </a:pPr>
            <a:r>
              <a:rPr lang="en-US" altLang="zh-TW" sz="1200" dirty="0">
                <a:solidFill>
                  <a:srgbClr val="0070C0"/>
                </a:solidFill>
              </a:rPr>
              <a:t>《</a:t>
            </a:r>
            <a:r>
              <a:rPr lang="zh-TW" altLang="en-US" sz="1200" dirty="0">
                <a:solidFill>
                  <a:srgbClr val="0070C0"/>
                </a:solidFill>
              </a:rPr>
              <a:t>百毒不侵十大絕世招式</a:t>
            </a:r>
            <a:r>
              <a:rPr lang="en-US" altLang="zh-TW" sz="1200" dirty="0">
                <a:solidFill>
                  <a:srgbClr val="0070C0"/>
                </a:solidFill>
              </a:rPr>
              <a:t>》</a:t>
            </a:r>
            <a:r>
              <a:rPr lang="zh-TW" altLang="en-US" sz="1200" dirty="0">
                <a:solidFill>
                  <a:srgbClr val="0070C0"/>
                </a:solidFill>
              </a:rPr>
              <a:t>適用於拒絕所有種類的危害精神毒品</a:t>
            </a:r>
            <a:endParaRPr lang="en-US" altLang="zh-TW" sz="1200" dirty="0">
              <a:solidFill>
                <a:srgbClr val="0070C0"/>
              </a:solidFill>
            </a:endParaRPr>
          </a:p>
          <a:p>
            <a:pPr marL="171450" indent="-171450">
              <a:buFont typeface="Arial" panose="020B0604020202020204" pitchFamily="34" charset="0"/>
              <a:buChar char="•"/>
            </a:pPr>
            <a:r>
              <a:rPr lang="zh-TW" altLang="en-US" sz="1200" dirty="0">
                <a:solidFill>
                  <a:srgbClr val="0070C0"/>
                </a:solidFill>
              </a:rPr>
              <a:t>教師引用資料內容時，可按實際課堂活動需要加以修訂，或設計合適的教學活動幫助學生學習拒絕吸食毒品</a:t>
            </a: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70C0"/>
                </a:solidFill>
              </a:rPr>
              <a:t>（活動舉隅：安排小組演繹比賽，讓學生發揮創意，為以上拒絕招式，改寫成適用於青少年拒絕吸食電子煙</a:t>
            </a:r>
            <a:r>
              <a:rPr lang="zh-TW" altLang="en-US" dirty="0"/>
              <a:t>／毒品</a:t>
            </a:r>
            <a:r>
              <a:rPr lang="zh-TW" altLang="en-US" sz="1200" dirty="0">
                <a:solidFill>
                  <a:srgbClr val="0070C0"/>
                </a:solidFill>
              </a:rPr>
              <a:t>的回應例句演繹。</a:t>
            </a:r>
            <a:r>
              <a:rPr lang="en-US" altLang="zh-TW" sz="1200" dirty="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25</a:t>
            </a:fld>
            <a:endParaRPr lang="zh-HK" altLang="en-US"/>
          </a:p>
        </p:txBody>
      </p:sp>
    </p:spTree>
    <p:extLst>
      <p:ext uri="{BB962C8B-B14F-4D97-AF65-F5344CB8AC3E}">
        <p14:creationId xmlns:p14="http://schemas.microsoft.com/office/powerpoint/2010/main" val="892326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indent="-171450">
              <a:buFont typeface="Arial" panose="020B0604020202020204" pitchFamily="34" charset="0"/>
              <a:buChar char="•"/>
            </a:pPr>
            <a:r>
              <a:rPr lang="zh-TW" altLang="en-US" dirty="0"/>
              <a:t>以上資料節錄自衞生署學生健康服務網站</a:t>
            </a:r>
            <a:endParaRPr lang="en-US" altLang="zh-TW" dirty="0"/>
          </a:p>
          <a:p>
            <a:pPr marL="171450" indent="-171450">
              <a:buFont typeface="Arial" panose="020B0604020202020204" pitchFamily="34" charset="0"/>
              <a:buChar char="•"/>
            </a:pPr>
            <a:r>
              <a:rPr lang="en-US" altLang="zh-TW" dirty="0"/>
              <a:t>《</a:t>
            </a:r>
            <a:r>
              <a:rPr lang="zh-TW" altLang="en-US" dirty="0"/>
              <a:t>百毒不侵八大內功心法</a:t>
            </a:r>
            <a:r>
              <a:rPr lang="en-US" altLang="zh-TW" dirty="0"/>
              <a:t>》</a:t>
            </a:r>
            <a:r>
              <a:rPr lang="zh-TW" altLang="en-US" dirty="0"/>
              <a:t>適用於拒絕所有種類的危害精神毒品</a:t>
            </a:r>
          </a:p>
          <a:p>
            <a:pPr marL="171450" indent="-171450">
              <a:buFont typeface="Arial" panose="020B0604020202020204" pitchFamily="34" charset="0"/>
              <a:buChar char="•"/>
            </a:pPr>
            <a:r>
              <a:rPr lang="zh-TW" altLang="en-US" dirty="0"/>
              <a:t>教師引用資料內容時，可按實際課堂活動需要加以修訂，或設計合適的教學活動幫助學生學習拒絕吸食電子煙／毒品</a:t>
            </a:r>
          </a:p>
          <a:p>
            <a:endParaRPr lang="en-US" altLang="zh-TW" dirty="0"/>
          </a:p>
          <a:p>
            <a:r>
              <a:rPr lang="zh-TW" altLang="en-US" dirty="0"/>
              <a:t>（活動舉隅：舉辦投票活動，投選最受歡迎拒絕毒品的內功心法，藉此增強學生抗拒毒品誘惑的信念。）</a:t>
            </a:r>
            <a:endParaRPr lang="en-US" altLang="zh-TW" dirty="0"/>
          </a:p>
          <a:p>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26</a:t>
            </a:fld>
            <a:endParaRPr lang="zh-HK" altLang="en-US"/>
          </a:p>
        </p:txBody>
      </p:sp>
    </p:spTree>
    <p:extLst>
      <p:ext uri="{BB962C8B-B14F-4D97-AF65-F5344CB8AC3E}">
        <p14:creationId xmlns:p14="http://schemas.microsoft.com/office/powerpoint/2010/main" val="3642751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27</a:t>
            </a:fld>
            <a:endParaRPr lang="en-US"/>
          </a:p>
        </p:txBody>
      </p:sp>
    </p:spTree>
    <p:extLst>
      <p:ext uri="{BB962C8B-B14F-4D97-AF65-F5344CB8AC3E}">
        <p14:creationId xmlns:p14="http://schemas.microsoft.com/office/powerpoint/2010/main" val="3732241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endParaRPr lang="en-US" dirty="0"/>
          </a:p>
          <a:p>
            <a:r>
              <a:rPr lang="zh-TW" altLang="en-US" dirty="0"/>
              <a:t>可以個人或小組討論形式進行</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28</a:t>
            </a:fld>
            <a:endParaRPr lang="en-US"/>
          </a:p>
        </p:txBody>
      </p:sp>
    </p:spTree>
    <p:extLst>
      <p:ext uri="{BB962C8B-B14F-4D97-AF65-F5344CB8AC3E}">
        <p14:creationId xmlns:p14="http://schemas.microsoft.com/office/powerpoint/2010/main" val="13642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感謝或讚賞他人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受助時只要向對方道謝，或向成績有進步的同學說聲「做得好」來勉勵對方，便可將快樂產生的好處散播開去。</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善待和幫助他人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善待和幫助他人會令你快樂，例如做義工或幫助同學解決功課疑難。</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與朋友見面交流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與值得信賴的朋友分享你的憂愁和快樂。</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與人傾訴以獲取支持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遇到不如意事可向父母、老師、社工、心理學家等人傾訴，尋求幫助和支持。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多與家人相處溝通</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建立更良好緊密的家庭關係令人心情愉快。多與家人傾談和分享生活趣事，讓他為你分憂，給予支持。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https://www.youtube.com/watch?v=TmCGm8_HwUw</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29</a:t>
            </a:fld>
            <a:endParaRPr lang="en-US"/>
          </a:p>
        </p:txBody>
      </p:sp>
    </p:spTree>
    <p:extLst>
      <p:ext uri="{BB962C8B-B14F-4D97-AF65-F5344CB8AC3E}">
        <p14:creationId xmlns:p14="http://schemas.microsoft.com/office/powerpoint/2010/main" val="316479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*「太空油毒品」於</a:t>
            </a:r>
            <a:r>
              <a:rPr lang="en-US" altLang="zh-TW" dirty="0" smtClean="0"/>
              <a:t>2025</a:t>
            </a:r>
            <a:r>
              <a:rPr lang="zh-TW" altLang="en-US" dirty="0" smtClean="0"/>
              <a:t>年</a:t>
            </a:r>
            <a:r>
              <a:rPr lang="en-US" altLang="zh-TW" dirty="0" smtClean="0"/>
              <a:t>7</a:t>
            </a:r>
            <a:r>
              <a:rPr lang="zh-TW" altLang="en-US" dirty="0" smtClean="0"/>
              <a:t>月</a:t>
            </a:r>
            <a:r>
              <a:rPr lang="en-US" altLang="zh-TW" dirty="0" smtClean="0"/>
              <a:t>31</a:t>
            </a:r>
            <a:r>
              <a:rPr lang="zh-TW" altLang="en-US" dirty="0" smtClean="0"/>
              <a:t>日正名為「依托咪酯」</a:t>
            </a:r>
            <a:endParaRPr lang="en-US" altLang="zh-HK" dirty="0" smtClean="0"/>
          </a:p>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a:t>
            </a:fld>
            <a:endParaRPr lang="en-US"/>
          </a:p>
        </p:txBody>
      </p:sp>
    </p:spTree>
    <p:extLst>
      <p:ext uri="{BB962C8B-B14F-4D97-AF65-F5344CB8AC3E}">
        <p14:creationId xmlns:p14="http://schemas.microsoft.com/office/powerpoint/2010/main" val="2420920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懷有希望</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樂觀思維有助你解決困難，甚至會改善健康。保持對負面思想的警覺性，並嘗試於困境中尋找希望，例如當你失意於數學考試的時候，與其認爲「我很愚笨」，不如認為「應該有一些地方我還未明白，我要多加鑽研及與老師、同學交流」或  「我會再努力， 令自己進步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定期探究和留意你的感受和需要。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相信自己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把所有給你成就感的事記下來，找出自己的優點和技能。在不同的領域上，善用自己的優點。</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設定目標</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按自己的能力設定目標，然後按照計劃去實踐。定期回顧自己的目標與行動，肯定自己進步之處，繼續向前。</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心存感恩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當面對困難或感到不足而想抱怨時，想想現在擁有的東西。每天花些時間去想一想曾遇上的好事，可使你更加感恩。</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https://www.youtube.com/watch?v=DxAkqp62FbU</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30</a:t>
            </a:fld>
            <a:endParaRPr lang="en-US"/>
          </a:p>
        </p:txBody>
      </p:sp>
    </p:spTree>
    <p:extLst>
      <p:ext uri="{BB962C8B-B14F-4D97-AF65-F5344CB8AC3E}">
        <p14:creationId xmlns:p14="http://schemas.microsoft.com/office/powerpoint/2010/main" val="721650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發掘和培養興趣</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發掘和參與有興趣的活動，並將之培養成為一種嗜好。</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留意身邊事物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保持好奇心和多留意身邊事物，你便會發掘到身邊更多美好事情，例如在烏雲過後享受的溫暖陽光、使用心愛的文具。</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享受獨處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短暫獨處可以讓你放鬆心情。</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以泡溫水澡或淋浴為例，有助你鬆弛肌肉和放鬆心情。</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多做運動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適當的體能活動不但可以令身體更健康，也可舒展身心，讓你更易於應付壓力和提升學習表現。跑步、游泳、跳舞、球類運動都是箇中例子。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參與活動以發揮潛能</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參與能夠發展你長處或天賦的活動，以充分發揮你的潛能，例如參加合唱團學習唱歌或加入球隊。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https://www.youtube.com/watch?v=o59uibT80bc</a:t>
            </a:r>
          </a:p>
          <a:p>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31</a:t>
            </a:fld>
            <a:endParaRPr lang="en-US"/>
          </a:p>
        </p:txBody>
      </p:sp>
    </p:spTree>
    <p:extLst>
      <p:ext uri="{BB962C8B-B14F-4D97-AF65-F5344CB8AC3E}">
        <p14:creationId xmlns:p14="http://schemas.microsoft.com/office/powerpoint/2010/main" val="2441928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「我的行動承諾」系列</a:t>
            </a:r>
            <a:endParaRPr lang="en-US" altLang="zh-TW" dirty="0"/>
          </a:p>
          <a:p>
            <a:r>
              <a:rPr lang="en-US" smtClean="0"/>
              <a:t>https://www.edb.gov.hk/tc/curriculum-development/4-key-tasks/moral-civic/MPA2025/MPA2025-1.html</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32</a:t>
            </a:fld>
            <a:endParaRPr lang="en-US"/>
          </a:p>
        </p:txBody>
      </p:sp>
    </p:spTree>
    <p:extLst>
      <p:ext uri="{BB962C8B-B14F-4D97-AF65-F5344CB8AC3E}">
        <p14:creationId xmlns:p14="http://schemas.microsoft.com/office/powerpoint/2010/main" val="3318847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香港賽馬會禁毒資訊天地</a:t>
            </a:r>
            <a:endParaRPr lang="en-US" altLang="zh-TW" dirty="0"/>
          </a:p>
          <a:p>
            <a:r>
              <a:rPr lang="en-US" dirty="0"/>
              <a:t>https://www.druginfocentre.hk/tc/index.html</a:t>
            </a:r>
          </a:p>
          <a:p>
            <a:endParaRPr lang="en-US" dirty="0"/>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33</a:t>
            </a:fld>
            <a:endParaRPr lang="en-US"/>
          </a:p>
        </p:txBody>
      </p:sp>
    </p:spTree>
    <p:extLst>
      <p:ext uri="{BB962C8B-B14F-4D97-AF65-F5344CB8AC3E}">
        <p14:creationId xmlns:p14="http://schemas.microsoft.com/office/powerpoint/2010/main" val="2836598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*「太空油毒品」於</a:t>
            </a:r>
            <a:r>
              <a:rPr lang="en-US" altLang="zh-TW" dirty="0" smtClean="0"/>
              <a:t>2025</a:t>
            </a:r>
            <a:r>
              <a:rPr lang="zh-TW" altLang="en-US" dirty="0" smtClean="0"/>
              <a:t>年</a:t>
            </a:r>
            <a:r>
              <a:rPr lang="en-US" altLang="zh-TW" dirty="0" smtClean="0"/>
              <a:t>7</a:t>
            </a:r>
            <a:r>
              <a:rPr lang="zh-TW" altLang="en-US" dirty="0" smtClean="0"/>
              <a:t>月</a:t>
            </a:r>
            <a:r>
              <a:rPr lang="en-US" altLang="zh-TW" dirty="0" smtClean="0"/>
              <a:t>31</a:t>
            </a:r>
            <a:r>
              <a:rPr lang="zh-TW" altLang="en-US" dirty="0" smtClean="0"/>
              <a:t>日正名為「依托咪酯」</a:t>
            </a:r>
            <a:endParaRPr lang="en-US" altLang="zh-HK" dirty="0" smtClean="0"/>
          </a:p>
        </p:txBody>
      </p:sp>
      <p:sp>
        <p:nvSpPr>
          <p:cNvPr id="4" name="投影片編號版面配置區 3"/>
          <p:cNvSpPr>
            <a:spLocks noGrp="1"/>
          </p:cNvSpPr>
          <p:nvPr>
            <p:ph type="sldNum" sz="quarter" idx="10"/>
          </p:nvPr>
        </p:nvSpPr>
        <p:spPr/>
        <p:txBody>
          <a:bodyPr/>
          <a:lstStyle/>
          <a:p>
            <a:fld id="{2501C081-6389-4F1A-9215-5BDD20923EFA}" type="slidenum">
              <a:rPr lang="en-US" smtClean="0"/>
              <a:t>34</a:t>
            </a:fld>
            <a:endParaRPr lang="en-US"/>
          </a:p>
        </p:txBody>
      </p:sp>
    </p:spTree>
    <p:extLst>
      <p:ext uri="{BB962C8B-B14F-4D97-AF65-F5344CB8AC3E}">
        <p14:creationId xmlns:p14="http://schemas.microsoft.com/office/powerpoint/2010/main" val="82709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4</a:t>
            </a:fld>
            <a:endParaRPr lang="en-US"/>
          </a:p>
        </p:txBody>
      </p:sp>
    </p:spTree>
    <p:extLst>
      <p:ext uri="{BB962C8B-B14F-4D97-AF65-F5344CB8AC3E}">
        <p14:creationId xmlns:p14="http://schemas.microsoft.com/office/powerpoint/2010/main" val="155102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5</a:t>
            </a:fld>
            <a:endParaRPr lang="en-US"/>
          </a:p>
        </p:txBody>
      </p:sp>
    </p:spTree>
    <p:extLst>
      <p:ext uri="{BB962C8B-B14F-4D97-AF65-F5344CB8AC3E}">
        <p14:creationId xmlns:p14="http://schemas.microsoft.com/office/powerpoint/2010/main" val="133097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6</a:t>
            </a:fld>
            <a:endParaRPr lang="en-US"/>
          </a:p>
        </p:txBody>
      </p:sp>
    </p:spTree>
    <p:extLst>
      <p:ext uri="{BB962C8B-B14F-4D97-AF65-F5344CB8AC3E}">
        <p14:creationId xmlns:p14="http://schemas.microsoft.com/office/powerpoint/2010/main" val="174525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2501C081-6389-4F1A-9215-5BDD20923EFA}" type="slidenum">
              <a:rPr lang="en-US" smtClean="0"/>
              <a:t>7</a:t>
            </a:fld>
            <a:endParaRPr lang="en-US"/>
          </a:p>
        </p:txBody>
      </p:sp>
    </p:spTree>
    <p:extLst>
      <p:ext uri="{BB962C8B-B14F-4D97-AF65-F5344CB8AC3E}">
        <p14:creationId xmlns:p14="http://schemas.microsoft.com/office/powerpoint/2010/main" val="121716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8</a:t>
            </a:fld>
            <a:endParaRPr lang="en-US"/>
          </a:p>
        </p:txBody>
      </p:sp>
    </p:spTree>
    <p:extLst>
      <p:ext uri="{BB962C8B-B14F-4D97-AF65-F5344CB8AC3E}">
        <p14:creationId xmlns:p14="http://schemas.microsoft.com/office/powerpoint/2010/main" val="287453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教師可引述報導內容指出相關毒後反應及副作用對身體造成的傷害，以及可能引發的連鎖危機</a:t>
            </a:r>
            <a:endParaRPr lang="en-US" altLang="zh-TW" dirty="0"/>
          </a:p>
          <a:p>
            <a:endParaRPr lang="en-US" dirty="0"/>
          </a:p>
          <a:p>
            <a:r>
              <a:rPr lang="zh-TW" altLang="en-US" dirty="0"/>
              <a:t>例如：</a:t>
            </a:r>
            <a:endParaRPr lang="en-US" altLang="zh-TW" dirty="0"/>
          </a:p>
          <a:p>
            <a:r>
              <a:rPr lang="en-US" altLang="zh-TW" dirty="0"/>
              <a:t>1. </a:t>
            </a:r>
            <a:r>
              <a:rPr lang="zh-TW" altLang="en-US" sz="1200" dirty="0"/>
              <a:t>失去意識，可能在倒地時撞到硬物，或在馬路上暈倒；</a:t>
            </a:r>
            <a:endParaRPr lang="en-US" altLang="zh-TW" sz="1200" dirty="0"/>
          </a:p>
          <a:p>
            <a:r>
              <a:rPr lang="en-US" altLang="zh-TW" sz="1200" dirty="0"/>
              <a:t>2. </a:t>
            </a:r>
            <a:r>
              <a:rPr lang="zh-TW" altLang="en-US" sz="1200" dirty="0"/>
              <a:t>情緒波動可能引致與別人爭執、打鬥，甚至造成身體傷害；</a:t>
            </a:r>
            <a:endParaRPr lang="en-US" altLang="zh-TW" sz="1200" dirty="0"/>
          </a:p>
          <a:p>
            <a:r>
              <a:rPr lang="en-US" altLang="zh-TW" sz="1200" dirty="0"/>
              <a:t>3. </a:t>
            </a:r>
            <a:r>
              <a:rPr lang="zh-TW" altLang="en-US" sz="1200" dirty="0"/>
              <a:t>意識減弱或失去一些觸覺，如視覺或痛楚等，若繼續吸食或會出現「斷片」，即被麻醉的狀態，更會增加被性侵風險</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9</a:t>
            </a:fld>
            <a:endParaRPr lang="en-US"/>
          </a:p>
        </p:txBody>
      </p:sp>
    </p:spTree>
    <p:extLst>
      <p:ext uri="{BB962C8B-B14F-4D97-AF65-F5344CB8AC3E}">
        <p14:creationId xmlns:p14="http://schemas.microsoft.com/office/powerpoint/2010/main" val="321075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9EA0CAC-F10C-49B3-90EF-ED68F4940AC1}" type="datetime1">
              <a:rPr lang="en-US" altLang="zh-HK"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8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18AF1A-780C-4557-8AC8-9EFABE9A96D9}" type="datetime1">
              <a:rPr lang="en-US" altLang="zh-HK"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0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7199482-507B-4C9D-A9B7-45BD8739D9C4}" type="datetime1">
              <a:rPr lang="en-US" altLang="zh-HK" smtClean="0"/>
              <a:t>8/1/2025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51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FC3F7A-C5EE-4804-A04D-51D352797787}" type="datetime1">
              <a:rPr lang="en-US" altLang="zh-HK"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71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tx2"/>
                </a:solidFill>
              </a:defRPr>
            </a:lvl1pPr>
          </a:lstStyle>
          <a:p>
            <a:fld id="{89D80007-4447-408A-A9A3-63DCA52EE4A7}" type="datetime1">
              <a:rPr lang="en-US" altLang="zh-HK" smtClean="0"/>
              <a:t>8/1/2025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2620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211E970-61B0-4234-9C7A-47DC003990D1}" type="datetime1">
              <a:rPr lang="en-US" altLang="zh-HK"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69898B4-0D3C-4B59-A7A4-93784F9423E7}" type="datetime1">
              <a:rPr lang="en-US" altLang="zh-HK" smtClean="0"/>
              <a:t>8/1/2025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29D85BA-F631-4ED7-AE25-FE25EE1DF56E}" type="datetime1">
              <a:rPr lang="en-US" altLang="zh-HK" smtClean="0"/>
              <a:t>8/1/2025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4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CB30A-39C7-4BE7-B2B4-92ED8A257990}" type="datetime1">
              <a:rPr lang="en-US" altLang="zh-HK" smtClean="0"/>
              <a:t>8/1/2025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4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8D0CDA-CA30-4A06-8F74-91EF7819DE7B}" type="datetime1">
              <a:rPr lang="en-US" altLang="zh-HK"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10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FA6C325-B9F2-4DCB-B5C9-EE38B4B0B30E}" type="datetime1">
              <a:rPr lang="en-US" altLang="zh-HK"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43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微軟正黑體" panose="020B0604030504040204" pitchFamily="34" charset="-120"/>
                <a:ea typeface="微軟正黑體" panose="020B0604030504040204" pitchFamily="34" charset="-120"/>
              </a:defRPr>
            </a:lvl1pPr>
          </a:lstStyle>
          <a:p>
            <a:fld id="{FBD41D61-6B5D-429C-8932-A059ACC316C2}" type="datetime1">
              <a:rPr lang="en-US" altLang="zh-HK" smtClean="0"/>
              <a:t>8/1/2025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微軟正黑體" panose="020B0604030504040204" pitchFamily="34" charset="-120"/>
                <a:ea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2000" b="0">
                <a:solidFill>
                  <a:schemeClr val="tx1"/>
                </a:solidFill>
                <a:latin typeface="微軟正黑體" panose="020B0604030504040204" pitchFamily="34" charset="-120"/>
                <a:ea typeface="微軟正黑體" panose="020B0604030504040204" pitchFamily="34" charset="-12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92951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微軟正黑體" panose="020B0604030504040204" pitchFamily="34" charset="-120"/>
          <a:ea typeface="微軟正黑體" panose="020B0604030504040204" pitchFamily="34" charset="-120"/>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fo.gov.hk/gia/general/202412/13/P2024121300456.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_eJL9ubjE0&amp;ab_channel=edbgovh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smokefree.hk/?lang=tc" TargetMode="External"/><Relationship Id="rId4" Type="http://schemas.openxmlformats.org/officeDocument/2006/relationships/hyperlink" Target="https://www.youtube.com/watch?v=Kovcrl3Q8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5759" y="2656936"/>
            <a:ext cx="11471565" cy="1248775"/>
          </a:xfrm>
        </p:spPr>
        <p:txBody>
          <a:bodyPr>
            <a:normAutofit/>
          </a:bodyPr>
          <a:lstStyle/>
          <a:p>
            <a:r>
              <a:rPr lang="zh-TW" altLang="en-US" sz="4000" dirty="0" smtClean="0"/>
              <a:t>「</a:t>
            </a:r>
            <a:r>
              <a:rPr lang="zh-HK" altLang="en-US" sz="4000" dirty="0"/>
              <a:t>依托咪</a:t>
            </a:r>
            <a:r>
              <a:rPr lang="zh-HK" altLang="en-US" sz="4000" dirty="0" smtClean="0"/>
              <a:t>酯</a:t>
            </a:r>
            <a:r>
              <a:rPr lang="zh-TW" altLang="en-US" sz="4000" dirty="0" smtClean="0"/>
              <a:t>」的</a:t>
            </a:r>
            <a:r>
              <a:rPr lang="zh-TW" altLang="en-US" sz="4000" dirty="0"/>
              <a:t>真相：保護自己，遠離誘惑」</a:t>
            </a:r>
            <a:endParaRPr lang="en-US" sz="4000" dirty="0"/>
          </a:p>
        </p:txBody>
      </p:sp>
      <p:sp>
        <p:nvSpPr>
          <p:cNvPr id="3" name="副標題 2"/>
          <p:cNvSpPr>
            <a:spLocks noGrp="1"/>
          </p:cNvSpPr>
          <p:nvPr>
            <p:ph type="subTitle" idx="1"/>
          </p:nvPr>
        </p:nvSpPr>
        <p:spPr>
          <a:xfrm>
            <a:off x="2589213" y="4777379"/>
            <a:ext cx="8915399" cy="1770177"/>
          </a:xfrm>
        </p:spPr>
        <p:txBody>
          <a:bodyPr>
            <a:normAutofit/>
          </a:bodyPr>
          <a:lstStyle/>
          <a:p>
            <a:pPr algn="r">
              <a:spcBef>
                <a:spcPts val="0"/>
              </a:spcBef>
            </a:pPr>
            <a:r>
              <a:rPr lang="zh-TW" altLang="en-US" dirty="0"/>
              <a:t>教育局 課程發展處 德育、公民及國民教育組</a:t>
            </a:r>
            <a:r>
              <a:rPr lang="en-US" altLang="zh-TW" dirty="0"/>
              <a:t>1</a:t>
            </a:r>
            <a:r>
              <a:rPr lang="zh-TW" altLang="en-US" dirty="0"/>
              <a:t>製作</a:t>
            </a:r>
            <a:endParaRPr lang="en-US" altLang="zh-TW" dirty="0"/>
          </a:p>
          <a:p>
            <a:pPr algn="r">
              <a:spcBef>
                <a:spcPts val="0"/>
              </a:spcBef>
            </a:pPr>
            <a:r>
              <a:rPr lang="zh-TW" altLang="en-US" dirty="0"/>
              <a:t>高小至高中</a:t>
            </a:r>
            <a:br>
              <a:rPr lang="zh-TW" altLang="en-US" dirty="0"/>
            </a:br>
            <a:r>
              <a:rPr lang="en-US" altLang="zh-TW" dirty="0"/>
              <a:t>2025</a:t>
            </a:r>
            <a:r>
              <a:rPr lang="zh-TW" altLang="en-US" dirty="0" smtClean="0"/>
              <a:t>年</a:t>
            </a:r>
            <a:r>
              <a:rPr lang="en-US" altLang="zh-TW" dirty="0"/>
              <a:t>8</a:t>
            </a:r>
            <a:r>
              <a:rPr lang="zh-TW" altLang="en-US" dirty="0" smtClean="0"/>
              <a:t>月</a:t>
            </a:r>
            <a:endParaRPr lang="zh-TW" altLang="en-US" dirty="0"/>
          </a:p>
        </p:txBody>
      </p:sp>
      <p:sp>
        <p:nvSpPr>
          <p:cNvPr id="4" name="投影片編號版面配置區 3">
            <a:extLst>
              <a:ext uri="{FF2B5EF4-FFF2-40B4-BE49-F238E27FC236}">
                <a16:creationId xmlns:a16="http://schemas.microsoft.com/office/drawing/2014/main" id="{DFAB5F68-DE05-4491-A713-DA17545A1DD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文字方塊 5">
            <a:extLst>
              <a:ext uri="{FF2B5EF4-FFF2-40B4-BE49-F238E27FC236}">
                <a16:creationId xmlns:a16="http://schemas.microsoft.com/office/drawing/2014/main" id="{3FAD6C77-BC52-46FF-BAAD-D0F235E64B2A}"/>
              </a:ext>
            </a:extLst>
          </p:cNvPr>
          <p:cNvSpPr txBox="1"/>
          <p:nvPr/>
        </p:nvSpPr>
        <p:spPr>
          <a:xfrm>
            <a:off x="948038" y="2241437"/>
            <a:ext cx="6098874" cy="830997"/>
          </a:xfrm>
          <a:prstGeom prst="rect">
            <a:avLst/>
          </a:prstGeom>
          <a:noFill/>
        </p:spPr>
        <p:txBody>
          <a:bodyPr wrap="square">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價值觀教育（健康生活教育）</a:t>
            </a:r>
            <a:br>
              <a:rPr lang="zh-TW" altLang="en-US" sz="2400" dirty="0">
                <a:solidFill>
                  <a:schemeClr val="bg2"/>
                </a:solidFill>
                <a:latin typeface="微軟正黑體" panose="020B0604030504040204" pitchFamily="34" charset="-120"/>
                <a:ea typeface="微軟正黑體" panose="020B0604030504040204" pitchFamily="34" charset="-120"/>
              </a:rPr>
            </a:br>
            <a:endParaRPr lang="zh-HK" altLang="en-US"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451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與</a:t>
            </a:r>
            <a:r>
              <a:rPr lang="zh-TW" altLang="en-US" dirty="0" smtClean="0"/>
              <a:t>「</a:t>
            </a:r>
            <a:r>
              <a:rPr lang="zh-HK" altLang="en-US" dirty="0"/>
              <a:t>依托咪酯</a:t>
            </a:r>
            <a:r>
              <a:rPr lang="zh-TW" altLang="en-US" dirty="0" smtClean="0"/>
              <a:t>」</a:t>
            </a:r>
            <a:r>
              <a:rPr lang="zh-TW" altLang="en-US" dirty="0"/>
              <a:t>相關的</a:t>
            </a:r>
            <a:r>
              <a:rPr lang="en-US" altLang="zh-TW" dirty="0"/>
              <a:t/>
            </a:r>
            <a:br>
              <a:rPr lang="en-US" altLang="zh-TW" dirty="0"/>
            </a:br>
            <a:r>
              <a:rPr lang="zh-TW" altLang="en-US" dirty="0"/>
              <a:t>法例及被呈報數字</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7F15D81F-AB09-4816-9858-FAE8B916BD2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7947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圖說文字 9"/>
          <p:cNvSpPr/>
          <p:nvPr/>
        </p:nvSpPr>
        <p:spPr>
          <a:xfrm>
            <a:off x="2221992" y="4122402"/>
            <a:ext cx="5596128" cy="2397269"/>
          </a:xfrm>
          <a:prstGeom prst="wedgeRectCallout">
            <a:avLst>
              <a:gd name="adj1" fmla="val 1573"/>
              <a:gd name="adj2" fmla="val -81896"/>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latin typeface="微軟正黑體" panose="020B0604030504040204" pitchFamily="34" charset="-120"/>
                <a:ea typeface="微軟正黑體" panose="020B0604030504040204" pitchFamily="34" charset="-120"/>
              </a:rPr>
              <a:t>最高刑罰：</a:t>
            </a:r>
            <a:endParaRPr lang="en-US" altLang="zh-TW" sz="2800"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販運或製造</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u="sng" dirty="0">
                <a:highlight>
                  <a:srgbClr val="FFFF00"/>
                </a:highlight>
                <a:latin typeface="微軟正黑體" panose="020B0604030504040204" pitchFamily="34" charset="-120"/>
                <a:ea typeface="微軟正黑體" panose="020B0604030504040204" pitchFamily="34" charset="-120"/>
              </a:rPr>
              <a:t>終身監禁</a:t>
            </a:r>
            <a:r>
              <a:rPr lang="zh-TW" altLang="en-US" sz="2800" dirty="0">
                <a:latin typeface="微軟正黑體" panose="020B0604030504040204" pitchFamily="34" charset="-120"/>
                <a:ea typeface="微軟正黑體" panose="020B0604030504040204" pitchFamily="34" charset="-120"/>
              </a:rPr>
              <a:t>和罰款港幣</a:t>
            </a:r>
            <a:r>
              <a:rPr lang="en-US" altLang="zh-TW" sz="2800" dirty="0">
                <a:latin typeface="微軟正黑體" panose="020B0604030504040204" pitchFamily="34" charset="-120"/>
                <a:ea typeface="微軟正黑體" panose="020B0604030504040204" pitchFamily="34" charset="-120"/>
              </a:rPr>
              <a:t>500</a:t>
            </a:r>
            <a:r>
              <a:rPr lang="zh-TW" altLang="en-US" sz="2800" dirty="0">
                <a:latin typeface="微軟正黑體" panose="020B0604030504040204" pitchFamily="34" charset="-120"/>
                <a:ea typeface="微軟正黑體" panose="020B0604030504040204" pitchFamily="34" charset="-120"/>
              </a:rPr>
              <a:t>萬元</a:t>
            </a:r>
          </a:p>
          <a:p>
            <a:r>
              <a:rPr lang="zh-TW" altLang="en-US" sz="2800" b="1" dirty="0">
                <a:latin typeface="微軟正黑體" panose="020B0604030504040204" pitchFamily="34" charset="-120"/>
                <a:ea typeface="微軟正黑體" panose="020B0604030504040204" pitchFamily="34" charset="-120"/>
              </a:rPr>
              <a:t>提供、管有或吸食</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監禁</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年和罰款港幣</a:t>
            </a:r>
            <a:r>
              <a:rPr lang="en-US" altLang="zh-TW" sz="2800" dirty="0">
                <a:latin typeface="微軟正黑體" panose="020B0604030504040204" pitchFamily="34" charset="-120"/>
                <a:ea typeface="微軟正黑體" panose="020B0604030504040204" pitchFamily="34" charset="-120"/>
              </a:rPr>
              <a:t>100</a:t>
            </a:r>
            <a:r>
              <a:rPr lang="zh-TW" altLang="en-US" sz="2800" dirty="0">
                <a:latin typeface="微軟正黑體" panose="020B0604030504040204" pitchFamily="34" charset="-120"/>
                <a:ea typeface="微軟正黑體" panose="020B0604030504040204" pitchFamily="34" charset="-120"/>
              </a:rPr>
              <a:t>萬元</a:t>
            </a:r>
          </a:p>
        </p:txBody>
      </p:sp>
      <p:sp>
        <p:nvSpPr>
          <p:cNvPr id="3" name="內容版面配置區 2"/>
          <p:cNvSpPr>
            <a:spLocks noGrp="1"/>
          </p:cNvSpPr>
          <p:nvPr>
            <p:ph idx="4294967295"/>
          </p:nvPr>
        </p:nvSpPr>
        <p:spPr>
          <a:xfrm>
            <a:off x="1190612" y="136189"/>
            <a:ext cx="6892684" cy="6721811"/>
          </a:xfrm>
        </p:spPr>
        <p:txBody>
          <a:bodyPr>
            <a:normAutofit/>
          </a:bodyPr>
          <a:lstStyle/>
          <a:p>
            <a:pPr>
              <a:lnSpc>
                <a:spcPct val="110000"/>
              </a:lnSpc>
              <a:spcBef>
                <a:spcPts val="300"/>
              </a:spcBef>
              <a:spcAft>
                <a:spcPts val="300"/>
              </a:spcAft>
            </a:pPr>
            <a:r>
              <a:rPr lang="zh-TW" altLang="en-US" sz="2800" b="1" u="sng" dirty="0" smtClean="0">
                <a:solidFill>
                  <a:srgbClr val="FFFF00"/>
                </a:solidFill>
              </a:rPr>
              <a:t>政府分別於</a:t>
            </a:r>
            <a:r>
              <a:rPr lang="en-US" altLang="zh-TW" sz="2800" b="1" u="sng" dirty="0" smtClean="0">
                <a:solidFill>
                  <a:srgbClr val="FFFF00"/>
                </a:solidFill>
              </a:rPr>
              <a:t>2025</a:t>
            </a:r>
            <a:r>
              <a:rPr lang="zh-TW" altLang="en-US" sz="2800" b="1" u="sng" dirty="0">
                <a:solidFill>
                  <a:srgbClr val="FFFF00"/>
                </a:solidFill>
              </a:rPr>
              <a:t>年</a:t>
            </a:r>
            <a:r>
              <a:rPr lang="en-US" altLang="zh-TW" sz="2800" b="1" u="sng" dirty="0">
                <a:solidFill>
                  <a:srgbClr val="FFFF00"/>
                </a:solidFill>
              </a:rPr>
              <a:t>2</a:t>
            </a:r>
            <a:r>
              <a:rPr lang="zh-TW" altLang="en-US" sz="2800" b="1" u="sng" dirty="0">
                <a:solidFill>
                  <a:srgbClr val="FFFF00"/>
                </a:solidFill>
              </a:rPr>
              <a:t>月</a:t>
            </a:r>
            <a:r>
              <a:rPr lang="en-US" altLang="zh-TW" sz="2800" b="1" u="sng" dirty="0">
                <a:solidFill>
                  <a:srgbClr val="FFFF00"/>
                </a:solidFill>
              </a:rPr>
              <a:t>14</a:t>
            </a:r>
            <a:r>
              <a:rPr lang="zh-TW" altLang="en-US" sz="2800" b="1" u="sng" dirty="0" smtClean="0">
                <a:solidFill>
                  <a:srgbClr val="FFFF00"/>
                </a:solidFill>
              </a:rPr>
              <a:t>日及</a:t>
            </a:r>
            <a:r>
              <a:rPr lang="en-US" altLang="zh-TW" sz="2800" b="1" u="sng" dirty="0" smtClean="0">
                <a:solidFill>
                  <a:srgbClr val="FFFF00"/>
                </a:solidFill>
              </a:rPr>
              <a:t>7</a:t>
            </a:r>
            <a:r>
              <a:rPr lang="zh-TW" altLang="en-US" sz="2800" b="1" u="sng" dirty="0" smtClean="0">
                <a:solidFill>
                  <a:srgbClr val="FFFF00"/>
                </a:solidFill>
              </a:rPr>
              <a:t>月</a:t>
            </a:r>
            <a:r>
              <a:rPr lang="en-US" altLang="zh-TW" sz="2800" b="1" u="sng" dirty="0" smtClean="0">
                <a:solidFill>
                  <a:srgbClr val="FFFF00"/>
                </a:solidFill>
              </a:rPr>
              <a:t>18</a:t>
            </a:r>
            <a:r>
              <a:rPr lang="zh-TW" altLang="en-US" sz="2800" b="1" u="sng" dirty="0" smtClean="0">
                <a:solidFill>
                  <a:srgbClr val="FFFF00"/>
                </a:solidFill>
              </a:rPr>
              <a:t>日</a:t>
            </a:r>
            <a:r>
              <a:rPr lang="zh-TW" altLang="en-US" sz="2800" b="1" u="sng" dirty="0">
                <a:solidFill>
                  <a:srgbClr val="FFFF00"/>
                </a:solidFill>
              </a:rPr>
              <a:t>刊憲</a:t>
            </a:r>
            <a:r>
              <a:rPr lang="zh-TW" altLang="en-US" sz="2800" b="1" u="sng" dirty="0" smtClean="0">
                <a:solidFill>
                  <a:srgbClr val="FFFF00"/>
                </a:solidFill>
              </a:rPr>
              <a:t>修訂</a:t>
            </a:r>
            <a:r>
              <a:rPr lang="zh-TW" altLang="en-US" sz="2800" b="1" u="sng" dirty="0">
                <a:solidFill>
                  <a:srgbClr val="FFFF00"/>
                </a:solidFill>
              </a:rPr>
              <a:t>相關附屬法例</a:t>
            </a:r>
            <a:r>
              <a:rPr lang="zh-TW" altLang="en-US" sz="2800" b="1" u="sng" dirty="0" smtClean="0">
                <a:solidFill>
                  <a:srgbClr val="FFFF00"/>
                </a:solidFill>
              </a:rPr>
              <a:t>，將依托</a:t>
            </a:r>
            <a:r>
              <a:rPr lang="zh-TW" altLang="en-US" sz="2800" b="1" u="sng" dirty="0">
                <a:solidFill>
                  <a:srgbClr val="FFFF00"/>
                </a:solidFill>
              </a:rPr>
              <a:t>咪酯及所有依托咪酯類似物列為危險藥物</a:t>
            </a:r>
            <a:r>
              <a:rPr lang="zh-TW" altLang="en-US" sz="2800" b="1" u="sng" dirty="0" smtClean="0">
                <a:solidFill>
                  <a:srgbClr val="FFFF00"/>
                </a:solidFill>
              </a:rPr>
              <a:t>，所有修訂法例已於</a:t>
            </a:r>
            <a:r>
              <a:rPr lang="zh-TW" altLang="en-US" sz="2800" b="1" u="sng" smtClean="0">
                <a:solidFill>
                  <a:srgbClr val="FFFF00"/>
                </a:solidFill>
              </a:rPr>
              <a:t>同日生效</a:t>
            </a:r>
            <a:r>
              <a:rPr lang="zh-TW" altLang="en-US" sz="2800" b="1" u="sng" dirty="0">
                <a:solidFill>
                  <a:srgbClr val="FFFF00"/>
                </a:solidFill>
              </a:rPr>
              <a:t>。</a:t>
            </a:r>
          </a:p>
          <a:p>
            <a:pPr lvl="2">
              <a:lnSpc>
                <a:spcPct val="110000"/>
              </a:lnSpc>
              <a:spcBef>
                <a:spcPts val="300"/>
              </a:spcBef>
              <a:spcAft>
                <a:spcPts val="300"/>
              </a:spcAft>
            </a:pPr>
            <a:endParaRPr lang="en-US" altLang="zh-TW" sz="2400" dirty="0" smtClean="0"/>
          </a:p>
          <a:p>
            <a:pPr lvl="2">
              <a:lnSpc>
                <a:spcPct val="110000"/>
              </a:lnSpc>
              <a:spcBef>
                <a:spcPts val="300"/>
              </a:spcBef>
              <a:spcAft>
                <a:spcPts val="300"/>
              </a:spcAft>
            </a:pPr>
            <a:r>
              <a:rPr lang="zh-TW" altLang="en-US" sz="2400" dirty="0" smtClean="0"/>
              <a:t>與大麻</a:t>
            </a:r>
            <a:r>
              <a:rPr lang="zh-TW" altLang="en-US" sz="2400" dirty="0"/>
              <a:t>、「</a:t>
            </a:r>
            <a:r>
              <a:rPr lang="en-US" altLang="zh-TW" sz="2400" dirty="0"/>
              <a:t>K</a:t>
            </a:r>
            <a:r>
              <a:rPr lang="zh-TW" altLang="en-US" sz="2400" dirty="0"/>
              <a:t>仔」和「冰毒」</a:t>
            </a:r>
            <a:r>
              <a:rPr lang="zh-TW" altLang="en-US" sz="2400" dirty="0" smtClean="0"/>
              <a:t>等</a:t>
            </a:r>
            <a:r>
              <a:rPr lang="zh-TW" altLang="en-US" sz="2400" b="1" u="sng" dirty="0" smtClean="0"/>
              <a:t>同</a:t>
            </a:r>
            <a:r>
              <a:rPr lang="zh-TW" altLang="en-US" sz="2400" b="1" u="sng" dirty="0"/>
              <a:t>屬危險藥物（即毒品）</a:t>
            </a:r>
            <a:endParaRPr lang="en-US" altLang="zh-TW" sz="2400" b="1" u="sng" dirty="0"/>
          </a:p>
          <a:p>
            <a:pPr marL="457200" lvl="2" indent="0" algn="r">
              <a:lnSpc>
                <a:spcPct val="110000"/>
              </a:lnSpc>
              <a:spcBef>
                <a:spcPts val="300"/>
              </a:spcBef>
              <a:spcAft>
                <a:spcPts val="300"/>
              </a:spcAft>
              <a:buNone/>
            </a:pPr>
            <a:r>
              <a:rPr lang="en-US" altLang="zh-TW" sz="1600" dirty="0"/>
              <a:t>《</a:t>
            </a:r>
            <a:r>
              <a:rPr lang="zh-TW" altLang="en-US" sz="1600" dirty="0"/>
              <a:t>危險藥物條例</a:t>
            </a:r>
            <a:r>
              <a:rPr lang="en-US" altLang="zh-TW" sz="1600" dirty="0"/>
              <a:t>》</a:t>
            </a:r>
            <a:r>
              <a:rPr lang="zh-TW" altLang="en-US" sz="1600" dirty="0"/>
              <a:t>（第</a:t>
            </a:r>
            <a:r>
              <a:rPr lang="en-US" altLang="zh-TW" sz="1600" dirty="0"/>
              <a:t>134</a:t>
            </a:r>
            <a:r>
              <a:rPr lang="zh-TW" altLang="en-US" sz="1600" dirty="0"/>
              <a:t>章）</a:t>
            </a:r>
            <a:endParaRPr lang="en-US" altLang="zh-TW" sz="1600" dirty="0"/>
          </a:p>
        </p:txBody>
      </p:sp>
      <p:pic>
        <p:nvPicPr>
          <p:cNvPr id="6" name="圖片 5">
            <a:extLst>
              <a:ext uri="{FF2B5EF4-FFF2-40B4-BE49-F238E27FC236}">
                <a16:creationId xmlns:a16="http://schemas.microsoft.com/office/drawing/2014/main" id="{BD5D91FA-55B0-4315-ACCC-7691ABB8A13D}"/>
              </a:ext>
            </a:extLst>
          </p:cNvPr>
          <p:cNvPicPr>
            <a:picLocks noChangeAspect="1"/>
          </p:cNvPicPr>
          <p:nvPr/>
        </p:nvPicPr>
        <p:blipFill>
          <a:blip r:embed="rId3"/>
          <a:stretch>
            <a:fillRect/>
          </a:stretch>
        </p:blipFill>
        <p:spPr>
          <a:xfrm>
            <a:off x="8469750" y="1539281"/>
            <a:ext cx="3228062" cy="3974551"/>
          </a:xfrm>
          <a:prstGeom prst="rect">
            <a:avLst/>
          </a:prstGeom>
        </p:spPr>
      </p:pic>
      <p:sp>
        <p:nvSpPr>
          <p:cNvPr id="7" name="矩形 6">
            <a:extLst>
              <a:ext uri="{FF2B5EF4-FFF2-40B4-BE49-F238E27FC236}">
                <a16:creationId xmlns:a16="http://schemas.microsoft.com/office/drawing/2014/main" id="{5F938B5B-430D-405C-AE17-F13E4674B899}"/>
              </a:ext>
            </a:extLst>
          </p:cNvPr>
          <p:cNvSpPr/>
          <p:nvPr/>
        </p:nvSpPr>
        <p:spPr>
          <a:xfrm>
            <a:off x="26828" y="0"/>
            <a:ext cx="11199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idx="4294967295"/>
          </p:nvPr>
        </p:nvSpPr>
        <p:spPr>
          <a:xfrm>
            <a:off x="26828" y="0"/>
            <a:ext cx="1119962" cy="6858000"/>
          </a:xfrm>
        </p:spPr>
        <p:txBody>
          <a:bodyPr vert="eaVert">
            <a:normAutofit fontScale="90000"/>
          </a:bodyPr>
          <a:lstStyle/>
          <a:p>
            <a:pPr algn="ctr"/>
            <a:r>
              <a:rPr lang="zh-TW" altLang="en-US" dirty="0" smtClean="0"/>
              <a:t>將</a:t>
            </a:r>
            <a:r>
              <a:rPr lang="zh-TW" altLang="en-US" dirty="0"/>
              <a:t>依托咪酯列為</a:t>
            </a:r>
            <a:r>
              <a:rPr lang="zh-TW" altLang="en-US" dirty="0" smtClean="0"/>
              <a:t>毒品</a:t>
            </a:r>
            <a:r>
              <a:rPr lang="en-US" altLang="zh-TW" dirty="0" smtClean="0"/>
              <a:t/>
            </a:r>
            <a:br>
              <a:rPr lang="en-US" altLang="zh-TW" dirty="0" smtClean="0"/>
            </a:br>
            <a:r>
              <a:rPr lang="zh-TW" altLang="en-US" dirty="0" smtClean="0"/>
              <a:t>立法</a:t>
            </a:r>
            <a:r>
              <a:rPr lang="zh-TW" altLang="en-US" dirty="0"/>
              <a:t>加強規管：</a:t>
            </a:r>
            <a:endParaRPr lang="en-US" dirty="0"/>
          </a:p>
        </p:txBody>
      </p:sp>
      <p:sp>
        <p:nvSpPr>
          <p:cNvPr id="4" name="投影片編號版面配置區 3">
            <a:extLst>
              <a:ext uri="{FF2B5EF4-FFF2-40B4-BE49-F238E27FC236}">
                <a16:creationId xmlns:a16="http://schemas.microsoft.com/office/drawing/2014/main" id="{70CD5740-9451-4871-A724-CC0FD6DB1553}"/>
              </a:ext>
            </a:extLst>
          </p:cNvPr>
          <p:cNvSpPr>
            <a:spLocks noGrp="1"/>
          </p:cNvSpPr>
          <p:nvPr>
            <p:ph type="sldNum" sz="quarter" idx="12"/>
          </p:nvPr>
        </p:nvSpPr>
        <p:spPr/>
        <p:txBody>
          <a:bodyPr/>
          <a:lstStyle/>
          <a:p>
            <a:fld id="{D57F1E4F-1CFF-5643-939E-217C01CDF565}" type="slidenum">
              <a:rPr lang="en-US" smtClean="0">
                <a:solidFill>
                  <a:schemeClr val="bg2"/>
                </a:solidFill>
              </a:rPr>
              <a:pPr/>
              <a:t>11</a:t>
            </a:fld>
            <a:endParaRPr lang="en-US" dirty="0">
              <a:solidFill>
                <a:schemeClr val="bg2"/>
              </a:solidFill>
            </a:endParaRPr>
          </a:p>
        </p:txBody>
      </p:sp>
      <p:sp>
        <p:nvSpPr>
          <p:cNvPr id="11" name="文字方塊 10">
            <a:extLst>
              <a:ext uri="{FF2B5EF4-FFF2-40B4-BE49-F238E27FC236}">
                <a16:creationId xmlns:a16="http://schemas.microsoft.com/office/drawing/2014/main" id="{757052E7-0D97-4DE8-869D-7AD61CFC9F59}"/>
              </a:ext>
            </a:extLst>
          </p:cNvPr>
          <p:cNvSpPr txBox="1"/>
          <p:nvPr/>
        </p:nvSpPr>
        <p:spPr>
          <a:xfrm>
            <a:off x="9181371" y="1783594"/>
            <a:ext cx="1887308" cy="369332"/>
          </a:xfrm>
          <a:prstGeom prst="rect">
            <a:avLst/>
          </a:prstGeom>
          <a:noFill/>
        </p:spPr>
        <p:txBody>
          <a:bodyPr wrap="square">
            <a:spAutoFit/>
          </a:bodyPr>
          <a:lstStyle/>
          <a:p>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2025</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年</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月</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14</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日</a:t>
            </a:r>
            <a:endParaRPr lang="zh-HK" altLang="en-US" dirty="0">
              <a:solidFill>
                <a:schemeClr val="bg2"/>
              </a:solidFill>
              <a:highlight>
                <a:srgbClr val="FFFF00"/>
              </a:highlight>
              <a:latin typeface="微軟正黑體" panose="020B0604030504040204" pitchFamily="34" charset="-120"/>
              <a:ea typeface="微軟正黑體" panose="020B0604030504040204" pitchFamily="34" charset="-120"/>
            </a:endParaRPr>
          </a:p>
        </p:txBody>
      </p:sp>
      <p:cxnSp>
        <p:nvCxnSpPr>
          <p:cNvPr id="13" name="直線單箭頭接點 12">
            <a:extLst>
              <a:ext uri="{FF2B5EF4-FFF2-40B4-BE49-F238E27FC236}">
                <a16:creationId xmlns:a16="http://schemas.microsoft.com/office/drawing/2014/main" id="{F56B03F1-0648-4CA6-AD11-6855339BAD8C}"/>
              </a:ext>
            </a:extLst>
          </p:cNvPr>
          <p:cNvCxnSpPr>
            <a:cxnSpLocks/>
            <a:stCxn id="11" idx="1"/>
          </p:cNvCxnSpPr>
          <p:nvPr/>
        </p:nvCxnSpPr>
        <p:spPr>
          <a:xfrm flipH="1" flipV="1">
            <a:off x="9044571" y="1789650"/>
            <a:ext cx="136800" cy="178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7660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被呈報吸毒人數</a:t>
            </a:r>
            <a:endParaRPr lang="en-US" dirty="0"/>
          </a:p>
        </p:txBody>
      </p:sp>
      <p:sp>
        <p:nvSpPr>
          <p:cNvPr id="3" name="內容版面配置區 2"/>
          <p:cNvSpPr>
            <a:spLocks noGrp="1"/>
          </p:cNvSpPr>
          <p:nvPr>
            <p:ph idx="1"/>
          </p:nvPr>
        </p:nvSpPr>
        <p:spPr>
          <a:xfrm>
            <a:off x="1202918" y="2127750"/>
            <a:ext cx="9784080" cy="4223738"/>
          </a:xfrm>
        </p:spPr>
        <p:txBody>
          <a:bodyPr>
            <a:normAutofit/>
          </a:bodyPr>
          <a:lstStyle/>
          <a:p>
            <a:r>
              <a:rPr lang="en-US" altLang="zh-TW" sz="2800" dirty="0"/>
              <a:t>2024 </a:t>
            </a:r>
            <a:r>
              <a:rPr lang="zh-TW" altLang="en-US" sz="2800" dirty="0"/>
              <a:t>年首三季</a:t>
            </a:r>
            <a:r>
              <a:rPr lang="en-US" altLang="zh-TW" sz="2800" dirty="0"/>
              <a:t>21</a:t>
            </a:r>
            <a:r>
              <a:rPr lang="zh-TW" altLang="en-US" sz="2800" dirty="0"/>
              <a:t>歲以下青少年被呈報吸毒人數由</a:t>
            </a:r>
            <a:r>
              <a:rPr lang="en-US" altLang="zh-TW" sz="2800" dirty="0"/>
              <a:t>2023</a:t>
            </a:r>
            <a:r>
              <a:rPr lang="zh-TW" altLang="en-US" sz="2800" dirty="0"/>
              <a:t>年同期</a:t>
            </a:r>
            <a:r>
              <a:rPr lang="en-US" altLang="zh-TW" sz="2800" dirty="0"/>
              <a:t>538</a:t>
            </a:r>
            <a:r>
              <a:rPr lang="zh-TW" altLang="en-US" sz="2800" dirty="0"/>
              <a:t>人上升至</a:t>
            </a:r>
            <a:r>
              <a:rPr lang="en-US" altLang="zh-TW" sz="2800" dirty="0"/>
              <a:t>593</a:t>
            </a:r>
            <a:r>
              <a:rPr lang="zh-TW" altLang="en-US" sz="2800" dirty="0"/>
              <a:t>人，當中</a:t>
            </a:r>
            <a:r>
              <a:rPr lang="en-US" altLang="zh-TW" sz="2800" b="1" dirty="0">
                <a:solidFill>
                  <a:schemeClr val="accent1"/>
                </a:solidFill>
              </a:rPr>
              <a:t>139</a:t>
            </a:r>
            <a:r>
              <a:rPr lang="zh-TW" altLang="en-US" sz="2800" b="1" dirty="0">
                <a:solidFill>
                  <a:schemeClr val="accent1"/>
                </a:solidFill>
              </a:rPr>
              <a:t>人吸食「依托咪酯」</a:t>
            </a:r>
          </a:p>
          <a:p>
            <a:r>
              <a:rPr lang="zh-TW" altLang="en-US" sz="2800" dirty="0"/>
              <a:t>在該群組（</a:t>
            </a:r>
            <a:r>
              <a:rPr lang="en-US" altLang="zh-TW" sz="2800" dirty="0"/>
              <a:t> 21</a:t>
            </a:r>
            <a:r>
              <a:rPr lang="zh-TW" altLang="en-US" sz="2800" dirty="0"/>
              <a:t>歲以下青少年）中，最常被吸食的毒品依次為大麻、可卡因、</a:t>
            </a:r>
            <a:r>
              <a:rPr lang="zh-TW" altLang="en-US" sz="2800" dirty="0" smtClean="0"/>
              <a:t>「</a:t>
            </a:r>
            <a:r>
              <a:rPr lang="zh-HK" altLang="en-US" sz="2800" dirty="0"/>
              <a:t>依托咪酯</a:t>
            </a:r>
            <a:r>
              <a:rPr lang="zh-TW" altLang="en-US" sz="2800" dirty="0" smtClean="0"/>
              <a:t>」</a:t>
            </a:r>
            <a:endParaRPr lang="en-US" altLang="zh-TW" sz="2800" dirty="0"/>
          </a:p>
          <a:p>
            <a:r>
              <a:rPr lang="zh-TW" altLang="en-US" sz="2800" b="1" dirty="0">
                <a:solidFill>
                  <a:schemeClr val="accent1"/>
                </a:solidFill>
              </a:rPr>
              <a:t>「依托咪酯」自</a:t>
            </a:r>
            <a:r>
              <a:rPr lang="en-US" altLang="zh-TW" sz="2800" b="1" dirty="0">
                <a:solidFill>
                  <a:schemeClr val="accent1"/>
                </a:solidFill>
              </a:rPr>
              <a:t>2024</a:t>
            </a:r>
            <a:r>
              <a:rPr lang="zh-TW" altLang="en-US" sz="2800" b="1" dirty="0">
                <a:solidFill>
                  <a:schemeClr val="accent1"/>
                </a:solidFill>
              </a:rPr>
              <a:t>年上半年起被呈報成為</a:t>
            </a:r>
            <a:r>
              <a:rPr lang="en-US" altLang="zh-TW" sz="2800" b="1" dirty="0">
                <a:solidFill>
                  <a:schemeClr val="accent1"/>
                </a:solidFill>
              </a:rPr>
              <a:t>21</a:t>
            </a:r>
            <a:r>
              <a:rPr lang="zh-TW" altLang="en-US" sz="2800" b="1" dirty="0">
                <a:solidFill>
                  <a:schemeClr val="accent1"/>
                </a:solidFill>
              </a:rPr>
              <a:t>歲以下青少年第三位最常被吸食的毒品</a:t>
            </a:r>
            <a:endParaRPr lang="en-US" altLang="zh-TW" sz="2800" b="1" dirty="0">
              <a:solidFill>
                <a:schemeClr val="accent1"/>
              </a:solidFill>
            </a:endParaRPr>
          </a:p>
          <a:p>
            <a:r>
              <a:rPr lang="en-US" altLang="zh-TW" sz="2800" dirty="0"/>
              <a:t>21</a:t>
            </a:r>
            <a:r>
              <a:rPr lang="zh-TW" altLang="en-US" sz="2800" dirty="0"/>
              <a:t>歲以下青少年首次吸食</a:t>
            </a:r>
            <a:r>
              <a:rPr lang="zh-TW" altLang="en-US" sz="2800" dirty="0" smtClean="0"/>
              <a:t>「</a:t>
            </a:r>
            <a:r>
              <a:rPr lang="zh-HK" altLang="en-US" sz="2800" dirty="0"/>
              <a:t>依托咪酯</a:t>
            </a:r>
            <a:r>
              <a:rPr lang="zh-TW" altLang="en-US" sz="2800" dirty="0" smtClean="0"/>
              <a:t>」</a:t>
            </a:r>
            <a:r>
              <a:rPr lang="zh-TW" altLang="en-US" sz="2800" dirty="0"/>
              <a:t>的平均年齡為</a:t>
            </a:r>
            <a:r>
              <a:rPr lang="en-US" altLang="zh-TW" sz="2800" dirty="0"/>
              <a:t>15</a:t>
            </a:r>
            <a:r>
              <a:rPr lang="zh-TW" altLang="en-US" sz="2800" dirty="0"/>
              <a:t>歲</a:t>
            </a:r>
          </a:p>
        </p:txBody>
      </p:sp>
      <p:sp>
        <p:nvSpPr>
          <p:cNvPr id="4" name="矩形 3"/>
          <p:cNvSpPr/>
          <p:nvPr/>
        </p:nvSpPr>
        <p:spPr>
          <a:xfrm>
            <a:off x="8098605" y="5915023"/>
            <a:ext cx="4070775" cy="507831"/>
          </a:xfrm>
          <a:prstGeom prst="rect">
            <a:avLst/>
          </a:prstGeom>
        </p:spPr>
        <p:txBody>
          <a:bodyPr wrap="square">
            <a:spAutoFit/>
          </a:bodyPr>
          <a:lstStyle/>
          <a:p>
            <a:r>
              <a:rPr lang="en-US" sz="900" dirty="0" err="1">
                <a:latin typeface="微軟正黑體" panose="020B0604030504040204" pitchFamily="34" charset="-120"/>
                <a:ea typeface="微軟正黑體" panose="020B0604030504040204" pitchFamily="34" charset="-120"/>
              </a:rPr>
              <a:t>資料來源</a:t>
            </a:r>
            <a:r>
              <a:rPr lang="zh-TW" altLang="en-US" sz="900" dirty="0">
                <a:latin typeface="微軟正黑體" panose="020B0604030504040204" pitchFamily="34" charset="-120"/>
                <a:ea typeface="微軟正黑體" panose="020B0604030504040204" pitchFamily="34" charset="-120"/>
              </a:rPr>
              <a:t>：</a:t>
            </a:r>
            <a:endParaRPr lang="en-US" altLang="zh-TW" sz="900" dirty="0">
              <a:latin typeface="微軟正黑體" panose="020B0604030504040204" pitchFamily="34" charset="-120"/>
              <a:ea typeface="微軟正黑體" panose="020B0604030504040204" pitchFamily="34" charset="-120"/>
            </a:endParaRPr>
          </a:p>
          <a:p>
            <a:r>
              <a:rPr lang="zh-TW" altLang="en-US" sz="900" dirty="0">
                <a:latin typeface="微軟正黑體" panose="020B0604030504040204" pitchFamily="34" charset="-120"/>
                <a:ea typeface="微軟正黑體" panose="020B0604030504040204" pitchFamily="34" charset="-120"/>
              </a:rPr>
              <a:t>保安局禁毒處</a:t>
            </a:r>
            <a:r>
              <a:rPr lang="en-US" altLang="zh-HK" sz="900" b="0" i="0" dirty="0">
                <a:effectLst/>
                <a:latin typeface="微軟正黑體" panose="020B0604030504040204" pitchFamily="34" charset="-120"/>
                <a:ea typeface="微軟正黑體" panose="020B0604030504040204" pitchFamily="34" charset="-120"/>
              </a:rPr>
              <a:t>2024</a:t>
            </a:r>
            <a:r>
              <a:rPr lang="zh-HK" altLang="en-US" sz="900" b="0" i="0" dirty="0">
                <a:effectLst/>
                <a:latin typeface="微軟正黑體" panose="020B0604030504040204" pitchFamily="34" charset="-120"/>
                <a:ea typeface="微軟正黑體" panose="020B0604030504040204" pitchFamily="34" charset="-120"/>
              </a:rPr>
              <a:t>年</a:t>
            </a:r>
            <a:r>
              <a:rPr lang="en-US" altLang="zh-HK" sz="900" b="0" i="0" dirty="0">
                <a:effectLst/>
                <a:latin typeface="微軟正黑體" panose="020B0604030504040204" pitchFamily="34" charset="-120"/>
                <a:ea typeface="微軟正黑體" panose="020B0604030504040204" pitchFamily="34" charset="-120"/>
              </a:rPr>
              <a:t>12</a:t>
            </a:r>
            <a:r>
              <a:rPr lang="zh-HK" altLang="en-US" sz="900" b="0" i="0" dirty="0">
                <a:effectLst/>
                <a:latin typeface="微軟正黑體" panose="020B0604030504040204" pitchFamily="34" charset="-120"/>
                <a:ea typeface="微軟正黑體" panose="020B0604030504040204" pitchFamily="34" charset="-120"/>
              </a:rPr>
              <a:t>月</a:t>
            </a:r>
            <a:r>
              <a:rPr lang="en-US" altLang="zh-HK" sz="900" b="0" i="0" dirty="0">
                <a:effectLst/>
                <a:latin typeface="微軟正黑體" panose="020B0604030504040204" pitchFamily="34" charset="-120"/>
                <a:ea typeface="微軟正黑體" panose="020B0604030504040204" pitchFamily="34" charset="-120"/>
              </a:rPr>
              <a:t>13</a:t>
            </a:r>
            <a:r>
              <a:rPr lang="zh-HK" altLang="en-US" sz="900" b="0" i="0" dirty="0">
                <a:effectLst/>
                <a:latin typeface="微軟正黑體" panose="020B0604030504040204" pitchFamily="34" charset="-120"/>
                <a:ea typeface="微軟正黑體" panose="020B0604030504040204" pitchFamily="34" charset="-120"/>
              </a:rPr>
              <a:t>日</a:t>
            </a:r>
            <a:r>
              <a:rPr lang="zh-TW" altLang="en-US" sz="900" b="0" i="0" dirty="0">
                <a:effectLst/>
                <a:latin typeface="微軟正黑體" panose="020B0604030504040204" pitchFamily="34" charset="-120"/>
                <a:ea typeface="微軟正黑體" panose="020B0604030504040204" pitchFamily="34" charset="-120"/>
              </a:rPr>
              <a:t>新聞公報</a:t>
            </a:r>
            <a:endParaRPr lang="en-US" altLang="zh-TW" sz="900" b="0" i="0" dirty="0">
              <a:effectLst/>
              <a:latin typeface="微軟正黑體" panose="020B0604030504040204" pitchFamily="34" charset="-120"/>
              <a:ea typeface="微軟正黑體" panose="020B0604030504040204" pitchFamily="34" charset="-120"/>
            </a:endParaRPr>
          </a:p>
          <a:p>
            <a:r>
              <a:rPr lang="en-US" sz="900" dirty="0">
                <a:latin typeface="微軟正黑體" panose="020B0604030504040204" pitchFamily="34" charset="-120"/>
                <a:ea typeface="微軟正黑體" panose="020B0604030504040204" pitchFamily="34" charset="-120"/>
                <a:hlinkClick r:id="rId3">
                  <a:extLst>
                    <a:ext uri="{A12FA001-AC4F-418D-AE19-62706E023703}">
                      <ahyp:hlinkClr xmlns="" xmlns:ahyp="http://schemas.microsoft.com/office/drawing/2018/hyperlinkcolor" val="tx"/>
                    </a:ext>
                  </a:extLst>
                </a:hlinkClick>
              </a:rPr>
              <a:t>https://www.info.gov.hk/gia/general/202412/13/P2024121300456.htm</a:t>
            </a:r>
            <a:endParaRPr lang="en-US" sz="900" dirty="0">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CACE3352-103B-4C18-8323-0A31B9DA687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1252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t="23441"/>
          <a:stretch/>
        </p:blipFill>
        <p:spPr>
          <a:xfrm>
            <a:off x="217341" y="286438"/>
            <a:ext cx="4177256" cy="338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4"/>
          <a:srcRect t="23990"/>
          <a:stretch/>
        </p:blipFill>
        <p:spPr>
          <a:xfrm>
            <a:off x="1613259" y="2721165"/>
            <a:ext cx="470628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rotWithShape="1">
          <a:blip r:embed="rId5"/>
          <a:srcRect t="20022"/>
          <a:stretch/>
        </p:blipFill>
        <p:spPr>
          <a:xfrm>
            <a:off x="5564323" y="286438"/>
            <a:ext cx="3634762" cy="3388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6"/>
          <a:stretch>
            <a:fillRect/>
          </a:stretch>
        </p:blipFill>
        <p:spPr>
          <a:xfrm>
            <a:off x="8345661" y="2599978"/>
            <a:ext cx="367430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字方塊 7"/>
          <p:cNvSpPr txBox="1"/>
          <p:nvPr/>
        </p:nvSpPr>
        <p:spPr>
          <a:xfrm>
            <a:off x="10377888" y="6423998"/>
            <a:ext cx="1814111" cy="307777"/>
          </a:xfrm>
          <a:prstGeom prst="rect">
            <a:avLst/>
          </a:prstGeom>
          <a:noFill/>
        </p:spPr>
        <p:txBody>
          <a:bodyPr wrap="square" rtlCol="0">
            <a:spAutoFit/>
          </a:bodyPr>
          <a:lstStyle/>
          <a:p>
            <a:r>
              <a:rPr lang="zh-TW" altLang="en-US" sz="1400" dirty="0"/>
              <a:t>資料來源：香港電台</a:t>
            </a:r>
            <a:endParaRPr lang="zh-HK" altLang="en-US" sz="1400" dirty="0"/>
          </a:p>
        </p:txBody>
      </p:sp>
      <p:sp>
        <p:nvSpPr>
          <p:cNvPr id="2" name="投影片編號版面配置區 1">
            <a:extLst>
              <a:ext uri="{FF2B5EF4-FFF2-40B4-BE49-F238E27FC236}">
                <a16:creationId xmlns:a16="http://schemas.microsoft.com/office/drawing/2014/main" id="{545063BD-4780-4CE2-825D-3882EF5A17D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5822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dirty="0"/>
              <a:t>課堂活動一：</a:t>
            </a:r>
            <a:r>
              <a:rPr lang="en-US" altLang="zh-TW" dirty="0"/>
              <a:t/>
            </a:r>
            <a:br>
              <a:rPr lang="en-US" altLang="zh-TW" dirty="0"/>
            </a:br>
            <a:r>
              <a:rPr lang="zh-TW" altLang="en-US" dirty="0"/>
              <a:t>抗毒任務</a:t>
            </a:r>
            <a:r>
              <a:rPr lang="en-US" dirty="0"/>
              <a:t>──</a:t>
            </a:r>
            <a:r>
              <a:rPr lang="zh-TW" altLang="en-US" dirty="0"/>
              <a:t>選擇與後果</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6C41DC85-EE97-45C1-A2DE-2BEDC9831E6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25343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小組活動：抗毒任務</a:t>
            </a:r>
            <a:endParaRPr lang="en-US" dirty="0"/>
          </a:p>
        </p:txBody>
      </p:sp>
      <p:sp>
        <p:nvSpPr>
          <p:cNvPr id="3" name="內容版面配置區 2"/>
          <p:cNvSpPr>
            <a:spLocks noGrp="1"/>
          </p:cNvSpPr>
          <p:nvPr>
            <p:ph idx="1"/>
          </p:nvPr>
        </p:nvSpPr>
        <p:spPr/>
        <p:txBody>
          <a:bodyPr>
            <a:normAutofit/>
          </a:bodyPr>
          <a:lstStyle/>
          <a:p>
            <a:r>
              <a:rPr lang="zh-TW" altLang="en-US" sz="3200" dirty="0"/>
              <a:t>一起動動腦筋，思考和討論：</a:t>
            </a:r>
            <a:endParaRPr lang="en-US" altLang="zh-TW" sz="3200" dirty="0"/>
          </a:p>
          <a:p>
            <a:pPr lvl="1"/>
            <a:r>
              <a:rPr lang="zh-TW" altLang="en-US" sz="3000" dirty="0"/>
              <a:t>這些有害身體物質除了對身體造成傷害外，還有甚麼</a:t>
            </a:r>
            <a:r>
              <a:rPr lang="zh-TW" altLang="en-US" sz="3000" b="1" u="sng" dirty="0"/>
              <a:t>危險和影響</a:t>
            </a:r>
            <a:r>
              <a:rPr lang="zh-TW" altLang="en-US" sz="3000" dirty="0"/>
              <a:t>？</a:t>
            </a:r>
            <a:endParaRPr lang="en-US" sz="3000" dirty="0"/>
          </a:p>
        </p:txBody>
      </p:sp>
      <p:sp>
        <p:nvSpPr>
          <p:cNvPr id="4" name="投影片編號版面配置區 3">
            <a:extLst>
              <a:ext uri="{FF2B5EF4-FFF2-40B4-BE49-F238E27FC236}">
                <a16:creationId xmlns:a16="http://schemas.microsoft.com/office/drawing/2014/main" id="{94787EDD-33BA-405A-8F66-05A97A5287C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54668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猜猜 </a:t>
            </a:r>
            <a:r>
              <a:rPr lang="en-US" altLang="zh-TW" dirty="0"/>
              <a:t>‧ </a:t>
            </a:r>
            <a:r>
              <a:rPr lang="zh-TW" altLang="en-US" dirty="0"/>
              <a:t>想想</a:t>
            </a:r>
            <a:r>
              <a:rPr lang="en-US" altLang="zh-TW" dirty="0"/>
              <a:t/>
            </a:r>
            <a:br>
              <a:rPr lang="en-US" altLang="zh-TW" dirty="0"/>
            </a:br>
            <a:r>
              <a:rPr lang="zh-TW" altLang="en-US" dirty="0"/>
              <a:t>為甚麼人們會接觸毒品？</a:t>
            </a:r>
            <a:endParaRPr lang="en-US" dirty="0"/>
          </a:p>
        </p:txBody>
      </p:sp>
      <p:sp>
        <p:nvSpPr>
          <p:cNvPr id="3" name="內容版面配置區 2"/>
          <p:cNvSpPr>
            <a:spLocks noGrp="1"/>
          </p:cNvSpPr>
          <p:nvPr>
            <p:ph idx="1"/>
          </p:nvPr>
        </p:nvSpPr>
        <p:spPr>
          <a:xfrm>
            <a:off x="767443" y="2133599"/>
            <a:ext cx="10737169" cy="4487537"/>
          </a:xfrm>
        </p:spPr>
        <p:txBody>
          <a:bodyPr>
            <a:normAutofit/>
          </a:bodyPr>
          <a:lstStyle/>
          <a:p>
            <a:r>
              <a:rPr lang="zh-TW" altLang="en-US" sz="3200" dirty="0"/>
              <a:t>作為學生，你在學校正面對甚麼壓力呢？</a:t>
            </a:r>
            <a:endParaRPr lang="en-US" altLang="zh-TW" sz="3200" dirty="0"/>
          </a:p>
          <a:p>
            <a:r>
              <a:rPr lang="zh-TW" altLang="en-US" sz="3200" dirty="0"/>
              <a:t>作為子女，你的家人對你有甚麼期望嗎？</a:t>
            </a:r>
            <a:endParaRPr lang="en-US" altLang="zh-TW" sz="3200" dirty="0"/>
          </a:p>
          <a:p>
            <a:r>
              <a:rPr lang="zh-TW" altLang="en-US" sz="3200" dirty="0"/>
              <a:t>作為朋友，你的朋輩與你有相近的喜好嗎？</a:t>
            </a:r>
            <a:endParaRPr lang="en-US" altLang="zh-TW" sz="3200" dirty="0"/>
          </a:p>
          <a:p>
            <a:r>
              <a:rPr lang="zh-TW" altLang="en-US" sz="3200" dirty="0"/>
              <a:t>作為市民，你認為社會上有足夠的禁毒宣傳和毒品管制嗎（例如立法）？</a:t>
            </a:r>
            <a:endParaRPr lang="en-US" altLang="zh-TW" sz="3200" dirty="0"/>
          </a:p>
          <a:p>
            <a:r>
              <a:rPr lang="zh-TW" altLang="en-US" sz="3200" dirty="0"/>
              <a:t>作為你自己，你的生活快樂嗎？</a:t>
            </a:r>
            <a:endParaRPr lang="en-US" sz="3200" dirty="0"/>
          </a:p>
        </p:txBody>
      </p:sp>
      <p:sp>
        <p:nvSpPr>
          <p:cNvPr id="4" name="投影片編號版面配置區 3">
            <a:extLst>
              <a:ext uri="{FF2B5EF4-FFF2-40B4-BE49-F238E27FC236}">
                <a16:creationId xmlns:a16="http://schemas.microsoft.com/office/drawing/2014/main" id="{5B7A1CFD-8129-4E6A-A2C6-93742263D88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86197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7287" y="714645"/>
            <a:ext cx="12004713" cy="6143355"/>
          </a:xfrm>
          <a:prstGeom prst="rect">
            <a:avLst/>
          </a:prstGeom>
        </p:spPr>
      </p:pic>
      <p:sp>
        <p:nvSpPr>
          <p:cNvPr id="5" name="矩形 4"/>
          <p:cNvSpPr/>
          <p:nvPr/>
        </p:nvSpPr>
        <p:spPr>
          <a:xfrm>
            <a:off x="10318157" y="94312"/>
            <a:ext cx="1723549"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rPr>
              <a:t>圖片</a:t>
            </a:r>
            <a:r>
              <a:rPr lang="en-US" sz="1200" dirty="0" err="1">
                <a:latin typeface="標楷體" panose="03000509000000000000" pitchFamily="65" charset="-120"/>
                <a:ea typeface="標楷體" panose="03000509000000000000" pitchFamily="65" charset="-120"/>
              </a:rPr>
              <a:t>來源</a:t>
            </a:r>
            <a:r>
              <a:rPr lang="zh-TW" altLang="en-US" sz="1200" dirty="0">
                <a:latin typeface="標楷體" panose="03000509000000000000" pitchFamily="65" charset="-120"/>
                <a:ea typeface="標楷體" panose="03000509000000000000" pitchFamily="65" charset="-120"/>
              </a:rPr>
              <a:t>：香港警務處</a:t>
            </a:r>
            <a:endParaRPr lang="en-US" sz="12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E9FC66DD-1C96-466E-8C86-B98333135094}"/>
              </a:ext>
            </a:extLst>
          </p:cNvPr>
          <p:cNvSpPr txBox="1"/>
          <p:nvPr/>
        </p:nvSpPr>
        <p:spPr>
          <a:xfrm>
            <a:off x="187286" y="94312"/>
            <a:ext cx="8946881" cy="646331"/>
          </a:xfrm>
          <a:prstGeom prst="rect">
            <a:avLst/>
          </a:prstGeom>
          <a:solidFill>
            <a:schemeClr val="tx1"/>
          </a:solidFill>
        </p:spPr>
        <p:txBody>
          <a:bodyPr wrap="square">
            <a:spAutoFit/>
          </a:bodyPr>
          <a:lstStyle/>
          <a:p>
            <a:r>
              <a:rPr lang="zh-TW" altLang="en-US" sz="3600" b="1" dirty="0" smtClean="0">
                <a:solidFill>
                  <a:srgbClr val="0F0F0F"/>
                </a:solidFill>
                <a:latin typeface="微軟正黑體" panose="020B0604030504040204" pitchFamily="34" charset="-120"/>
                <a:ea typeface="微軟正黑體" panose="020B0604030504040204" pitchFamily="34" charset="-120"/>
              </a:rPr>
              <a:t>「依托</a:t>
            </a:r>
            <a:r>
              <a:rPr lang="zh-TW" altLang="en-US" sz="3600" b="1" dirty="0">
                <a:solidFill>
                  <a:srgbClr val="0F0F0F"/>
                </a:solidFill>
                <a:latin typeface="微軟正黑體" panose="020B0604030504040204" pitchFamily="34" charset="-120"/>
                <a:ea typeface="微軟正黑體" panose="020B0604030504040204" pitchFamily="34" charset="-120"/>
              </a:rPr>
              <a:t>咪</a:t>
            </a:r>
            <a:r>
              <a:rPr lang="zh-TW" altLang="en-US" sz="3600" b="1" dirty="0" smtClean="0">
                <a:solidFill>
                  <a:srgbClr val="0F0F0F"/>
                </a:solidFill>
                <a:latin typeface="微軟正黑體" panose="020B0604030504040204" pitchFamily="34" charset="-120"/>
                <a:ea typeface="微軟正黑體" panose="020B0604030504040204" pitchFamily="34" charset="-120"/>
              </a:rPr>
              <a:t>酯</a:t>
            </a:r>
            <a:r>
              <a:rPr lang="zh-TW" altLang="en-US" sz="3600" b="1" dirty="0">
                <a:solidFill>
                  <a:srgbClr val="0F0F0F"/>
                </a:solidFill>
                <a:latin typeface="微軟正黑體" panose="020B0604030504040204" pitchFamily="34" charset="-120"/>
                <a:ea typeface="微軟正黑體" panose="020B0604030504040204" pitchFamily="34" charset="-120"/>
              </a:rPr>
              <a:t>」</a:t>
            </a:r>
            <a:r>
              <a:rPr lang="zh-TW" altLang="en-US" sz="3600" b="1" dirty="0" smtClean="0">
                <a:solidFill>
                  <a:srgbClr val="0F0F0F"/>
                </a:solidFill>
                <a:latin typeface="微軟正黑體" panose="020B0604030504040204" pitchFamily="34" charset="-120"/>
                <a:ea typeface="微軟正黑體" panose="020B0604030504040204" pitchFamily="34" charset="-120"/>
              </a:rPr>
              <a:t>毒害</a:t>
            </a:r>
            <a:r>
              <a:rPr lang="zh-TW" altLang="en-US" sz="3600" b="1" dirty="0">
                <a:solidFill>
                  <a:srgbClr val="0F0F0F"/>
                </a:solidFill>
                <a:latin typeface="微軟正黑體" panose="020B0604030504040204" pitchFamily="34" charset="-120"/>
                <a:ea typeface="微軟正黑體" panose="020B0604030504040204" pitchFamily="34" charset="-120"/>
              </a:rPr>
              <a:t>大揭秘</a:t>
            </a:r>
            <a:endParaRPr lang="zh-TW" altLang="en-US" sz="3600" b="1" i="0" dirty="0">
              <a:solidFill>
                <a:srgbClr val="0F0F0F"/>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F47655B-6CD7-4D42-9F57-A8BC9BA8EB8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2680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5" name="矩形 4"/>
          <p:cNvSpPr/>
          <p:nvPr/>
        </p:nvSpPr>
        <p:spPr>
          <a:xfrm>
            <a:off x="10283749" y="232811"/>
            <a:ext cx="1723549" cy="276999"/>
          </a:xfrm>
          <a:prstGeom prst="rect">
            <a:avLst/>
          </a:prstGeom>
        </p:spPr>
        <p:txBody>
          <a:bodyPr wrap="none">
            <a:spAutoFit/>
          </a:bodyPr>
          <a:lstStyle/>
          <a:p>
            <a:r>
              <a:rPr lang="zh-TW" altLang="en-US" sz="1200" dirty="0">
                <a:solidFill>
                  <a:schemeClr val="bg1"/>
                </a:solidFill>
                <a:latin typeface="標楷體" panose="03000509000000000000" pitchFamily="65" charset="-120"/>
                <a:ea typeface="標楷體" panose="03000509000000000000" pitchFamily="65" charset="-120"/>
              </a:rPr>
              <a:t>圖片</a:t>
            </a:r>
            <a:r>
              <a:rPr lang="en-US" sz="1200" dirty="0" err="1">
                <a:solidFill>
                  <a:schemeClr val="bg1"/>
                </a:solidFill>
                <a:latin typeface="標楷體" panose="03000509000000000000" pitchFamily="65" charset="-120"/>
                <a:ea typeface="標楷體" panose="03000509000000000000" pitchFamily="65" charset="-120"/>
              </a:rPr>
              <a:t>來源</a:t>
            </a:r>
            <a:r>
              <a:rPr lang="zh-TW" altLang="en-US" sz="1200" dirty="0">
                <a:solidFill>
                  <a:schemeClr val="bg1"/>
                </a:solidFill>
                <a:latin typeface="標楷體" panose="03000509000000000000" pitchFamily="65" charset="-120"/>
                <a:ea typeface="標楷體" panose="03000509000000000000" pitchFamily="65" charset="-120"/>
              </a:rPr>
              <a:t>：香港警務處</a:t>
            </a:r>
            <a:endParaRPr lang="en-US" sz="1200" dirty="0">
              <a:solidFill>
                <a:schemeClr val="bg1"/>
              </a:solidFill>
              <a:latin typeface="標楷體" panose="03000509000000000000" pitchFamily="65" charset="-120"/>
              <a:ea typeface="標楷體" panose="03000509000000000000" pitchFamily="65" charset="-120"/>
            </a:endParaRPr>
          </a:p>
        </p:txBody>
      </p:sp>
      <p:pic>
        <p:nvPicPr>
          <p:cNvPr id="15" name="圖片 14"/>
          <p:cNvPicPr>
            <a:picLocks noChangeAspect="1"/>
          </p:cNvPicPr>
          <p:nvPr/>
        </p:nvPicPr>
        <p:blipFill>
          <a:blip r:embed="rId3"/>
          <a:stretch>
            <a:fillRect/>
          </a:stretch>
        </p:blipFill>
        <p:spPr>
          <a:xfrm>
            <a:off x="120361" y="72570"/>
            <a:ext cx="11949196" cy="6687892"/>
          </a:xfrm>
          <a:prstGeom prst="rect">
            <a:avLst/>
          </a:prstGeom>
        </p:spPr>
      </p:pic>
    </p:spTree>
    <p:extLst>
      <p:ext uri="{BB962C8B-B14F-4D97-AF65-F5344CB8AC3E}">
        <p14:creationId xmlns:p14="http://schemas.microsoft.com/office/powerpoint/2010/main" val="248524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Autofit/>
          </a:bodyPr>
          <a:lstStyle/>
          <a:p>
            <a:r>
              <a:rPr lang="zh-TW" altLang="en-US" sz="4400" dirty="0"/>
              <a:t>揭開迷霧：青少年吸毒背後的真相</a:t>
            </a:r>
            <a:endParaRPr lang="en-US" sz="4400"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B3DAADDE-D9A7-410D-B0A5-27C30F22357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7093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a:t>學習重點</a:t>
            </a:r>
            <a:endParaRPr lang="zh-HK" altLang="en-US" sz="4000" b="1" dirty="0"/>
          </a:p>
        </p:txBody>
      </p:sp>
      <p:sp>
        <p:nvSpPr>
          <p:cNvPr id="3" name="Content Placeholder 2"/>
          <p:cNvSpPr>
            <a:spLocks noGrp="1"/>
          </p:cNvSpPr>
          <p:nvPr>
            <p:ph idx="1"/>
          </p:nvPr>
        </p:nvSpPr>
        <p:spPr>
          <a:xfrm>
            <a:off x="559380" y="1989527"/>
            <a:ext cx="10427619" cy="5348514"/>
          </a:xfrm>
        </p:spPr>
        <p:txBody>
          <a:bodyPr>
            <a:normAutofit/>
          </a:bodyPr>
          <a:lstStyle/>
          <a:p>
            <a:pPr marL="0" indent="0">
              <a:buNone/>
            </a:pPr>
            <a:r>
              <a:rPr lang="zh-TW" altLang="en-US" sz="3300" b="1" dirty="0"/>
              <a:t>知識</a:t>
            </a:r>
          </a:p>
          <a:p>
            <a:pPr marL="457200" indent="-457200">
              <a:buFont typeface="+mj-lt"/>
              <a:buAutoNum type="arabicParenR"/>
            </a:pPr>
            <a:r>
              <a:rPr lang="zh-TW" altLang="en-US" sz="2400" dirty="0"/>
              <a:t>認識</a:t>
            </a:r>
            <a:r>
              <a:rPr lang="zh-TW" altLang="en-US" sz="2400" dirty="0" smtClean="0"/>
              <a:t>「</a:t>
            </a:r>
            <a:r>
              <a:rPr lang="zh-HK" altLang="en-US" sz="2400" dirty="0"/>
              <a:t>依托咪酯</a:t>
            </a:r>
            <a:r>
              <a:rPr lang="zh-TW" altLang="en-US" sz="2400" dirty="0" smtClean="0"/>
              <a:t>」</a:t>
            </a:r>
            <a:r>
              <a:rPr lang="zh-TW" altLang="en-US" sz="2400" dirty="0"/>
              <a:t>及其禍害</a:t>
            </a:r>
          </a:p>
          <a:p>
            <a:pPr marL="457200" indent="-457200">
              <a:buFont typeface="+mj-lt"/>
              <a:buAutoNum type="arabicParenR"/>
            </a:pPr>
            <a:r>
              <a:rPr lang="zh-TW" altLang="en-US" sz="2400" dirty="0"/>
              <a:t>了解與</a:t>
            </a:r>
            <a:r>
              <a:rPr lang="zh-TW" altLang="en-US" sz="2400" dirty="0" smtClean="0"/>
              <a:t>「</a:t>
            </a:r>
            <a:r>
              <a:rPr lang="zh-HK" altLang="en-US" sz="2400" dirty="0"/>
              <a:t>依托咪酯</a:t>
            </a:r>
            <a:r>
              <a:rPr lang="zh-TW" altLang="en-US" sz="2400" dirty="0" smtClean="0"/>
              <a:t>」</a:t>
            </a:r>
            <a:r>
              <a:rPr lang="zh-TW" altLang="en-US" sz="2400" dirty="0"/>
              <a:t>相關的法例及犯罪數字</a:t>
            </a:r>
            <a:endParaRPr lang="en-US" altLang="zh-TW" sz="2400" dirty="0"/>
          </a:p>
          <a:p>
            <a:pPr marL="457200" indent="-457200">
              <a:buFont typeface="+mj-lt"/>
              <a:buAutoNum type="arabicParenR"/>
            </a:pPr>
            <a:r>
              <a:rPr lang="zh-TW" altLang="en-US" sz="2400" dirty="0"/>
              <a:t>辨識可能會出現</a:t>
            </a:r>
            <a:r>
              <a:rPr lang="zh-TW" altLang="en-US" sz="2400" dirty="0" smtClean="0"/>
              <a:t>「</a:t>
            </a:r>
            <a:r>
              <a:rPr lang="zh-HK" altLang="en-US" sz="2400" dirty="0"/>
              <a:t>依托咪酯</a:t>
            </a:r>
            <a:r>
              <a:rPr lang="zh-TW" altLang="en-US" sz="2400" dirty="0" smtClean="0"/>
              <a:t>」</a:t>
            </a:r>
            <a:r>
              <a:rPr lang="zh-TW" altLang="en-US" sz="2400" dirty="0"/>
              <a:t>的情境，避免誤墮法網</a:t>
            </a:r>
          </a:p>
          <a:p>
            <a:pPr marL="0" indent="0">
              <a:buNone/>
            </a:pPr>
            <a:r>
              <a:rPr lang="zh-TW" altLang="en-US" sz="3300" b="1" dirty="0"/>
              <a:t>技能</a:t>
            </a:r>
          </a:p>
          <a:p>
            <a:pPr marL="457200" indent="-457200">
              <a:buFont typeface="+mj-lt"/>
              <a:buAutoNum type="arabicParenR"/>
            </a:pPr>
            <a:r>
              <a:rPr lang="zh-TW" altLang="en-US" sz="2400" dirty="0"/>
              <a:t>拒絕吸食</a:t>
            </a:r>
            <a:r>
              <a:rPr lang="zh-TW" altLang="en-US" sz="2400" dirty="0" smtClean="0"/>
              <a:t>「</a:t>
            </a:r>
            <a:r>
              <a:rPr lang="zh-HK" altLang="en-US" sz="2400" dirty="0"/>
              <a:t>依托咪酯</a:t>
            </a:r>
            <a:r>
              <a:rPr lang="zh-TW" altLang="en-US" sz="2400" dirty="0" smtClean="0"/>
              <a:t>」</a:t>
            </a:r>
            <a:r>
              <a:rPr lang="zh-TW" altLang="en-US" sz="2400" dirty="0"/>
              <a:t>、電子煙及其他對身體有害物質的技巧</a:t>
            </a:r>
          </a:p>
          <a:p>
            <a:pPr marL="0" indent="0">
              <a:buNone/>
            </a:pPr>
            <a:r>
              <a:rPr lang="zh-TW" altLang="en-US" sz="3300" b="1" dirty="0"/>
              <a:t>價值觀和態度：</a:t>
            </a:r>
          </a:p>
          <a:p>
            <a:pPr marL="457200" indent="-457200">
              <a:buFont typeface="+mj-lt"/>
              <a:buAutoNum type="arabicParenR"/>
            </a:pPr>
            <a:r>
              <a:rPr lang="zh-TW" altLang="en-US" sz="2400" dirty="0"/>
              <a:t>培育學生愛惜自己的身體、珍惜生命、守法、自律等正確價值觀，建立積極的生活態度及健康生活方式</a:t>
            </a:r>
            <a:endParaRPr lang="en-US" altLang="zh-HK" sz="2400" dirty="0"/>
          </a:p>
        </p:txBody>
      </p:sp>
      <p:sp>
        <p:nvSpPr>
          <p:cNvPr id="4" name="投影片編號版面配置區 3">
            <a:extLst>
              <a:ext uri="{FF2B5EF4-FFF2-40B4-BE49-F238E27FC236}">
                <a16:creationId xmlns:a16="http://schemas.microsoft.com/office/drawing/2014/main" id="{BE9D20D9-DECE-4A00-8F18-FB3EA735053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1852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066883" y="6199326"/>
            <a:ext cx="3125117" cy="307777"/>
          </a:xfrm>
          <a:prstGeom prst="rect">
            <a:avLst/>
          </a:prstGeom>
          <a:noFill/>
        </p:spPr>
        <p:txBody>
          <a:bodyPr wrap="square" rtlCol="0">
            <a:spAutoFit/>
          </a:bodyPr>
          <a:lstStyle/>
          <a:p>
            <a:r>
              <a:rPr lang="zh-TW" altLang="en-US" sz="1400" dirty="0"/>
              <a:t>資料來源： 藥物濫用資料中央檔案室</a:t>
            </a:r>
            <a:endParaRPr lang="zh-HK" altLang="en-US" sz="1400" dirty="0"/>
          </a:p>
        </p:txBody>
      </p:sp>
      <p:sp>
        <p:nvSpPr>
          <p:cNvPr id="9" name="標題 1"/>
          <p:cNvSpPr>
            <a:spLocks noGrp="1"/>
          </p:cNvSpPr>
          <p:nvPr>
            <p:ph type="title"/>
          </p:nvPr>
        </p:nvSpPr>
        <p:spPr/>
        <p:txBody>
          <a:bodyPr/>
          <a:lstStyle/>
          <a:p>
            <a:r>
              <a:rPr lang="zh-TW" altLang="en-US" dirty="0"/>
              <a:t>廿一歲以下人士吸毒原因</a:t>
            </a:r>
            <a:endParaRPr lang="en-US" dirty="0"/>
          </a:p>
        </p:txBody>
      </p:sp>
      <p:sp>
        <p:nvSpPr>
          <p:cNvPr id="2" name="投影片編號版面配置區 1">
            <a:extLst>
              <a:ext uri="{FF2B5EF4-FFF2-40B4-BE49-F238E27FC236}">
                <a16:creationId xmlns:a16="http://schemas.microsoft.com/office/drawing/2014/main" id="{4D1BFDBA-B4F0-4D24-83AC-C1869CB4B1C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10" name="表格 9"/>
          <p:cNvGraphicFramePr>
            <a:graphicFrameLocks noGrp="1"/>
          </p:cNvGraphicFramePr>
          <p:nvPr/>
        </p:nvGraphicFramePr>
        <p:xfrm>
          <a:off x="653140" y="1898654"/>
          <a:ext cx="10646229" cy="4067227"/>
        </p:xfrm>
        <a:graphic>
          <a:graphicData uri="http://schemas.openxmlformats.org/drawingml/2006/table">
            <a:tbl>
              <a:tblPr firstRow="1" bandRow="1">
                <a:tableStyleId>{D7AC3CCA-C797-4891-BE02-D94E43425B78}</a:tableStyleId>
              </a:tblPr>
              <a:tblGrid>
                <a:gridCol w="4079113">
                  <a:extLst>
                    <a:ext uri="{9D8B030D-6E8A-4147-A177-3AD203B41FA5}">
                      <a16:colId xmlns:a16="http://schemas.microsoft.com/office/drawing/2014/main" val="3781467079"/>
                    </a:ext>
                  </a:extLst>
                </a:gridCol>
                <a:gridCol w="1641779">
                  <a:extLst>
                    <a:ext uri="{9D8B030D-6E8A-4147-A177-3AD203B41FA5}">
                      <a16:colId xmlns:a16="http://schemas.microsoft.com/office/drawing/2014/main" val="488620375"/>
                    </a:ext>
                  </a:extLst>
                </a:gridCol>
                <a:gridCol w="1641779">
                  <a:extLst>
                    <a:ext uri="{9D8B030D-6E8A-4147-A177-3AD203B41FA5}">
                      <a16:colId xmlns:a16="http://schemas.microsoft.com/office/drawing/2014/main" val="3320629658"/>
                    </a:ext>
                  </a:extLst>
                </a:gridCol>
                <a:gridCol w="1641779">
                  <a:extLst>
                    <a:ext uri="{9D8B030D-6E8A-4147-A177-3AD203B41FA5}">
                      <a16:colId xmlns:a16="http://schemas.microsoft.com/office/drawing/2014/main" val="1836672331"/>
                    </a:ext>
                  </a:extLst>
                </a:gridCol>
                <a:gridCol w="1641779">
                  <a:extLst>
                    <a:ext uri="{9D8B030D-6E8A-4147-A177-3AD203B41FA5}">
                      <a16:colId xmlns:a16="http://schemas.microsoft.com/office/drawing/2014/main" val="1105958002"/>
                    </a:ext>
                  </a:extLst>
                </a:gridCol>
              </a:tblGrid>
              <a:tr h="395686">
                <a:tc rowSpan="2">
                  <a:txBody>
                    <a:bodyPr/>
                    <a:lstStyle/>
                    <a:p>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gridSpan="4">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2024</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年首三季</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006919582"/>
                  </a:ext>
                </a:extLst>
              </a:tr>
              <a:tr h="392421">
                <a:tc v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首次被呈報人士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曾被呈報人士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42808620"/>
                  </a:ext>
                </a:extLst>
              </a:tr>
              <a:tr h="559576">
                <a:tc>
                  <a:txBody>
                    <a:bodyPr/>
                    <a:lstStyle/>
                    <a:p>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現時吸食毒品原因</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2606405"/>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想和同輩朋友打成一片／受到同輩朋友影響</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202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111</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39798814"/>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解悶／情緒低落／壓力</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144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41.0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44.3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699007826"/>
                  </a:ext>
                </a:extLst>
              </a:tr>
              <a:tr h="540000">
                <a:tc>
                  <a:txBody>
                    <a:bodyPr/>
                    <a:lstStyle/>
                    <a:p>
                      <a:r>
                        <a:rPr lang="zh-HK" altLang="en-US" sz="1600" dirty="0">
                          <a:latin typeface="微軟正黑體" panose="020B0604030504040204" pitchFamily="34" charset="-120"/>
                          <a:ea typeface="微軟正黑體" panose="020B0604030504040204" pitchFamily="34" charset="-120"/>
                          <a:cs typeface="Times New Roman" panose="02020603050405020304" pitchFamily="18" charset="0"/>
                        </a:rPr>
                        <a:t>出於好奇</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32.5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554977231"/>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尋求快感或官能上的滿足</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25.9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96016810"/>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避免因沒有吸食毒品而感到不適</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35381154"/>
                  </a:ext>
                </a:extLst>
              </a:tr>
            </a:tbl>
          </a:graphicData>
        </a:graphic>
      </p:graphicFrame>
      <p:sp>
        <p:nvSpPr>
          <p:cNvPr id="12" name="矩形 11"/>
          <p:cNvSpPr/>
          <p:nvPr/>
        </p:nvSpPr>
        <p:spPr>
          <a:xfrm>
            <a:off x="653140" y="3233057"/>
            <a:ext cx="10646229" cy="109945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文字方塊 12"/>
          <p:cNvSpPr txBox="1"/>
          <p:nvPr/>
        </p:nvSpPr>
        <p:spPr>
          <a:xfrm>
            <a:off x="653140" y="5990275"/>
            <a:ext cx="9483525" cy="584775"/>
          </a:xfrm>
          <a:prstGeom prst="rect">
            <a:avLst/>
          </a:prstGeom>
          <a:noFill/>
        </p:spPr>
        <p:txBody>
          <a:bodyPr wrap="square" rtlCol="0">
            <a:spAutoFi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註釋：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同一被呈報吸食毒品人士可被呈報多於一種吸食毒品的原因。</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 佔在相關年齡及首次</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曾被呈報組別內所有被呈報吸食毒品人士的百分比。 </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502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課堂活動二：個案討論</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6497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r>
              <a:rPr lang="zh-TW" altLang="en-US" sz="3200" dirty="0"/>
              <a:t>背景：今天小美在</a:t>
            </a:r>
            <a:r>
              <a:rPr lang="en-US" altLang="zh-TW" sz="3200" dirty="0"/>
              <a:t>Party room</a:t>
            </a:r>
            <a:r>
              <a:rPr lang="zh-TW" altLang="en-US" sz="3200" dirty="0"/>
              <a:t>組織了一個私人派對，為安仔慶祝生日。</a:t>
            </a:r>
            <a:r>
              <a:rPr lang="en-US" altLang="zh-TW" sz="3200" dirty="0"/>
              <a:t>Carol</a:t>
            </a:r>
            <a:r>
              <a:rPr lang="zh-TW" altLang="en-US" sz="3200" dirty="0"/>
              <a:t>和明仔亦獲邀</a:t>
            </a:r>
            <a:r>
              <a:rPr lang="zh-TW" altLang="en-US" sz="3200" dirty="0" smtClean="0"/>
              <a:t>出席</a:t>
            </a:r>
            <a:endParaRPr lang="en-US" sz="3200" dirty="0"/>
          </a:p>
        </p:txBody>
      </p:sp>
      <p:sp>
        <p:nvSpPr>
          <p:cNvPr id="4" name="投影片編號版面配置區 3">
            <a:extLst>
              <a:ext uri="{FF2B5EF4-FFF2-40B4-BE49-F238E27FC236}">
                <a16:creationId xmlns:a16="http://schemas.microsoft.com/office/drawing/2014/main" id="{B2590F1E-64EE-42FA-9375-C8ED33BAA27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0" name="Rectangle 4"/>
          <p:cNvSpPr>
            <a:spLocks noChangeArrowheads="1"/>
          </p:cNvSpPr>
          <p:nvPr/>
        </p:nvSpPr>
        <p:spPr bwMode="auto">
          <a:xfrm>
            <a:off x="9001760" y="229333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smtClean="0">
                <a:latin typeface="微軟正黑體" panose="020B0604030504040204" pitchFamily="34" charset="-120"/>
                <a:ea typeface="微軟正黑體" panose="020B0604030504040204" pitchFamily="34" charset="-120"/>
              </a:rPr>
              <a:t>…… </a:t>
            </a:r>
            <a:endParaRPr lang="zh-HK" altLang="zh-HK"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34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83802" y="2056138"/>
            <a:ext cx="5649162" cy="4444413"/>
          </a:xfrm>
        </p:spPr>
        <p:txBody>
          <a:bodyPr>
            <a:noAutofit/>
          </a:bodyPr>
          <a:lstStyle/>
          <a:p>
            <a:r>
              <a:rPr lang="zh-TW" altLang="en-US" sz="2800" dirty="0"/>
              <a:t>你曾經收過類似的邀請嗎？</a:t>
            </a:r>
            <a:endParaRPr lang="en-US" altLang="zh-TW" sz="2800" dirty="0"/>
          </a:p>
          <a:p>
            <a:r>
              <a:rPr lang="zh-TW" altLang="en-US" sz="2800" dirty="0"/>
              <a:t>如有，你當時是如何回應？如沒有，試想像你會如何回應？</a:t>
            </a:r>
            <a:endParaRPr lang="en-US" altLang="zh-TW" sz="2800" dirty="0"/>
          </a:p>
          <a:p>
            <a:r>
              <a:rPr lang="zh-TW" altLang="en-US" sz="2800" dirty="0"/>
              <a:t>當有朋友／陌生人在派對期間邀請你嘗試一些你</a:t>
            </a:r>
            <a:r>
              <a:rPr lang="zh-TW" altLang="en-US" sz="2800" dirty="0" smtClean="0"/>
              <a:t>不清楚</a:t>
            </a:r>
            <a:r>
              <a:rPr lang="zh-TW" altLang="en-US" sz="2800" dirty="0"/>
              <a:t>當中成分的產品（例如：食物、飲品、疑似煙草、</a:t>
            </a:r>
            <a:r>
              <a:rPr lang="zh-TW" altLang="en-US" sz="2800" dirty="0" smtClean="0"/>
              <a:t>藥物，甚至</a:t>
            </a:r>
            <a:r>
              <a:rPr lang="zh-TW" altLang="en-US" sz="2800" dirty="0"/>
              <a:t>毒品），你會如何拒絕？</a:t>
            </a:r>
            <a:endParaRPr lang="en-US" altLang="zh-TW" sz="2800" dirty="0"/>
          </a:p>
          <a:p>
            <a:r>
              <a:rPr lang="zh-TW" altLang="en-US" sz="2800" dirty="0"/>
              <a:t>面對朋友給予的壓力，你會如何處理？</a:t>
            </a:r>
            <a:endParaRPr lang="en-US" altLang="zh-TW" sz="2800" dirty="0"/>
          </a:p>
        </p:txBody>
      </p:sp>
      <p:grpSp>
        <p:nvGrpSpPr>
          <p:cNvPr id="2" name="群組 1">
            <a:extLst>
              <a:ext uri="{FF2B5EF4-FFF2-40B4-BE49-F238E27FC236}">
                <a16:creationId xmlns:a16="http://schemas.microsoft.com/office/drawing/2014/main" id="{DDAF1016-A01A-4F3B-8E3E-F2CFE4256564}"/>
              </a:ext>
            </a:extLst>
          </p:cNvPr>
          <p:cNvGrpSpPr/>
          <p:nvPr/>
        </p:nvGrpSpPr>
        <p:grpSpPr>
          <a:xfrm>
            <a:off x="978072" y="1158733"/>
            <a:ext cx="4466303" cy="3666546"/>
            <a:chOff x="1917872" y="1158733"/>
            <a:chExt cx="4466303" cy="3666546"/>
          </a:xfrm>
        </p:grpSpPr>
        <p:grpSp>
          <p:nvGrpSpPr>
            <p:cNvPr id="23" name="群組 22"/>
            <p:cNvGrpSpPr/>
            <p:nvPr/>
          </p:nvGrpSpPr>
          <p:grpSpPr>
            <a:xfrm>
              <a:off x="1917872" y="1158733"/>
              <a:ext cx="4466303" cy="3666546"/>
              <a:chOff x="1818119" y="420427"/>
              <a:chExt cx="3352397" cy="2581346"/>
            </a:xfrm>
          </p:grpSpPr>
          <p:grpSp>
            <p:nvGrpSpPr>
              <p:cNvPr id="7" name="群組 6"/>
              <p:cNvGrpSpPr/>
              <p:nvPr/>
            </p:nvGrpSpPr>
            <p:grpSpPr>
              <a:xfrm>
                <a:off x="1818119" y="420427"/>
                <a:ext cx="3352397" cy="2581346"/>
                <a:chOff x="1818119" y="420427"/>
                <a:chExt cx="3352397" cy="2581346"/>
              </a:xfrm>
            </p:grpSpPr>
            <p:pic>
              <p:nvPicPr>
                <p:cNvPr id="1026" name="Picture 2" descr="Text message conversation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119" y="420427"/>
                  <a:ext cx="3352397" cy="258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159646" y="1052225"/>
                  <a:ext cx="1862051" cy="369332"/>
                </a:xfrm>
                <a:prstGeom prst="rect">
                  <a:avLst/>
                </a:prstGeom>
                <a:solidFill>
                  <a:srgbClr val="E5E5EA"/>
                </a:solidFill>
              </p:spPr>
              <p:txBody>
                <a:bodyPr wrap="square" rtlCol="0">
                  <a:spAutoFit/>
                </a:bodyPr>
                <a:lstStyle/>
                <a:p>
                  <a:endParaRPr lang="en-US" dirty="0"/>
                </a:p>
              </p:txBody>
            </p:sp>
            <p:sp>
              <p:nvSpPr>
                <p:cNvPr id="6" name="矩形 5"/>
                <p:cNvSpPr/>
                <p:nvPr/>
              </p:nvSpPr>
              <p:spPr>
                <a:xfrm>
                  <a:off x="4081549" y="1645920"/>
                  <a:ext cx="731520" cy="259080"/>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字方塊 7"/>
                <p:cNvSpPr txBox="1"/>
                <p:nvPr/>
              </p:nvSpPr>
              <p:spPr>
                <a:xfrm>
                  <a:off x="2152996" y="2108683"/>
                  <a:ext cx="598518" cy="211298"/>
                </a:xfrm>
                <a:prstGeom prst="rect">
                  <a:avLst/>
                </a:prstGeom>
                <a:solidFill>
                  <a:srgbClr val="E5E5EA"/>
                </a:solidFill>
              </p:spPr>
              <p:txBody>
                <a:bodyPr wrap="square" rtlCol="0">
                  <a:spAutoFit/>
                </a:bodyPr>
                <a:lstStyle/>
                <a:p>
                  <a:endParaRPr lang="en-US" dirty="0"/>
                </a:p>
              </p:txBody>
            </p:sp>
            <p:sp>
              <p:nvSpPr>
                <p:cNvPr id="9" name="矩形 8"/>
                <p:cNvSpPr/>
                <p:nvPr/>
              </p:nvSpPr>
              <p:spPr>
                <a:xfrm>
                  <a:off x="4549832" y="2563091"/>
                  <a:ext cx="263237" cy="238298"/>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162528" y="1023508"/>
                <a:ext cx="1720734"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喂！今晚係咪嚟開</a:t>
                </a:r>
                <a:r>
                  <a:rPr lang="en-US" altLang="zh-TW" sz="1600" dirty="0">
                    <a:solidFill>
                      <a:schemeClr val="bg1"/>
                    </a:solidFill>
                    <a:latin typeface="微軟正黑體" panose="020B0604030504040204" pitchFamily="34" charset="-120"/>
                    <a:ea typeface="微軟正黑體" panose="020B0604030504040204" pitchFamily="34" charset="-120"/>
                  </a:rPr>
                  <a:t>P</a:t>
                </a:r>
                <a:r>
                  <a:rPr lang="zh-TW" altLang="en-US" sz="1600" dirty="0">
                    <a:solidFill>
                      <a:schemeClr val="bg1"/>
                    </a:solidFill>
                    <a:latin typeface="微軟正黑體" panose="020B0604030504040204" pitchFamily="34" charset="-120"/>
                    <a:ea typeface="微軟正黑體" panose="020B0604030504040204" pitchFamily="34" charset="-120"/>
                  </a:rPr>
                  <a:t>呀？到時俾啲好嘢你試吓！</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17" name="Picture 12" descr="紫色魔鬼或惡魔表情符號有兩個角可怕的臉和大眼睛向量, 恶魔表情符号, 一天表情符号, 圖釋向量圖案素材免費下載，PNG，EPS和AI素材下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774" y="1214673"/>
                <a:ext cx="181089" cy="181089"/>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4020723" y="1655296"/>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係咩嚟架？</a:t>
                </a:r>
                <a:endParaRPr lang="en-US" sz="1600" dirty="0">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5"/>
              <a:stretch>
                <a:fillRect/>
              </a:stretch>
            </p:blipFill>
            <p:spPr>
              <a:xfrm>
                <a:off x="1932088" y="1947836"/>
                <a:ext cx="2278726" cy="615255"/>
              </a:xfrm>
              <a:prstGeom prst="rect">
                <a:avLst/>
              </a:prstGeom>
            </p:spPr>
          </p:pic>
          <p:sp>
            <p:nvSpPr>
              <p:cNvPr id="22" name="文字方塊 21"/>
              <p:cNvSpPr txBox="1"/>
              <p:nvPr/>
            </p:nvSpPr>
            <p:spPr>
              <a:xfrm>
                <a:off x="2162529" y="2049193"/>
                <a:ext cx="1836910"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總之係好嘢啦，係</a:t>
                </a:r>
                <a:r>
                  <a:rPr lang="en-US" altLang="zh-TW" sz="1600" dirty="0">
                    <a:solidFill>
                      <a:schemeClr val="bg1"/>
                    </a:solidFill>
                    <a:latin typeface="微軟正黑體" panose="020B0604030504040204" pitchFamily="34" charset="-120"/>
                    <a:ea typeface="微軟正黑體" panose="020B0604030504040204" pitchFamily="34" charset="-120"/>
                  </a:rPr>
                  <a:t>friend</a:t>
                </a:r>
                <a:r>
                  <a:rPr lang="zh-TW" altLang="en-US" sz="1600" dirty="0">
                    <a:solidFill>
                      <a:schemeClr val="bg1"/>
                    </a:solidFill>
                    <a:latin typeface="微軟正黑體" panose="020B0604030504040204" pitchFamily="34" charset="-120"/>
                    <a:ea typeface="微軟正黑體" panose="020B0604030504040204" pitchFamily="34" charset="-120"/>
                  </a:rPr>
                  <a:t>又夠膽就唔好縮呀！</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21" name="圖片 20"/>
              <p:cNvPicPr>
                <a:picLocks noChangeAspect="1"/>
              </p:cNvPicPr>
              <p:nvPr/>
            </p:nvPicPr>
            <p:blipFill>
              <a:blip r:embed="rId6"/>
              <a:stretch>
                <a:fillRect/>
              </a:stretch>
            </p:blipFill>
            <p:spPr>
              <a:xfrm>
                <a:off x="3941332" y="2476399"/>
                <a:ext cx="1113413" cy="505598"/>
              </a:xfrm>
              <a:prstGeom prst="rect">
                <a:avLst/>
              </a:prstGeom>
            </p:spPr>
          </p:pic>
          <p:sp>
            <p:nvSpPr>
              <p:cNvPr id="25" name="文字方塊 24"/>
              <p:cNvSpPr txBox="1"/>
              <p:nvPr/>
            </p:nvSpPr>
            <p:spPr>
              <a:xfrm>
                <a:off x="4020723" y="2630253"/>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未驚過</a:t>
                </a:r>
                <a:endParaRPr lang="en-US" sz="1600" dirty="0">
                  <a:latin typeface="微軟正黑體" panose="020B0604030504040204" pitchFamily="34" charset="-120"/>
                  <a:ea typeface="微軟正黑體" panose="020B0604030504040204" pitchFamily="34" charset="-120"/>
                </a:endParaRPr>
              </a:p>
            </p:txBody>
          </p:sp>
          <p:pic>
            <p:nvPicPr>
              <p:cNvPr id="1038" name="Picture 14" descr="😤 鼻孔喷气状生气是什么意思- Emoji中文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832" y="2645453"/>
                <a:ext cx="204165" cy="2041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Smoking - Free smileys ic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1280" y="3733162"/>
              <a:ext cx="236922" cy="23692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字方塊 25">
            <a:extLst>
              <a:ext uri="{FF2B5EF4-FFF2-40B4-BE49-F238E27FC236}">
                <a16:creationId xmlns:a16="http://schemas.microsoft.com/office/drawing/2014/main" id="{5F368679-A801-4029-ACA2-E8B2D4532F36}"/>
              </a:ext>
            </a:extLst>
          </p:cNvPr>
          <p:cNvSpPr txBox="1"/>
          <p:nvPr/>
        </p:nvSpPr>
        <p:spPr>
          <a:xfrm>
            <a:off x="2688416" y="1267822"/>
            <a:ext cx="992762" cy="369332"/>
          </a:xfrm>
          <a:prstGeom prst="rect">
            <a:avLst/>
          </a:prstGeom>
          <a:solidFill>
            <a:srgbClr val="F6F6F7"/>
          </a:solidFill>
        </p:spPr>
        <p:txBody>
          <a:bodyPr wrap="squar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小美</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A6402026-E564-470B-9A70-A3216881102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74743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pPr algn="just"/>
            <a:r>
              <a:rPr lang="zh-TW" altLang="en-US" sz="3200" dirty="0"/>
              <a:t>派對期間有人吸煙、飲酒，小美與安仔向</a:t>
            </a:r>
            <a:r>
              <a:rPr lang="en-US" altLang="zh-TW" sz="3200" dirty="0"/>
              <a:t>Carol</a:t>
            </a:r>
            <a:r>
              <a:rPr lang="zh-TW" altLang="en-US" sz="3200" dirty="0"/>
              <a:t>和明仔走來，一人手持一杯飲品，另一人手持</a:t>
            </a:r>
            <a:r>
              <a:rPr lang="zh-TW" altLang="en-US" sz="3200" dirty="0" smtClean="0"/>
              <a:t>一支電子</a:t>
            </a:r>
            <a:r>
              <a:rPr lang="zh-TW" altLang="en-US" sz="3200" dirty="0"/>
              <a:t>煙，並請</a:t>
            </a:r>
            <a:r>
              <a:rPr lang="en-US" altLang="zh-TW" sz="3200" dirty="0"/>
              <a:t>Carol</a:t>
            </a:r>
            <a:r>
              <a:rPr lang="zh-TW" altLang="en-US" sz="3200" dirty="0"/>
              <a:t>和明仔</a:t>
            </a:r>
            <a:r>
              <a:rPr lang="zh-TW" altLang="en-US" sz="3200" dirty="0" smtClean="0"/>
              <a:t>嘗試。假如</a:t>
            </a:r>
            <a:r>
              <a:rPr lang="zh-TW" altLang="en-US" sz="3200" dirty="0"/>
              <a:t>你是</a:t>
            </a:r>
            <a:r>
              <a:rPr lang="en-US" altLang="zh-TW" sz="3200" dirty="0"/>
              <a:t>Carol</a:t>
            </a:r>
            <a:r>
              <a:rPr lang="zh-TW" altLang="en-US" sz="3200" dirty="0"/>
              <a:t>或明仔，你</a:t>
            </a:r>
            <a:r>
              <a:rPr lang="zh-TW" altLang="en-US" sz="3200" dirty="0" smtClean="0"/>
              <a:t>會</a:t>
            </a:r>
            <a:endParaRPr lang="en-US" sz="3200" dirty="0"/>
          </a:p>
        </p:txBody>
      </p:sp>
      <p:sp>
        <p:nvSpPr>
          <p:cNvPr id="4" name="投影片編號版面配置區 3">
            <a:extLst>
              <a:ext uri="{FF2B5EF4-FFF2-40B4-BE49-F238E27FC236}">
                <a16:creationId xmlns:a16="http://schemas.microsoft.com/office/drawing/2014/main" id="{3D751E0F-2452-4555-B3D5-D70803059C8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p:cNvSpPr>
            <a:spLocks noChangeArrowheads="1"/>
          </p:cNvSpPr>
          <p:nvPr/>
        </p:nvSpPr>
        <p:spPr bwMode="auto">
          <a:xfrm>
            <a:off x="10800080" y="270989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smtClean="0">
                <a:latin typeface="微軟正黑體" panose="020B0604030504040204" pitchFamily="34" charset="-120"/>
                <a:ea typeface="微軟正黑體" panose="020B0604030504040204" pitchFamily="34" charset="-120"/>
              </a:rPr>
              <a:t>…… </a:t>
            </a:r>
            <a:endParaRPr lang="zh-HK" altLang="zh-HK"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830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885" y="143675"/>
            <a:ext cx="8229600" cy="153272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十大絕世招式</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3600" kern="100" dirty="0">
              <a:solidFill>
                <a:schemeClr val="accent1">
                  <a:lumMod val="20000"/>
                  <a:lumOff val="8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當別人引誘你吸食</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電子煙或</a:t>
            </a:r>
            <a:r>
              <a:rPr lang="zh-TW" altLang="en-US" sz="2000" kern="0" dirty="0" smtClean="0">
                <a:latin typeface="微軟正黑體" panose="020B0604030504040204" pitchFamily="34" charset="-120"/>
                <a:ea typeface="微軟正黑體" panose="020B0604030504040204" pitchFamily="34" charset="-120"/>
                <a:cs typeface="新細明體" panose="02020500000000000000" pitchFamily="18" charset="-120"/>
              </a:rPr>
              <a:t>任何</a:t>
            </a:r>
            <a:r>
              <a:rPr lang="zh-TW" altLang="zh-HK" sz="2000" kern="0" dirty="0" smtClean="0">
                <a:latin typeface="微軟正黑體" panose="020B0604030504040204" pitchFamily="34" charset="-120"/>
                <a:ea typeface="微軟正黑體" panose="020B0604030504040204" pitchFamily="34" charset="-120"/>
                <a:cs typeface="新細明體" panose="02020500000000000000" pitchFamily="18" charset="-120"/>
              </a:rPr>
              <a:t>毒品</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時，</a:t>
            </a:r>
            <a:endPar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你應靈活運用以下的</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百毒不侵十大絕世招式</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去拒絕誘惑</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543118370"/>
              </p:ext>
            </p:extLst>
          </p:nvPr>
        </p:nvGraphicFramePr>
        <p:xfrm>
          <a:off x="1297173" y="1676402"/>
          <a:ext cx="9930808" cy="4535813"/>
        </p:xfrm>
        <a:graphic>
          <a:graphicData uri="http://schemas.openxmlformats.org/drawingml/2006/table">
            <a:tbl>
              <a:tblPr firstRow="1" firstCol="1" bandRow="1"/>
              <a:tblGrid>
                <a:gridCol w="4965404">
                  <a:extLst>
                    <a:ext uri="{9D8B030D-6E8A-4147-A177-3AD203B41FA5}">
                      <a16:colId xmlns:a16="http://schemas.microsoft.com/office/drawing/2014/main" val="3768008247"/>
                    </a:ext>
                  </a:extLst>
                </a:gridCol>
                <a:gridCol w="4965404">
                  <a:extLst>
                    <a:ext uri="{9D8B030D-6E8A-4147-A177-3AD203B41FA5}">
                      <a16:colId xmlns:a16="http://schemas.microsoft.com/office/drawing/2014/main" val="2567289452"/>
                    </a:ext>
                  </a:extLst>
                </a:gridCol>
              </a:tblGrid>
              <a:tr h="855861">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第一式：堅決拒絕式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斬釘截鐵地說聲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第六式：主動出擊式</a:t>
                      </a:r>
                      <a: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「食粒糖仲好</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啦</a:t>
                      </a:r>
                      <a:r>
                        <a:rPr lang="en-US" altLang="zh-TW"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提供主意</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6997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第二式：直</a:t>
                      </a:r>
                      <a:r>
                        <a:rPr lang="zh-TW" altLang="en-US" sz="1800" b="1" kern="1200" dirty="0">
                          <a:solidFill>
                            <a:schemeClr val="accent2"/>
                          </a:solidFill>
                          <a:effectLst/>
                          <a:latin typeface="微軟正黑體" panose="020B0604030504040204" pitchFamily="34" charset="-120"/>
                          <a:ea typeface="微軟正黑體" panose="020B0604030504040204" pitchFamily="34" charset="-120"/>
                          <a:cs typeface="+mn-cs"/>
                        </a:rPr>
                        <a:t>截</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了當式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Sorry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我</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唔想試」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簡短地拒絕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endParaRPr>
                    </a:p>
                    <a:p>
                      <a:pPr>
                        <a:lnSpc>
                          <a:spcPct val="1150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第七式：婉轉拒絕式</a:t>
                      </a:r>
                      <a: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「我可能對</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這些過</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敏，所以</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敢亂食」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擔心對藥物敏感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69977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第三式：學識淵博式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「呢</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嘢</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會害我地</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一世</a:t>
                      </a:r>
                      <a:r>
                        <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嘅</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道出毒品的禍害</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第八式：保持距離式</a:t>
                      </a:r>
                      <a: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「你</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誘</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無一個朋友會</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試，打波仲好啦！」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良朋益友最重要</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第四式：金蟬脫殼式</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現在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去</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見</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Miss</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先傾啦！」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找</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藉</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口離開現場</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第九式：家人至上式</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媽</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阿爸</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話唔好亂食藥，等我問下佢</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凡事要與父母傾談</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第五式：東拉西扯式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「咦</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星期去旅行</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喎</a:t>
                      </a:r>
                      <a:r>
                        <a:rPr lang="en-US" altLang="zh-TW"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轉換話題</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第十式：專業意見式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？我要問過我嘅醫生先」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使毒販知難而退</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019251"/>
                  </a:ext>
                </a:extLst>
              </a:tr>
            </a:tbl>
          </a:graphicData>
        </a:graphic>
      </p:graphicFrame>
      <p:sp>
        <p:nvSpPr>
          <p:cNvPr id="11" name="文字方塊 10"/>
          <p:cNvSpPr txBox="1"/>
          <p:nvPr/>
        </p:nvSpPr>
        <p:spPr>
          <a:xfrm>
            <a:off x="7149947" y="6444948"/>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60FD4D2-C467-4122-8630-0C70AEE8B0F9}"/>
              </a:ext>
            </a:extLst>
          </p:cNvPr>
          <p:cNvSpPr>
            <a:spLocks noGrp="1"/>
          </p:cNvSpPr>
          <p:nvPr>
            <p:ph type="sldNum" sz="quarter" idx="12"/>
          </p:nvPr>
        </p:nvSpPr>
        <p:spPr>
          <a:xfrm>
            <a:off x="11245736" y="6029652"/>
            <a:ext cx="946264" cy="365125"/>
          </a:xfrm>
        </p:spPr>
        <p:txBody>
          <a:bodyPr/>
          <a:lstStyle/>
          <a:p>
            <a:fld id="{D57F1E4F-1CFF-5643-939E-217C01CDF565}" type="slidenum">
              <a:rPr lang="en-US" smtClean="0"/>
              <a:pPr/>
              <a:t>25</a:t>
            </a:fld>
            <a:endParaRPr lang="en-US" dirty="0"/>
          </a:p>
        </p:txBody>
      </p:sp>
      <p:sp>
        <p:nvSpPr>
          <p:cNvPr id="6" name="Rectangle 4"/>
          <p:cNvSpPr>
            <a:spLocks noChangeArrowheads="1"/>
          </p:cNvSpPr>
          <p:nvPr/>
        </p:nvSpPr>
        <p:spPr bwMode="auto">
          <a:xfrm>
            <a:off x="7877508" y="1886474"/>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
        <p:nvSpPr>
          <p:cNvPr id="7" name="Rectangle 4"/>
          <p:cNvSpPr>
            <a:spLocks noChangeArrowheads="1"/>
          </p:cNvSpPr>
          <p:nvPr/>
        </p:nvSpPr>
        <p:spPr bwMode="auto">
          <a:xfrm>
            <a:off x="2129171" y="2753248"/>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
        <p:nvSpPr>
          <p:cNvPr id="8" name="Rectangle 4"/>
          <p:cNvSpPr>
            <a:spLocks noChangeArrowheads="1"/>
          </p:cNvSpPr>
          <p:nvPr/>
        </p:nvSpPr>
        <p:spPr bwMode="auto">
          <a:xfrm>
            <a:off x="3593639" y="5560743"/>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a:t>
            </a:r>
            <a:r>
              <a:rPr lang="en-US" altLang="zh-HK" dirty="0" smtClean="0">
                <a:solidFill>
                  <a:schemeClr val="bg1"/>
                </a:solidFill>
                <a:latin typeface="微軟正黑體" panose="020B0604030504040204" pitchFamily="34" charset="-120"/>
                <a:ea typeface="微軟正黑體" panose="020B0604030504040204" pitchFamily="34" charset="-120"/>
              </a:rPr>
              <a:t> </a:t>
            </a: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04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950" y="394636"/>
            <a:ext cx="7198007" cy="66665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八大內功心法</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p>
        </p:txBody>
      </p:sp>
      <p:graphicFrame>
        <p:nvGraphicFramePr>
          <p:cNvPr id="10" name="表格 9"/>
          <p:cNvGraphicFramePr>
            <a:graphicFrameLocks noGrp="1"/>
          </p:cNvGraphicFramePr>
          <p:nvPr>
            <p:extLst>
              <p:ext uri="{D42A27DB-BD31-4B8C-83A1-F6EECF244321}">
                <p14:modId xmlns:p14="http://schemas.microsoft.com/office/powerpoint/2010/main" val="888843672"/>
              </p:ext>
            </p:extLst>
          </p:nvPr>
        </p:nvGraphicFramePr>
        <p:xfrm>
          <a:off x="1552353" y="1463040"/>
          <a:ext cx="9144000" cy="4375632"/>
        </p:xfrm>
        <a:graphic>
          <a:graphicData uri="http://schemas.openxmlformats.org/drawingml/2006/table">
            <a:tbl>
              <a:tblPr firstRow="1" firstCol="1" bandRow="1"/>
              <a:tblGrid>
                <a:gridCol w="4572000">
                  <a:extLst>
                    <a:ext uri="{9D8B030D-6E8A-4147-A177-3AD203B41FA5}">
                      <a16:colId xmlns:a16="http://schemas.microsoft.com/office/drawing/2014/main" val="3768008247"/>
                    </a:ext>
                  </a:extLst>
                </a:gridCol>
                <a:gridCol w="4572000">
                  <a:extLst>
                    <a:ext uri="{9D8B030D-6E8A-4147-A177-3AD203B41FA5}">
                      <a16:colId xmlns:a16="http://schemas.microsoft.com/office/drawing/2014/main" val="2567289452"/>
                    </a:ext>
                  </a:extLst>
                </a:gridCol>
              </a:tblGrid>
              <a:tr h="1063866">
                <a:tc>
                  <a:txBody>
                    <a:bodyPr/>
                    <a:lstStyle/>
                    <a:p>
                      <a:pPr marL="514350" marR="0" lvl="0" indent="-5143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認識毒品的禍害，切勿</a:t>
                      </a:r>
                      <a:r>
                        <a:rPr lang="zh-TW" altLang="zh-HK" sz="2400" kern="1200" dirty="0" smtClean="0">
                          <a:solidFill>
                            <a:schemeClr val="bg1"/>
                          </a:solidFill>
                          <a:effectLst/>
                          <a:latin typeface="微軟正黑體" panose="020B0604030504040204" pitchFamily="34" charset="-120"/>
                          <a:ea typeface="微軟正黑體" panose="020B0604030504040204" pitchFamily="34" charset="-120"/>
                          <a:cs typeface="+mn-cs"/>
                        </a:rPr>
                        <a:t>吸食毒品</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有困難時，向家人、老師、社工或輔導熱線尋求協助</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廣結</a:t>
                      </a:r>
                      <a:r>
                        <a:rPr lang="zh-TW" altLang="zh-HK" sz="2400" kern="1200" dirty="0" smtClean="0">
                          <a:solidFill>
                            <a:schemeClr val="bg1"/>
                          </a:solidFill>
                          <a:effectLst/>
                          <a:latin typeface="微軟正黑體" panose="020B0604030504040204" pitchFamily="34" charset="-120"/>
                          <a:ea typeface="微軟正黑體" panose="020B0604030504040204" pitchFamily="34" charset="-120"/>
                          <a:cs typeface="+mn-cs"/>
                        </a:rPr>
                        <a:t>良朋</a:t>
                      </a:r>
                      <a:r>
                        <a:rPr lang="zh-TW" altLang="en-US" sz="24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善用餘閒，參與有益身心的康樂及文娛活動</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有困擾時，與人傾訴，分享感受</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與家人互相關懷和愛護</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培養良好嗜好以陶冶性情</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在需要時，運用百毒不侵絕世招式</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bl>
          </a:graphicData>
        </a:graphic>
      </p:graphicFrame>
      <p:sp>
        <p:nvSpPr>
          <p:cNvPr id="3" name="文字方塊 2"/>
          <p:cNvSpPr txBox="1"/>
          <p:nvPr/>
        </p:nvSpPr>
        <p:spPr>
          <a:xfrm>
            <a:off x="7149947" y="6115077"/>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A273E229-8720-4F1C-B90D-192DF304241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72340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課堂活動三：我的好心情秘笈</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20621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6754" y="222633"/>
            <a:ext cx="11396410" cy="1508760"/>
          </a:xfrm>
        </p:spPr>
        <p:txBody>
          <a:bodyPr/>
          <a:lstStyle/>
          <a:p>
            <a:r>
              <a:rPr lang="zh-TW" altLang="en-US" dirty="0"/>
              <a:t>當你情緒低落和面對壓力時，你有何</a:t>
            </a:r>
            <a:r>
              <a:rPr lang="zh-TW" altLang="en-US" dirty="0" smtClean="0"/>
              <a:t>紓解方法</a:t>
            </a:r>
            <a:r>
              <a:rPr lang="zh-TW" altLang="en-US" dirty="0"/>
              <a:t>？</a:t>
            </a:r>
            <a:endParaRPr lang="en-US" dirty="0"/>
          </a:p>
        </p:txBody>
      </p:sp>
      <p:sp>
        <p:nvSpPr>
          <p:cNvPr id="9" name="內容版面配置區 8"/>
          <p:cNvSpPr>
            <a:spLocks noGrp="1"/>
          </p:cNvSpPr>
          <p:nvPr>
            <p:ph idx="1"/>
          </p:nvPr>
        </p:nvSpPr>
        <p:spPr/>
        <p:txBody>
          <a:bodyPr/>
          <a:lstStyle/>
          <a:p>
            <a:endParaRPr lang="en-US" dirty="0"/>
          </a:p>
        </p:txBody>
      </p:sp>
      <p:sp>
        <p:nvSpPr>
          <p:cNvPr id="5" name="矩形 4"/>
          <p:cNvSpPr/>
          <p:nvPr/>
        </p:nvSpPr>
        <p:spPr>
          <a:xfrm>
            <a:off x="2589212" y="1784733"/>
            <a:ext cx="8945697" cy="4935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615157" y="1905000"/>
            <a:ext cx="6863509" cy="769441"/>
          </a:xfrm>
          <a:prstGeom prst="rect">
            <a:avLst/>
          </a:prstGeom>
          <a:noFill/>
        </p:spPr>
        <p:txBody>
          <a:bodyPr wrap="square" rtlCol="0">
            <a:spAutoFit/>
          </a:bodyPr>
          <a:lstStyle/>
          <a:p>
            <a:pPr algn="ctr"/>
            <a:r>
              <a:rPr lang="zh-TW" alt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我的好心情秘笈</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14723588"/>
              </p:ext>
            </p:extLst>
          </p:nvPr>
        </p:nvGraphicFramePr>
        <p:xfrm>
          <a:off x="2998060" y="2357610"/>
          <a:ext cx="8128000" cy="436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a:extLst>
              <a:ext uri="{FF2B5EF4-FFF2-40B4-BE49-F238E27FC236}">
                <a16:creationId xmlns:a16="http://schemas.microsoft.com/office/drawing/2014/main" id="{A08B6CF9-970D-4C69-90F6-D73CBDAAD0B4}"/>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3795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48206044"/>
              </p:ext>
            </p:extLst>
          </p:nvPr>
        </p:nvGraphicFramePr>
        <p:xfrm>
          <a:off x="2129736" y="143219"/>
          <a:ext cx="9838063" cy="66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40" y="6226199"/>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226FDEE4-EB15-41C9-AF54-EEE45AF0B7D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23479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0052A1-72E8-4332-A196-283D663474FF}"/>
              </a:ext>
            </a:extLst>
          </p:cNvPr>
          <p:cNvSpPr>
            <a:spLocks noGrp="1"/>
          </p:cNvSpPr>
          <p:nvPr>
            <p:ph type="title"/>
          </p:nvPr>
        </p:nvSpPr>
        <p:spPr>
          <a:xfrm>
            <a:off x="1697217" y="1952978"/>
            <a:ext cx="8797565" cy="3433034"/>
          </a:xfrm>
          <a:solidFill>
            <a:schemeClr val="accent2">
              <a:lumMod val="60000"/>
              <a:lumOff val="40000"/>
            </a:schemeClr>
          </a:solidFill>
        </p:spPr>
        <p:txBody>
          <a:bodyPr>
            <a:normAutofit/>
          </a:bodyPr>
          <a:lstStyle/>
          <a:p>
            <a:pPr algn="ctr"/>
            <a:r>
              <a:rPr lang="zh-TW" altLang="en-US" sz="5400" b="1" dirty="0">
                <a:solidFill>
                  <a:schemeClr val="tx1"/>
                </a:solidFill>
                <a:effectLst>
                  <a:outerShdw blurRad="38100" dist="38100" dir="2700000" algn="tl">
                    <a:srgbClr val="000000">
                      <a:alpha val="43137"/>
                    </a:srgbClr>
                  </a:outerShdw>
                </a:effectLst>
              </a:rPr>
              <a:t>太空？太「兇</a:t>
            </a:r>
            <a:r>
              <a:rPr lang="zh-TW" altLang="en-US" sz="5400" b="1" dirty="0" smtClean="0">
                <a:solidFill>
                  <a:schemeClr val="tx1"/>
                </a:solidFill>
                <a:effectLst>
                  <a:outerShdw blurRad="38100" dist="38100" dir="2700000" algn="tl">
                    <a:srgbClr val="000000">
                      <a:alpha val="43137"/>
                    </a:srgbClr>
                  </a:outerShdw>
                </a:effectLst>
              </a:rPr>
              <a:t>」</a:t>
            </a:r>
            <a:r>
              <a:rPr lang="en-US" altLang="zh-TW" sz="5400" b="1" dirty="0">
                <a:solidFill>
                  <a:schemeClr val="tx1"/>
                </a:solidFill>
                <a:effectLst>
                  <a:outerShdw blurRad="38100" dist="38100" dir="2700000" algn="tl">
                    <a:srgbClr val="000000">
                      <a:alpha val="43137"/>
                    </a:srgbClr>
                  </a:outerShdw>
                </a:effectLst>
              </a:rPr>
              <a:t>!</a:t>
            </a:r>
            <a:r>
              <a:rPr lang="en-US" altLang="zh-TW" sz="5400" dirty="0"/>
              <a:t/>
            </a:r>
            <a:br>
              <a:rPr lang="en-US" altLang="zh-TW" sz="5400" dirty="0"/>
            </a:br>
            <a:r>
              <a:rPr lang="zh-TW" altLang="en-US" sz="5400" dirty="0"/>
              <a:t>吸食電子煙可以</a:t>
            </a:r>
            <a:r>
              <a:rPr lang="zh-TW" altLang="en-US" sz="5400" b="1" dirty="0">
                <a:solidFill>
                  <a:schemeClr val="tx1"/>
                </a:solidFill>
                <a:effectLst>
                  <a:outerShdw blurRad="38100" dist="38100" dir="2700000" algn="tl">
                    <a:srgbClr val="000000">
                      <a:alpha val="43137"/>
                    </a:srgbClr>
                  </a:outerShdw>
                </a:effectLst>
              </a:rPr>
              <a:t>上太空</a:t>
            </a:r>
            <a:r>
              <a:rPr lang="zh-TW" altLang="en-US" sz="5400" dirty="0"/>
              <a:t>？</a:t>
            </a:r>
            <a:endParaRPr lang="zh-HK" altLang="en-US" sz="5400" dirty="0"/>
          </a:p>
        </p:txBody>
      </p:sp>
      <p:sp>
        <p:nvSpPr>
          <p:cNvPr id="3" name="投影片編號版面配置區 2">
            <a:extLst>
              <a:ext uri="{FF2B5EF4-FFF2-40B4-BE49-F238E27FC236}">
                <a16:creationId xmlns:a16="http://schemas.microsoft.com/office/drawing/2014/main" id="{1A856AD9-C28E-48CC-A03D-869DCC7AFFD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98477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69175843"/>
              </p:ext>
            </p:extLst>
          </p:nvPr>
        </p:nvGraphicFramePr>
        <p:xfrm>
          <a:off x="1958974" y="198304"/>
          <a:ext cx="10179587" cy="655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769F74F3-E29B-463A-BDD9-7D28FFC3EB84}"/>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30668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67682509"/>
              </p:ext>
            </p:extLst>
          </p:nvPr>
        </p:nvGraphicFramePr>
        <p:xfrm>
          <a:off x="2016088" y="143219"/>
          <a:ext cx="10058400" cy="658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CAD8925B-24F4-4884-9C16-2F97BB8B7686}"/>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63964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我的行動承諾</a:t>
            </a:r>
            <a:endParaRPr lang="en-US" sz="6000" dirty="0"/>
          </a:p>
        </p:txBody>
      </p:sp>
      <p:sp>
        <p:nvSpPr>
          <p:cNvPr id="3" name="內容版面配置區 2"/>
          <p:cNvSpPr>
            <a:spLocks noGrp="1"/>
          </p:cNvSpPr>
          <p:nvPr>
            <p:ph idx="1"/>
          </p:nvPr>
        </p:nvSpPr>
        <p:spPr>
          <a:xfrm>
            <a:off x="1090670" y="2133600"/>
            <a:ext cx="10413942" cy="3777622"/>
          </a:xfrm>
        </p:spPr>
        <p:txBody>
          <a:bodyPr>
            <a:noAutofit/>
          </a:bodyPr>
          <a:lstStyle/>
          <a:p>
            <a:r>
              <a:rPr lang="zh-TW" altLang="en-US" sz="3600" dirty="0"/>
              <a:t>堅拒誘惑</a:t>
            </a:r>
            <a:endParaRPr lang="en-US" altLang="zh-TW" sz="3600" dirty="0"/>
          </a:p>
          <a:p>
            <a:r>
              <a:rPr lang="zh-TW" altLang="en-US" sz="3600" dirty="0"/>
              <a:t>抱持積極樂觀的人生態度，勇敢面對生活和成長的挑戰和困難</a:t>
            </a:r>
            <a:endParaRPr lang="en-US" altLang="zh-TW" sz="3600" dirty="0"/>
          </a:p>
          <a:p>
            <a:r>
              <a:rPr lang="zh-TW" altLang="en-US" sz="3600" dirty="0"/>
              <a:t>愛惜和尊重生命，學會保護自己，重視個人身心健康，實踐健康的生活模式</a:t>
            </a:r>
            <a:endParaRPr lang="en-US" altLang="zh-TW" sz="3600" dirty="0"/>
          </a:p>
          <a:p>
            <a:r>
              <a:rPr lang="zh-TW" altLang="en-US" sz="3600" dirty="0"/>
              <a:t>常存感恩之心，珍惜擁有的一切</a:t>
            </a:r>
            <a:endParaRPr lang="en-US" altLang="zh-TW" sz="3600" dirty="0"/>
          </a:p>
          <a:p>
            <a:r>
              <a:rPr lang="zh-TW" altLang="en-US" sz="3600" dirty="0"/>
              <a:t>適時尋求師長協助</a:t>
            </a:r>
            <a:endParaRPr lang="en-US" sz="36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413" y="4737253"/>
            <a:ext cx="3965632" cy="191693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413" y="320483"/>
            <a:ext cx="2335577" cy="2140301"/>
          </a:xfrm>
          <a:prstGeom prst="rect">
            <a:avLst/>
          </a:prstGeom>
        </p:spPr>
      </p:pic>
      <p:sp>
        <p:nvSpPr>
          <p:cNvPr id="6" name="投影片編號版面配置區 5">
            <a:extLst>
              <a:ext uri="{FF2B5EF4-FFF2-40B4-BE49-F238E27FC236}">
                <a16:creationId xmlns:a16="http://schemas.microsoft.com/office/drawing/2014/main" id="{F682D9FA-D281-42EF-937B-44EE54B276E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03214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52" y="318817"/>
            <a:ext cx="9784080" cy="1508760"/>
          </a:xfrm>
        </p:spPr>
        <p:txBody>
          <a:bodyPr/>
          <a:lstStyle/>
          <a:p>
            <a:r>
              <a:rPr lang="zh-TW" altLang="en-US" dirty="0"/>
              <a:t>延伸學習活動</a:t>
            </a:r>
            <a:endParaRPr lang="en-US" dirty="0"/>
          </a:p>
        </p:txBody>
      </p:sp>
      <p:sp>
        <p:nvSpPr>
          <p:cNvPr id="3" name="內容版面配置區 2"/>
          <p:cNvSpPr>
            <a:spLocks noGrp="1"/>
          </p:cNvSpPr>
          <p:nvPr>
            <p:ph idx="1"/>
          </p:nvPr>
        </p:nvSpPr>
        <p:spPr>
          <a:xfrm>
            <a:off x="177521" y="2047495"/>
            <a:ext cx="5414054" cy="4534114"/>
          </a:xfrm>
        </p:spPr>
        <p:txBody>
          <a:bodyPr>
            <a:normAutofit/>
          </a:bodyPr>
          <a:lstStyle/>
          <a:p>
            <a:pPr marL="0" indent="0">
              <a:buNone/>
            </a:pPr>
            <a:r>
              <a:rPr lang="zh-TW" altLang="en-US" sz="2400" b="1" dirty="0"/>
              <a:t>參觀香港賽馬會禁毒資訊天地</a:t>
            </a:r>
            <a:endParaRPr lang="en-US" altLang="zh-TW" sz="2400" b="1" dirty="0"/>
          </a:p>
          <a:p>
            <a:r>
              <a:rPr lang="zh-TW" altLang="en-US" sz="2400" dirty="0"/>
              <a:t>位於金鐘道政府合署低座頂層，是全港首個以禁毒教育為主題的常設展覽館，設有多項互動多媒體設施和裝置</a:t>
            </a:r>
            <a:endParaRPr lang="en-US" altLang="zh-TW" sz="2400" dirty="0"/>
          </a:p>
          <a:p>
            <a:r>
              <a:rPr lang="zh-TW" altLang="en-US" sz="2400" dirty="0"/>
              <a:t>通過多元媒體展示、互動遊戲、參與式體驗等方式，加上真人真事個案、心聲分享，為參觀者帶來一個視、聽、感俱備的全感抗毒之旅</a:t>
            </a:r>
            <a:endParaRPr lang="en-US" altLang="zh-TW" sz="2400" dirty="0"/>
          </a:p>
          <a:p>
            <a:r>
              <a:rPr lang="zh-TW" altLang="en-US" sz="2400" dirty="0"/>
              <a:t>參觀者可以在禁毒資訊天地認識關於毒品的知識，更可以引發動力，去發掘人生的美好</a:t>
            </a:r>
            <a:endParaRPr lang="en-US" sz="2400" dirty="0"/>
          </a:p>
        </p:txBody>
      </p:sp>
      <p:sp>
        <p:nvSpPr>
          <p:cNvPr id="5" name="文字方塊 4"/>
          <p:cNvSpPr txBox="1"/>
          <p:nvPr/>
        </p:nvSpPr>
        <p:spPr>
          <a:xfrm>
            <a:off x="6702481" y="6427721"/>
            <a:ext cx="314715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香港賽馬會禁毒資訊天地</a:t>
            </a:r>
          </a:p>
        </p:txBody>
      </p:sp>
      <p:sp>
        <p:nvSpPr>
          <p:cNvPr id="4" name="投影片編號版面配置區 3">
            <a:extLst>
              <a:ext uri="{FF2B5EF4-FFF2-40B4-BE49-F238E27FC236}">
                <a16:creationId xmlns:a16="http://schemas.microsoft.com/office/drawing/2014/main" id="{D6E20F61-FD2D-4173-8DB9-3DA7C2F5B430}"/>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2050" name="Picture 2" descr="Plan your visit pho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974" y="2213749"/>
            <a:ext cx="5818044" cy="32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85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其他參考資料</a:t>
            </a:r>
            <a:endParaRPr lang="en-US" dirty="0"/>
          </a:p>
        </p:txBody>
      </p:sp>
      <p:sp>
        <p:nvSpPr>
          <p:cNvPr id="3" name="內容版面配置區 2"/>
          <p:cNvSpPr>
            <a:spLocks noGrp="1"/>
          </p:cNvSpPr>
          <p:nvPr>
            <p:ph idx="1"/>
          </p:nvPr>
        </p:nvSpPr>
        <p:spPr>
          <a:xfrm>
            <a:off x="1047055" y="1969408"/>
            <a:ext cx="9784080" cy="4636008"/>
          </a:xfrm>
        </p:spPr>
        <p:txBody>
          <a:bodyPr>
            <a:normAutofit/>
          </a:bodyPr>
          <a:lstStyle/>
          <a:p>
            <a:r>
              <a:rPr lang="en-US" altLang="zh-TW" dirty="0"/>
              <a:t>《</a:t>
            </a:r>
            <a:r>
              <a:rPr lang="zh-TW" altLang="en-US" dirty="0"/>
              <a:t>同心築夢．攜手抗毒</a:t>
            </a:r>
            <a:r>
              <a:rPr lang="en-US" altLang="zh-TW" dirty="0"/>
              <a:t>》</a:t>
            </a:r>
            <a:r>
              <a:rPr lang="zh-TW" altLang="en-US" dirty="0"/>
              <a:t>音樂錄</a:t>
            </a:r>
            <a:r>
              <a:rPr lang="zh-TW" altLang="en-US" dirty="0" smtClean="0"/>
              <a:t>像</a:t>
            </a:r>
            <a:endParaRPr lang="en-US" altLang="zh-TW" dirty="0" smtClean="0"/>
          </a:p>
          <a:p>
            <a:r>
              <a:rPr lang="en-US" altLang="zh-TW" dirty="0">
                <a:hlinkClick r:id="rId3"/>
              </a:rPr>
              <a:t>https://</a:t>
            </a:r>
            <a:r>
              <a:rPr lang="en-US" altLang="zh-TW" dirty="0" smtClean="0">
                <a:hlinkClick r:id="rId3"/>
              </a:rPr>
              <a:t>www.youtube.com/watch?v=Q_eJL9ubjE0&amp;ab_channel=edbgovhk</a:t>
            </a:r>
            <a:endParaRPr lang="en-US" altLang="zh-TW" dirty="0" smtClean="0"/>
          </a:p>
          <a:p>
            <a:pPr marL="0" indent="0">
              <a:buNone/>
            </a:pPr>
            <a:endParaRPr lang="en-US" altLang="zh-TW" dirty="0"/>
          </a:p>
          <a:p>
            <a:r>
              <a:rPr lang="zh-TW" altLang="en-US" dirty="0"/>
              <a:t>香港警務處 禁毒宣傳短片 </a:t>
            </a:r>
            <a:r>
              <a:rPr lang="en-US" altLang="zh-TW" dirty="0"/>
              <a:t>- </a:t>
            </a:r>
            <a:r>
              <a:rPr lang="zh-TW" altLang="en-US" dirty="0"/>
              <a:t>咪仔日記第七集之鬼鼠鼠太空</a:t>
            </a:r>
            <a:r>
              <a:rPr lang="zh-TW" altLang="en-US" dirty="0" smtClean="0"/>
              <a:t>漫遊</a:t>
            </a:r>
            <a:endParaRPr lang="en-US" altLang="zh-TW" dirty="0" smtClean="0"/>
          </a:p>
          <a:p>
            <a:pPr marL="0" indent="0">
              <a:buNone/>
            </a:pPr>
            <a:r>
              <a:rPr lang="en-US" altLang="zh-TW" dirty="0" smtClean="0"/>
              <a:t>   </a:t>
            </a:r>
            <a:r>
              <a:rPr lang="zh-TW" altLang="zh-HK" dirty="0" smtClean="0"/>
              <a:t>註</a:t>
            </a:r>
            <a:r>
              <a:rPr lang="zh-TW" altLang="zh-HK" dirty="0"/>
              <a:t>：「太空油毒品」已正名為「依托咪酯」</a:t>
            </a:r>
            <a:endParaRPr lang="en-US" dirty="0"/>
          </a:p>
          <a:p>
            <a:r>
              <a:rPr lang="en-US" dirty="0">
                <a:hlinkClick r:id="rId4"/>
              </a:rPr>
              <a:t>https://</a:t>
            </a:r>
            <a:r>
              <a:rPr lang="en-US" dirty="0" smtClean="0">
                <a:hlinkClick r:id="rId4"/>
              </a:rPr>
              <a:t>www.youtube.com/watch?v=Kovcrl3Q8TY</a:t>
            </a:r>
            <a:endParaRPr lang="en-US" dirty="0"/>
          </a:p>
          <a:p>
            <a:endParaRPr lang="en-US" dirty="0"/>
          </a:p>
          <a:p>
            <a:r>
              <a:rPr lang="zh-TW" altLang="en-US" dirty="0"/>
              <a:t>香港吸煙與健康委員會網站</a:t>
            </a:r>
            <a:endParaRPr lang="en-US" dirty="0"/>
          </a:p>
          <a:p>
            <a:r>
              <a:rPr lang="en-US" dirty="0">
                <a:hlinkClick r:id="rId5"/>
              </a:rPr>
              <a:t>https://www.smokefree.hk/?lang=tc</a:t>
            </a:r>
            <a:endParaRPr lang="en-US" dirty="0"/>
          </a:p>
          <a:p>
            <a:endParaRPr lang="en-US" dirty="0"/>
          </a:p>
        </p:txBody>
      </p:sp>
      <p:sp>
        <p:nvSpPr>
          <p:cNvPr id="4" name="投影片編號版面配置區 3">
            <a:extLst>
              <a:ext uri="{FF2B5EF4-FFF2-40B4-BE49-F238E27FC236}">
                <a16:creationId xmlns:a16="http://schemas.microsoft.com/office/drawing/2014/main" id="{4D1EEE9E-2EC8-4F43-BB18-DE2260AD442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718477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06ACD-D12B-4ED2-982E-75C0441480D9}"/>
              </a:ext>
            </a:extLst>
          </p:cNvPr>
          <p:cNvSpPr>
            <a:spLocks noGrp="1"/>
          </p:cNvSpPr>
          <p:nvPr>
            <p:ph type="title"/>
          </p:nvPr>
        </p:nvSpPr>
        <p:spPr/>
        <p:txBody>
          <a:bodyPr/>
          <a:lstStyle/>
          <a:p>
            <a:r>
              <a:rPr lang="zh-TW" altLang="en-US" dirty="0"/>
              <a:t>甚麼是</a:t>
            </a:r>
            <a:r>
              <a:rPr lang="zh-TW" altLang="en-US" dirty="0" smtClean="0"/>
              <a:t>「</a:t>
            </a:r>
            <a:r>
              <a:rPr lang="zh-HK" altLang="en-US" dirty="0"/>
              <a:t>依托咪酯</a:t>
            </a:r>
            <a:r>
              <a:rPr lang="zh-TW" altLang="en-US" dirty="0" smtClean="0"/>
              <a:t>」</a:t>
            </a:r>
            <a:r>
              <a:rPr lang="zh-TW" altLang="en-US" dirty="0"/>
              <a:t>？</a:t>
            </a:r>
            <a:endParaRPr lang="zh-HK" altLang="en-US" dirty="0"/>
          </a:p>
        </p:txBody>
      </p:sp>
      <p:sp>
        <p:nvSpPr>
          <p:cNvPr id="3" name="內容版面配置區 2">
            <a:extLst>
              <a:ext uri="{FF2B5EF4-FFF2-40B4-BE49-F238E27FC236}">
                <a16:creationId xmlns:a16="http://schemas.microsoft.com/office/drawing/2014/main" id="{A2A419A4-CE5B-4733-B11D-BDCC14579DB5}"/>
              </a:ext>
            </a:extLst>
          </p:cNvPr>
          <p:cNvSpPr>
            <a:spLocks noGrp="1"/>
          </p:cNvSpPr>
          <p:nvPr>
            <p:ph idx="1"/>
          </p:nvPr>
        </p:nvSpPr>
        <p:spPr>
          <a:xfrm>
            <a:off x="1202919" y="2011680"/>
            <a:ext cx="8320279" cy="4846320"/>
          </a:xfrm>
        </p:spPr>
        <p:txBody>
          <a:bodyPr>
            <a:normAutofit lnSpcReduction="10000"/>
          </a:bodyPr>
          <a:lstStyle/>
          <a:p>
            <a:r>
              <a:rPr lang="zh-TW" altLang="en-US" sz="2800" dirty="0"/>
              <a:t>往往以</a:t>
            </a:r>
            <a:r>
              <a:rPr lang="zh-TW" altLang="en-US" sz="2800" b="1" dirty="0">
                <a:solidFill>
                  <a:schemeClr val="accent1"/>
                </a:solidFill>
              </a:rPr>
              <a:t>電子煙產品或加熱煙草產品吸入</a:t>
            </a:r>
            <a:r>
              <a:rPr lang="zh-TW" altLang="en-US" sz="2800" dirty="0">
                <a:solidFill>
                  <a:schemeClr val="accent1"/>
                </a:solidFill>
              </a:rPr>
              <a:t>，</a:t>
            </a:r>
            <a:r>
              <a:rPr lang="zh-TW" altLang="en-US" sz="2800" b="1" dirty="0">
                <a:solidFill>
                  <a:schemeClr val="accent1"/>
                </a:solidFill>
              </a:rPr>
              <a:t>以油／液體的方式藏在膠囊內</a:t>
            </a:r>
            <a:r>
              <a:rPr lang="zh-TW" altLang="en-US" sz="2800" dirty="0"/>
              <a:t>，加熱成氣霧以供吸入，故又稱「上頭電子煙」   </a:t>
            </a:r>
            <a:endParaRPr lang="en-US" altLang="zh-TW" sz="2800" dirty="0"/>
          </a:p>
          <a:p>
            <a:r>
              <a:rPr lang="zh-TW" altLang="en-US" sz="2800" dirty="0" smtClean="0"/>
              <a:t>「</a:t>
            </a:r>
            <a:r>
              <a:rPr lang="zh-HK" altLang="en-US" sz="2800" dirty="0"/>
              <a:t>依托咪酯</a:t>
            </a:r>
            <a:r>
              <a:rPr lang="zh-TW" altLang="en-US" sz="2800" dirty="0" smtClean="0"/>
              <a:t>」</a:t>
            </a:r>
            <a:r>
              <a:rPr lang="zh-TW" altLang="en-US" sz="2800" b="1" dirty="0">
                <a:solidFill>
                  <a:schemeClr val="accent1"/>
                </a:solidFill>
              </a:rPr>
              <a:t>是法例要求必須經醫生處方的</a:t>
            </a:r>
            <a:r>
              <a:rPr lang="zh-TW" altLang="en-US" sz="2800" b="1" dirty="0" smtClean="0">
                <a:solidFill>
                  <a:schemeClr val="accent1"/>
                </a:solidFill>
              </a:rPr>
              <a:t>麻醉劑，</a:t>
            </a:r>
            <a:r>
              <a:rPr lang="zh-TW" altLang="en-US" sz="2800" dirty="0"/>
              <a:t>在醫院廣泛用於手術或其他醫療程序中，作誘導全身麻醉之</a:t>
            </a:r>
            <a:r>
              <a:rPr lang="zh-TW" altLang="en-US" sz="2800" dirty="0" smtClean="0"/>
              <a:t>用，</a:t>
            </a:r>
            <a:r>
              <a:rPr lang="zh-TW" altLang="en-US" sz="2800" b="1" dirty="0">
                <a:solidFill>
                  <a:schemeClr val="accent1"/>
                </a:solidFill>
              </a:rPr>
              <a:t>然而毒犯將</a:t>
            </a:r>
            <a:r>
              <a:rPr lang="zh-TW" altLang="en-US" sz="2800" b="1" dirty="0" smtClean="0">
                <a:solidFill>
                  <a:schemeClr val="accent1"/>
                </a:solidFill>
              </a:rPr>
              <a:t>其非法混入煙油及各種有害物質，成為新興毒品</a:t>
            </a:r>
            <a:endParaRPr lang="en-US" altLang="zh-TW" sz="2800" dirty="0"/>
          </a:p>
          <a:p>
            <a:r>
              <a:rPr lang="zh-TW" altLang="en-US" sz="2800" dirty="0" smtClean="0">
                <a:latin typeface="Roboto" panose="02000000000000000000" pitchFamily="2" charset="0"/>
              </a:rPr>
              <a:t>除</a:t>
            </a:r>
            <a:r>
              <a:rPr lang="zh-TW" altLang="en-US" sz="2800" dirty="0">
                <a:latin typeface="Roboto" panose="02000000000000000000" pitchFamily="2" charset="0"/>
              </a:rPr>
              <a:t>依托咪酯外</a:t>
            </a:r>
            <a:r>
              <a:rPr lang="zh-TW" altLang="en-US" sz="2800" dirty="0" smtClean="0">
                <a:latin typeface="Roboto" panose="02000000000000000000" pitchFamily="2" charset="0"/>
              </a:rPr>
              <a:t>，毒犯</a:t>
            </a:r>
            <a:r>
              <a:rPr lang="zh-TW" altLang="en-US" sz="2800" b="1" dirty="0" smtClean="0">
                <a:solidFill>
                  <a:schemeClr val="accent1"/>
                </a:solidFill>
              </a:rPr>
              <a:t>亦可</a:t>
            </a:r>
            <a:r>
              <a:rPr lang="zh-TW" altLang="en-US" sz="2800" b="1" dirty="0">
                <a:solidFill>
                  <a:schemeClr val="accent1"/>
                </a:solidFill>
              </a:rPr>
              <a:t>能混入其他毒品</a:t>
            </a:r>
            <a:r>
              <a:rPr lang="zh-TW" altLang="en-US" sz="2800" dirty="0">
                <a:latin typeface="Roboto" panose="02000000000000000000" pitchFamily="2" charset="0"/>
              </a:rPr>
              <a:t>，包括大麻和氯胺酮（俗稱「</a:t>
            </a:r>
            <a:r>
              <a:rPr lang="en-US" altLang="zh-TW" sz="2800" dirty="0">
                <a:latin typeface="Roboto" panose="02000000000000000000" pitchFamily="2" charset="0"/>
              </a:rPr>
              <a:t>K</a:t>
            </a:r>
            <a:r>
              <a:rPr lang="zh-TW" altLang="en-US" sz="2800" dirty="0">
                <a:latin typeface="Roboto" panose="02000000000000000000" pitchFamily="2" charset="0"/>
              </a:rPr>
              <a:t>仔」）等</a:t>
            </a:r>
            <a:endParaRPr lang="en-US" altLang="zh-TW" sz="2800" dirty="0">
              <a:latin typeface="Roboto" panose="02000000000000000000" pitchFamily="2" charset="0"/>
            </a:endParaRPr>
          </a:p>
          <a:p>
            <a:r>
              <a:rPr lang="zh-TW" altLang="en-US" sz="2800" dirty="0"/>
              <a:t>「</a:t>
            </a:r>
            <a:r>
              <a:rPr lang="zh-HK" altLang="en-US" sz="2800" dirty="0"/>
              <a:t>依托咪酯</a:t>
            </a:r>
            <a:r>
              <a:rPr lang="zh-TW" altLang="en-US" sz="2800" dirty="0"/>
              <a:t>」會</a:t>
            </a:r>
            <a:r>
              <a:rPr lang="zh-TW" altLang="en-US" sz="2800" b="1" dirty="0">
                <a:solidFill>
                  <a:schemeClr val="accent1"/>
                </a:solidFill>
              </a:rPr>
              <a:t>嚴重損害身心健康</a:t>
            </a:r>
            <a:r>
              <a:rPr lang="zh-TW" altLang="en-US" sz="2800" dirty="0"/>
              <a:t>，包括令人上癮、失憶、抽搐、昏迷，甚至死亡</a:t>
            </a:r>
            <a:endParaRPr lang="en-US" altLang="zh-TW" sz="2800" b="1" dirty="0"/>
          </a:p>
          <a:p>
            <a:endParaRPr lang="en-US" altLang="zh-TW" sz="2800" dirty="0"/>
          </a:p>
          <a:p>
            <a:endParaRPr lang="zh-HK" altLang="en-US" sz="2400" dirty="0"/>
          </a:p>
        </p:txBody>
      </p:sp>
      <p:sp>
        <p:nvSpPr>
          <p:cNvPr id="4" name="矩形 3">
            <a:extLst>
              <a:ext uri="{FF2B5EF4-FFF2-40B4-BE49-F238E27FC236}">
                <a16:creationId xmlns:a16="http://schemas.microsoft.com/office/drawing/2014/main" id="{CA75104A-6932-4831-99EA-B79E7547191B}"/>
              </a:ext>
            </a:extLst>
          </p:cNvPr>
          <p:cNvSpPr/>
          <p:nvPr/>
        </p:nvSpPr>
        <p:spPr>
          <a:xfrm>
            <a:off x="9929598" y="286130"/>
            <a:ext cx="2159566" cy="307777"/>
          </a:xfrm>
          <a:prstGeom prst="rect">
            <a:avLst/>
          </a:prstGeom>
        </p:spPr>
        <p:txBody>
          <a:bodyPr wrap="non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圖片</a:t>
            </a:r>
            <a:r>
              <a:rPr lang="en-US" sz="1400" dirty="0" err="1">
                <a:solidFill>
                  <a:schemeClr val="bg1"/>
                </a:solidFill>
                <a:latin typeface="微軟正黑體" panose="020B0604030504040204" pitchFamily="34" charset="-120"/>
                <a:ea typeface="微軟正黑體" panose="020B0604030504040204" pitchFamily="34" charset="-120"/>
              </a:rPr>
              <a:t>來源</a:t>
            </a:r>
            <a:r>
              <a:rPr lang="zh-TW" altLang="en-US" sz="1400" dirty="0">
                <a:solidFill>
                  <a:schemeClr val="bg1"/>
                </a:solidFill>
                <a:latin typeface="微軟正黑體" panose="020B0604030504040204" pitchFamily="34" charset="-120"/>
                <a:ea typeface="微軟正黑體" panose="020B0604030504040204" pitchFamily="34" charset="-120"/>
              </a:rPr>
              <a:t>：保安局禁毒處</a:t>
            </a:r>
            <a:endParaRPr lang="en-US" sz="14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BF44D43B-DD14-48DC-B7FA-89EFA886FCB8}"/>
              </a:ext>
            </a:extLst>
          </p:cNvPr>
          <p:cNvPicPr>
            <a:picLocks noChangeAspect="1"/>
          </p:cNvPicPr>
          <p:nvPr/>
        </p:nvPicPr>
        <p:blipFill>
          <a:blip r:embed="rId3"/>
          <a:stretch>
            <a:fillRect/>
          </a:stretch>
        </p:blipFill>
        <p:spPr>
          <a:xfrm>
            <a:off x="9698389" y="591953"/>
            <a:ext cx="2390775" cy="3590925"/>
          </a:xfrm>
          <a:prstGeom prst="rect">
            <a:avLst/>
          </a:prstGeom>
        </p:spPr>
      </p:pic>
      <p:sp>
        <p:nvSpPr>
          <p:cNvPr id="6" name="投影片編號版面配置區 5">
            <a:extLst>
              <a:ext uri="{FF2B5EF4-FFF2-40B4-BE49-F238E27FC236}">
                <a16:creationId xmlns:a16="http://schemas.microsoft.com/office/drawing/2014/main" id="{A317F4E8-2F8A-49D3-8497-2CB45E9FCC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62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a:t>
            </a:r>
            <a:r>
              <a:rPr lang="zh-TW" altLang="en-US" dirty="0"/>
              <a:t> </a:t>
            </a:r>
            <a:r>
              <a:rPr lang="zh-HK" altLang="en-US" dirty="0" smtClean="0"/>
              <a:t>依托</a:t>
            </a:r>
            <a:r>
              <a:rPr lang="zh-HK" altLang="en-US" dirty="0"/>
              <a:t>咪</a:t>
            </a:r>
            <a:r>
              <a:rPr lang="zh-HK" altLang="en-US" dirty="0" smtClean="0"/>
              <a:t>酯</a:t>
            </a:r>
            <a:r>
              <a:rPr lang="zh-TW" altLang="en-US" dirty="0" smtClean="0"/>
              <a:t> 」</a:t>
            </a:r>
            <a:r>
              <a:rPr lang="zh-TW" altLang="en-US" dirty="0"/>
              <a:t>的危險性</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5F615D3C-8AAB-4D15-BEEE-B3DD5F59BAD7}"/>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5211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D8E9DF-548E-422B-A1EA-9EEA3DAB7CC1}"/>
              </a:ext>
            </a:extLst>
          </p:cNvPr>
          <p:cNvSpPr>
            <a:spLocks noGrp="1"/>
          </p:cNvSpPr>
          <p:nvPr>
            <p:ph type="title"/>
          </p:nvPr>
        </p:nvSpPr>
        <p:spPr/>
        <p:txBody>
          <a:bodyPr>
            <a:normAutofit/>
          </a:bodyPr>
          <a:lstStyle/>
          <a:p>
            <a:r>
              <a:rPr lang="zh-TW" altLang="en-US" sz="3600" dirty="0"/>
              <a:t>依托咪酯中毒的急性臨牀表現及症狀</a:t>
            </a:r>
          </a:p>
        </p:txBody>
      </p:sp>
      <p:sp>
        <p:nvSpPr>
          <p:cNvPr id="3" name="內容版面配置區 2">
            <a:extLst>
              <a:ext uri="{FF2B5EF4-FFF2-40B4-BE49-F238E27FC236}">
                <a16:creationId xmlns:a16="http://schemas.microsoft.com/office/drawing/2014/main" id="{230A6F55-2B3C-4FB4-9955-92C090329F7D}"/>
              </a:ext>
            </a:extLst>
          </p:cNvPr>
          <p:cNvSpPr>
            <a:spLocks noGrp="1"/>
          </p:cNvSpPr>
          <p:nvPr>
            <p:ph idx="1"/>
          </p:nvPr>
        </p:nvSpPr>
        <p:spPr>
          <a:xfrm>
            <a:off x="1202919" y="2011680"/>
            <a:ext cx="9784080" cy="4653280"/>
          </a:xfrm>
        </p:spPr>
        <p:txBody>
          <a:bodyPr>
            <a:normAutofit fontScale="92500" lnSpcReduction="20000"/>
          </a:bodyPr>
          <a:lstStyle/>
          <a:p>
            <a:r>
              <a:rPr lang="zh-TW" altLang="en-US" sz="2800" dirty="0"/>
              <a:t>鎮靜、步履不穩跌倒、失去知覺</a:t>
            </a:r>
          </a:p>
          <a:p>
            <a:r>
              <a:rPr lang="zh-TW" altLang="en-US" sz="2800" dirty="0"/>
              <a:t>肌肉張力不正常</a:t>
            </a:r>
          </a:p>
          <a:p>
            <a:r>
              <a:rPr lang="zh-TW" altLang="en-US" sz="2800" dirty="0"/>
              <a:t>較少因中毒入院（因普遍可在 </a:t>
            </a:r>
            <a:r>
              <a:rPr lang="en-US" altLang="zh-TW" sz="2800" dirty="0"/>
              <a:t>5-10 </a:t>
            </a:r>
            <a:r>
              <a:rPr lang="zh-TW" altLang="en-US" sz="2800" dirty="0"/>
              <a:t>分鐘後恢復）</a:t>
            </a:r>
            <a:endParaRPr lang="en-US" altLang="zh-TW" sz="2800" dirty="0"/>
          </a:p>
          <a:p>
            <a:endParaRPr lang="en-US" altLang="zh-HK" sz="2800" dirty="0"/>
          </a:p>
          <a:p>
            <a:pPr marL="0" indent="0">
              <a:buNone/>
            </a:pPr>
            <a:r>
              <a:rPr lang="zh-TW" altLang="en-US" sz="2800" dirty="0"/>
              <a:t>急性毒性</a:t>
            </a:r>
            <a:endParaRPr lang="en-US" altLang="zh-TW" sz="2800" dirty="0"/>
          </a:p>
          <a:p>
            <a:r>
              <a:rPr lang="zh-TW" altLang="en-US" sz="2800" dirty="0"/>
              <a:t>短期內吸入過多會站立不穩、倒地</a:t>
            </a:r>
            <a:endParaRPr lang="en-US" altLang="zh-TW" sz="2800" dirty="0"/>
          </a:p>
          <a:p>
            <a:pPr marL="0" indent="0">
              <a:buNone/>
            </a:pPr>
            <a:endParaRPr lang="en-US" altLang="zh-HK" sz="2800" dirty="0"/>
          </a:p>
          <a:p>
            <a:pPr marL="0" indent="0">
              <a:buNone/>
            </a:pPr>
            <a:r>
              <a:rPr lang="zh-HK" altLang="en-US" sz="2800" dirty="0"/>
              <a:t>濫用鎮靜劑的風險</a:t>
            </a:r>
          </a:p>
          <a:p>
            <a:r>
              <a:rPr lang="zh-TW" altLang="en-US" sz="2800" dirty="0"/>
              <a:t>被</a:t>
            </a:r>
            <a:r>
              <a:rPr lang="zh-HK" altLang="en-US" sz="2800" dirty="0"/>
              <a:t>性侵、被偷竊</a:t>
            </a:r>
            <a:r>
              <a:rPr lang="zh-TW" altLang="en-US" sz="2800" dirty="0"/>
              <a:t>（</a:t>
            </a:r>
            <a:r>
              <a:rPr lang="en-GB" altLang="zh-HK" sz="2800" dirty="0"/>
              <a:t>Drug -facilitated crime</a:t>
            </a:r>
            <a:r>
              <a:rPr lang="zh-TW" altLang="en-US" sz="2800" dirty="0"/>
              <a:t>）</a:t>
            </a:r>
            <a:endParaRPr lang="en-GB" altLang="zh-HK" sz="2800" dirty="0"/>
          </a:p>
          <a:p>
            <a:r>
              <a:rPr lang="zh-HK" altLang="en-US" sz="2800" dirty="0"/>
              <a:t>受傷</a:t>
            </a:r>
            <a:r>
              <a:rPr lang="zh-TW" altLang="en-US" sz="2800" dirty="0"/>
              <a:t>（如</a:t>
            </a:r>
            <a:r>
              <a:rPr lang="zh-HK" altLang="en-US" sz="2800" dirty="0"/>
              <a:t>車禍及其他身體傷害</a:t>
            </a:r>
            <a:r>
              <a:rPr lang="zh-TW" altLang="en-US" sz="2800" dirty="0"/>
              <a:t>）</a:t>
            </a:r>
            <a:endParaRPr lang="zh-HK" altLang="en-US" sz="2800" dirty="0"/>
          </a:p>
        </p:txBody>
      </p:sp>
      <p:sp>
        <p:nvSpPr>
          <p:cNvPr id="4" name="投影片編號版面配置區 3">
            <a:extLst>
              <a:ext uri="{FF2B5EF4-FFF2-40B4-BE49-F238E27FC236}">
                <a16:creationId xmlns:a16="http://schemas.microsoft.com/office/drawing/2014/main" id="{2A3CA9AA-1E7B-4D29-9BF4-0390A5DB4C7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91624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電子煙的危害</a:t>
            </a:r>
            <a:endParaRPr lang="en-US" dirty="0"/>
          </a:p>
        </p:txBody>
      </p:sp>
      <p:sp>
        <p:nvSpPr>
          <p:cNvPr id="3" name="內容版面配置區 2"/>
          <p:cNvSpPr>
            <a:spLocks noGrp="1"/>
          </p:cNvSpPr>
          <p:nvPr>
            <p:ph idx="1"/>
          </p:nvPr>
        </p:nvSpPr>
        <p:spPr>
          <a:xfrm>
            <a:off x="2803701" y="2946829"/>
            <a:ext cx="9388299" cy="4014689"/>
          </a:xfrm>
        </p:spPr>
        <p:txBody>
          <a:bodyPr>
            <a:noAutofit/>
          </a:bodyPr>
          <a:lstStyle/>
          <a:p>
            <a:pPr marL="0" indent="0">
              <a:buNone/>
            </a:pPr>
            <a:endParaRPr lang="en-US" altLang="zh-TW" sz="2400" dirty="0"/>
          </a:p>
          <a:p>
            <a:pPr>
              <a:spcBef>
                <a:spcPts val="0"/>
              </a:spcBef>
            </a:pPr>
            <a:endParaRPr lang="en-US" altLang="zh-TW" sz="1400" dirty="0"/>
          </a:p>
          <a:p>
            <a:r>
              <a:rPr lang="zh-TW" altLang="en-US" sz="2400" dirty="0"/>
              <a:t>破壞 </a:t>
            </a:r>
            <a:r>
              <a:rPr lang="en-US" altLang="zh-TW" sz="2400" dirty="0"/>
              <a:t>DNA </a:t>
            </a:r>
            <a:r>
              <a:rPr lang="zh-TW" altLang="en-US" sz="2400" dirty="0"/>
              <a:t>及細胞修復，導致細胞異變，增加患上癌症風險，例如肺癌和</a:t>
            </a:r>
            <a:r>
              <a:rPr lang="zh-TW" altLang="en-US" sz="2400" dirty="0" smtClean="0"/>
              <a:t>膀胱癌。</a:t>
            </a:r>
            <a:endParaRPr lang="en-US" altLang="zh-TW" sz="2400" dirty="0"/>
          </a:p>
          <a:p>
            <a:endParaRPr lang="en-US" altLang="zh-TW" sz="2400" dirty="0"/>
          </a:p>
          <a:p>
            <a:r>
              <a:rPr lang="zh-TW" altLang="en-US" sz="2400" dirty="0"/>
              <a:t>增加氧化壓力，造成機體活性氧成分與抗氧化系統之間平衡失調，而引起一系列適應性的反應；導致心血管疾病。</a:t>
            </a:r>
          </a:p>
          <a:p>
            <a:r>
              <a:rPr lang="zh-TW" altLang="en-US" sz="2400" dirty="0"/>
              <a:t>每天使用兩次電子煙便可增加患上心臟病的風險。</a:t>
            </a:r>
          </a:p>
          <a:p>
            <a:r>
              <a:rPr lang="zh-TW" altLang="en-US" sz="2400" dirty="0"/>
              <a:t>引致胸痛、心悸、冠狀動脈疾病、心律不整等。</a:t>
            </a:r>
            <a:endParaRPr lang="en-US" altLang="zh-TW" sz="2400" dirty="0"/>
          </a:p>
        </p:txBody>
      </p:sp>
      <p:sp>
        <p:nvSpPr>
          <p:cNvPr id="4" name="圓角矩形 3"/>
          <p:cNvSpPr/>
          <p:nvPr/>
        </p:nvSpPr>
        <p:spPr>
          <a:xfrm>
            <a:off x="947650" y="3653925"/>
            <a:ext cx="1641561" cy="6479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癌症</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947650" y="4964484"/>
            <a:ext cx="1641561" cy="1712858"/>
          </a:xfrm>
          <a:prstGeom prst="roundRect">
            <a:avLst>
              <a:gd name="adj" fmla="val 5664"/>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心血管</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1A36AE38-595F-4622-84AC-98C6D05C710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文字方塊 7">
            <a:extLst>
              <a:ext uri="{FF2B5EF4-FFF2-40B4-BE49-F238E27FC236}">
                <a16:creationId xmlns:a16="http://schemas.microsoft.com/office/drawing/2014/main" id="{05BC7324-9DFB-4FEE-8769-4E857BB2A991}"/>
              </a:ext>
            </a:extLst>
          </p:cNvPr>
          <p:cNvSpPr txBox="1"/>
          <p:nvPr/>
        </p:nvSpPr>
        <p:spPr>
          <a:xfrm>
            <a:off x="224287" y="1838239"/>
            <a:ext cx="11835441" cy="1692771"/>
          </a:xfrm>
          <a:prstGeom prst="rect">
            <a:avLst/>
          </a:prstGeom>
          <a:noFill/>
        </p:spPr>
        <p:txBody>
          <a:bodyPr wrap="square">
            <a:spAutoFit/>
          </a:bodyPr>
          <a:lstStyle/>
          <a:p>
            <a:pPr marL="0" indent="0" algn="just">
              <a:buNone/>
            </a:pPr>
            <a:r>
              <a:rPr lang="zh-TW" altLang="en-US" sz="2600" dirty="0">
                <a:latin typeface="微軟正黑體" panose="020B0604030504040204" pitchFamily="34" charset="-120"/>
                <a:ea typeface="微軟正黑體" panose="020B0604030504040204" pitchFamily="34" charset="-120"/>
              </a:rPr>
              <a:t>電子煙的煙霧及二手煙中亦</a:t>
            </a:r>
            <a:r>
              <a:rPr lang="zh-TW" altLang="en-US" sz="2600" b="1" dirty="0">
                <a:latin typeface="微軟正黑體" panose="020B0604030504040204" pitchFamily="34" charset="-120"/>
                <a:ea typeface="微軟正黑體" panose="020B0604030504040204" pitchFamily="34" charset="-120"/>
              </a:rPr>
              <a:t>含有毒及致癌物質</a:t>
            </a:r>
            <a:r>
              <a:rPr lang="zh-TW" altLang="en-US" sz="2600" dirty="0">
                <a:latin typeface="微軟正黑體" panose="020B0604030504040204" pitchFamily="34" charset="-120"/>
                <a:ea typeface="微軟正黑體" panose="020B0604030504040204" pitchFamily="34" charset="-120"/>
              </a:rPr>
              <a:t>。化學溶液經高溫加熱後會釋放</a:t>
            </a:r>
            <a:r>
              <a:rPr lang="zh-TW" altLang="en-US" sz="2600" b="1" dirty="0">
                <a:latin typeface="微軟正黑體" panose="020B0604030504040204" pitchFamily="34" charset="-120"/>
                <a:ea typeface="微軟正黑體" panose="020B0604030504040204" pitchFamily="34" charset="-120"/>
              </a:rPr>
              <a:t>不同及不明的有害物質</a:t>
            </a:r>
            <a:r>
              <a:rPr lang="zh-TW" altLang="en-US" sz="2600" dirty="0">
                <a:latin typeface="微軟正黑體" panose="020B0604030504040204" pitchFamily="34" charset="-120"/>
                <a:ea typeface="微軟正黑體" panose="020B0604030504040204" pitchFamily="34" charset="-120"/>
              </a:rPr>
              <a:t>，當中</a:t>
            </a:r>
            <a:r>
              <a:rPr lang="zh-TW" altLang="en-US" sz="2600" b="1" dirty="0">
                <a:latin typeface="微軟正黑體" panose="020B0604030504040204" pitchFamily="34" charset="-120"/>
                <a:ea typeface="微軟正黑體" panose="020B0604030504040204" pitchFamily="34" charset="-120"/>
              </a:rPr>
              <a:t>有些含量可較傳統煙更加高（例如甲醛、多環芳香烴）</a:t>
            </a:r>
            <a:r>
              <a:rPr lang="zh-TW" altLang="en-US" sz="2600" dirty="0">
                <a:latin typeface="微軟正黑體" panose="020B0604030504040204" pitchFamily="34" charset="-120"/>
                <a:ea typeface="微軟正黑體" panose="020B0604030504040204" pitchFamily="34" charset="-120"/>
              </a:rPr>
              <a:t>、有些為</a:t>
            </a:r>
            <a:r>
              <a:rPr lang="zh-TW" altLang="en-US" sz="2600" b="1" dirty="0">
                <a:latin typeface="微軟正黑體" panose="020B0604030504040204" pitchFamily="34" charset="-120"/>
                <a:ea typeface="微軟正黑體" panose="020B0604030504040204" pitchFamily="34" charset="-120"/>
              </a:rPr>
              <a:t>電子煙特有（例如多溴聯苯醚），因此絕對不是減害或較健康的吸煙產品。</a:t>
            </a:r>
          </a:p>
        </p:txBody>
      </p:sp>
    </p:spTree>
    <p:extLst>
      <p:ext uri="{BB962C8B-B14F-4D97-AF65-F5344CB8AC3E}">
        <p14:creationId xmlns:p14="http://schemas.microsoft.com/office/powerpoint/2010/main" val="66271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9212" y="2133599"/>
            <a:ext cx="8915400" cy="4533207"/>
          </a:xfrm>
        </p:spPr>
        <p:txBody>
          <a:bodyPr>
            <a:normAutofit/>
          </a:bodyPr>
          <a:lstStyle/>
          <a:p>
            <a:pPr lvl="0"/>
            <a:r>
              <a:rPr lang="zh-TW" altLang="en-US" sz="2400" dirty="0"/>
              <a:t>即時減少</a:t>
            </a:r>
            <a:r>
              <a:rPr lang="zh-TW" altLang="en-US" sz="2400" dirty="0" smtClean="0"/>
              <a:t>呼</a:t>
            </a:r>
            <a:r>
              <a:rPr lang="zh-TW" altLang="en-US" sz="2400" dirty="0"/>
              <a:t>出</a:t>
            </a:r>
            <a:r>
              <a:rPr lang="zh-TW" altLang="en-US" sz="2400" dirty="0" smtClean="0"/>
              <a:t>一</a:t>
            </a:r>
            <a:r>
              <a:rPr lang="zh-TW" altLang="en-US" sz="2400" dirty="0"/>
              <a:t>氧化氮，增加呼吸系統阻力及抗阻。</a:t>
            </a:r>
          </a:p>
          <a:p>
            <a:pPr lvl="0"/>
            <a:r>
              <a:rPr lang="zh-TW" altLang="en-US" sz="2400" dirty="0"/>
              <a:t>導致閉塞性細支氣管炎（俗稱爆谷肺）、慢性阻塞性肺炎、哮喘、類脂性肺炎。</a:t>
            </a:r>
          </a:p>
          <a:p>
            <a:pPr lvl="0"/>
            <a:r>
              <a:rPr lang="zh-TW" altLang="en-US" sz="2400" dirty="0"/>
              <a:t>引致「 與電子煙產品使用相關的肺損傷 」（</a:t>
            </a:r>
            <a:r>
              <a:rPr lang="en-US" altLang="zh-TW" sz="2400" dirty="0"/>
              <a:t>EVALI</a:t>
            </a:r>
            <a:r>
              <a:rPr lang="zh-TW" altLang="en-US" sz="2400" dirty="0"/>
              <a:t>），可在短期內破壞肺部組織和功能，嚴重個案可致死亡。</a:t>
            </a:r>
            <a:endParaRPr lang="en-US" altLang="zh-TW" sz="2400" dirty="0"/>
          </a:p>
          <a:p>
            <a:pPr lvl="0"/>
            <a:endParaRPr lang="en-US" altLang="zh-TW" sz="2400" dirty="0"/>
          </a:p>
          <a:p>
            <a:pPr lvl="0"/>
            <a:r>
              <a:rPr lang="zh-TW" altLang="en-US" sz="2400" dirty="0"/>
              <a:t>影響甲狀腺分泌、生殖系統及胚胎發展。</a:t>
            </a:r>
            <a:endParaRPr lang="en-US" altLang="zh-TW" sz="2400" dirty="0"/>
          </a:p>
          <a:p>
            <a:pPr lvl="0"/>
            <a:endParaRPr lang="en-US" altLang="zh-TW" sz="2400" dirty="0"/>
          </a:p>
          <a:p>
            <a:pPr lvl="0"/>
            <a:r>
              <a:rPr lang="zh-TW" altLang="en-US" sz="2400" dirty="0"/>
              <a:t>損害免疫系統，引起癲癇。</a:t>
            </a:r>
            <a:endParaRPr lang="en-US" sz="2400" dirty="0"/>
          </a:p>
        </p:txBody>
      </p:sp>
      <p:sp>
        <p:nvSpPr>
          <p:cNvPr id="5" name="圓角矩形 4"/>
          <p:cNvSpPr/>
          <p:nvPr/>
        </p:nvSpPr>
        <p:spPr>
          <a:xfrm>
            <a:off x="349134" y="2133599"/>
            <a:ext cx="2240077" cy="2043290"/>
          </a:xfrm>
          <a:prstGeom prst="roundRect">
            <a:avLst>
              <a:gd name="adj" fmla="val 3408"/>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呼吸系統疾病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圓角矩形 5"/>
          <p:cNvSpPr/>
          <p:nvPr/>
        </p:nvSpPr>
        <p:spPr>
          <a:xfrm>
            <a:off x="349134" y="4857201"/>
            <a:ext cx="2240078" cy="423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生殖系統疾病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49134" y="5802902"/>
            <a:ext cx="2240077" cy="44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其他健康風險</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7744178" y="191194"/>
            <a:ext cx="4447822" cy="1624145"/>
          </a:xfrm>
          <a:prstGeom prst="rect">
            <a:avLst/>
          </a:prstGeom>
        </p:spPr>
      </p:pic>
      <p:sp>
        <p:nvSpPr>
          <p:cNvPr id="9" name="矩形 8"/>
          <p:cNvSpPr/>
          <p:nvPr/>
        </p:nvSpPr>
        <p:spPr>
          <a:xfrm>
            <a:off x="8616251" y="6359029"/>
            <a:ext cx="3416320"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圖片及資料</a:t>
            </a:r>
            <a:r>
              <a:rPr lang="en-US" sz="1400" dirty="0" err="1">
                <a:latin typeface="微軟正黑體" panose="020B0604030504040204" pitchFamily="34" charset="-120"/>
                <a:ea typeface="微軟正黑體" panose="020B0604030504040204" pitchFamily="34" charset="-120"/>
              </a:rPr>
              <a:t>來源</a:t>
            </a:r>
            <a:r>
              <a:rPr lang="zh-TW" altLang="en-US" sz="1400" dirty="0">
                <a:latin typeface="微軟正黑體" panose="020B0604030504040204" pitchFamily="34" charset="-120"/>
                <a:ea typeface="微軟正黑體" panose="020B0604030504040204" pitchFamily="34" charset="-120"/>
              </a:rPr>
              <a:t>：香港吸煙與健康委員會</a:t>
            </a:r>
            <a:endParaRPr lang="en-US" sz="14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EBDC991-6487-47F1-B667-654EDB5C016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8995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綜合新聞報導</a:t>
            </a:r>
            <a:endParaRPr lang="en-US" dirty="0"/>
          </a:p>
        </p:txBody>
      </p:sp>
      <p:sp>
        <p:nvSpPr>
          <p:cNvPr id="3" name="內容版面配置區 2"/>
          <p:cNvSpPr>
            <a:spLocks noGrp="1"/>
          </p:cNvSpPr>
          <p:nvPr>
            <p:ph idx="1"/>
          </p:nvPr>
        </p:nvSpPr>
        <p:spPr>
          <a:xfrm>
            <a:off x="1202919" y="1937173"/>
            <a:ext cx="10402272" cy="4660053"/>
          </a:xfrm>
        </p:spPr>
        <p:txBody>
          <a:bodyPr>
            <a:noAutofit/>
          </a:bodyPr>
          <a:lstStyle/>
          <a:p>
            <a:r>
              <a:rPr lang="zh-TW" altLang="en-US" sz="2800" dirty="0"/>
              <a:t>近期，青年吸食</a:t>
            </a:r>
            <a:r>
              <a:rPr lang="zh-TW" altLang="en-US" sz="2800" dirty="0" smtClean="0"/>
              <a:t>「</a:t>
            </a:r>
            <a:r>
              <a:rPr lang="zh-HK" altLang="en-US" sz="2800" dirty="0"/>
              <a:t>依托咪酯</a:t>
            </a:r>
            <a:r>
              <a:rPr lang="zh-TW" altLang="en-US" sz="2800" dirty="0" smtClean="0"/>
              <a:t>」</a:t>
            </a:r>
            <a:r>
              <a:rPr lang="zh-TW" altLang="en-US" sz="2800" dirty="0"/>
              <a:t>的案例增多，導致嚴重的健康問題。吸食</a:t>
            </a:r>
            <a:r>
              <a:rPr lang="zh-TW" altLang="en-US" sz="2800" dirty="0" smtClean="0"/>
              <a:t>「</a:t>
            </a:r>
            <a:r>
              <a:rPr lang="zh-HK" altLang="en-US" sz="2800" dirty="0"/>
              <a:t>依托咪酯</a:t>
            </a:r>
            <a:r>
              <a:rPr lang="zh-TW" altLang="en-US" sz="2800" dirty="0" smtClean="0"/>
              <a:t>」</a:t>
            </a:r>
            <a:r>
              <a:rPr lang="zh-TW" altLang="en-US" sz="2800" dirty="0"/>
              <a:t>會出現</a:t>
            </a:r>
            <a:r>
              <a:rPr lang="zh-TW" altLang="en-US" sz="2800" b="1" dirty="0">
                <a:solidFill>
                  <a:schemeClr val="accent1"/>
                </a:solidFill>
              </a:rPr>
              <a:t>鎮靜、步履不穩、全身顫抖及失去知覺</a:t>
            </a:r>
            <a:r>
              <a:rPr lang="zh-TW" altLang="en-US" sz="2800" dirty="0"/>
              <a:t>等急性毒性影響。一些吸食者</a:t>
            </a:r>
            <a:r>
              <a:rPr lang="zh-TW" altLang="en-US" sz="2800" b="1" dirty="0">
                <a:solidFill>
                  <a:schemeClr val="accent1"/>
                </a:solidFill>
              </a:rPr>
              <a:t>因失去意識，增加了被車撞或遭受非禮、性侵的風險</a:t>
            </a:r>
            <a:r>
              <a:rPr lang="zh-TW" altLang="en-US" sz="2800" dirty="0"/>
              <a:t>。戒斷症狀則包括情緒波動、暴力行為。</a:t>
            </a:r>
            <a:endParaRPr lang="en-US" altLang="zh-TW" sz="2800" dirty="0"/>
          </a:p>
          <a:p>
            <a:r>
              <a:rPr lang="zh-TW" altLang="en-US" sz="2800" dirty="0"/>
              <a:t>此外，</a:t>
            </a:r>
            <a:r>
              <a:rPr lang="zh-TW" altLang="en-US" sz="2800" b="1" dirty="0">
                <a:solidFill>
                  <a:schemeClr val="accent1"/>
                </a:solidFill>
              </a:rPr>
              <a:t>長期使用「依托咪酯」會導致腎上腺雄性荷爾蒙過多，影響女性的生理健康</a:t>
            </a:r>
            <a:r>
              <a:rPr lang="zh-TW" altLang="en-US" sz="2800" dirty="0"/>
              <a:t>，例如引起皮膚變差、月經不正常，甚至可能導致陰部變形。此外，</a:t>
            </a:r>
            <a:r>
              <a:rPr lang="zh-TW" altLang="en-US" sz="2800" dirty="0" smtClean="0"/>
              <a:t>「</a:t>
            </a:r>
            <a:r>
              <a:rPr lang="zh-HK" altLang="en-US" sz="2800" dirty="0"/>
              <a:t>依托咪酯</a:t>
            </a:r>
            <a:r>
              <a:rPr lang="zh-TW" altLang="en-US" sz="2800" dirty="0" smtClean="0"/>
              <a:t>」</a:t>
            </a:r>
            <a:r>
              <a:rPr lang="zh-TW" altLang="en-US" sz="2800" dirty="0"/>
              <a:t>亦會影響腎上腺皮質激素分泌，導致</a:t>
            </a:r>
            <a:r>
              <a:rPr lang="zh-TW" altLang="en-US" sz="2800" b="1" dirty="0">
                <a:solidFill>
                  <a:schemeClr val="accent1"/>
                </a:solidFill>
              </a:rPr>
              <a:t>高血壓和電解質失調</a:t>
            </a:r>
            <a:r>
              <a:rPr lang="zh-TW" altLang="en-US" sz="2800" dirty="0"/>
              <a:t>。由於</a:t>
            </a:r>
            <a:r>
              <a:rPr lang="zh-TW" altLang="en-US" sz="2800" dirty="0" smtClean="0"/>
              <a:t>「</a:t>
            </a:r>
            <a:r>
              <a:rPr lang="zh-HK" altLang="en-US" sz="2800" dirty="0"/>
              <a:t>依托咪酯</a:t>
            </a:r>
            <a:r>
              <a:rPr lang="zh-TW" altLang="en-US" sz="2800" dirty="0" smtClean="0"/>
              <a:t>」</a:t>
            </a:r>
            <a:r>
              <a:rPr lang="zh-TW" altLang="en-US" sz="2800" dirty="0"/>
              <a:t>屬於鎮靜劑，</a:t>
            </a:r>
            <a:r>
              <a:rPr lang="zh-TW" altLang="en-US" sz="2800" b="1" dirty="0">
                <a:solidFill>
                  <a:schemeClr val="accent1"/>
                </a:solidFill>
              </a:rPr>
              <a:t>青少年長期濫用會對他們尚未發展成熟的腦部造成嚴重且可能無法逆轉的影響</a:t>
            </a:r>
            <a:r>
              <a:rPr lang="zh-TW" altLang="en-US" sz="2800" dirty="0"/>
              <a:t>，風險更大。</a:t>
            </a:r>
            <a:endParaRPr lang="en-US" altLang="zh-TW" sz="2800" dirty="0"/>
          </a:p>
          <a:p>
            <a:endParaRPr lang="zh-TW" altLang="en-US" sz="2800" dirty="0"/>
          </a:p>
        </p:txBody>
      </p:sp>
      <p:sp>
        <p:nvSpPr>
          <p:cNvPr id="4" name="投影片編號版面配置區 3">
            <a:extLst>
              <a:ext uri="{FF2B5EF4-FFF2-40B4-BE49-F238E27FC236}">
                <a16:creationId xmlns:a16="http://schemas.microsoft.com/office/drawing/2014/main" id="{83365544-4DA4-4CD6-BC1A-B169FFAE2E7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7266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帶狀">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帶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帶狀">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帶狀</Template>
  <TotalTime>23469</TotalTime>
  <Words>4422</Words>
  <Application>Microsoft Office PowerPoint</Application>
  <PresentationFormat>寬螢幕</PresentationFormat>
  <Paragraphs>469</Paragraphs>
  <Slides>34</Slides>
  <Notes>34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34</vt:i4>
      </vt:variant>
    </vt:vector>
  </HeadingPairs>
  <TitlesOfParts>
    <vt:vector size="44" baseType="lpstr">
      <vt:lpstr>Roboto</vt:lpstr>
      <vt:lpstr>微軟正黑體</vt:lpstr>
      <vt:lpstr>新細明體</vt:lpstr>
      <vt:lpstr>標楷體</vt:lpstr>
      <vt:lpstr>Arial</vt:lpstr>
      <vt:lpstr>Calibri</vt:lpstr>
      <vt:lpstr>Corbel</vt:lpstr>
      <vt:lpstr>Times New Roman</vt:lpstr>
      <vt:lpstr>Wingdings</vt:lpstr>
      <vt:lpstr>帶狀</vt:lpstr>
      <vt:lpstr>「依托咪酯」的真相：保護自己，遠離誘惑」</vt:lpstr>
      <vt:lpstr>學習重點</vt:lpstr>
      <vt:lpstr>太空？太「兇」! 吸食電子煙可以上太空？</vt:lpstr>
      <vt:lpstr>甚麼是「依托咪酯」？</vt:lpstr>
      <vt:lpstr>「 依托咪酯 」的危險性</vt:lpstr>
      <vt:lpstr>依托咪酯中毒的急性臨牀表現及症狀</vt:lpstr>
      <vt:lpstr>電子煙的危害</vt:lpstr>
      <vt:lpstr>PowerPoint 簡報</vt:lpstr>
      <vt:lpstr>綜合新聞報導</vt:lpstr>
      <vt:lpstr>與「依托咪酯」相關的 法例及被呈報數字</vt:lpstr>
      <vt:lpstr>將依托咪酯列為毒品 立法加強規管：</vt:lpstr>
      <vt:lpstr>被呈報吸毒人數</vt:lpstr>
      <vt:lpstr>PowerPoint 簡報</vt:lpstr>
      <vt:lpstr>課堂活動一： 抗毒任務──選擇與後果</vt:lpstr>
      <vt:lpstr>小組活動：抗毒任務</vt:lpstr>
      <vt:lpstr>猜猜 ‧ 想想 為甚麼人們會接觸毒品？</vt:lpstr>
      <vt:lpstr>PowerPoint 簡報</vt:lpstr>
      <vt:lpstr>PowerPoint 簡報</vt:lpstr>
      <vt:lpstr>揭開迷霧：青少年吸毒背後的真相</vt:lpstr>
      <vt:lpstr>廿一歲以下人士吸毒原因</vt:lpstr>
      <vt:lpstr>課堂活動二：個案討論</vt:lpstr>
      <vt:lpstr>小組活動：角色扮演</vt:lpstr>
      <vt:lpstr>PowerPoint 簡報</vt:lpstr>
      <vt:lpstr>小組活動：角色扮演</vt:lpstr>
      <vt:lpstr>PowerPoint 簡報</vt:lpstr>
      <vt:lpstr>PowerPoint 簡報</vt:lpstr>
      <vt:lpstr>課堂活動三：我的好心情秘笈</vt:lpstr>
      <vt:lpstr>當你情緒低落和面對壓力時，你有何紓解方法？</vt:lpstr>
      <vt:lpstr>我的好心情秘笈</vt:lpstr>
      <vt:lpstr>我的好心情秘笈</vt:lpstr>
      <vt:lpstr>我的好心情秘笈</vt:lpstr>
      <vt:lpstr>我的行動承諾</vt:lpstr>
      <vt:lpstr>延伸學習活動</vt:lpstr>
      <vt:lpstr>其他參考資料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「太空油的真相：保護自己，遠離誘惑」</dc:title>
  <dc:creator>MAN, Shi-chun</dc:creator>
  <cp:lastModifiedBy>YAN, Wai-man</cp:lastModifiedBy>
  <cp:revision>207</cp:revision>
  <cp:lastPrinted>2025-08-01T05:01:46Z</cp:lastPrinted>
  <dcterms:created xsi:type="dcterms:W3CDTF">2024-10-28T09:03:26Z</dcterms:created>
  <dcterms:modified xsi:type="dcterms:W3CDTF">2025-08-01T05:38:48Z</dcterms:modified>
</cp:coreProperties>
</file>