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10"/>
  </p:notesMasterIdLst>
  <p:sldIdLst>
    <p:sldId id="256" r:id="rId2"/>
    <p:sldId id="262" r:id="rId3"/>
    <p:sldId id="257" r:id="rId4"/>
    <p:sldId id="258" r:id="rId5"/>
    <p:sldId id="260" r:id="rId6"/>
    <p:sldId id="259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2077" autoAdjust="0"/>
  </p:normalViewPr>
  <p:slideViewPr>
    <p:cSldViewPr snapToGrid="0">
      <p:cViewPr varScale="1">
        <p:scale>
          <a:sx n="57" d="100"/>
          <a:sy n="57" d="100"/>
        </p:scale>
        <p:origin x="10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6246A-9D6B-4624-A1C7-FF7DB13D009C}" type="datetimeFigureOut">
              <a:rPr lang="zh-HK" altLang="en-US" smtClean="0"/>
              <a:t>13/12/2023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A5C1B-1CBF-4EA3-AA8F-CDE0665FB8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1595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19768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教學建議：</a:t>
            </a:r>
            <a:endParaRPr lang="en-US" altLang="zh-TW" dirty="0" smtClean="0"/>
          </a:p>
          <a:p>
            <a:r>
              <a:rPr lang="en-US" altLang="zh-TW" dirty="0" smtClean="0"/>
              <a:t>1. </a:t>
            </a:r>
            <a:r>
              <a:rPr lang="zh-TW" altLang="en-US" dirty="0" smtClean="0"/>
              <a:t>教師可派發紙張，讓學生在紙上繪畫家族樹。</a:t>
            </a:r>
            <a:endParaRPr lang="en-US" altLang="zh-TW" dirty="0" smtClean="0"/>
          </a:p>
          <a:p>
            <a:r>
              <a:rPr lang="en-US" altLang="zh-TW" dirty="0" smtClean="0"/>
              <a:t>2. </a:t>
            </a:r>
            <a:r>
              <a:rPr lang="zh-TW" altLang="en-US" dirty="0" smtClean="0"/>
              <a:t>初小學生能力或有未及，教師可給予指示，提醒學生由自己開始，再畫出父母、祖父母、外祖父母。</a:t>
            </a:r>
            <a:endParaRPr lang="en-US" altLang="zh-TW" dirty="0" smtClean="0"/>
          </a:p>
          <a:p>
            <a:r>
              <a:rPr lang="en-US" altLang="zh-TW" dirty="0" smtClean="0"/>
              <a:t>3. </a:t>
            </a:r>
            <a:r>
              <a:rPr lang="zh-TW" altLang="en-US" dirty="0" smtClean="0"/>
              <a:t>請學生分享自己的家族樹。</a:t>
            </a:r>
            <a:endParaRPr lang="en-US" altLang="zh-TW" dirty="0" smtClean="0"/>
          </a:p>
          <a:p>
            <a:r>
              <a:rPr lang="en-US" altLang="zh-TW" dirty="0" smtClean="0"/>
              <a:t>4. </a:t>
            </a:r>
            <a:r>
              <a:rPr lang="zh-TW" altLang="en-US" dirty="0" smtClean="0"/>
              <a:t>完成活動後，教師可和學生共同反思：</a:t>
            </a:r>
            <a:endParaRPr lang="en-US" altLang="zh-TW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生命是一代一代的延續，我們的生命也是來自於父母、父母的生命又來自祖父母，生生不息。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因有父母輩的細心照顧，我們才能健康地成長，因此要心存感恩，更要孝敬父母。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向學生提問：「生命有始有終。有些親人已經離世了，中國傳統上我們會在哪個節日拜祭他們呢？」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帶出清明節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注意事項：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教師雖留意班中學生的家庭背景、狀況及情緒，如班上有學生有家庭離異，甚至有學生為孤兒，教師應避免要求相關學生完成此活動。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教師可安排相關學生思考生命中值得愛和珍惜的人／愛自己的人及其原因，並思考如果這些人離世了，可透過甚麼方式紀念他們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A5C1B-1CBF-4EA3-AA8F-CDE0665FB869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6032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可透過此連結觀看影片：</a:t>
            </a:r>
            <a:r>
              <a:rPr lang="en-US" altLang="zh-TW" baseline="0" dirty="0" smtClean="0"/>
              <a:t> </a:t>
            </a:r>
            <a:r>
              <a:rPr lang="en-US" altLang="zh-TW" dirty="0" smtClean="0"/>
              <a:t>https://reurl.cc/9RzMKn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(3:32-8:05)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HK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參考資料：</a:t>
            </a:r>
            <a:endParaRPr lang="en-US" altLang="zh-TW" dirty="0" smtClean="0"/>
          </a:p>
          <a:p>
            <a:endParaRPr lang="zh-HK" alt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清明節是一個紀念祖先的節日，主要的紀念儀式是掃墓。掃墓是表達慎終追遠、敦親睦族及行孝的意思。清明節除了祭祖掃墓之外，還可在野外進行各項有益身心的活動。這個節日除了有慎終追遠的感傷，還融合了歡樂賞春的氣氛。 </a:t>
            </a:r>
          </a:p>
          <a:p>
            <a:endParaRPr lang="zh-HK" alt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清明節適逢春季，大地回春，自然界到處呈現一派生機勃勃的景象，正是郊遊的大好時光。清明節又名為「踏青節」，清明踏青又作為「春遊」。教師可帶領學生探討清明掃墓和踏青的意義。 </a:t>
            </a:r>
          </a:p>
          <a:p>
            <a:endParaRPr lang="zh-HK" alt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古人放風箏是為了驅除晦氣，消災解難。清明節前後，春風正盛，是戶外遊樂的好時節。自古以來，墓地多位於郊區，到了清朝，便發展成清明掃墓「放風箏」的習俗。掃墓時，成年人帶小孩在山上放紙鳶，對孩童的身心健康有裨益。教師可帶領學生探討放風箏與清明掃墓的意義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HK" alt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A5C1B-1CBF-4EA3-AA8F-CDE0665FB869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52330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人的生命都是祖先延續下來、父母所賦予的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所以，</a:t>
            </a:r>
            <a:r>
              <a:rPr lang="zh-TW" altLang="en-US" dirty="0" smtClean="0"/>
              <a:t>傳統中華文化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十分重視孝道，重視人們對父母、長輩和家人的責任，要透過行動報答他們的養育之恩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人們會在父母、長輩活著時按禮侍奉；死之後按禮安葬、按禮紀念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A5C1B-1CBF-4EA3-AA8F-CDE0665FB869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77227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建議討論問題：</a:t>
            </a:r>
            <a:endParaRPr lang="en-US" altLang="zh-TW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自古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至今，市民在清明節都往哪裏去？ 	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你有去過掃墓嗎？是跟誰去？請與同學分享你的經歷、見聞和感受。</a:t>
            </a:r>
            <a:endParaRPr lang="zh-TW" alt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為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甚麼各個墳場在清明節都擠滿掃墓的市民？ 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清明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祭祖掃墓，我們會透過甚麼形式緬懷祖先呢？ 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祭祖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有甚麼意義？為甚麼我們需要這樣做？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明白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了祭祖的意義後，我們應抱持甚麼態度去祭祀已故的親人呢？ 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endParaRPr lang="zh-TW" alt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HK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zh-TW" alt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HK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zh-TW" alt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HK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zh-TW" alt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HK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US" altLang="zh-HK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A5C1B-1CBF-4EA3-AA8F-CDE0665FB869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6318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教學建議：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教師可讓學生設計風箏圖樣，並可鼓勵學生加上感恩說話，以表思情。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若有空間，教師亦可與其他科目協商，共同製作實體風箏，讓學生體驗清明節放風箏的傳統習俗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如班上有學生為孤兒／對其祖先毫無概念，教師可安排相關學生思考生命中值得愛和珍惜的人／愛自己的人及其原因，並在</a:t>
            </a:r>
            <a:r>
              <a:rPr lang="zh-TW" altLang="en-US" sz="1200" dirty="0" smtClean="0">
                <a:solidFill>
                  <a:srgbClr val="FBF8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風箏上寫上你對他們說的話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A5C1B-1CBF-4EA3-AA8F-CDE0665FB869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77105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20771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12/13/2023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7C215A4E-672E-4B67-9E28-20228383E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t="2015" r="1303"/>
          <a:stretch/>
        </p:blipFill>
        <p:spPr>
          <a:xfrm>
            <a:off x="-48683" y="-27384"/>
            <a:ext cx="12289365" cy="6885384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071A-CE3A-4074-A945-006337BFE453}" type="datetimeFigureOut">
              <a:rPr lang="zh-HK" altLang="en-US" smtClean="0"/>
              <a:t>13/12/2023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DAF7-2573-47DE-BFED-210B29DFE92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4267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url.cc/9RzMK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18413" y="2132827"/>
            <a:ext cx="7906488" cy="2106664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清明掃墓顯孝思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62100" y="4006734"/>
            <a:ext cx="9070848" cy="1132529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價值觀教育</a:t>
            </a: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小學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德育、公民及國民教育組製作</a:t>
            </a:r>
          </a:p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2023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4261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8">
            <a:extLst>
              <a:ext uri="{FF2B5EF4-FFF2-40B4-BE49-F238E27FC236}">
                <a16:creationId xmlns:a16="http://schemas.microsoft.com/office/drawing/2014/main" id="{212136E0-08E0-4418-88D5-5E76717EA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854959"/>
              </p:ext>
            </p:extLst>
          </p:nvPr>
        </p:nvGraphicFramePr>
        <p:xfrm>
          <a:off x="2089943" y="1481737"/>
          <a:ext cx="7965862" cy="4213287"/>
        </p:xfrm>
        <a:graphic>
          <a:graphicData uri="http://schemas.openxmlformats.org/drawingml/2006/table">
            <a:tbl>
              <a:tblPr/>
              <a:tblGrid>
                <a:gridCol w="1699642">
                  <a:extLst>
                    <a:ext uri="{9D8B030D-6E8A-4147-A177-3AD203B41FA5}">
                      <a16:colId xmlns:a16="http://schemas.microsoft.com/office/drawing/2014/main" val="671913260"/>
                    </a:ext>
                  </a:extLst>
                </a:gridCol>
                <a:gridCol w="6266220">
                  <a:extLst>
                    <a:ext uri="{9D8B030D-6E8A-4147-A177-3AD203B41FA5}">
                      <a16:colId xmlns:a16="http://schemas.microsoft.com/office/drawing/2014/main" val="3911223499"/>
                    </a:ext>
                  </a:extLst>
                </a:gridCol>
              </a:tblGrid>
              <a:tr h="181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spc="100" baseline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活動概要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spc="100" baseline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透過生活事件，讓學生認識生命的來源，加強了解家庭、宗族血緣的關係，建立中華文化中「慎終追遠」的觀念。藉著清明節掃墓，思念祖先的恩德，做個負責任、有孝義的子孫。</a:t>
                      </a:r>
                      <a:endParaRPr lang="en-US" altLang="zh-HK" sz="2400" b="0" kern="1200" spc="100" baseline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8304074"/>
                  </a:ext>
                </a:extLst>
              </a:tr>
              <a:tr h="15333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spc="100" baseline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學習目標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457200" indent="-457200">
                        <a:buAutoNum type="arabicPeriod"/>
                      </a:pPr>
                      <a:r>
                        <a:rPr lang="zh-TW" altLang="en-US" sz="2400" b="0" kern="1200" spc="100" baseline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學生能了解生命和家族是緊密連繫。</a:t>
                      </a:r>
                      <a:endParaRPr lang="en-US" altLang="zh-TW" sz="2400" b="0" kern="1200" spc="100" baseline="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457200" indent="-457200">
                        <a:buAutoNum type="arabicPeriod"/>
                      </a:pPr>
                      <a:r>
                        <a:rPr lang="zh-TW" altLang="en-US" sz="2400" b="0" kern="1200" spc="100" baseline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學生能明白清明節的來源及背後的意義。</a:t>
                      </a:r>
                      <a:endParaRPr lang="en-US" altLang="zh-TW" sz="2400" b="0" kern="1200" spc="100" baseline="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457200" indent="-457200">
                        <a:buAutoNum type="arabicPeriod"/>
                      </a:pPr>
                      <a:r>
                        <a:rPr lang="zh-TW" altLang="en-US" sz="2400" b="0" kern="1200" spc="100" baseline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學生能向祖先及長輩表達感恩之情。</a:t>
                      </a:r>
                      <a:endParaRPr lang="zh-TW" altLang="zh-HK" sz="2400" b="0" kern="1200" spc="100" baseline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042857"/>
                  </a:ext>
                </a:extLst>
              </a:tr>
              <a:tr h="799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spc="100" baseline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價值觀和</a:t>
                      </a:r>
                      <a:r>
                        <a:rPr lang="en-US" altLang="zh-TW" sz="2400" b="0" spc="100" baseline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altLang="zh-TW" sz="2400" b="0" spc="100" baseline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en-US" sz="2400" b="0" spc="100" baseline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態度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spc="100" baseline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孝親、仁愛</a:t>
                      </a:r>
                      <a:endParaRPr lang="zh-TW" altLang="zh-HK" sz="2400" b="0" kern="1200" spc="100" baseline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7798219"/>
                  </a:ext>
                </a:extLst>
              </a:tr>
            </a:tbl>
          </a:graphicData>
        </a:graphic>
      </p:graphicFrame>
      <p:sp>
        <p:nvSpPr>
          <p:cNvPr id="2" name="文字方塊 1">
            <a:extLst>
              <a:ext uri="{FF2B5EF4-FFF2-40B4-BE49-F238E27FC236}">
                <a16:creationId xmlns:a16="http://schemas.microsoft.com/office/drawing/2014/main" id="{6EE1A609-063F-4C6B-84B1-30C8112C51A7}"/>
              </a:ext>
            </a:extLst>
          </p:cNvPr>
          <p:cNvSpPr txBox="1"/>
          <p:nvPr/>
        </p:nvSpPr>
        <p:spPr>
          <a:xfrm>
            <a:off x="1742224" y="579386"/>
            <a:ext cx="2605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spc="100" dirty="0">
                <a:latin typeface="標楷體" panose="03000509000000000000" pitchFamily="65" charset="-120"/>
                <a:ea typeface="標楷體" panose="03000509000000000000" pitchFamily="65" charset="-120"/>
              </a:rPr>
              <a:t>學習重點</a:t>
            </a:r>
            <a:endParaRPr lang="zh-HK" altLang="en-US" sz="3200" spc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7320136" y="6024727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41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375458"/>
            <a:ext cx="10058400" cy="137160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我們都是一家人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1504012"/>
            <a:ext cx="4545676" cy="454567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428885" y="618266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442858" y="1747058"/>
            <a:ext cx="6150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親愛的同學，你是怎樣來到這個世界上的呢？</a:t>
            </a:r>
            <a:endParaRPr lang="zh-HK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448301" y="3118658"/>
            <a:ext cx="6150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你會怎樣稱呼爸爸媽媽的父母？</a:t>
            </a:r>
            <a:endParaRPr lang="zh-HK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519058" y="4542453"/>
            <a:ext cx="6150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你的家中有哪些人？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讓我們一起來畫一畫屬於你的家族樹吧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HK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184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11551" t="18141" r="38929" b="31901"/>
          <a:stretch/>
        </p:blipFill>
        <p:spPr>
          <a:xfrm>
            <a:off x="2382158" y="1592495"/>
            <a:ext cx="7398839" cy="4197419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550890" y="463351"/>
            <a:ext cx="8909895" cy="904577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清明節的由來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106940" y="5910572"/>
            <a:ext cx="3433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TW" altLang="en-US" sz="1400" dirty="0" smtClean="0"/>
              <a:t>教育多媒體：</a:t>
            </a:r>
            <a:r>
              <a:rPr lang="en-US" altLang="zh-TW" sz="1400" dirty="0" smtClean="0"/>
              <a:t> </a:t>
            </a:r>
            <a:r>
              <a:rPr lang="en-US" altLang="zh-TW" sz="1400" dirty="0">
                <a:hlinkClick r:id="rId4"/>
              </a:rPr>
              <a:t>https://</a:t>
            </a:r>
            <a:r>
              <a:rPr lang="en-US" altLang="zh-TW" sz="1400" dirty="0" smtClean="0">
                <a:hlinkClick r:id="rId4"/>
              </a:rPr>
              <a:t>reurl.cc/9RzMKn</a:t>
            </a:r>
            <a:endParaRPr lang="en-US" altLang="zh-TW" sz="1400" dirty="0" smtClean="0"/>
          </a:p>
          <a:p>
            <a:pPr lvl="0" defTabSz="914400">
              <a:defRPr/>
            </a:pPr>
            <a:endParaRPr lang="en-US" altLang="zh-TW" sz="1400" dirty="0"/>
          </a:p>
        </p:txBody>
      </p:sp>
    </p:spTree>
    <p:extLst>
      <p:ext uri="{BB962C8B-B14F-4D97-AF65-F5344CB8AC3E}">
        <p14:creationId xmlns:p14="http://schemas.microsoft.com/office/powerpoint/2010/main" val="346431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反思問題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中國人常說「慎終追遠」，意思是指我們要謹慎地對待父母的</a:t>
            </a:r>
            <a:r>
              <a:rPr lang="zh-HK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喪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事，也要懷緬去世的祖先親人。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你認為這句說話反映了中國人哪些傳統思想和價值觀？</a:t>
            </a:r>
            <a:endParaRPr lang="zh-HK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044" y="3383563"/>
            <a:ext cx="2804716" cy="279910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428885" y="618266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74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清明節的新聞報導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6800" y="2123669"/>
            <a:ext cx="10058400" cy="1153788"/>
          </a:xfrm>
          <a:solidFill>
            <a:schemeClr val="tx1">
              <a:lumMod val="7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zh-TW" altLang="en-US" b="1" dirty="0">
                <a:solidFill>
                  <a:schemeClr val="bg1"/>
                </a:solidFill>
              </a:rPr>
              <a:t>清明節</a:t>
            </a:r>
            <a:r>
              <a:rPr lang="zh-TW" altLang="en-US" b="1" dirty="0" smtClean="0">
                <a:solidFill>
                  <a:schemeClr val="bg1"/>
                </a:solidFill>
              </a:rPr>
              <a:t>各掃墓地點將實施</a:t>
            </a:r>
            <a:r>
              <a:rPr lang="zh-TW" altLang="en-US" b="1" dirty="0">
                <a:solidFill>
                  <a:schemeClr val="bg1"/>
                </a:solidFill>
              </a:rPr>
              <a:t>特別交通</a:t>
            </a:r>
            <a:r>
              <a:rPr lang="zh-TW" altLang="en-US" b="1" dirty="0" smtClean="0">
                <a:solidFill>
                  <a:schemeClr val="bg1"/>
                </a:solidFill>
              </a:rPr>
              <a:t>安排及實行人潮</a:t>
            </a:r>
            <a:r>
              <a:rPr lang="zh-TW" altLang="en-US" b="1" dirty="0">
                <a:solidFill>
                  <a:schemeClr val="bg1"/>
                </a:solidFill>
              </a:rPr>
              <a:t>管制</a:t>
            </a:r>
            <a:r>
              <a:rPr lang="zh-TW" altLang="en-US" b="1" dirty="0" smtClean="0">
                <a:solidFill>
                  <a:schemeClr val="bg1"/>
                </a:solidFill>
              </a:rPr>
              <a:t>。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bg1"/>
                </a:solidFill>
              </a:rPr>
              <a:t>周</a:t>
            </a:r>
            <a:r>
              <a:rPr lang="zh-TW" altLang="en-US" dirty="0">
                <a:solidFill>
                  <a:schemeClr val="bg1"/>
                </a:solidFill>
              </a:rPr>
              <a:t>三（</a:t>
            </a:r>
            <a:r>
              <a:rPr lang="en-US" altLang="zh-TW" dirty="0">
                <a:solidFill>
                  <a:schemeClr val="bg1"/>
                </a:solidFill>
              </a:rPr>
              <a:t>5</a:t>
            </a:r>
            <a:r>
              <a:rPr lang="zh-TW" altLang="en-US" dirty="0">
                <a:solidFill>
                  <a:schemeClr val="bg1"/>
                </a:solidFill>
              </a:rPr>
              <a:t>日</a:t>
            </a:r>
            <a:r>
              <a:rPr lang="zh-TW" altLang="en-US" dirty="0" smtClean="0">
                <a:solidFill>
                  <a:schemeClr val="bg1"/>
                </a:solidFill>
              </a:rPr>
              <a:t>）便是</a:t>
            </a:r>
            <a:r>
              <a:rPr lang="zh-TW" altLang="en-US" dirty="0">
                <a:solidFill>
                  <a:schemeClr val="bg1"/>
                </a:solidFill>
              </a:rPr>
              <a:t>清明節，多個墳場都有特別交通安排。部分在清明節期間，除指定車輛外，其他車輛都禁止駛入</a:t>
            </a:r>
            <a:r>
              <a:rPr lang="zh-TW" altLang="en-US" dirty="0" smtClean="0">
                <a:solidFill>
                  <a:schemeClr val="bg1"/>
                </a:solidFill>
              </a:rPr>
              <a:t>。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6800" y="3808172"/>
            <a:ext cx="10162854" cy="1200329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清明節｜逾百人排巴士掃墓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r>
              <a:rPr lang="zh-TW" altLang="en-US" dirty="0" smtClean="0">
                <a:solidFill>
                  <a:schemeClr val="bg1"/>
                </a:solidFill>
              </a:rPr>
              <a:t>今日（</a:t>
            </a:r>
            <a:r>
              <a:rPr lang="en-US" altLang="zh-TW" dirty="0" smtClean="0">
                <a:solidFill>
                  <a:schemeClr val="bg1"/>
                </a:solidFill>
              </a:rPr>
              <a:t>5</a:t>
            </a:r>
            <a:r>
              <a:rPr lang="zh-TW" altLang="en-US" dirty="0" smtClean="0">
                <a:solidFill>
                  <a:schemeClr val="bg1"/>
                </a:solidFill>
              </a:rPr>
              <a:t>日）是清明節，多個墳場或靈灰安置所都擠滿孝子賢孫拜祭祖宗。</a:t>
            </a:r>
            <a:br>
              <a:rPr lang="zh-TW" altLang="en-US" dirty="0" smtClean="0">
                <a:solidFill>
                  <a:schemeClr val="bg1"/>
                </a:solidFill>
              </a:rPr>
            </a:br>
            <a:r>
              <a:rPr lang="zh-TW" altLang="en-US" dirty="0" smtClean="0">
                <a:solidFill>
                  <a:schemeClr val="bg1"/>
                </a:solidFill>
              </a:rPr>
              <a:t>有市民稱紙紮祭品價錢同以往相若，但雞及燒肉的價格上漲了約二十元，有市民提早預約使用化寶爐，以免</a:t>
            </a:r>
            <a:r>
              <a:rPr lang="zh-TW" altLang="en-US" dirty="0">
                <a:solidFill>
                  <a:schemeClr val="bg1"/>
                </a:solidFill>
              </a:rPr>
              <a:t>重演</a:t>
            </a:r>
            <a:r>
              <a:rPr lang="zh-TW" altLang="en-US" dirty="0" smtClean="0">
                <a:solidFill>
                  <a:schemeClr val="bg1"/>
                </a:solidFill>
              </a:rPr>
              <a:t>去年等候數小時的情況。</a:t>
            </a:r>
            <a:endParaRPr lang="en-US" altLang="zh-TW" dirty="0">
              <a:solidFill>
                <a:schemeClr val="bg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243335" y="5835721"/>
            <a:ext cx="160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綜合新聞報導</a:t>
            </a:r>
            <a:endParaRPr lang="zh-HK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0686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紙</a:t>
            </a:r>
            <a:r>
              <a:rPr lang="zh-HK" altLang="en-US" dirty="0" smtClean="0"/>
              <a:t>鳶</a:t>
            </a:r>
            <a:r>
              <a:rPr lang="zh-TW" altLang="en-US" dirty="0" smtClean="0"/>
              <a:t>寄我情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古人喜歡在清明節踏青、放風箏，也會將厄運、災難寫在風箏上，祭拜後「斷鷂放災」；</a:t>
            </a:r>
            <a:endParaRPr lang="en-US" altLang="zh-TW" dirty="0" smtClean="0"/>
          </a:p>
          <a:p>
            <a:r>
              <a:rPr lang="zh-TW" altLang="en-US" dirty="0" smtClean="0"/>
              <a:t>現代人則會透過在風箏上寫上祈願，祈求願望成真。</a:t>
            </a:r>
            <a:endParaRPr lang="en-US" altLang="zh-TW" dirty="0"/>
          </a:p>
          <a:p>
            <a:endParaRPr lang="en-US" altLang="zh-HK" dirty="0" smtClean="0"/>
          </a:p>
          <a:p>
            <a:pPr marL="0" indent="0">
              <a:buNone/>
            </a:pPr>
            <a:r>
              <a:rPr lang="zh-TW" altLang="en-US" sz="2400" dirty="0" smtClean="0">
                <a:solidFill>
                  <a:srgbClr val="FBF8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請老師帶領同學們，一起設計「清明風箏」，在風箏上寫上你想對去世親人／祖先說的話，借清明放風箏的習俗，表達我們對祖先的懷念。</a:t>
            </a:r>
            <a:endParaRPr lang="zh-HK" altLang="en-US" sz="2400" dirty="0">
              <a:solidFill>
                <a:srgbClr val="FBF88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401" y="4212571"/>
            <a:ext cx="3348103" cy="223206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428885" y="618266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69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6EE1A609-063F-4C6B-84B1-30C8112C51A7}"/>
              </a:ext>
            </a:extLst>
          </p:cNvPr>
          <p:cNvSpPr txBox="1"/>
          <p:nvPr/>
        </p:nvSpPr>
        <p:spPr>
          <a:xfrm>
            <a:off x="4526987" y="953458"/>
            <a:ext cx="2605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spc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總結</a:t>
            </a:r>
            <a:endParaRPr lang="zh-HK" altLang="en-US" sz="4000" spc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7320136" y="6024727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1170709" y="1812175"/>
            <a:ext cx="10058400" cy="393192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我們的生命是來自父母，父母之上又有祖父母，</a:t>
            </a:r>
            <a:r>
              <a:rPr lang="zh-TW" altLang="en-US" sz="2400" dirty="0" smtClean="0">
                <a:solidFill>
                  <a:srgbClr val="FBF8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生命是一代代的傳承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祖先、長輩及父母賦予我們生命，扶育我們成長，因此</a:t>
            </a:r>
            <a:r>
              <a:rPr lang="zh-TW" altLang="en-US" sz="2400" dirty="0" smtClean="0">
                <a:solidFill>
                  <a:srgbClr val="FBF8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我們應孝敬、尊重他們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我們可以透過</a:t>
            </a:r>
            <a:r>
              <a:rPr lang="zh-TW" altLang="en-US" sz="2400" dirty="0" smtClean="0">
                <a:solidFill>
                  <a:srgbClr val="FBF8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清明節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等傳統節日表達我們的</a:t>
            </a:r>
            <a:r>
              <a:rPr lang="zh-TW" altLang="en-US" sz="2400" dirty="0" smtClean="0">
                <a:solidFill>
                  <a:srgbClr val="FBF8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思念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400" dirty="0" smtClean="0">
                <a:solidFill>
                  <a:srgbClr val="FBF8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感恩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之情。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中國人說「</a:t>
            </a:r>
            <a:r>
              <a:rPr lang="zh-TW" altLang="en-US" sz="2400" dirty="0" smtClean="0">
                <a:solidFill>
                  <a:srgbClr val="FBF8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慎終追遠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」，正是表現了我們</a:t>
            </a:r>
            <a:r>
              <a:rPr lang="zh-TW" altLang="en-US" sz="2400" dirty="0" smtClean="0">
                <a:solidFill>
                  <a:srgbClr val="FBF8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尊重生命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、對父母</a:t>
            </a:r>
            <a:r>
              <a:rPr lang="zh-TW" altLang="en-US" sz="2400" dirty="0" smtClean="0">
                <a:solidFill>
                  <a:srgbClr val="FBF8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盡孝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的美好品德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除了有血緣關係的親人以外，還有許多愛我們／值得我們珍惜的人，我們要</a:t>
            </a:r>
            <a:r>
              <a:rPr lang="zh-TW" altLang="en-US" sz="2400" dirty="0">
                <a:solidFill>
                  <a:srgbClr val="FBF8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銘記他們對我們的教誨及與他們相處的點滴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039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肥皂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TM03457510[[fn=肥皂]]</Template>
  <TotalTime>11381</TotalTime>
  <Words>1316</Words>
  <Application>Microsoft Office PowerPoint</Application>
  <PresentationFormat>寬螢幕</PresentationFormat>
  <Paragraphs>101</Paragraphs>
  <Slides>8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微軟正黑體</vt:lpstr>
      <vt:lpstr>新細明體</vt:lpstr>
      <vt:lpstr>標楷體</vt:lpstr>
      <vt:lpstr>Arial</vt:lpstr>
      <vt:lpstr>Calibri</vt:lpstr>
      <vt:lpstr>Century Gothic</vt:lpstr>
      <vt:lpstr>肥皂</vt:lpstr>
      <vt:lpstr>清明掃墓顯孝思</vt:lpstr>
      <vt:lpstr>PowerPoint 簡報</vt:lpstr>
      <vt:lpstr>我們都是一家人</vt:lpstr>
      <vt:lpstr>清明節的由來</vt:lpstr>
      <vt:lpstr>反思問題</vt:lpstr>
      <vt:lpstr>清明節的新聞報導</vt:lpstr>
      <vt:lpstr>紙鳶寄我情</vt:lpstr>
      <vt:lpstr>PowerPoint 簡報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清明掃墓顯考思</dc:title>
  <dc:creator>YAN, Wai-man</dc:creator>
  <cp:lastModifiedBy>CHOW Angela, SCDO(MCNE)4</cp:lastModifiedBy>
  <cp:revision>30</cp:revision>
  <dcterms:created xsi:type="dcterms:W3CDTF">2023-09-07T08:03:42Z</dcterms:created>
  <dcterms:modified xsi:type="dcterms:W3CDTF">2023-12-13T03:26:38Z</dcterms:modified>
</cp:coreProperties>
</file>