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9" r:id="rId2"/>
    <p:sldId id="420" r:id="rId3"/>
    <p:sldId id="272" r:id="rId4"/>
    <p:sldId id="418" r:id="rId5"/>
    <p:sldId id="285" r:id="rId6"/>
    <p:sldId id="419" r:id="rId7"/>
    <p:sldId id="263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UNG LUI" initials="CL" lastIdx="2" clrIdx="0">
    <p:extLst>
      <p:ext uri="{19B8F6BF-5375-455C-9EA6-DF929625EA0E}">
        <p15:presenceInfo xmlns:p15="http://schemas.microsoft.com/office/powerpoint/2012/main" userId="CHEUNG LU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6600"/>
    <a:srgbClr val="003300"/>
    <a:srgbClr val="FF3BDA"/>
    <a:srgbClr val="9B2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86460-A892-4BDE-AEB7-9C9F2AF2C2D4}" v="5" dt="2021-01-28T03:59:23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93" autoAdjust="0"/>
  </p:normalViewPr>
  <p:slideViewPr>
    <p:cSldViewPr snapToGrid="0">
      <p:cViewPr varScale="1">
        <p:scale>
          <a:sx n="62" d="100"/>
          <a:sy n="62" d="100"/>
        </p:scale>
        <p:origin x="13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3005A-37CB-4A08-A6BE-0618850B382D}" type="datetimeFigureOut">
              <a:rPr lang="zh-HK" altLang="en-US" smtClean="0"/>
              <a:t>25/1/2022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294E-9339-4A6F-A79B-488CA7F61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6392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12340-2596-4362-B8AF-7A5DF431D65C}" type="datetimeFigureOut">
              <a:rPr lang="zh-HK" altLang="en-US" smtClean="0"/>
              <a:t>25/1/2022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40889-8ABD-4E8D-9756-A00438ECDEF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07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Image attribution:</a:t>
            </a:r>
            <a:r>
              <a:rPr lang="en-US" altLang="zh-HK" baseline="0" dirty="0" smtClean="0"/>
              <a:t>  </a:t>
            </a:r>
            <a:r>
              <a:rPr lang="en-US" altLang="zh-HK" dirty="0" smtClean="0"/>
              <a:t>&lt;a </a:t>
            </a:r>
            <a:r>
              <a:rPr lang="en-US" altLang="zh-HK" dirty="0" err="1" smtClean="0"/>
              <a:t>href</a:t>
            </a:r>
            <a:r>
              <a:rPr lang="en-US" altLang="zh-HK" dirty="0" smtClean="0"/>
              <a:t>="https://www.freepik.com/vectors/people"&gt;People vector created by </a:t>
            </a:r>
            <a:r>
              <a:rPr lang="en-US" altLang="zh-HK" dirty="0" err="1" smtClean="0"/>
              <a:t>pch.vector</a:t>
            </a:r>
            <a:r>
              <a:rPr lang="en-US" altLang="zh-HK" dirty="0" smtClean="0"/>
              <a:t> - www.freepik.com&lt;/a&gt;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627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4238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參考</a:t>
            </a:r>
            <a:r>
              <a:rPr lang="zh-TW" altLang="en-US" sz="12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答案</a:t>
            </a:r>
            <a:r>
              <a:rPr lang="en-US" altLang="zh-TW" sz="12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12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建議</a:t>
            </a:r>
            <a:endParaRPr lang="en-US" altLang="zh-TW" sz="12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28600" indent="-228600">
              <a:buAutoNum type="arabicPeriod"/>
            </a:pPr>
            <a:r>
              <a:rPr lang="zh-TW" altLang="en-US" sz="18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遵守</a:t>
            </a:r>
            <a:r>
              <a:rPr lang="zh-TW" altLang="zh-HK" sz="18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「行人過路交通燈」</a:t>
            </a:r>
            <a:r>
              <a:rPr lang="zh-TW" altLang="en-US" sz="18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指示過馬路　</a:t>
            </a:r>
            <a:r>
              <a:rPr lang="en-US" altLang="zh-TW" sz="18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en-US" sz="18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　在畫有過馬路標誌的位置</a:t>
            </a:r>
            <a:r>
              <a:rPr lang="zh-TW" altLang="en-US" sz="1800" kern="100" dirty="0" smtClean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過馬路。</a:t>
            </a:r>
            <a:endParaRPr lang="en-US" altLang="zh-TW" sz="18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zh-TW" altLang="en-US" sz="12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教師宜以追問及轉問引導學生反思。</a:t>
            </a:r>
            <a:r>
              <a:rPr lang="zh-TW" altLang="en-US" sz="1200" kern="100" dirty="0" smtClean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題目旨在讓學生思考交通燈的設置就像一些規則，沒有交通燈號我們可隨意過馬路，但換來後果是容易發生意外，甚至危害道路使用者的</a:t>
            </a:r>
            <a:r>
              <a:rPr lang="zh-TW" altLang="en-US" sz="1200" kern="100" dirty="0" smtClean="0">
                <a:effectLst/>
                <a:ea typeface="+mn-ea"/>
                <a:cs typeface="Times New Roman" panose="02020603050405020304" pitchFamily="18" charset="0"/>
              </a:rPr>
              <a:t>生命。因此，交通燈或規則的設置</a:t>
            </a:r>
            <a:r>
              <a:rPr lang="zh-TW" altLang="en-US" sz="12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其實是保障大眾的安全。</a:t>
            </a:r>
            <a:endParaRPr lang="en-US" altLang="zh-TW" sz="1200" kern="100" dirty="0" smtClean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28600" indent="-228600" algn="l">
              <a:buAutoNum type="arabicPeriod" startAt="2"/>
            </a:pPr>
            <a:endParaRPr lang="en-US" altLang="zh-HK" sz="1200" kern="100" dirty="0" smtClean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685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學生可自由作答。教師可邀請持有不同意見</a:t>
            </a:r>
            <a:r>
              <a:rPr lang="en-US" altLang="zh-TW" sz="12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 </a:t>
            </a:r>
            <a:r>
              <a:rPr lang="zh-TW" altLang="en-US" sz="12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論點的同學互相提問，並通過追間等，協助學生反思守法的重要。</a:t>
            </a:r>
            <a:endParaRPr lang="en-US" altLang="zh-TW" sz="12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2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2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Image attribution:</a:t>
            </a:r>
            <a:r>
              <a:rPr lang="en-US" altLang="zh-TW" sz="1200" kern="100" baseline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&lt;a </a:t>
            </a:r>
            <a:r>
              <a:rPr lang="en-US" altLang="zh-TW" sz="1200" kern="1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href</a:t>
            </a:r>
            <a:r>
              <a:rPr lang="en-US" altLang="zh-TW" sz="12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="https://www.freepik.com/vectors/city"&gt;City vector created by </a:t>
            </a:r>
            <a:r>
              <a:rPr lang="en-US" altLang="zh-TW" sz="1200" kern="1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macrovector</a:t>
            </a:r>
            <a:r>
              <a:rPr lang="en-US" altLang="zh-TW" sz="12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460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228600" algn="l"/>
              </a:tabLst>
              <a:defRPr/>
            </a:pPr>
            <a:r>
              <a:rPr lang="zh-TW" altLang="en-US" dirty="0" smtClean="0"/>
              <a:t>影片來源</a:t>
            </a:r>
            <a:r>
              <a:rPr lang="en-US" altLang="zh-TW" dirty="0"/>
              <a:t>: </a:t>
            </a:r>
            <a:r>
              <a:rPr lang="zh-TW" altLang="en-US" dirty="0"/>
              <a:t>政府新聞處   </a:t>
            </a:r>
            <a:r>
              <a:rPr lang="en-US" altLang="zh-TW" dirty="0"/>
              <a:t>(30</a:t>
            </a:r>
            <a:r>
              <a:rPr lang="zh-TW" altLang="en-US" dirty="0"/>
              <a:t>秒</a:t>
            </a:r>
            <a:r>
              <a:rPr lang="en-US" altLang="zh-TW" dirty="0"/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228600" algn="l"/>
              </a:tabLst>
              <a:defRPr/>
            </a:pPr>
            <a:r>
              <a:rPr lang="en-US" altLang="zh-HK" dirty="0"/>
              <a:t>https://</a:t>
            </a:r>
            <a:r>
              <a:rPr lang="en-US" altLang="zh-HK" dirty="0" smtClean="0"/>
              <a:t>www.isd.gov.hk/chi/tvapi/10_rs149.html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228600" algn="l"/>
              </a:tabLst>
              <a:defRPr/>
            </a:pPr>
            <a:endParaRPr lang="en-US" altLang="zh-HK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228600" algn="l"/>
              </a:tabLst>
              <a:defRPr/>
            </a:pPr>
            <a:r>
              <a:rPr lang="zh-TW" altLang="en-US" dirty="0" smtClean="0"/>
              <a:t>觀看上述短片後，教師將學生分為四人一組，進行討論，以預備之後的一分鐘短劇</a:t>
            </a:r>
            <a:r>
              <a:rPr lang="en-US" altLang="zh-TW" dirty="0" smtClean="0"/>
              <a:t>/</a:t>
            </a:r>
            <a:r>
              <a:rPr lang="zh-TW" altLang="en-US" dirty="0" smtClean="0"/>
              <a:t>角色扮演環節。</a:t>
            </a:r>
            <a:endParaRPr lang="en-US" altLang="zh-HK" dirty="0"/>
          </a:p>
          <a:p>
            <a:r>
              <a:rPr lang="zh-TW" altLang="en-US" sz="12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討論時間</a:t>
            </a:r>
            <a:r>
              <a:rPr lang="en-US" altLang="zh-TW" sz="12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en-US" altLang="zh-TW" sz="1200" kern="100" baseline="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12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5</a:t>
            </a:r>
            <a:r>
              <a:rPr lang="zh-TW" altLang="en-US" sz="12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分鐘</a:t>
            </a:r>
            <a:endParaRPr lang="en-US" altLang="zh-TW" sz="1200" kern="100" dirty="0" smtClean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en-US" altLang="zh-TW" sz="1200" kern="100" dirty="0" smtClean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sz="12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Image attribution: </a:t>
            </a:r>
            <a:r>
              <a:rPr lang="en-US" altLang="zh-TW" sz="1200" kern="100" baseline="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12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https://www.freepik.com/vectors/background</a:t>
            </a:r>
            <a:endParaRPr lang="en-US" altLang="zh-TW" sz="12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TW" sz="1200" kern="100" dirty="0" smtClean="0">
              <a:effectLst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sz="1200" dirty="0" smtClean="0"/>
          </a:p>
          <a:p>
            <a:r>
              <a:rPr lang="en-US" altLang="zh-TW" sz="1200" kern="100" dirty="0">
                <a:solidFill>
                  <a:srgbClr val="333333"/>
                </a:solidFill>
                <a:effectLst/>
                <a:latin typeface="Lato"/>
                <a:ea typeface="新細明體"/>
              </a:rPr>
              <a:t/>
            </a:r>
            <a:br>
              <a:rPr lang="en-US" altLang="zh-TW" sz="1200" kern="100" dirty="0">
                <a:solidFill>
                  <a:srgbClr val="333333"/>
                </a:solidFill>
                <a:effectLst/>
                <a:latin typeface="Lato"/>
                <a:ea typeface="新細明體"/>
              </a:rPr>
            </a:b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8386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教師可選一至兩組學生進行角色扮演，然後以提問協助學生反思遵守交通規則的重要，以及如何做個負責任的道路使用者。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教學提示</a:t>
            </a:r>
            <a:r>
              <a:rPr lang="en-US" altLang="zh-TW" dirty="0" smtClean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教師可引導扮演爺爺的同學思考</a:t>
            </a:r>
            <a:r>
              <a:rPr lang="en-US" altLang="zh-TW" dirty="0" smtClean="0"/>
              <a:t>: </a:t>
            </a:r>
            <a:r>
              <a:rPr lang="zh-TW" altLang="en-US" dirty="0" smtClean="0"/>
              <a:t>爺爺為什麼會喜歡這樣橫過馬路</a:t>
            </a:r>
            <a:r>
              <a:rPr lang="en-US" altLang="zh-TW" dirty="0" smtClean="0"/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在引導扮演孫兒</a:t>
            </a:r>
            <a:r>
              <a:rPr lang="en-US" altLang="zh-TW" dirty="0" smtClean="0"/>
              <a:t>/</a:t>
            </a:r>
            <a:r>
              <a:rPr lang="zh-TW" altLang="en-US" dirty="0" smtClean="0"/>
              <a:t>女的學生時，教師可引導學生回想之前進行的情境討論</a:t>
            </a:r>
            <a:r>
              <a:rPr lang="en-US" altLang="zh-TW" dirty="0" smtClean="0"/>
              <a:t>(PPT</a:t>
            </a:r>
            <a:r>
              <a:rPr lang="zh-TW" altLang="en-US" dirty="0" smtClean="0"/>
              <a:t>頁</a:t>
            </a:r>
            <a:r>
              <a:rPr lang="en-US" altLang="zh-TW" dirty="0" smtClean="0"/>
              <a:t>4)</a:t>
            </a:r>
            <a:r>
              <a:rPr lang="zh-TW" altLang="en-US" smtClean="0"/>
              <a:t>，並著學生思考如此橫過馬路對自己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、家人</a:t>
            </a:r>
            <a:r>
              <a:rPr lang="zh-TW" altLang="en-US" smtClean="0"/>
              <a:t>和其他人</a:t>
            </a:r>
            <a:r>
              <a:rPr lang="en-US" altLang="zh-TW" dirty="0" smtClean="0"/>
              <a:t>(</a:t>
            </a:r>
            <a:r>
              <a:rPr lang="zh-TW" altLang="en-US" dirty="0" smtClean="0"/>
              <a:t>包括駕駛者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的影響。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4990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 smtClean="0"/>
              <a:t>Image</a:t>
            </a:r>
            <a:r>
              <a:rPr lang="en-US" altLang="zh-HK" baseline="0" dirty="0" smtClean="0"/>
              <a:t> a</a:t>
            </a:r>
            <a:r>
              <a:rPr lang="en-US" altLang="zh-HK" dirty="0" smtClean="0"/>
              <a:t>ttribution: &lt;a </a:t>
            </a:r>
            <a:r>
              <a:rPr lang="en-US" altLang="zh-HK" dirty="0" err="1" smtClean="0"/>
              <a:t>href</a:t>
            </a:r>
            <a:r>
              <a:rPr lang="en-US" altLang="zh-HK" dirty="0" smtClean="0"/>
              <a:t>="https://www.freepik.com/vectors/business"&gt;Business vector created by </a:t>
            </a:r>
            <a:r>
              <a:rPr lang="en-US" altLang="zh-HK" dirty="0" err="1" smtClean="0"/>
              <a:t>pch.vector</a:t>
            </a:r>
            <a:r>
              <a:rPr lang="en-US" altLang="zh-HK" dirty="0" smtClean="0"/>
              <a:t> - www.freepik.com&lt;/a&gt;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528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25/1/2022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242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25/1/2022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6669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25/1/2022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032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25/1/2022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46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25/1/2022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504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25/1/2022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872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25/1/2022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300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25/1/2022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617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25/1/2022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404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25/1/2022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946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25/1/2022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408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B94F5-C0B3-499A-AE5D-35AC3082E258}" type="datetimeFigureOut">
              <a:rPr lang="zh-HK" altLang="en-US" smtClean="0"/>
              <a:t>25/1/2022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078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d.gov.hk/filemanager/en/content_182/rs_bulletin_35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isd.gov.hk/chi/tvapi/10_rs149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isd.gov.hk/chi/tvapi/10_rs149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3FD2F56-4E8D-4111-8098-2B4C93FEB348}"/>
              </a:ext>
            </a:extLst>
          </p:cNvPr>
          <p:cNvSpPr txBox="1"/>
          <p:nvPr/>
        </p:nvSpPr>
        <p:spPr>
          <a:xfrm>
            <a:off x="386208" y="1107634"/>
            <a:ext cx="8011884" cy="22929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HK" sz="4400" b="1" spc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生活事件事例</a:t>
            </a:r>
            <a:r>
              <a:rPr lang="en-US" altLang="zh-TW" sz="4400" b="1" spc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endParaRPr lang="en-HK" altLang="zh-TW" sz="4400" b="1" spc="1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spc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HK" sz="4400" b="1" spc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小心過馬路</a:t>
            </a:r>
            <a:r>
              <a:rPr lang="zh-TW" altLang="en-US" sz="4400" b="1" spc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HK" altLang="zh-TW" sz="4400" b="1" spc="1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HK" altLang="zh-HK" sz="3000" b="1" dirty="0">
              <a:solidFill>
                <a:srgbClr val="00B0F0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5C22517-8B58-4FAB-A54C-2055F9AE4994}"/>
              </a:ext>
            </a:extLst>
          </p:cNvPr>
          <p:cNvSpPr txBox="1"/>
          <p:nvPr/>
        </p:nvSpPr>
        <p:spPr>
          <a:xfrm>
            <a:off x="540404" y="3712503"/>
            <a:ext cx="4802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spc="100" dirty="0">
                <a:ln w="1016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價值觀教育</a:t>
            </a:r>
          </a:p>
          <a:p>
            <a:r>
              <a:rPr lang="zh-TW" altLang="en-US" sz="2400" b="1" spc="100" dirty="0">
                <a:ln w="1016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初小</a:t>
            </a:r>
          </a:p>
          <a:p>
            <a:r>
              <a:rPr lang="zh-TW" altLang="en-US" sz="2400" b="1" spc="100" dirty="0">
                <a:ln w="1016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教育局 </a:t>
            </a:r>
            <a:endParaRPr lang="en-US" altLang="zh-TW" sz="2400" b="1" spc="100" dirty="0">
              <a:ln w="10160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2400" b="1" spc="100" dirty="0">
                <a:ln w="1016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德育、公民及國民教育組製作</a:t>
            </a:r>
            <a:endParaRPr lang="en-US" altLang="zh-TW" sz="2400" b="1" spc="100" dirty="0">
              <a:ln w="10160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en-US" altLang="zh-TW" sz="2400" b="1" spc="100" dirty="0" smtClean="0">
                <a:ln w="1016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2022</a:t>
            </a:r>
            <a:r>
              <a:rPr lang="zh-TW" altLang="en-US" sz="2400" b="1" spc="100" dirty="0" smtClean="0">
                <a:ln w="1016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年</a:t>
            </a:r>
            <a:r>
              <a:rPr lang="en-US" altLang="zh-TW" sz="2400" b="1" spc="100" smtClean="0">
                <a:ln w="1016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1</a:t>
            </a:r>
            <a:r>
              <a:rPr lang="zh-TW" altLang="en-US" sz="2400" b="1" spc="100" smtClean="0">
                <a:ln w="1016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月</a:t>
            </a:r>
            <a:endParaRPr lang="en-US" altLang="zh-TW" sz="2400" b="1" spc="100" dirty="0">
              <a:ln w="10160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7" name="Picture 6" descr="School children and teacher crossing street. pedestrians, kids, traffic light flat vector illustration. crosswalk, safety, warning Free Vecto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07" y="1490951"/>
            <a:ext cx="4751850" cy="338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5471479" y="6368751"/>
            <a:ext cx="3570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Image designed </a:t>
            </a:r>
            <a:r>
              <a:rPr lang="en-US" sz="1600" dirty="0"/>
              <a:t>by </a:t>
            </a:r>
            <a:r>
              <a:rPr lang="en-US" sz="1600" dirty="0" err="1"/>
              <a:t>pch.vector</a:t>
            </a:r>
            <a:r>
              <a:rPr lang="en-US" sz="1600" dirty="0"/>
              <a:t> / </a:t>
            </a:r>
            <a:r>
              <a:rPr lang="en-US" sz="1600" dirty="0" err="1"/>
              <a:t>Freepik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20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表格 8">
            <a:extLst>
              <a:ext uri="{FF2B5EF4-FFF2-40B4-BE49-F238E27FC236}">
                <a16:creationId xmlns:a16="http://schemas.microsoft.com/office/drawing/2014/main" id="{212136E0-08E0-4418-88D5-5E76717E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212029"/>
              </p:ext>
            </p:extLst>
          </p:nvPr>
        </p:nvGraphicFramePr>
        <p:xfrm>
          <a:off x="316975" y="845052"/>
          <a:ext cx="8500475" cy="574542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20831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779644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970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</a:t>
                      </a:r>
                      <a:r>
                        <a:rPr lang="zh-TW" altLang="en-US" sz="28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概要</a:t>
                      </a:r>
                      <a:r>
                        <a:rPr lang="en-US" altLang="zh-TW" sz="28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28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altLang="en-US" sz="24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通過短片、小組討論及角色扮演，讓學生認識</a:t>
                      </a:r>
                      <a:r>
                        <a:rPr lang="zh-TW" altLang="zh-HK" sz="280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遵守</a:t>
                      </a:r>
                      <a:r>
                        <a:rPr lang="zh-TW" altLang="en-US" sz="280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交通規</a:t>
                      </a:r>
                      <a:r>
                        <a:rPr lang="zh-TW" altLang="zh-HK" sz="280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則</a:t>
                      </a:r>
                      <a:r>
                        <a:rPr lang="zh-TW" altLang="en-US" sz="280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的重要，</a:t>
                      </a:r>
                      <a:r>
                        <a:rPr lang="zh-TW" altLang="en-US" sz="280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並學習做個負責任</a:t>
                      </a:r>
                      <a:r>
                        <a:rPr lang="zh-TW" altLang="en-US" sz="280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的道路使用者。</a:t>
                      </a:r>
                      <a:endParaRPr lang="zh-TW" altLang="en-US" sz="28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2610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r>
                        <a:rPr lang="zh-TW" altLang="en-US" sz="28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目標</a:t>
                      </a:r>
                      <a:endParaRPr lang="zh-TW" altLang="en-US" sz="28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514350" lvl="0" indent="-5143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zh-HK" sz="280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促進學生明白善用道路安全設施的重要性</a:t>
                      </a:r>
                      <a:r>
                        <a:rPr lang="zh-TW" altLang="en-US" sz="280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280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培養</a:t>
                      </a:r>
                      <a:r>
                        <a:rPr lang="zh-TW" altLang="en-US" sz="280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</a:t>
                      </a:r>
                      <a:r>
                        <a:rPr lang="zh-TW" altLang="zh-HK" sz="280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遵</a:t>
                      </a:r>
                      <a:r>
                        <a:rPr lang="zh-TW" altLang="zh-HK" sz="280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規守法的精神</a:t>
                      </a:r>
                      <a:r>
                        <a:rPr lang="zh-TW" altLang="en-US" sz="280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及負責任</a:t>
                      </a:r>
                      <a:r>
                        <a:rPr lang="zh-TW" altLang="zh-HK" sz="280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的態度</a:t>
                      </a:r>
                      <a:r>
                        <a:rPr lang="zh-TW" altLang="en-US" sz="280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28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rgbClr val="33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1619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</a:t>
                      </a:r>
                      <a:endParaRPr lang="en-US" altLang="zh-TW" sz="28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態度：</a:t>
                      </a:r>
                      <a:endParaRPr lang="zh-TW" altLang="en-US" sz="28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守法</a:t>
                      </a:r>
                      <a:r>
                        <a:rPr lang="zh-TW" altLang="zh-HK" sz="280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、責任</a:t>
                      </a:r>
                      <a:r>
                        <a:rPr lang="zh-TW" altLang="en-US" sz="280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</a:t>
                      </a:r>
                      <a:endParaRPr lang="zh-TW" altLang="zh-HK" sz="28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6EE1A609-063F-4C6B-84B1-30C8112C51A7}"/>
              </a:ext>
            </a:extLst>
          </p:cNvPr>
          <p:cNvSpPr txBox="1"/>
          <p:nvPr/>
        </p:nvSpPr>
        <p:spPr>
          <a:xfrm>
            <a:off x="2345874" y="263270"/>
            <a:ext cx="443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spc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zh-HK" altLang="en-US" sz="3200" b="1" spc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299553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834873" y="0"/>
            <a:ext cx="309127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 flipV="1">
            <a:off x="299553" y="0"/>
            <a:ext cx="8525746" cy="22206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 flipV="1">
            <a:off x="291704" y="6621004"/>
            <a:ext cx="8525746" cy="26752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圓角矩形 10"/>
          <p:cNvSpPr/>
          <p:nvPr/>
        </p:nvSpPr>
        <p:spPr>
          <a:xfrm>
            <a:off x="7027817" y="6453051"/>
            <a:ext cx="888274" cy="178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6B6E65-71C4-4AC2-9083-16B3FF49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7" y="308416"/>
            <a:ext cx="6955972" cy="699096"/>
          </a:xfrm>
        </p:spPr>
        <p:txBody>
          <a:bodyPr>
            <a:normAutofit/>
          </a:bodyPr>
          <a:lstStyle/>
          <a:p>
            <a:r>
              <a:rPr lang="zh-TW" altLang="en-US" sz="4000" b="1" spc="1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b="1" spc="1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spc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000" b="1" spc="1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spc="1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sz="4000" b="1" spc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個醒目行人</a:t>
            </a:r>
            <a:endParaRPr lang="zh-HK" altLang="en-US" sz="4000" b="1" spc="1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8C8CF9-49A0-426E-B031-976496633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87" y="1535943"/>
            <a:ext cx="4694429" cy="59490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44500" lvl="0" indent="-444500" algn="just" hangingPunct="0">
              <a:buSzPts val="1000"/>
              <a:buNone/>
            </a:pPr>
            <a:r>
              <a:rPr lang="en-US" altLang="zh-TW" sz="3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HK" sz="3600" kern="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zh-TW" altLang="zh-HK" sz="36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中的行人</a:t>
            </a:r>
            <a:r>
              <a:rPr lang="zh-TW" altLang="zh-HK" sz="3600" kern="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有哪些行為值得學習</a:t>
            </a:r>
            <a:r>
              <a:rPr lang="zh-TW" altLang="zh-HK" sz="36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600" kern="100" spc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0" indent="-444500" algn="just" hangingPunct="0">
              <a:buSzPts val="1000"/>
              <a:buNone/>
            </a:pPr>
            <a:endParaRPr lang="en-US" altLang="zh-TW" sz="3600" kern="100" spc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lvl="0" indent="-444500" algn="just" hangingPunct="0">
              <a:buSzPts val="1000"/>
              <a:buNone/>
            </a:pPr>
            <a:r>
              <a:rPr lang="en-US" altLang="zh-TW" sz="3600" kern="100" spc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kern="100" spc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如果所有道路都沒有行人過路交通</a:t>
            </a:r>
            <a:r>
              <a:rPr lang="zh-TW" altLang="zh-HK" sz="36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en-US" sz="36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，你認為可行嗎</a:t>
            </a:r>
            <a:r>
              <a:rPr lang="zh-TW" altLang="zh-HK" sz="36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zh-TW" altLang="en-US" sz="36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zh-TW" altLang="zh-HK" sz="3600" kern="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600" kern="100" spc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hangingPunct="0">
              <a:buSzPts val="1000"/>
              <a:buNone/>
            </a:pPr>
            <a:endParaRPr lang="zh-HK" altLang="en-US" sz="36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 hangingPunct="0">
              <a:buSzPts val="1000"/>
              <a:buNone/>
            </a:pPr>
            <a:endParaRPr lang="en-US" altLang="zh-TW" sz="4400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 hangingPunct="0">
              <a:buSzPts val="1000"/>
              <a:buNone/>
            </a:pPr>
            <a:endParaRPr lang="en-US" altLang="zh-TW" sz="4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 hangingPunct="0">
              <a:buSzPts val="1000"/>
              <a:buNone/>
            </a:pPr>
            <a:endParaRPr lang="en-US" altLang="zh-TW" sz="4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hangingPunct="0">
              <a:buSzPts val="1000"/>
              <a:buNone/>
            </a:pPr>
            <a:endParaRPr lang="en-US" altLang="zh-TW" sz="4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F1B9B47-2EFD-46E2-B410-7CF53EB59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3520" y="1773811"/>
            <a:ext cx="3567213" cy="363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9789B95-086D-4C33-A854-0E52AC6B74D0}"/>
              </a:ext>
            </a:extLst>
          </p:cNvPr>
          <p:cNvSpPr txBox="1"/>
          <p:nvPr/>
        </p:nvSpPr>
        <p:spPr>
          <a:xfrm>
            <a:off x="5013216" y="6018264"/>
            <a:ext cx="44939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HK" sz="14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r>
              <a:rPr lang="zh-TW" altLang="zh-HK" sz="14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lang="zh-TW" altLang="zh-HK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HK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運輸署道路安全通訊第</a:t>
            </a:r>
            <a:r>
              <a:rPr lang="en-US" altLang="zh-HK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35</a:t>
            </a:r>
            <a:r>
              <a:rPr lang="zh-TW" altLang="zh-HK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期</a:t>
            </a:r>
            <a:r>
              <a:rPr lang="zh-TW" altLang="zh-HK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6348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43" y="15724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4000" b="1" spc="1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spc="1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4000" b="1" spc="1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spc="1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情境討論</a:t>
            </a:r>
            <a:endParaRPr lang="zh-HK" altLang="en-US" sz="4000" b="1" spc="1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69" y="1149531"/>
            <a:ext cx="6697706" cy="3260058"/>
          </a:xfrm>
        </p:spPr>
        <p:txBody>
          <a:bodyPr>
            <a:noAutofit/>
          </a:bodyPr>
          <a:lstStyle/>
          <a:p>
            <a:pPr marL="0" indent="0" algn="just" hangingPunc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今天</a:t>
            </a:r>
            <a:r>
              <a:rPr lang="zh-TW" altLang="en-US" sz="3200" u="sng" kern="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允</a:t>
            </a:r>
            <a:r>
              <a:rPr lang="zh-TW" altLang="en-US" sz="3200" u="sng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zh-TW" altLang="en-US" sz="32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要參加考試，但是他遲</a:t>
            </a:r>
            <a:r>
              <a:rPr lang="zh-TW" altLang="en-US" sz="3200" kern="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了起床</a:t>
            </a:r>
            <a:r>
              <a:rPr lang="zh-TW" altLang="en-US" sz="32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，唯有匆忙出門。</a:t>
            </a:r>
            <a:endParaRPr lang="en-US" altLang="zh-TW" sz="3200" kern="100" spc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hangingPunc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預備過馬路時，他見到行人</a:t>
            </a:r>
            <a:r>
              <a:rPr lang="zh-TW" altLang="en-US" sz="3200" kern="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過路交通燈的紅燈亮</a:t>
            </a:r>
            <a:r>
              <a:rPr lang="zh-TW" altLang="en-US" sz="32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着，但看不見有汽車駛近。</a:t>
            </a:r>
            <a:endParaRPr lang="en-US" altLang="zh-TW" sz="3200" kern="100" spc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hangingPunc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u="sng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允行</a:t>
            </a:r>
            <a:r>
              <a:rPr lang="zh-TW" altLang="en-US" sz="3200" kern="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擔心會遲到</a:t>
            </a:r>
            <a:r>
              <a:rPr lang="zh-TW" altLang="en-US" sz="32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，考慮可否不理會紅色</a:t>
            </a:r>
            <a:r>
              <a:rPr lang="zh-TW" altLang="en-US" sz="3200" kern="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的行人交通</a:t>
            </a:r>
            <a:r>
              <a:rPr lang="zh-TW" altLang="en-US" sz="32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en-US" altLang="zh-TW" sz="32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HK" sz="3200" kern="100" spc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zh-TW" altLang="en-US" sz="36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zh-HK" altLang="en-US" sz="3600" kern="100" spc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6413" y="5563271"/>
            <a:ext cx="7869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3600" b="1" kern="100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若你是</a:t>
            </a:r>
            <a:r>
              <a:rPr lang="zh-TW" altLang="en-US" sz="3600" b="1" u="sng" kern="100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允行</a:t>
            </a:r>
            <a:r>
              <a:rPr lang="zh-TW" altLang="en-US" sz="3600" b="1" kern="100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，你會怎樣做？為什麼？</a:t>
            </a:r>
            <a:endParaRPr lang="zh-HK" altLang="en-US" sz="3600" b="1" kern="100" spc="1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67941" y="6519446"/>
            <a:ext cx="3750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Image designed </a:t>
            </a:r>
            <a:r>
              <a:rPr lang="en-US" sz="1600" dirty="0"/>
              <a:t>by </a:t>
            </a:r>
            <a:r>
              <a:rPr lang="en-US" sz="1600" dirty="0" err="1"/>
              <a:t>macrovector</a:t>
            </a:r>
            <a:r>
              <a:rPr lang="en-US" sz="1600" dirty="0"/>
              <a:t> / </a:t>
            </a:r>
            <a:r>
              <a:rPr lang="en-US" sz="1600" dirty="0" err="1"/>
              <a:t>Freepik</a:t>
            </a:r>
            <a:endParaRPr lang="en-US" sz="1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-1" r="26200" b="51601"/>
          <a:stretch/>
        </p:blipFill>
        <p:spPr>
          <a:xfrm>
            <a:off x="7343198" y="1894114"/>
            <a:ext cx="1593939" cy="251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26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D14E6DB-5A14-4216-9D56-4BF132BC5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43" y="373517"/>
            <a:ext cx="7667398" cy="809865"/>
          </a:xfrm>
        </p:spPr>
        <p:txBody>
          <a:bodyPr>
            <a:normAutofit/>
          </a:bodyPr>
          <a:lstStyle/>
          <a:p>
            <a:r>
              <a:rPr lang="en-US" altLang="zh-TW" sz="4000" b="1" spc="1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spc="1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4000" b="1" spc="1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spc="1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分組討論</a:t>
            </a:r>
            <a:endParaRPr lang="zh-HK" altLang="en-US" sz="4000" b="1" spc="1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CFC3805-0415-48A2-9492-7351997916B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22" y="582505"/>
            <a:ext cx="5512274" cy="5942094"/>
          </a:xfrm>
          <a:prstGeom prst="rect">
            <a:avLst/>
          </a:prstGeom>
        </p:spPr>
      </p:pic>
      <p:pic>
        <p:nvPicPr>
          <p:cNvPr id="3" name="圖片 2">
            <a:hlinkClick r:id="rId4"/>
            <a:extLst>
              <a:ext uri="{FF2B5EF4-FFF2-40B4-BE49-F238E27FC236}">
                <a16:creationId xmlns:a16="http://schemas.microsoft.com/office/drawing/2014/main" id="{6A17203A-D40A-4230-8E9E-3D6277401E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27" t="15506" r="9273" b="15819"/>
          <a:stretch/>
        </p:blipFill>
        <p:spPr>
          <a:xfrm>
            <a:off x="672396" y="1884352"/>
            <a:ext cx="3782038" cy="2950508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6EF28C19-C912-4B40-BBF0-86F394986782}"/>
              </a:ext>
            </a:extLst>
          </p:cNvPr>
          <p:cNvSpPr txBox="1"/>
          <p:nvPr/>
        </p:nvSpPr>
        <p:spPr>
          <a:xfrm>
            <a:off x="685459" y="5448897"/>
            <a:ext cx="399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影片來源</a:t>
            </a:r>
            <a:r>
              <a:rPr lang="en-US" altLang="zh-TW" sz="1200" dirty="0"/>
              <a:t>: </a:t>
            </a:r>
            <a:r>
              <a:rPr lang="zh-TW" altLang="en-US" sz="1200" dirty="0"/>
              <a:t>政府新聞處 </a:t>
            </a:r>
            <a:r>
              <a:rPr lang="en-US" altLang="zh-HK" sz="1200" dirty="0"/>
              <a:t>https://www.isd.gov.hk/chi/tvapi/10_rs149.html</a:t>
            </a:r>
            <a:endParaRPr lang="zh-HK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120640" y="1687354"/>
            <a:ext cx="38404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36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en-US" sz="3600" kern="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你是短片中伯伯的孫兒</a:t>
            </a:r>
            <a:r>
              <a:rPr lang="en-US" altLang="zh-TW" sz="3600" kern="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kern="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女，當看見爺爺</a:t>
            </a:r>
            <a:r>
              <a:rPr lang="zh-TW" altLang="en-US" sz="36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準備這樣橫</a:t>
            </a:r>
            <a:r>
              <a:rPr lang="zh-TW" altLang="en-US" sz="3600" kern="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過馬路時，你會怎樣做</a:t>
            </a:r>
            <a:r>
              <a:rPr lang="en-US" altLang="zh-TW" sz="3600" kern="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kern="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跟他說</a:t>
            </a:r>
            <a:r>
              <a:rPr lang="zh-TW" altLang="en-US" sz="36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</a:t>
            </a:r>
            <a:r>
              <a:rPr lang="en-US" altLang="zh-TW" sz="3600" kern="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kern="100" spc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zh-TW" sz="3200" b="1" kern="100" spc="1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zh-TW" sz="3200" b="1" kern="1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zh-TW" sz="3200" b="1" kern="1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3F7B429-FA11-4A9D-AE35-D26C81166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42" y="6370711"/>
            <a:ext cx="32336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400" dirty="0" smtClean="0"/>
              <a:t>Image designed </a:t>
            </a:r>
            <a:r>
              <a:rPr lang="en-US" altLang="zh-HK" sz="1400" dirty="0"/>
              <a:t>by rawpixel.com / </a:t>
            </a:r>
            <a:r>
              <a:rPr lang="en-US" altLang="zh-HK" sz="1400" dirty="0" err="1"/>
              <a:t>Freepik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887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spc="1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spc="1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4000" b="1" spc="1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spc="1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角色扮演</a:t>
            </a:r>
            <a:endParaRPr lang="zh-HK" altLang="en-US" sz="4000" spc="1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05452" y="2059726"/>
            <a:ext cx="5396593" cy="4351338"/>
          </a:xfrm>
        </p:spPr>
        <p:txBody>
          <a:bodyPr>
            <a:normAutofit/>
          </a:bodyPr>
          <a:lstStyle/>
          <a:p>
            <a:pPr marL="0" indent="0" algn="just" hangingPunct="0">
              <a:lnSpc>
                <a:spcPct val="110000"/>
              </a:lnSpc>
              <a:spcAft>
                <a:spcPts val="1200"/>
              </a:spcAft>
              <a:buNone/>
            </a:pPr>
            <a:r>
              <a:rPr lang="zh-TW" altLang="en-US" sz="36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同學二人一組，用一分鐘短劇</a:t>
            </a:r>
            <a:r>
              <a:rPr lang="zh-TW" altLang="en-US" sz="3600" kern="100" spc="1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，</a:t>
            </a:r>
            <a:r>
              <a:rPr lang="zh-TW" altLang="en-US" sz="36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扮演</a:t>
            </a:r>
            <a:r>
              <a:rPr lang="zh-TW" altLang="en-US" sz="3600" kern="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短片</a:t>
            </a:r>
            <a:r>
              <a:rPr lang="zh-TW" altLang="en-US" sz="36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中正準備這樣橫過馬路的</a:t>
            </a:r>
            <a:r>
              <a:rPr lang="zh-TW" altLang="en-US" sz="3600" b="1" kern="100" spc="1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伯伯</a:t>
            </a:r>
            <a:r>
              <a:rPr lang="zh-TW" altLang="en-US" sz="3600" kern="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6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在他身旁的</a:t>
            </a:r>
            <a:r>
              <a:rPr lang="zh-TW" altLang="en-US" sz="3600" b="1" kern="100" spc="1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孫兒</a:t>
            </a:r>
            <a:r>
              <a:rPr lang="en-US" altLang="zh-TW" sz="3600" b="1" kern="100" spc="1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100" spc="1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</a:t>
            </a:r>
            <a:r>
              <a:rPr lang="zh-TW" altLang="en-US" sz="3600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kern="100" spc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hangingPunct="0">
              <a:lnSpc>
                <a:spcPct val="100000"/>
              </a:lnSpc>
              <a:spcAft>
                <a:spcPts val="1200"/>
              </a:spcAft>
              <a:buNone/>
            </a:pPr>
            <a:endParaRPr lang="en-US" altLang="zh-TW" sz="3600" kern="100" spc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hangingPunct="0">
              <a:lnSpc>
                <a:spcPct val="100000"/>
              </a:lnSpc>
              <a:spcAft>
                <a:spcPts val="1200"/>
              </a:spcAft>
            </a:pPr>
            <a:endParaRPr lang="zh-HK" altLang="en-US" sz="3600" kern="100" spc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hangingPunct="0">
              <a:lnSpc>
                <a:spcPct val="100000"/>
              </a:lnSpc>
              <a:spcAft>
                <a:spcPts val="1200"/>
              </a:spcAft>
            </a:pPr>
            <a:endParaRPr lang="en-US" altLang="zh-TW" sz="3600" kern="100" spc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CFC3805-0415-48A2-9492-7351997916B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040"/>
            <a:ext cx="2896733" cy="3900409"/>
          </a:xfrm>
          <a:prstGeom prst="rect">
            <a:avLst/>
          </a:prstGeom>
        </p:spPr>
      </p:pic>
      <p:pic>
        <p:nvPicPr>
          <p:cNvPr id="7" name="圖片 6">
            <a:hlinkClick r:id="rId4"/>
            <a:extLst>
              <a:ext uri="{FF2B5EF4-FFF2-40B4-BE49-F238E27FC236}">
                <a16:creationId xmlns:a16="http://schemas.microsoft.com/office/drawing/2014/main" id="{6A17203A-D40A-4230-8E9E-3D6277401E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27" t="15506" r="9273" b="15819"/>
          <a:stretch/>
        </p:blipFill>
        <p:spPr>
          <a:xfrm>
            <a:off x="408719" y="2286000"/>
            <a:ext cx="2060162" cy="194939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EF28C19-C912-4B40-BBF0-86F394986782}"/>
              </a:ext>
            </a:extLst>
          </p:cNvPr>
          <p:cNvSpPr txBox="1"/>
          <p:nvPr/>
        </p:nvSpPr>
        <p:spPr>
          <a:xfrm>
            <a:off x="331975" y="5650773"/>
            <a:ext cx="399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影片來源</a:t>
            </a:r>
            <a:r>
              <a:rPr lang="en-US" altLang="zh-TW" sz="1200" dirty="0"/>
              <a:t>: </a:t>
            </a:r>
            <a:r>
              <a:rPr lang="zh-TW" altLang="en-US" sz="1200" dirty="0"/>
              <a:t>政府新聞處 </a:t>
            </a:r>
            <a:r>
              <a:rPr lang="en-US" altLang="zh-HK" sz="1200" dirty="0"/>
              <a:t>https://www.isd.gov.hk/chi/tvapi/10_rs149.html</a:t>
            </a:r>
            <a:endParaRPr lang="zh-HK" altLang="en-US" sz="12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3F7B429-FA11-4A9D-AE35-D26C81166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75" y="6307474"/>
            <a:ext cx="32336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400" dirty="0" smtClean="0">
                <a:latin typeface="+mn-lt"/>
                <a:cs typeface="Arial" panose="020B0604020202020204" pitchFamily="34" charset="0"/>
              </a:rPr>
              <a:t>Image designed </a:t>
            </a:r>
            <a:r>
              <a:rPr lang="en-US" altLang="zh-HK" sz="1400" dirty="0">
                <a:latin typeface="+mn-lt"/>
                <a:cs typeface="Arial" panose="020B0604020202020204" pitchFamily="34" charset="0"/>
              </a:rPr>
              <a:t>by rawpixel.com / </a:t>
            </a:r>
            <a:r>
              <a:rPr lang="en-US" altLang="zh-HK" sz="1400" dirty="0" err="1">
                <a:latin typeface="+mn-lt"/>
                <a:cs typeface="Arial" panose="020B0604020202020204" pitchFamily="34" charset="0"/>
              </a:rPr>
              <a:t>Freepik</a:t>
            </a:r>
            <a:endParaRPr lang="zh-HK" altLang="en-US" sz="1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013C23-B618-4C56-A124-AD11FD80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777" y="462755"/>
            <a:ext cx="2383970" cy="912898"/>
          </a:xfrm>
        </p:spPr>
        <p:txBody>
          <a:bodyPr anchor="ctr">
            <a:normAutofit/>
          </a:bodyPr>
          <a:lstStyle/>
          <a:p>
            <a:r>
              <a:rPr lang="zh-TW" altLang="en-US" sz="4800" b="1" dirty="0">
                <a:solidFill>
                  <a:srgbClr val="00B0F0"/>
                </a:solidFill>
                <a:latin typeface="+mn-lt"/>
                <a:ea typeface="+mn-ea"/>
              </a:rPr>
              <a:t>　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523F59-53DA-4531-A54E-947117A66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238" y="1508223"/>
            <a:ext cx="7159048" cy="2841169"/>
          </a:xfrm>
        </p:spPr>
        <p:txBody>
          <a:bodyPr anchor="ctr">
            <a:noAutofit/>
          </a:bodyPr>
          <a:lstStyle/>
          <a:p>
            <a:endParaRPr lang="en-US" altLang="zh-TW" sz="48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hangingPunct="0">
              <a:lnSpc>
                <a:spcPct val="100000"/>
              </a:lnSpc>
              <a:buNone/>
            </a:pPr>
            <a:r>
              <a:rPr lang="zh-TW" altLang="en-US" sz="3600" spc="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為保障</a:t>
            </a:r>
            <a:r>
              <a:rPr lang="zh-TW" altLang="zh-HK" sz="3600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自己和他人</a:t>
            </a:r>
            <a:r>
              <a:rPr lang="zh-TW" altLang="en-US" sz="3600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600" spc="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安全，我們要</a:t>
            </a:r>
            <a:r>
              <a:rPr lang="zh-TW" altLang="zh-HK" sz="3600" spc="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遵守</a:t>
            </a:r>
            <a:r>
              <a:rPr lang="zh-TW" altLang="zh-HK" sz="3600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交通規則</a:t>
            </a:r>
            <a:r>
              <a:rPr lang="zh-TW" altLang="en-US" sz="3600" spc="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，做一個負責任的道路使用者</a:t>
            </a:r>
            <a:r>
              <a:rPr lang="zh-TW" altLang="zh-HK" sz="4800" spc="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800" spc="100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kern="100" spc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marR="54610" lvl="1" indent="0" algn="just">
              <a:spcAft>
                <a:spcPts val="0"/>
              </a:spcAft>
              <a:buSzPts val="1000"/>
              <a:buNone/>
              <a:tabLst>
                <a:tab pos="592138" algn="l"/>
              </a:tabLst>
            </a:pPr>
            <a:endParaRPr lang="en-US" altLang="zh-TW" sz="4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54610" lvl="1" indent="0" algn="just">
              <a:buSzPts val="1000"/>
              <a:buNone/>
              <a:tabLst>
                <a:tab pos="592138" algn="l"/>
              </a:tabLst>
            </a:pPr>
            <a:endParaRPr lang="en-US" altLang="zh-TW" sz="3200" dirty="0">
              <a:solidFill>
                <a:srgbClr val="333333"/>
              </a:solidFill>
              <a:latin typeface="Lato"/>
            </a:endParaRPr>
          </a:p>
        </p:txBody>
      </p:sp>
      <p:pic>
        <p:nvPicPr>
          <p:cNvPr id="7" name="Picture 2" descr="Pedestrians breaking traffic rules. people using cell, riding scooter on crosswalk flat vector illustration. road safety, warning">
            <a:extLst>
              <a:ext uri="{FF2B5EF4-FFF2-40B4-BE49-F238E27FC236}">
                <a16:creationId xmlns:a16="http://schemas.microsoft.com/office/drawing/2014/main" id="{4A41B5E7-3B04-4AB0-8E54-AFD8772B9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4" y="3806399"/>
            <a:ext cx="3985346" cy="20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139378" y="6462902"/>
            <a:ext cx="400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 designed </a:t>
            </a:r>
            <a:r>
              <a:rPr lang="en-US" dirty="0"/>
              <a:t>by </a:t>
            </a:r>
            <a:r>
              <a:rPr lang="en-US" dirty="0" err="1"/>
              <a:t>pch.vector</a:t>
            </a:r>
            <a:r>
              <a:rPr lang="en-US" dirty="0"/>
              <a:t> / </a:t>
            </a:r>
            <a:r>
              <a:rPr lang="en-US" dirty="0" err="1"/>
              <a:t>Freepik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700</Words>
  <Application>Microsoft Office PowerPoint</Application>
  <PresentationFormat>如螢幕大小 (4:3)</PresentationFormat>
  <Paragraphs>80</Paragraphs>
  <Slides>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8" baseType="lpstr">
      <vt:lpstr>Lato</vt:lpstr>
      <vt:lpstr>細明體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PowerPoint 簡報</vt:lpstr>
      <vt:lpstr> (一) 做個醒目行人</vt:lpstr>
      <vt:lpstr>(二) 情境討論</vt:lpstr>
      <vt:lpstr>(三) 分組討論</vt:lpstr>
      <vt:lpstr>(四) 角色扮演</vt:lpstr>
      <vt:lpstr>　總結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CHEUNG LUI</dc:creator>
  <cp:lastModifiedBy>LAM, Yuen-shan</cp:lastModifiedBy>
  <cp:revision>147</cp:revision>
  <cp:lastPrinted>2021-08-19T02:47:17Z</cp:lastPrinted>
  <dcterms:created xsi:type="dcterms:W3CDTF">2021-01-14T06:14:34Z</dcterms:created>
  <dcterms:modified xsi:type="dcterms:W3CDTF">2022-01-25T09:26:01Z</dcterms:modified>
</cp:coreProperties>
</file>