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3" r:id="rId1"/>
  </p:sldMasterIdLst>
  <p:notesMasterIdLst>
    <p:notesMasterId r:id="rId8"/>
  </p:notesMasterIdLst>
  <p:sldIdLst>
    <p:sldId id="279" r:id="rId2"/>
    <p:sldId id="256" r:id="rId3"/>
    <p:sldId id="437" r:id="rId4"/>
    <p:sldId id="433" r:id="rId5"/>
    <p:sldId id="442" r:id="rId6"/>
    <p:sldId id="439" r:id="rId7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UNG LUI" initials="CL" lastIdx="2" clrIdx="0">
    <p:extLst>
      <p:ext uri="{19B8F6BF-5375-455C-9EA6-DF929625EA0E}">
        <p15:presenceInfo xmlns:p15="http://schemas.microsoft.com/office/powerpoint/2012/main" userId="CHEUNG LU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C1B8"/>
    <a:srgbClr val="66FFFF"/>
    <a:srgbClr val="F2FEFE"/>
    <a:srgbClr val="FF9900"/>
    <a:srgbClr val="FF3BDA"/>
    <a:srgbClr val="9B2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E418A7-4ED0-F128-CE06-229FD917B9AF}" v="8" dt="2021-05-06T00:23:01.722"/>
    <p1510:client id="{0BCB701E-DAFC-4B9D-D6E9-82C16B813C9B}" v="128" dt="2021-05-14T06:35:05.275"/>
    <p1510:client id="{51B5C79F-1035-0000-A0E5-E45D1915968D}" v="3" dt="2021-05-14T04:37:43.687"/>
    <p1510:client id="{7EB5C79F-E0A1-0000-9549-C4F457D343D5}" v="120" dt="2021-05-14T05:08:12.659"/>
    <p1510:client id="{7F6F2085-8809-214B-7600-DA3903BD5ACB}" v="1" dt="2021-05-06T00:19:09.055"/>
    <p1510:client id="{9F186460-A892-4BDE-AEB7-9C9F2AF2C2D4}" v="5" dt="2021-01-28T03:59:23.748"/>
    <p1510:client id="{F3DCC49F-601A-0000-96D5-F0F0AF308982}" v="17" dt="2021-05-05T08:33:10.3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 autoAdjust="0"/>
    <p:restoredTop sz="94080" autoAdjust="0"/>
  </p:normalViewPr>
  <p:slideViewPr>
    <p:cSldViewPr snapToGrid="0">
      <p:cViewPr varScale="1">
        <p:scale>
          <a:sx n="63" d="100"/>
          <a:sy n="63" d="100"/>
        </p:scale>
        <p:origin x="1236" y="44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12340-2596-4362-B8AF-7A5DF431D65C}" type="datetimeFigureOut">
              <a:rPr lang="zh-HK" altLang="en-US" smtClean="0"/>
              <a:t>25/1/2022</a:t>
            </a:fld>
            <a:endParaRPr lang="zh-HK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40889-8ABD-4E8D-9756-A00438ECDEFA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9079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mm.edcity.hk/media/%E5%B0%8F%E5%B0%8F%E8%AC%8A%E8%A8%80/0_ked2qe4o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562790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2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6495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資料來源：教育多媒體</a:t>
            </a:r>
            <a:r>
              <a:rPr lang="en-US" altLang="zh-TW" dirty="0" smtClean="0"/>
              <a:t>《</a:t>
            </a:r>
            <a:r>
              <a:rPr lang="zh-HK" altLang="en-US" dirty="0" smtClean="0"/>
              <a:t>小小謊言</a:t>
            </a:r>
            <a:r>
              <a:rPr lang="en-US" altLang="zh-TW" dirty="0" smtClean="0"/>
              <a:t>》</a:t>
            </a:r>
            <a:endParaRPr lang="zh-HK" altLang="en-US" dirty="0" smtClean="0"/>
          </a:p>
          <a:p>
            <a:r>
              <a:rPr lang="zh-HK" altLang="en-US" sz="1200" dirty="0" smtClean="0"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https://emm.edcity.hk/media/%E5%B0%8F%E5%B0%8F%E8%AC%8A%E8%A8%80/0_ked2qe4o</a:t>
            </a:r>
            <a:endParaRPr lang="en-US" altLang="zh-HK" sz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建議選播</a:t>
            </a:r>
            <a:r>
              <a:rPr lang="en-US" altLang="zh-TW" dirty="0" smtClean="0"/>
              <a:t>《</a:t>
            </a:r>
            <a:r>
              <a:rPr lang="zh-HK" altLang="en-US" dirty="0" smtClean="0"/>
              <a:t>小小謊言</a:t>
            </a:r>
            <a:r>
              <a:rPr lang="en-US" altLang="zh-TW" dirty="0" smtClean="0"/>
              <a:t>》</a:t>
            </a:r>
            <a:r>
              <a:rPr lang="zh-TW" altLang="en-US" dirty="0" smtClean="0"/>
              <a:t>　</a:t>
            </a:r>
            <a:r>
              <a:rPr lang="en-US" altLang="zh-TW" dirty="0" smtClean="0"/>
              <a:t>0’00’’-2’33” (</a:t>
            </a:r>
            <a:r>
              <a:rPr lang="zh-TW" altLang="en-US" dirty="0" smtClean="0"/>
              <a:t>約</a:t>
            </a:r>
            <a:r>
              <a:rPr lang="en-US" altLang="zh-TW" dirty="0" smtClean="0"/>
              <a:t>2</a:t>
            </a:r>
            <a:r>
              <a:rPr lang="zh-TW" altLang="en-US" dirty="0" smtClean="0"/>
              <a:t>分鐘</a:t>
            </a:r>
            <a:r>
              <a:rPr lang="en-US" altLang="zh-TW" dirty="0" smtClean="0"/>
              <a:t>)</a:t>
            </a:r>
          </a:p>
          <a:p>
            <a:pPr algn="l"/>
            <a:r>
              <a:rPr lang="zh-TW" altLang="en-US" dirty="0" smtClean="0"/>
              <a:t>圖片來自影片</a:t>
            </a:r>
            <a:endParaRPr lang="zh-HK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3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366996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  </a:t>
            </a:r>
            <a:r>
              <a:rPr lang="zh-TW" altLang="en-US" dirty="0" smtClean="0"/>
              <a:t>教師可透過學生答案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，初步掌握學生遲到的狀況及對此</a:t>
            </a:r>
            <a:r>
              <a:rPr lang="zh-TW" altLang="en-US" dirty="0" smtClean="0"/>
              <a:t>的價值觀。</a:t>
            </a: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TW" dirty="0" smtClean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  </a:t>
            </a:r>
            <a:r>
              <a:rPr lang="zh-TW" altLang="en-US" dirty="0" smtClean="0"/>
              <a:t>教師可</a:t>
            </a:r>
            <a:r>
              <a:rPr lang="zh-TW" altLang="en-US" sz="1200" dirty="0" smtClean="0">
                <a:solidFill>
                  <a:schemeClr val="tx2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引導學生明白小玲</a:t>
            </a:r>
            <a:r>
              <a:rPr lang="zh-TW" altLang="en-US" dirty="0" smtClean="0"/>
              <a:t>說謊只是在逃避責任，並沒有真正解決遲到的問題。而且說謊只會製造更多問題。</a:t>
            </a: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(</a:t>
            </a:r>
            <a:r>
              <a:rPr lang="zh-TW" altLang="en-US" dirty="0" smtClean="0"/>
              <a:t>三</a:t>
            </a:r>
            <a:r>
              <a:rPr lang="en-US" altLang="zh-TW" dirty="0" smtClean="0"/>
              <a:t>) </a:t>
            </a:r>
            <a:r>
              <a:rPr lang="zh-TW" altLang="en-US" dirty="0" smtClean="0"/>
              <a:t>教師可著學生代入思考會否喜歡跟小玲交朋友，讓學生明白遲到會影響身邊的人，浪費他們寶貴的時間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，令朋友不滿，甚至捨她而去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dirty="0" smtClean="0"/>
              <a:t>同樣教師可著學生代入思考如聘請的員工經常遲到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，工作機構會面對什麼問題，讓學生明白經常遲到</a:t>
            </a:r>
            <a:r>
              <a:rPr lang="zh-TW" altLang="en-US" dirty="0" smtClean="0"/>
              <a:t>會對工作構成負面影響。</a:t>
            </a: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(</a:t>
            </a:r>
            <a:r>
              <a:rPr lang="zh-TW" altLang="en-US" dirty="0" smtClean="0"/>
              <a:t>四</a:t>
            </a:r>
            <a:r>
              <a:rPr lang="en-US" altLang="zh-TW" dirty="0" smtClean="0"/>
              <a:t>) </a:t>
            </a:r>
            <a:r>
              <a:rPr lang="zh-TW" altLang="en-US" dirty="0" smtClean="0"/>
              <a:t>學生可有不同建議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，如</a:t>
            </a:r>
            <a:r>
              <a:rPr lang="zh-TW" altLang="en-US" dirty="0" smtClean="0"/>
              <a:t>規劃時間表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、預留時間足夠等</a:t>
            </a:r>
            <a:endParaRPr lang="zh-TW" alt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algn="l"/>
            <a:endParaRPr lang="en-US" altLang="zh-TW" dirty="0" smtClean="0"/>
          </a:p>
          <a:p>
            <a:pPr algn="l"/>
            <a:endParaRPr lang="en-US" altLang="zh-TW" dirty="0" smtClean="0"/>
          </a:p>
          <a:p>
            <a:pPr algn="l"/>
            <a:r>
              <a:rPr lang="en-US" altLang="zh-TW" dirty="0" err="1" smtClean="0"/>
              <a:t>Freepik</a:t>
            </a: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https://www.freepik.com/free-vector/tiny-people-sitting-huge-clock_9650834.htm#page=1&amp;query=on%20time&amp;position=16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&lt;a </a:t>
            </a:r>
            <a:r>
              <a:rPr lang="en-US" altLang="zh-TW" dirty="0" err="1" smtClean="0"/>
              <a:t>href</a:t>
            </a:r>
            <a:r>
              <a:rPr lang="en-US" altLang="zh-TW" dirty="0" smtClean="0"/>
              <a:t>="https://www.freepik.com/vectors/school"&gt;School vector created by </a:t>
            </a:r>
            <a:r>
              <a:rPr lang="en-US" altLang="zh-TW" dirty="0" err="1" smtClean="0"/>
              <a:t>pch.vector</a:t>
            </a:r>
            <a:r>
              <a:rPr lang="en-US" altLang="zh-TW" dirty="0" smtClean="0"/>
              <a:t> - www.freepik.com&lt;/a&gt;</a:t>
            </a:r>
          </a:p>
          <a:p>
            <a:pPr marL="228600" indent="-228600" algn="l">
              <a:buAutoNum type="arabicPeriod"/>
            </a:pPr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4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16376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教師可以延展活動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，在家長協力</a:t>
            </a:r>
            <a:r>
              <a:rPr lang="en-US" altLang="zh-TW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/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見證下，</a:t>
            </a:r>
            <a:r>
              <a:rPr lang="zh-TW" altLang="en-US" dirty="0" smtClean="0"/>
              <a:t>著學生於日常生活實踐守時的態度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41540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sz="4000" kern="1200" dirty="0">
              <a:ln w="0"/>
              <a:solidFill>
                <a:schemeClr val="accent1"/>
              </a:solidFill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940889-8ABD-4E8D-9756-A00438ECDEFA}" type="slidenum">
              <a:rPr lang="zh-HK" altLang="en-US" smtClean="0"/>
              <a:t>6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04168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A9A650A-8BD1-4FDE-9899-1C20DF4B7708}" type="datetimeFigureOut">
              <a:rPr lang="en-US" dirty="0"/>
              <a:pPr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543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3262D-6073-4A30-973C-53BE1D29884A}" type="datetimeFigureOut">
              <a:rPr lang="en-US" dirty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9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B0AF-EEE9-4421-9298-EB11A547E63F}" type="datetimeFigureOut">
              <a:rPr lang="en-US" dirty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52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07E61-D2F8-452B-B53A-91FE1E439E24}" type="datetimeFigureOut">
              <a:rPr lang="en-US" dirty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78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lang="en-US" sz="6000" b="1" kern="1200" cap="all" baseline="0" dirty="0">
                <a:ln w="15875">
                  <a:solidFill>
                    <a:schemeClr val="bg1"/>
                  </a:solidFill>
                </a:ln>
                <a:solidFill>
                  <a:schemeClr val="accent1"/>
                </a:solidFill>
                <a:effectLst>
                  <a:outerShdw dist="38100" dir="2700000" algn="tl" rotWithShape="0">
                    <a:schemeClr val="accent1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0D44C-5E2F-400D-88F9-B60B318A44C9}" type="datetimeFigureOut">
              <a:rPr lang="en-US" dirty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345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3A57-F65A-4C42-9156-7629C10666E9}" type="datetimeFigureOut">
              <a:rPr lang="en-US" dirty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FBF0B-319E-4F95-BA43-902EB3DC9783}" type="datetimeFigureOut">
              <a:rPr lang="en-US" dirty="0"/>
              <a:t>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2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58B3-6703-4BBB-A09E-33FD65E7DB24}" type="datetimeFigureOut">
              <a:rPr lang="en-US" dirty="0"/>
              <a:t>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4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E9955-2DD3-491E-92B6-7018343227CE}" type="datetimeFigureOut">
              <a:rPr lang="en-US" dirty="0"/>
              <a:t>1/25/2022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0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88A28-1D79-4F41-9521-CF26BB2C7EE3}" type="datetimeFigureOut">
              <a:rPr lang="en-US" dirty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64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9950-AF07-4F2A-A949-E1C816A93B30}" type="datetimeFigureOut">
              <a:rPr lang="en-US" dirty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73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34A43A2E-6632-4F9D-8728-2CF59ACBBE60}" type="datetimeFigureOut">
              <a:rPr lang="en-US" dirty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5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85" r:id="rId2"/>
    <p:sldLayoutId id="2147483986" r:id="rId3"/>
    <p:sldLayoutId id="2147483987" r:id="rId4"/>
    <p:sldLayoutId id="2147483988" r:id="rId5"/>
    <p:sldLayoutId id="2147483989" r:id="rId6"/>
    <p:sldLayoutId id="2147483990" r:id="rId7"/>
    <p:sldLayoutId id="2147483991" r:id="rId8"/>
    <p:sldLayoutId id="2147483992" r:id="rId9"/>
    <p:sldLayoutId id="2147483993" r:id="rId10"/>
    <p:sldLayoutId id="2147483994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mm.edcity.hk/media/%E5%B0%8F%E5%B0%8F%E8%AC%8A%E8%A8%80/0_ked2qe4o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05E64E4-3A72-471D-BF8E-14BFBF23DD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355" y="243840"/>
            <a:ext cx="879348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標題 3">
            <a:extLst>
              <a:ext uri="{FF2B5EF4-FFF2-40B4-BE49-F238E27FC236}">
                <a16:creationId xmlns:a16="http://schemas.microsoft.com/office/drawing/2014/main" id="{E0B07E35-926B-4FED-897C-05EDDEE38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354" y="474954"/>
            <a:ext cx="5008583" cy="269027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ts val="6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TW" altLang="en-US" sz="4000" b="1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zh-TW" altLang="en-US" sz="4000" b="1" dirty="0" smtClean="0">
                <a:ln w="10160">
                  <a:solidFill>
                    <a:schemeClr val="accent5"/>
                  </a:solidFill>
                  <a:prstDash val="solid"/>
                </a:ln>
                <a:latin typeface="微軟正黑體" panose="020B0604030504040204" pitchFamily="34" charset="-120"/>
                <a:ea typeface="微軟正黑體" panose="020B0604030504040204" pitchFamily="34" charset="-120"/>
              </a:rPr>
              <a:t>生活</a:t>
            </a:r>
            <a:r>
              <a:rPr lang="zh-TW" altLang="en-US" sz="4000" b="1" dirty="0">
                <a:ln w="10160">
                  <a:solidFill>
                    <a:schemeClr val="accent5"/>
                  </a:solidFill>
                  <a:prstDash val="solid"/>
                </a:ln>
                <a:latin typeface="微軟正黑體" panose="020B0604030504040204" pitchFamily="34" charset="-120"/>
                <a:ea typeface="微軟正黑體" panose="020B0604030504040204" pitchFamily="34" charset="-120"/>
              </a:rPr>
              <a:t>事件事例</a:t>
            </a:r>
            <a:r>
              <a:rPr lang="en-US" altLang="zh-TW" sz="4000" b="1" dirty="0">
                <a:ln w="10160">
                  <a:solidFill>
                    <a:schemeClr val="accent5"/>
                  </a:solidFill>
                  <a:prstDash val="solid"/>
                </a:ln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r>
              <a:rPr lang="en-US" altLang="zh-TW" sz="4000" b="1" dirty="0" smtClean="0">
                <a:ln w="10160">
                  <a:solidFill>
                    <a:schemeClr val="accent5"/>
                  </a:solidFill>
                  <a:prstDash val="solid"/>
                </a:ln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en-US" altLang="zh-TW" sz="4000" b="1" dirty="0">
                <a:ln w="10160">
                  <a:solidFill>
                    <a:schemeClr val="accent5"/>
                  </a:solidFill>
                  <a:prstDash val="solid"/>
                </a:ln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4000" b="1" dirty="0">
                <a:ln w="10160">
                  <a:solidFill>
                    <a:schemeClr val="accent5"/>
                  </a:solidFill>
                  <a:prstDash val="solid"/>
                </a:ln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b="1" dirty="0" smtClean="0">
                <a:ln w="10160">
                  <a:solidFill>
                    <a:schemeClr val="accent5"/>
                  </a:solidFill>
                  <a:prstDash val="solid"/>
                </a:ln>
                <a:latin typeface="微軟正黑體" panose="020B0604030504040204" pitchFamily="34" charset="-120"/>
                <a:ea typeface="微軟正黑體" panose="020B0604030504040204" pitchFamily="34" charset="-120"/>
              </a:rPr>
              <a:t>「我要自律守時」</a:t>
            </a:r>
            <a:endParaRPr lang="en-US" altLang="zh-TW" sz="4000" b="1" dirty="0">
              <a:ln w="10160">
                <a:solidFill>
                  <a:schemeClr val="accent5"/>
                </a:solidFill>
                <a:prstDash val="solid"/>
              </a:ln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版面配置區 6">
            <a:extLst>
              <a:ext uri="{FF2B5EF4-FFF2-40B4-BE49-F238E27FC236}">
                <a16:creationId xmlns:a16="http://schemas.microsoft.com/office/drawing/2014/main" id="{0554D34E-DF6D-468A-BAAF-C8795720C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2913" y="3551239"/>
            <a:ext cx="4196070" cy="2489979"/>
          </a:xfrm>
        </p:spPr>
        <p:txBody>
          <a:bodyPr vert="horz" lIns="91440" tIns="45720" rIns="91440" bIns="45720" rtlCol="0" anchor="t">
            <a:noAutofit/>
          </a:bodyPr>
          <a:lstStyle/>
          <a:p>
            <a:pPr defTabSz="914400">
              <a:lnSpc>
                <a:spcPct val="9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價值觀教育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914400">
              <a:lnSpc>
                <a:spcPct val="9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初小</a:t>
            </a:r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914400">
              <a:lnSpc>
                <a:spcPct val="9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教育局 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914400">
              <a:lnSpc>
                <a:spcPct val="90000"/>
              </a:lnSpc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德育、公民及國民教育組製作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914400">
              <a:lnSpc>
                <a:spcPct val="90000"/>
              </a:lnSpc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2022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年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1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 panose="020B0604020202020204" pitchFamily="34" charset="0"/>
              </a:rPr>
              <a:t>月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 rotWithShape="1">
          <a:blip r:embed="rId3"/>
          <a:srcRect l="36868" t="25803" r="37040" b="27429"/>
          <a:stretch/>
        </p:blipFill>
        <p:spPr>
          <a:xfrm>
            <a:off x="6170936" y="3551239"/>
            <a:ext cx="2185946" cy="220401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3202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7C215A4E-672E-4B67-9E28-20228383E6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0502" y="-157240"/>
            <a:ext cx="9614502" cy="7015240"/>
          </a:xfrm>
          <a:prstGeom prst="rect">
            <a:avLst/>
          </a:prstGeom>
        </p:spPr>
      </p:pic>
      <p:graphicFrame>
        <p:nvGraphicFramePr>
          <p:cNvPr id="5" name="表格 8">
            <a:extLst>
              <a:ext uri="{FF2B5EF4-FFF2-40B4-BE49-F238E27FC236}">
                <a16:creationId xmlns:a16="http://schemas.microsoft.com/office/drawing/2014/main" id="{212136E0-08E0-4418-88D5-5E76717EA7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220667"/>
              </p:ext>
            </p:extLst>
          </p:nvPr>
        </p:nvGraphicFramePr>
        <p:xfrm>
          <a:off x="186712" y="1317680"/>
          <a:ext cx="8299939" cy="4717062"/>
        </p:xfrm>
        <a:graphic>
          <a:graphicData uri="http://schemas.openxmlformats.org/drawingml/2006/table">
            <a:tbl>
              <a:tblPr/>
              <a:tblGrid>
                <a:gridCol w="1842419">
                  <a:extLst>
                    <a:ext uri="{9D8B030D-6E8A-4147-A177-3AD203B41FA5}">
                      <a16:colId xmlns:a16="http://schemas.microsoft.com/office/drawing/2014/main" val="671913260"/>
                    </a:ext>
                  </a:extLst>
                </a:gridCol>
                <a:gridCol w="6457520">
                  <a:extLst>
                    <a:ext uri="{9D8B030D-6E8A-4147-A177-3AD203B41FA5}">
                      <a16:colId xmlns:a16="http://schemas.microsoft.com/office/drawing/2014/main" val="3911223499"/>
                    </a:ext>
                  </a:extLst>
                </a:gridCol>
              </a:tblGrid>
              <a:tr h="1581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活動概要：</a:t>
                      </a:r>
                      <a:r>
                        <a:rPr lang="en-US" altLang="zh-TW" sz="2800" b="0" spc="100" baseline="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zh-TW" altLang="en-US" sz="2800" b="0" spc="100" baseline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1435" marR="51435" marT="25718" marB="2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HK" altLang="en-US" sz="2800" kern="120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DFKai-SB" panose="03000509000000000000" pitchFamily="49" charset="-120"/>
                        </a:rPr>
                        <a:t>透過</a:t>
                      </a:r>
                      <a:r>
                        <a:rPr lang="zh-TW" altLang="en-US" sz="2800" kern="120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DFKai-SB" panose="03000509000000000000" pitchFamily="49" charset="-120"/>
                        </a:rPr>
                        <a:t>短片</a:t>
                      </a:r>
                      <a:r>
                        <a:rPr lang="zh-HK" altLang="en-US" sz="2800" kern="120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DFKai-SB" panose="03000509000000000000" pitchFamily="49" charset="-120"/>
                        </a:rPr>
                        <a:t>討論，</a:t>
                      </a:r>
                      <a:r>
                        <a:rPr lang="zh-TW" altLang="en-US" sz="2800" kern="120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DFKai-SB" panose="03000509000000000000" pitchFamily="49" charset="-120"/>
                        </a:rPr>
                        <a:t>培養</a:t>
                      </a: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學生守時，並為自己的行為負責。</a:t>
                      </a:r>
                      <a:endParaRPr lang="zh-TW" altLang="en-US" sz="2800" b="0" kern="1200" spc="100" baseline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8304074"/>
                  </a:ext>
                </a:extLst>
              </a:tr>
              <a:tr h="137677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學習目標：</a:t>
                      </a:r>
                    </a:p>
                  </a:txBody>
                  <a:tcPr marL="51435" marR="51435" marT="25718" marB="2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514350" lvl="0" indent="-514350" algn="just" hangingPunct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讓學生明白守時和承擔責任</a:t>
                      </a:r>
                      <a:r>
                        <a:rPr lang="zh-TW" altLang="zh-HK" sz="2800" b="0" kern="1200" spc="100" baseline="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的重要</a:t>
                      </a: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</a:t>
                      </a:r>
                      <a:endParaRPr lang="en-US" altLang="zh-TW" sz="2800" b="0" kern="1200" spc="100" baseline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514350" marR="0" lvl="0" indent="-51435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zh-TW" altLang="en-US" sz="2800" b="0" kern="1200" spc="100" baseline="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培養</a:t>
                      </a:r>
                      <a:r>
                        <a:rPr lang="zh-TW" altLang="en-US" sz="2800" kern="120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DFKai-SB" panose="03000509000000000000" pitchFamily="49" charset="-120"/>
                        </a:rPr>
                        <a:t>學生自律守</a:t>
                      </a:r>
                      <a:r>
                        <a:rPr lang="zh-TW" altLang="zh-HK" sz="2800" b="0" kern="1200" spc="100" baseline="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規的精神</a:t>
                      </a: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</a:t>
                      </a:r>
                      <a:endParaRPr lang="en-US" altLang="zh-TW" sz="2800" b="0" kern="1200" spc="100" baseline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0042857"/>
                  </a:ext>
                </a:extLst>
              </a:tr>
              <a:tr h="11637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價值觀和</a:t>
                      </a:r>
                      <a:endParaRPr lang="en-US" altLang="zh-TW" sz="2800" b="0" spc="100" baseline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0" spc="100" baseline="0" dirty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態度：</a:t>
                      </a:r>
                    </a:p>
                  </a:txBody>
                  <a:tcPr marL="51435" marR="51435" marT="25718" marB="2571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TW" altLang="en-US" sz="2800" b="0" kern="1200" spc="100" baseline="0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守時、誠信、責任感、尊重他人</a:t>
                      </a:r>
                      <a:endParaRPr lang="zh-TW" altLang="zh-HK" sz="2800" b="0" kern="1200" spc="100" baseline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1435" marR="51435" marT="25718" marB="2571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7798219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01DCBEEB-A445-40EF-94DA-B5BE96C90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34" y="6239437"/>
            <a:ext cx="1350169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HK" sz="1050" err="1">
                <a:solidFill>
                  <a:schemeClr val="bg1"/>
                </a:solidFill>
              </a:rPr>
              <a:t>Image:Freepik.com</a:t>
            </a:r>
            <a:endParaRPr lang="zh-HK" altLang="en-US" sz="1050">
              <a:solidFill>
                <a:schemeClr val="bg1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6EE1A609-063F-4C6B-84B1-30C8112C51A7}"/>
              </a:ext>
            </a:extLst>
          </p:cNvPr>
          <p:cNvSpPr txBox="1"/>
          <p:nvPr/>
        </p:nvSpPr>
        <p:spPr>
          <a:xfrm>
            <a:off x="2120130" y="466654"/>
            <a:ext cx="4433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600" spc="1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學習重點</a:t>
            </a:r>
            <a:endParaRPr lang="zh-HK" altLang="en-US" sz="3600" spc="1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37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2C142-B6C3-4453-8E69-91E81DFC7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1" y="391886"/>
            <a:ext cx="7451372" cy="1143403"/>
          </a:xfrm>
        </p:spPr>
        <p:txBody>
          <a:bodyPr>
            <a:normAutofit/>
          </a:bodyPr>
          <a:lstStyle/>
          <a:p>
            <a:pPr algn="ctr"/>
            <a:r>
              <a:rPr lang="zh-TW" alt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短</a:t>
            </a:r>
            <a:r>
              <a:rPr lang="zh-TW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片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5"/>
          <p:cNvSpPr txBox="1"/>
          <p:nvPr/>
        </p:nvSpPr>
        <p:spPr>
          <a:xfrm>
            <a:off x="3751553" y="5940811"/>
            <a:ext cx="4828003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algn="r" defTabSz="914400">
              <a:defRPr>
                <a:latin typeface="DFKai-SB" panose="03000509000000000000" pitchFamily="49" charset="-120"/>
                <a:ea typeface="DFKai-SB" panose="03000509000000000000" pitchFamily="49" charset="-120"/>
              </a:defRPr>
            </a:lvl1pPr>
            <a:lvl2pPr defTabSz="914400"/>
            <a:lvl3pPr defTabSz="914400"/>
            <a:lvl4pPr defTabSz="914400"/>
            <a:lvl5pPr defTabSz="914400"/>
            <a:lvl6pPr defTabSz="914400"/>
            <a:lvl7pPr defTabSz="914400"/>
            <a:lvl8pPr defTabSz="914400"/>
            <a:lvl9pPr defTabSz="914400"/>
          </a:lstStyle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短片及圖片來源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教育多媒體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《</a:t>
            </a:r>
            <a:r>
              <a:rPr lang="zh-HK" altLang="en-US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小小</a:t>
            </a:r>
            <a:r>
              <a:rPr lang="zh-HK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謊言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》</a:t>
            </a:r>
            <a:endParaRPr lang="zh-HK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Content Placeholder 3">
            <a:hlinkClick r:id="rId3"/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/>
          <a:srcRect l="11503" t="31885" r="55251" b="28278"/>
          <a:stretch/>
        </p:blipFill>
        <p:spPr>
          <a:xfrm>
            <a:off x="1898250" y="1780215"/>
            <a:ext cx="5320524" cy="348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38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6B6E65-71C4-4AC2-9083-16B3FF49D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584" y="464457"/>
            <a:ext cx="7543530" cy="1356360"/>
          </a:xfrm>
        </p:spPr>
        <p:txBody>
          <a:bodyPr>
            <a:normAutofit/>
          </a:bodyPr>
          <a:lstStyle/>
          <a:p>
            <a:r>
              <a:rPr lang="zh-TW" alt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反思問題</a:t>
            </a:r>
            <a:endParaRPr lang="zh-HK" alt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8C8CF9-49A0-426E-B031-976496633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178" y="2143818"/>
            <a:ext cx="8455969" cy="4038600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742950" lvl="0" indent="-742950" algn="just">
              <a:lnSpc>
                <a:spcPct val="108000"/>
              </a:lnSpc>
              <a:spcBef>
                <a:spcPts val="120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zh-TW" altLang="en-US" sz="3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你試過遲到嗎</a:t>
            </a:r>
            <a:r>
              <a:rPr lang="en-US" altLang="zh-TW" sz="3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? </a:t>
            </a:r>
            <a:r>
              <a:rPr lang="zh-TW" altLang="en-US" sz="3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如有，當時的情況是怎樣</a:t>
            </a:r>
            <a:r>
              <a:rPr lang="en-US" altLang="zh-TW" sz="3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? </a:t>
            </a:r>
            <a:r>
              <a:rPr lang="zh-TW" altLang="en-US" sz="3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你的心情如何</a:t>
            </a:r>
            <a:r>
              <a:rPr lang="en-US" altLang="zh-TW" sz="3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 marL="742950" lvl="0" indent="-742950" algn="just">
              <a:lnSpc>
                <a:spcPct val="108000"/>
              </a:lnSpc>
              <a:spcBef>
                <a:spcPts val="120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zh-TW" altLang="en-US" sz="3200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你認為</a:t>
            </a:r>
            <a:r>
              <a:rPr lang="zh-TW" altLang="en-US" sz="3200" u="sng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小玲</a:t>
            </a:r>
            <a:r>
              <a:rPr lang="zh-TW" altLang="en-US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用這方法</a:t>
            </a:r>
            <a:r>
              <a:rPr lang="zh-TW" altLang="en-US" sz="3200" dirty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能</a:t>
            </a:r>
            <a:r>
              <a:rPr lang="zh-TW" altLang="en-US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有效處理遲到的問題嗎</a:t>
            </a:r>
            <a:r>
              <a:rPr lang="en-US" altLang="zh-TW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? </a:t>
            </a:r>
            <a:r>
              <a:rPr lang="zh-TW" altLang="en-US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為什麼</a:t>
            </a:r>
            <a:r>
              <a:rPr lang="en-US" altLang="zh-TW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 marL="742950" lvl="0" indent="-742950" algn="just">
              <a:lnSpc>
                <a:spcPct val="108000"/>
              </a:lnSpc>
              <a:spcBef>
                <a:spcPts val="120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zh-TW" altLang="en-US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如果小玲經常遲到，對她交友或日後工作有什麼影響</a:t>
            </a:r>
            <a:r>
              <a:rPr lang="en-US" altLang="zh-TW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endParaRPr lang="en-US" altLang="zh-TW" sz="3200" dirty="0">
              <a:solidFill>
                <a:srgbClr val="5E5E5E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742950" lvl="0" indent="-742950" algn="just">
              <a:lnSpc>
                <a:spcPct val="108000"/>
              </a:lnSpc>
              <a:spcBef>
                <a:spcPts val="120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zh-TW" altLang="en-US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如果你</a:t>
            </a:r>
            <a:r>
              <a:rPr lang="zh-TW" altLang="en-US" sz="3200" dirty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是</a:t>
            </a:r>
            <a:r>
              <a:rPr lang="zh-TW" altLang="en-US" sz="3200" u="sng" dirty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小</a:t>
            </a:r>
            <a:r>
              <a:rPr lang="zh-TW" altLang="en-US" sz="3200" u="sng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玲</a:t>
            </a:r>
            <a:r>
              <a:rPr lang="zh-TW" altLang="en-US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的好朋友，</a:t>
            </a:r>
            <a:r>
              <a:rPr lang="zh-TW" altLang="en-US" sz="3200" dirty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你</a:t>
            </a:r>
            <a:r>
              <a:rPr lang="zh-TW" altLang="en-US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會建議她怎樣培養守時的習慣</a:t>
            </a:r>
            <a:r>
              <a:rPr lang="en-US" altLang="zh-TW" sz="3200" dirty="0" smtClean="0">
                <a:solidFill>
                  <a:srgbClr val="5E5E5E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endParaRPr lang="en-US" altLang="zh-TW" sz="3200" dirty="0">
              <a:solidFill>
                <a:srgbClr val="5E5E5E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742950" lvl="0" indent="-742950" algn="just">
              <a:lnSpc>
                <a:spcPct val="150000"/>
              </a:lnSpc>
              <a:buSzPct val="100000"/>
              <a:buFont typeface="+mj-lt"/>
              <a:buAutoNum type="arabicPeriod"/>
            </a:pPr>
            <a:endParaRPr lang="en-US" altLang="zh-TW" sz="3200" dirty="0" smtClean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4" name="Picture 3" descr="Tiny people sitting on huge cl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177" y="315824"/>
            <a:ext cx="2282757" cy="152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8">
            <a:extLst>
              <a:ext uri="{FF2B5EF4-FFF2-40B4-BE49-F238E27FC236}">
                <a16:creationId xmlns:a16="http://schemas.microsoft.com/office/drawing/2014/main" id="{7A326B75-49B8-46C3-A5E7-A682F4B745CC}"/>
              </a:ext>
            </a:extLst>
          </p:cNvPr>
          <p:cNvSpPr/>
          <p:nvPr/>
        </p:nvSpPr>
        <p:spPr>
          <a:xfrm>
            <a:off x="6071931" y="6269046"/>
            <a:ext cx="2361658" cy="2572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spcAft>
                <a:spcPts val="600"/>
              </a:spcAft>
            </a:pPr>
            <a:r>
              <a:rPr lang="zh-TW" altLang="en-US" sz="105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圖片來源</a:t>
            </a:r>
            <a:r>
              <a:rPr lang="en-US" altLang="zh-HK" sz="105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: http://www.freepik.com</a:t>
            </a:r>
            <a:endParaRPr lang="zh-HK" altLang="en-US" sz="1050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98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3"/>
          <a:srcRect l="36868" t="25803" r="37040" b="27429"/>
          <a:stretch/>
        </p:blipFill>
        <p:spPr>
          <a:xfrm>
            <a:off x="7630482" y="284378"/>
            <a:ext cx="1223315" cy="1233424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316767" y="279493"/>
            <a:ext cx="2493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延展活動</a:t>
            </a:r>
            <a:endParaRPr lang="en-US" sz="40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468092"/>
              </p:ext>
            </p:extLst>
          </p:nvPr>
        </p:nvGraphicFramePr>
        <p:xfrm>
          <a:off x="232755" y="1895301"/>
          <a:ext cx="8695112" cy="4746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6889">
                  <a:extLst>
                    <a:ext uri="{9D8B030D-6E8A-4147-A177-3AD203B41FA5}">
                      <a16:colId xmlns:a16="http://schemas.microsoft.com/office/drawing/2014/main" val="1668228909"/>
                    </a:ext>
                  </a:extLst>
                </a:gridCol>
                <a:gridCol w="1086889">
                  <a:extLst>
                    <a:ext uri="{9D8B030D-6E8A-4147-A177-3AD203B41FA5}">
                      <a16:colId xmlns:a16="http://schemas.microsoft.com/office/drawing/2014/main" val="1555570908"/>
                    </a:ext>
                  </a:extLst>
                </a:gridCol>
                <a:gridCol w="1086889">
                  <a:extLst>
                    <a:ext uri="{9D8B030D-6E8A-4147-A177-3AD203B41FA5}">
                      <a16:colId xmlns:a16="http://schemas.microsoft.com/office/drawing/2014/main" val="1333224645"/>
                    </a:ext>
                  </a:extLst>
                </a:gridCol>
                <a:gridCol w="1086889">
                  <a:extLst>
                    <a:ext uri="{9D8B030D-6E8A-4147-A177-3AD203B41FA5}">
                      <a16:colId xmlns:a16="http://schemas.microsoft.com/office/drawing/2014/main" val="3054745988"/>
                    </a:ext>
                  </a:extLst>
                </a:gridCol>
                <a:gridCol w="1086889">
                  <a:extLst>
                    <a:ext uri="{9D8B030D-6E8A-4147-A177-3AD203B41FA5}">
                      <a16:colId xmlns:a16="http://schemas.microsoft.com/office/drawing/2014/main" val="3466653667"/>
                    </a:ext>
                  </a:extLst>
                </a:gridCol>
                <a:gridCol w="1086889">
                  <a:extLst>
                    <a:ext uri="{9D8B030D-6E8A-4147-A177-3AD203B41FA5}">
                      <a16:colId xmlns:a16="http://schemas.microsoft.com/office/drawing/2014/main" val="2209707167"/>
                    </a:ext>
                  </a:extLst>
                </a:gridCol>
                <a:gridCol w="1086889">
                  <a:extLst>
                    <a:ext uri="{9D8B030D-6E8A-4147-A177-3AD203B41FA5}">
                      <a16:colId xmlns:a16="http://schemas.microsoft.com/office/drawing/2014/main" val="3504918416"/>
                    </a:ext>
                  </a:extLst>
                </a:gridCol>
                <a:gridCol w="1086889">
                  <a:extLst>
                    <a:ext uri="{9D8B030D-6E8A-4147-A177-3AD203B41FA5}">
                      <a16:colId xmlns:a16="http://schemas.microsoft.com/office/drawing/2014/main" val="2542075827"/>
                    </a:ext>
                  </a:extLst>
                </a:gridCol>
              </a:tblGrid>
              <a:tr h="72501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日期</a:t>
                      </a:r>
                      <a:endParaRPr lang="zh-HK" altLang="en-US" sz="2000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星期一</a:t>
                      </a:r>
                      <a:endParaRPr lang="en-US" altLang="zh-TW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TW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    /     )</a:t>
                      </a:r>
                      <a:endParaRPr lang="zh-HK" altLang="en-US" sz="2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HK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星期</a:t>
                      </a:r>
                      <a:r>
                        <a:rPr lang="zh-TW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</a:t>
                      </a:r>
                      <a:endParaRPr lang="en-US" altLang="zh-TW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HK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    /     )</a:t>
                      </a:r>
                      <a:endParaRPr lang="zh-HK" altLang="en-US" sz="2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星期三</a:t>
                      </a:r>
                      <a:endParaRPr lang="en-US" altLang="zh-TW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HK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    /     )</a:t>
                      </a:r>
                      <a:endParaRPr lang="zh-HK" altLang="en-US" sz="20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HK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星期</a:t>
                      </a:r>
                      <a:r>
                        <a:rPr lang="zh-TW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四</a:t>
                      </a:r>
                      <a:endParaRPr lang="en-US" altLang="zh-TW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HK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    /     )</a:t>
                      </a:r>
                      <a:endParaRPr lang="zh-HK" altLang="en-US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HK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星期</a:t>
                      </a:r>
                      <a:r>
                        <a:rPr lang="zh-TW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五</a:t>
                      </a:r>
                      <a:endParaRPr lang="en-US" altLang="zh-TW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HK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    /     )</a:t>
                      </a:r>
                      <a:endParaRPr lang="zh-HK" altLang="en-US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HK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星期</a:t>
                      </a:r>
                      <a:r>
                        <a:rPr lang="zh-TW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六</a:t>
                      </a:r>
                      <a:endParaRPr lang="en-US" altLang="zh-TW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HK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    /     </a:t>
                      </a:r>
                      <a:r>
                        <a:rPr lang="en-US" altLang="zh-TW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HK" altLang="en-US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HK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星期</a:t>
                      </a:r>
                      <a:r>
                        <a:rPr lang="zh-TW" altLang="en-US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  <a:endParaRPr lang="en-US" altLang="zh-TW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r>
                        <a:rPr lang="en-US" altLang="zh-HK" sz="20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     /     )</a:t>
                      </a:r>
                      <a:endParaRPr lang="zh-HK" altLang="en-US" sz="2000" dirty="0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5548830"/>
                  </a:ext>
                </a:extLst>
              </a:tr>
              <a:tr h="1811637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【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得</a:t>
                      </a:r>
                      <a:r>
                        <a:rPr lang="zh-TW" altLang="en-US" sz="2000" baseline="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① 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分</a:t>
                      </a: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】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zh-TW" altLang="en-US" sz="20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做到守時</a:t>
                      </a:r>
                      <a:endParaRPr lang="en-US" altLang="zh-TW" sz="20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zh-TW" altLang="en-US" sz="20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在家人協助下</a:t>
                      </a:r>
                      <a:endParaRPr lang="en-US" altLang="zh-TW" sz="20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462065"/>
                  </a:ext>
                </a:extLst>
              </a:tr>
              <a:tr h="169350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【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得</a:t>
                      </a: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②  </a:t>
                      </a:r>
                      <a:r>
                        <a:rPr lang="zh-TW" altLang="en-US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</a:t>
                      </a:r>
                      <a:r>
                        <a:rPr lang="en-US" altLang="zh-TW" sz="20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】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zh-TW" altLang="en-US" sz="20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做到自律守時自己</a:t>
                      </a:r>
                      <a:endParaRPr lang="en-US" altLang="zh-TW" sz="2000" b="1" dirty="0" smtClean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zh-HK" altLang="en-US" sz="18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HK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546993"/>
                  </a:ext>
                </a:extLst>
              </a:tr>
              <a:tr h="516411">
                <a:tc>
                  <a:txBody>
                    <a:bodyPr/>
                    <a:lstStyle/>
                    <a:p>
                      <a:pPr algn="r"/>
                      <a:r>
                        <a:rPr lang="zh-TW" altLang="en-US" sz="2000" b="1" dirty="0" smtClean="0">
                          <a:solidFill>
                            <a:srgbClr val="7030A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得分</a:t>
                      </a:r>
                      <a:endParaRPr lang="zh-HK" altLang="en-US" sz="2000" b="1" dirty="0">
                        <a:solidFill>
                          <a:srgbClr val="7030A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06842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232755" y="1086797"/>
            <a:ext cx="73428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在家長見證下</a:t>
            </a:r>
            <a:r>
              <a:rPr lang="zh-TW" altLang="en-US" dirty="0" smtClean="0">
                <a:latin typeface="細明體" panose="02020509000000000000" pitchFamily="49" charset="-120"/>
                <a:ea typeface="細明體" panose="02020509000000000000" pitchFamily="49" charset="-120"/>
              </a:rPr>
              <a:t>，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記錄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你在一星期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內實踐守時的情況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如準時上學、參加課外活動、參加聚會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07056" y="401404"/>
            <a:ext cx="4583306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zh-TW" altLang="en-US" sz="2800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「守時好寶寶」 </a:t>
            </a:r>
            <a:r>
              <a:rPr lang="zh-TW" altLang="en-US" sz="280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積分記錄咭</a:t>
            </a:r>
            <a:endParaRPr lang="zh-HK" altLang="en-US" sz="280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110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013C23-B618-4C56-A124-AD11FD809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113" y="565911"/>
            <a:ext cx="4134820" cy="1337310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</a:t>
            </a:r>
            <a:r>
              <a:rPr lang="zh-TW" altLang="en-US" sz="49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總結</a:t>
            </a:r>
            <a:endParaRPr lang="zh-HK" altLang="en-US" sz="49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6113" y="2096032"/>
            <a:ext cx="8088299" cy="5206141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</a:pPr>
            <a:r>
              <a:rPr lang="zh-TW" altLang="en-US" sz="3200" dirty="0" smtClean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守時是一種良好品德。我們</a:t>
            </a:r>
            <a:r>
              <a:rPr lang="zh-TW" altLang="zh-HK" sz="3200" dirty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zh-TW" altLang="en-US" sz="3200" dirty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任何情況下</a:t>
            </a:r>
            <a:r>
              <a:rPr lang="zh-TW" altLang="en-US" sz="3200" dirty="0" smtClean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都要守時</a:t>
            </a:r>
            <a:r>
              <a:rPr lang="zh-TW" altLang="en-US" sz="3200" dirty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自律</a:t>
            </a:r>
            <a:r>
              <a:rPr lang="zh-TW" altLang="en-US" sz="3200" dirty="0" smtClean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，為自己的行為負責</a:t>
            </a:r>
            <a:r>
              <a:rPr lang="zh-TW" altLang="en-US" sz="3200" dirty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，承擔</a:t>
            </a:r>
            <a:r>
              <a:rPr lang="zh-TW" altLang="en-US" sz="3200" dirty="0" smtClean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責任</a:t>
            </a:r>
            <a:r>
              <a:rPr lang="zh-TW" altLang="en-US" sz="3200" dirty="0" smtClean="0">
                <a:ln w="0"/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，</a:t>
            </a:r>
            <a:r>
              <a:rPr lang="zh-TW" altLang="en-US" sz="3200" dirty="0" smtClean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珍惜光陰</a:t>
            </a:r>
            <a:r>
              <a:rPr lang="zh-TW" altLang="en-US" sz="4000" dirty="0" smtClean="0">
                <a:ln w="0"/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4000" dirty="0">
              <a:ln w="0"/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0" indent="0" algn="just">
              <a:lnSpc>
                <a:spcPct val="150000"/>
              </a:lnSpc>
              <a:buNone/>
            </a:pPr>
            <a:endParaRPr lang="zh-HK" altLang="en-US" sz="4000" dirty="0">
              <a:ln w="0"/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3"/>
          <a:srcRect l="36868" t="25803" r="37040" b="27429"/>
          <a:stretch/>
        </p:blipFill>
        <p:spPr>
          <a:xfrm>
            <a:off x="6431280" y="4327666"/>
            <a:ext cx="2014929" cy="203158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8159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DF5327"/>
      </a:accent1>
      <a:accent2>
        <a:srgbClr val="A6B7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383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</TotalTime>
  <Words>586</Words>
  <Application>Microsoft Office PowerPoint</Application>
  <PresentationFormat>如螢幕大小 (4:3)</PresentationFormat>
  <Paragraphs>77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6" baseType="lpstr">
      <vt:lpstr>細明體</vt:lpstr>
      <vt:lpstr>微軟正黑體</vt:lpstr>
      <vt:lpstr>新細明體</vt:lpstr>
      <vt:lpstr>DFKai-SB</vt:lpstr>
      <vt:lpstr>DFKai-SB</vt:lpstr>
      <vt:lpstr>Arial</vt:lpstr>
      <vt:lpstr>Calibri</vt:lpstr>
      <vt:lpstr>Corbel</vt:lpstr>
      <vt:lpstr>Times New Roman</vt:lpstr>
      <vt:lpstr>Basis</vt:lpstr>
      <vt:lpstr>  生活事件事例 : 「我要自律守時」</vt:lpstr>
      <vt:lpstr>PowerPoint 簡報</vt:lpstr>
      <vt:lpstr>短片</vt:lpstr>
      <vt:lpstr>反思問題</vt:lpstr>
      <vt:lpstr>PowerPoint 簡報</vt:lpstr>
      <vt:lpstr>　總結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CHEUNG LUI</dc:creator>
  <cp:lastModifiedBy>LAM, Yuen-shan</cp:lastModifiedBy>
  <cp:revision>292</cp:revision>
  <dcterms:created xsi:type="dcterms:W3CDTF">2021-01-14T06:14:34Z</dcterms:created>
  <dcterms:modified xsi:type="dcterms:W3CDTF">2022-01-25T14:09:24Z</dcterms:modified>
</cp:coreProperties>
</file>