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58" r:id="rId5"/>
    <p:sldId id="265" r:id="rId6"/>
    <p:sldId id="260" r:id="rId7"/>
    <p:sldId id="261" r:id="rId8"/>
    <p:sldId id="262" r:id="rId9"/>
    <p:sldId id="266" r:id="rId10"/>
    <p:sldId id="267" r:id="rId11"/>
    <p:sldId id="268" r:id="rId12"/>
  </p:sldIdLst>
  <p:sldSz cx="9144000" cy="6858000" type="screen4x3"/>
  <p:notesSz cx="6797675" cy="992822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1" autoAdjust="0"/>
  </p:normalViewPr>
  <p:slideViewPr>
    <p:cSldViewPr>
      <p:cViewPr>
        <p:scale>
          <a:sx n="60" d="100"/>
          <a:sy n="60" d="100"/>
        </p:scale>
        <p:origin x="-1147" y="-54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F156E-1003-466A-A048-36570011A62A}" type="datetimeFigureOut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7CB37-9B79-4D90-BC70-B46A43AAEE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7823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4DA6-D55E-4E19-9992-EBB3A80CA4A1}" type="datetimeFigureOut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3555E-D06D-44DF-A8B5-CF682AE575C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863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8266A2-1645-4404-86B6-A21955961A80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E431-6BB6-408D-A33E-83ABDE506C4E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CBAE-A00E-4C50-B80D-2025464A9CB4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79BC1E-45BE-4D60-ABE8-AF7834DD4141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2E71DB-3701-4C8C-9FF2-0AD55719F6D0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E894-9C7A-4B2F-8FC0-9115739C203F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D88C-B339-4790-AA2B-3C16FCEDA155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F8E617-D7A1-4CCF-9DCC-884F0A5E27D8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2995-A7BA-4E91-8F7C-A4D6C182F863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5E46C1-B81E-47B2-BBD2-588250A17A5D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C46A00-1E7C-4697-9074-18010424CDD8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48341-18CB-4062-8646-703E271B196C}" type="datetime1">
              <a:rPr lang="zh-HK" altLang="en-US" smtClean="0"/>
              <a:t>8/11/2013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D1B649-6C33-443F-8F77-77D9CAF76D0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80868" y="2599257"/>
            <a:ext cx="6172200" cy="1189783"/>
          </a:xfrm>
        </p:spPr>
        <p:txBody>
          <a:bodyPr>
            <a:normAutofit/>
          </a:bodyPr>
          <a:lstStyle/>
          <a:p>
            <a:pPr algn="ctr"/>
            <a:r>
              <a:rPr lang="zh-TW" altLang="zh-HK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我欣賞的服務人員</a:t>
            </a:r>
            <a:endParaRPr lang="zh-HK" altLang="en-US"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0648"/>
            <a:ext cx="2304256" cy="2304256"/>
          </a:xfrm>
          <a:prstGeom prst="rect">
            <a:avLst/>
          </a:prstGeom>
        </p:spPr>
      </p:pic>
      <p:pic>
        <p:nvPicPr>
          <p:cNvPr id="1029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986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711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842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889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94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78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363272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總結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52846"/>
            <a:ext cx="2304256" cy="2304256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836712"/>
            <a:ext cx="8136904" cy="352839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Arial" pitchFamily="34" charset="0"/>
              <a:buChar char="•"/>
            </a:pP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學校內雖然已經有很多教職員擔當不同的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職位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，但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亦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需要學生在不同方面協助，令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學校各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範疇</a:t>
            </a:r>
            <a:r>
              <a:rPr lang="en-US" altLang="zh-HK" sz="2400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例如：班務、秩序等</a:t>
            </a:r>
            <a:r>
              <a:rPr lang="en-US" altLang="zh-HK" sz="24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的運作更暢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順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我們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作為學校的一份子，是有責任和義務為老師和其他同學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服務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當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我們服務他人時，受惠的人會因得到適當的幫助而感到愉快，我們自己亦得到滿足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感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當服務人員為我們服務時，我們應該存感謝的心，並應盡責</a:t>
            </a:r>
            <a:r>
              <a:rPr lang="zh-TW" altLang="zh-HK" sz="2400" b="1">
                <a:solidFill>
                  <a:schemeClr val="accent1">
                    <a:lumMod val="50000"/>
                  </a:schemeClr>
                </a:solidFill>
              </a:rPr>
              <a:t>任和義</a:t>
            </a:r>
            <a:r>
              <a:rPr lang="zh-TW" altLang="zh-HK" sz="2400" b="1" smtClean="0">
                <a:solidFill>
                  <a:schemeClr val="accent1">
                    <a:lumMod val="50000"/>
                  </a:schemeClr>
                </a:solidFill>
              </a:rPr>
              <a:t>務</a:t>
            </a:r>
            <a:r>
              <a:rPr lang="zh-TW" altLang="en-US" sz="2400" b="1">
                <a:solidFill>
                  <a:schemeClr val="accent1">
                    <a:lumMod val="50000"/>
                  </a:schemeClr>
                </a:solidFill>
              </a:rPr>
              <a:t>，以</a:t>
            </a:r>
            <a:r>
              <a:rPr lang="zh-TW" altLang="zh-HK" sz="2400" b="1" smtClean="0">
                <a:solidFill>
                  <a:schemeClr val="accent1">
                    <a:lumMod val="50000"/>
                  </a:schemeClr>
                </a:solidFill>
              </a:rPr>
              <a:t>配合</a:t>
            </a:r>
            <a:r>
              <a:rPr lang="zh-TW" altLang="zh-HK" sz="2400" b="1" dirty="0">
                <a:solidFill>
                  <a:schemeClr val="accent1">
                    <a:lumMod val="50000"/>
                  </a:schemeClr>
                </a:solidFill>
              </a:rPr>
              <a:t>服務人員的</a:t>
            </a:r>
            <a:r>
              <a:rPr lang="zh-TW" altLang="zh-HK" sz="2400" b="1" dirty="0" smtClean="0">
                <a:solidFill>
                  <a:schemeClr val="accent1">
                    <a:lumMod val="50000"/>
                  </a:schemeClr>
                </a:solidFill>
              </a:rPr>
              <a:t>工作</a:t>
            </a:r>
            <a:endParaRPr lang="zh-TW" altLang="zh-HK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900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延展活動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556792"/>
            <a:ext cx="7776864" cy="158417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請繪畫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感謝卡的封面，並填上欣賞的話和祝福語，稍後向欣賞的服務人員送上感謝卡。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04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活動一：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欣賞的服務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人員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772816"/>
            <a:ext cx="7467600" cy="136815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匯</a:t>
            </a:r>
            <a:r>
              <a:rPr lang="zh-TW" altLang="zh-HK" sz="4000" b="1" dirty="0" smtClean="0">
                <a:solidFill>
                  <a:schemeClr val="accent1">
                    <a:lumMod val="50000"/>
                  </a:schemeClr>
                </a:solidFill>
              </a:rPr>
              <a:t>報「</a:t>
            </a:r>
            <a:r>
              <a:rPr lang="zh-TW" altLang="zh-HK" sz="4000" b="1" dirty="0">
                <a:solidFill>
                  <a:schemeClr val="accent1">
                    <a:lumMod val="50000"/>
                  </a:schemeClr>
                </a:solidFill>
              </a:rPr>
              <a:t>甲 學生參考材料一：我欣賞的服務人員」工作紙內容</a:t>
            </a:r>
            <a:endParaRPr lang="zh-HK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17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活動一：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欣賞的服務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人員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628800"/>
            <a:ext cx="7467600" cy="309634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小結：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服務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人員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盡心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為我們服務，當中的服務生更是義務為我們服務，我們應存感謝的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心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欣賞和學習服務人員良好的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素質和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態度</a:t>
            </a:r>
            <a:endParaRPr lang="zh-HK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543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活動二：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你我都有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責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484784"/>
            <a:ext cx="7467600" cy="352839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lvl="0" indent="-514350" algn="just">
              <a:buFont typeface="+mj-lt"/>
              <a:buAutoNum type="arabicPeriod"/>
            </a:pP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你是否曾受惠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於</a:t>
            </a: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別人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的服務</a:t>
            </a: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嗎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？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如有，是甚麼服務？當你受惠於別人的服務時，你有甚麼感受和回應？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現時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或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曾經</a:t>
            </a: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是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服務</a:t>
            </a:r>
            <a:r>
              <a:rPr lang="zh-TW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生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嗎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？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是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你擔當甚麼職位和負責甚麼職務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？</a:t>
            </a:r>
            <a:endParaRPr lang="en-US" altLang="zh-TW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當你服務他人時，你會有甚麼感受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？</a:t>
            </a:r>
            <a:endParaRPr lang="en-US" altLang="zh-TW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當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你服務他人時，是否曾發生愉快的事情？如有，請簡述事情和你感受愉快的原因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zh-TW" altLang="zh-HK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242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活動二：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你我都有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責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700808"/>
            <a:ext cx="7467600" cy="208823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小結：</a:t>
            </a:r>
            <a:endParaRPr lang="en-US" altLang="zh-TW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服務他人能令人感到愉快，自己亦能得到滿足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感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，所以我們應積極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為老師和其他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同學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服務</a:t>
            </a:r>
            <a:endParaRPr lang="zh-TW" altLang="zh-HK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621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活動三：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該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怎樣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情境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484784"/>
            <a:ext cx="7467600" cy="309634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清潔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</a:rPr>
              <a:t>糾察隊長在午息當值時，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見到</a:t>
            </a:r>
            <a:r>
              <a:rPr lang="zh-TW" altLang="en-US" sz="2800" b="1" dirty="0" smtClean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小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</a:rPr>
              <a:t>霸王」同學故意將零食的包裝紙丟在走廊的地上，並準備離開，清潔糾察隊長便立即請同學拾回包裝紙，並放在附近的垃圾箱內，但同學並沒有理會，更高聲問身邊的朋友：「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你們</a:t>
            </a:r>
            <a:r>
              <a:rPr lang="zh-TW" altLang="en-US" sz="2800" b="1" dirty="0">
                <a:solidFill>
                  <a:schemeClr val="accent1">
                    <a:lumMod val="50000"/>
                  </a:schemeClr>
                </a:solidFill>
              </a:rPr>
              <a:t>看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</a:rPr>
              <a:t>到我將包裝紙丟在地上嗎？」他的朋友均說：「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沒有</a:t>
            </a:r>
            <a:r>
              <a:rPr lang="zh-TW" altLang="en-US" sz="2800" b="1" dirty="0" smtClean="0">
                <a:solidFill>
                  <a:schemeClr val="accent1">
                    <a:lumMod val="50000"/>
                  </a:schemeClr>
                </a:solidFill>
              </a:rPr>
              <a:t>看到</a:t>
            </a:r>
            <a:r>
              <a:rPr lang="zh-TW" altLang="zh-HK" sz="2800" b="1" dirty="0" smtClean="0">
                <a:solidFill>
                  <a:schemeClr val="accent1">
                    <a:lumMod val="50000"/>
                  </a:schemeClr>
                </a:solidFill>
              </a:rPr>
              <a:t>呀</a:t>
            </a:r>
            <a:r>
              <a:rPr lang="zh-TW" altLang="zh-HK" sz="2800" b="1" dirty="0">
                <a:solidFill>
                  <a:schemeClr val="accent1">
                    <a:lumMod val="50000"/>
                  </a:schemeClr>
                </a:solidFill>
              </a:rPr>
              <a:t>！」其他旁觀的同學都不敢作聲</a:t>
            </a:r>
            <a:r>
              <a:rPr lang="en-US" altLang="zh-HK" sz="2800" b="1" dirty="0">
                <a:solidFill>
                  <a:schemeClr val="accent1">
                    <a:lumMod val="50000"/>
                  </a:schemeClr>
                </a:solidFill>
              </a:rPr>
              <a:t>...... </a:t>
            </a:r>
            <a:endParaRPr lang="zh-TW" altLang="zh-HK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MC90023213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8600"/>
            <a:ext cx="109696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187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活動三：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當怎樣做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討論及演示劇情：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2060848"/>
            <a:ext cx="7467600" cy="283515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lvl="0" indent="-514350">
              <a:buAutoNum type="arabicPeriod"/>
            </a:pP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你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認為以下各人的做法是否恰當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？</a:t>
            </a:r>
            <a:endParaRPr lang="en-US" altLang="zh-TW" sz="31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US" altLang="zh-TW" sz="3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1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為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甚麼？</a:t>
            </a:r>
          </a:p>
          <a:p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清潔糾察隊長</a:t>
            </a:r>
          </a:p>
          <a:p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「小霸王」同學</a:t>
            </a:r>
          </a:p>
          <a:p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「小霸王」同學的朋友</a:t>
            </a:r>
          </a:p>
          <a:p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其他旁觀的同學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870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活動三：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當怎樣做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討論及演示劇情：</a:t>
            </a: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2085032"/>
            <a:ext cx="7467600" cy="249609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US" altLang="zh-TW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如果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是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情境內的以下同學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你會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怎樣</a:t>
            </a:r>
            <a:endParaRPr lang="en-US" altLang="zh-TW" sz="31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altLang="zh-TW" sz="3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做？為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甚麼？</a:t>
            </a:r>
          </a:p>
          <a:p>
            <a:pPr algn="just"/>
            <a:r>
              <a:rPr lang="zh-TW" altLang="en-US" sz="3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31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清潔糾察隊長</a:t>
            </a:r>
          </a:p>
          <a:p>
            <a:pPr algn="just"/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 smtClean="0">
                <a:solidFill>
                  <a:schemeClr val="accent1">
                    <a:lumMod val="50000"/>
                  </a:schemeClr>
                </a:solidFill>
              </a:rPr>
              <a:t>「小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霸王」同學的朋友</a:t>
            </a:r>
          </a:p>
          <a:p>
            <a:pPr algn="just"/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HK" sz="3100" b="1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zh-HK" sz="3100" b="1" dirty="0">
                <a:solidFill>
                  <a:schemeClr val="accent1">
                    <a:lumMod val="50000"/>
                  </a:schemeClr>
                </a:solidFill>
              </a:rPr>
              <a:t>其他旁觀的同學</a:t>
            </a:r>
            <a:endParaRPr lang="zh-TW" altLang="zh-HK" sz="31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022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活動三：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</a:t>
            </a:r>
            <a:r>
              <a:rPr lang="zh-TW" altLang="zh-HK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當怎樣做</a:t>
            </a:r>
            <a:r>
              <a:rPr lang="zh-TW" altLang="zh-HK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HK" altLang="en-US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96000"/>
            <a:ext cx="1800000" cy="1800000"/>
          </a:xfrm>
          <a:prstGeom prst="rect">
            <a:avLst/>
          </a:prstGeom>
        </p:spPr>
      </p:pic>
      <p:pic>
        <p:nvPicPr>
          <p:cNvPr id="2053" name="Picture 5" descr="MC9003609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40" y="5940000"/>
            <a:ext cx="5937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C9003340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09" y="5940000"/>
            <a:ext cx="8985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C9004382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0" y="5940000"/>
            <a:ext cx="685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C90005767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87" y="5940000"/>
            <a:ext cx="10509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MC9000561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0000"/>
            <a:ext cx="61753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05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67544" y="1556792"/>
            <a:ext cx="7776864" cy="345638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小結：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服務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人員在執行職務時，可能會遇到困難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，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我們應該要盡責任和義務配合服務人員的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工作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如果同學不</a:t>
            </a:r>
            <a:r>
              <a:rPr lang="zh-TW" altLang="zh-HK" sz="3200" b="1" dirty="0">
                <a:solidFill>
                  <a:schemeClr val="accent1">
                    <a:lumMod val="50000"/>
                  </a:schemeClr>
                </a:solidFill>
              </a:rPr>
              <a:t>與學校內的服務人員合作，學校的秩序可能會大亂，各範疇也可能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不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可以</a:t>
            </a:r>
            <a:r>
              <a:rPr lang="zh-TW" altLang="zh-HK" sz="3200" b="1" dirty="0" smtClean="0">
                <a:solidFill>
                  <a:schemeClr val="accent1">
                    <a:lumMod val="50000"/>
                  </a:schemeClr>
                </a:solidFill>
              </a:rPr>
              <a:t>順利運作</a:t>
            </a:r>
            <a:endParaRPr lang="zh-TW" altLang="zh-HK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1B649-6C33-443F-8F77-77D9CAF76D0C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026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330</TotalTime>
  <Words>612</Words>
  <Application>Microsoft Office PowerPoint</Application>
  <PresentationFormat>如螢幕大小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壁窗</vt:lpstr>
      <vt:lpstr>我欣賞的服務人員</vt:lpstr>
      <vt:lpstr>活動一：我欣賞的服務人員</vt:lpstr>
      <vt:lpstr>活動一：我欣賞的服務人員</vt:lpstr>
      <vt:lpstr>活動二：你我都有責</vt:lpstr>
      <vt:lpstr>活動二：你我都有責</vt:lpstr>
      <vt:lpstr>活動三：我該怎樣做？ 情境：</vt:lpstr>
      <vt:lpstr>活動三：我當怎樣做？ 討論及演示劇情：</vt:lpstr>
      <vt:lpstr>活動三：我當怎樣做？ 討論及演示劇情：</vt:lpstr>
      <vt:lpstr>活動三：我當怎樣做？ </vt:lpstr>
      <vt:lpstr>總結</vt:lpstr>
      <vt:lpstr>延展活動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我欣賞的服務人員</dc:title>
  <dc:creator>HA, Yuen-ying Louisa</dc:creator>
  <cp:lastModifiedBy>HA, Yuen-ying Louisa</cp:lastModifiedBy>
  <cp:revision>38</cp:revision>
  <cp:lastPrinted>2013-05-10T03:39:11Z</cp:lastPrinted>
  <dcterms:created xsi:type="dcterms:W3CDTF">2013-05-08T06:54:40Z</dcterms:created>
  <dcterms:modified xsi:type="dcterms:W3CDTF">2013-11-08T01:36:37Z</dcterms:modified>
</cp:coreProperties>
</file>