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0"/>
  </p:notesMasterIdLst>
  <p:sldIdLst>
    <p:sldId id="279" r:id="rId2"/>
    <p:sldId id="256" r:id="rId3"/>
    <p:sldId id="421" r:id="rId4"/>
    <p:sldId id="436" r:id="rId5"/>
    <p:sldId id="444" r:id="rId6"/>
    <p:sldId id="445" r:id="rId7"/>
    <p:sldId id="438" r:id="rId8"/>
    <p:sldId id="43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98807"/>
    <a:srgbClr val="9B20B0"/>
    <a:srgbClr val="03C1B8"/>
    <a:srgbClr val="66FFFF"/>
    <a:srgbClr val="F2FEFE"/>
    <a:srgbClr val="FF9900"/>
    <a:srgbClr val="FF3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418A7-4ED0-F128-CE06-229FD917B9AF}" v="8" dt="2021-05-06T00:23:01.722"/>
    <p1510:client id="{0BCB701E-DAFC-4B9D-D6E9-82C16B813C9B}" v="128" dt="2021-05-14T06:35:05.275"/>
    <p1510:client id="{51B5C79F-1035-0000-A0E5-E45D1915968D}" v="3" dt="2021-05-14T04:37:43.687"/>
    <p1510:client id="{7EB5C79F-E0A1-0000-9549-C4F457D343D5}" v="120" dt="2021-05-14T05:08:12.659"/>
    <p1510:client id="{7F6F2085-8809-214B-7600-DA3903BD5ACB}" v="1" dt="2021-05-06T00:19:09.055"/>
    <p1510:client id="{9F186460-A892-4BDE-AEB7-9C9F2AF2C2D4}" v="5" dt="2021-01-28T03:59:23.748"/>
    <p1510:client id="{F3DCC49F-601A-0000-96D5-F0F0AF308982}" v="17" dt="2021-05-05T08:33:10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0" autoAdjust="0"/>
    <p:restoredTop sz="94080" autoAdjust="0"/>
  </p:normalViewPr>
  <p:slideViewPr>
    <p:cSldViewPr snapToGrid="0">
      <p:cViewPr varScale="1">
        <p:scale>
          <a:sx n="63" d="100"/>
          <a:sy n="63" d="100"/>
        </p:scale>
        <p:origin x="832" y="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32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守規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誠信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比賽精神</a:t>
          </a:r>
          <a:endParaRPr lang="en-US" altLang="zh-HK" sz="20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1" presStyleCnt="3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C54ED24E-F0AA-4666-AACF-49DC8CDAFFA0}" type="presOf" srcId="{9682355B-CB21-46DF-B5A0-86B50BFFDCA8}" destId="{5CEF2591-5A12-4905-9944-B7203FA9E5EE}" srcOrd="1" destOrd="0" presId="urn:microsoft.com/office/officeart/2011/layout/CircleProcess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3C80DF3B-C073-41AD-98A8-5A6FF3714FDB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19BE64C-6017-4017-9593-2C66E6EC1064}" type="presParOf" srcId="{390AF97B-0DB9-4DC0-8893-3CCC7CE26EAE}" destId="{9D6EFD72-69FF-437B-A737-F56A30D94369}" srcOrd="0" destOrd="0" presId="urn:microsoft.com/office/officeart/2011/layout/CircleProcess"/>
    <dgm:cxn modelId="{0276C3E7-33F8-486F-B6B0-272186B4D0CC}" type="presParOf" srcId="{9D6EFD72-69FF-437B-A737-F56A30D94369}" destId="{9FF5D3A8-BF33-43CB-B28D-43235C7A84E7}" srcOrd="0" destOrd="0" presId="urn:microsoft.com/office/officeart/2011/layout/CircleProcess"/>
    <dgm:cxn modelId="{47A79BB3-1485-456A-815C-95498F7AD002}" type="presParOf" srcId="{390AF97B-0DB9-4DC0-8893-3CCC7CE26EAE}" destId="{1A0C5CF0-E5A0-4B0A-8B7F-343C471272CD}" srcOrd="1" destOrd="0" presId="urn:microsoft.com/office/officeart/2011/layout/CircleProcess"/>
    <dgm:cxn modelId="{B6FE9D99-1670-45F3-8B32-CC3D51B0037C}" type="presParOf" srcId="{1A0C5CF0-E5A0-4B0A-8B7F-343C471272CD}" destId="{BA16DCFA-775A-49B8-BE8B-C5F74C4829E6}" srcOrd="0" destOrd="0" presId="urn:microsoft.com/office/officeart/2011/layout/CircleProcess"/>
    <dgm:cxn modelId="{5C4324E3-2C9E-45FF-B1EE-772ECE62B850}" type="presParOf" srcId="{390AF97B-0DB9-4DC0-8893-3CCC7CE26EAE}" destId="{5CEF2591-5A12-4905-9944-B7203FA9E5EE}" srcOrd="2" destOrd="0" presId="urn:microsoft.com/office/officeart/2011/layout/CircleProcess"/>
    <dgm:cxn modelId="{B672FFA7-C195-40A8-8514-F78260518A76}" type="presParOf" srcId="{390AF97B-0DB9-4DC0-8893-3CCC7CE26EAE}" destId="{00F608A8-5141-466E-8D06-243A411A410D}" srcOrd="3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4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32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守規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誠信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比賽精神</a:t>
          </a:r>
          <a:endParaRPr lang="en-US" altLang="zh-HK" sz="20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1" presStyleCnt="3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C54ED24E-F0AA-4666-AACF-49DC8CDAFFA0}" type="presOf" srcId="{9682355B-CB21-46DF-B5A0-86B50BFFDCA8}" destId="{5CEF2591-5A12-4905-9944-B7203FA9E5EE}" srcOrd="1" destOrd="0" presId="urn:microsoft.com/office/officeart/2011/layout/CircleProcess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3C80DF3B-C073-41AD-98A8-5A6FF3714FDB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19BE64C-6017-4017-9593-2C66E6EC1064}" type="presParOf" srcId="{390AF97B-0DB9-4DC0-8893-3CCC7CE26EAE}" destId="{9D6EFD72-69FF-437B-A737-F56A30D94369}" srcOrd="0" destOrd="0" presId="urn:microsoft.com/office/officeart/2011/layout/CircleProcess"/>
    <dgm:cxn modelId="{0276C3E7-33F8-486F-B6B0-272186B4D0CC}" type="presParOf" srcId="{9D6EFD72-69FF-437B-A737-F56A30D94369}" destId="{9FF5D3A8-BF33-43CB-B28D-43235C7A84E7}" srcOrd="0" destOrd="0" presId="urn:microsoft.com/office/officeart/2011/layout/CircleProcess"/>
    <dgm:cxn modelId="{47A79BB3-1485-456A-815C-95498F7AD002}" type="presParOf" srcId="{390AF97B-0DB9-4DC0-8893-3CCC7CE26EAE}" destId="{1A0C5CF0-E5A0-4B0A-8B7F-343C471272CD}" srcOrd="1" destOrd="0" presId="urn:microsoft.com/office/officeart/2011/layout/CircleProcess"/>
    <dgm:cxn modelId="{B6FE9D99-1670-45F3-8B32-CC3D51B0037C}" type="presParOf" srcId="{1A0C5CF0-E5A0-4B0A-8B7F-343C471272CD}" destId="{BA16DCFA-775A-49B8-BE8B-C5F74C4829E6}" srcOrd="0" destOrd="0" presId="urn:microsoft.com/office/officeart/2011/layout/CircleProcess"/>
    <dgm:cxn modelId="{5C4324E3-2C9E-45FF-B1EE-772ECE62B850}" type="presParOf" srcId="{390AF97B-0DB9-4DC0-8893-3CCC7CE26EAE}" destId="{5CEF2591-5A12-4905-9944-B7203FA9E5EE}" srcOrd="2" destOrd="0" presId="urn:microsoft.com/office/officeart/2011/layout/CircleProcess"/>
    <dgm:cxn modelId="{B672FFA7-C195-40A8-8514-F78260518A76}" type="presParOf" srcId="{390AF97B-0DB9-4DC0-8893-3CCC7CE26EAE}" destId="{00F608A8-5141-466E-8D06-243A411A410D}" srcOrd="3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4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32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守規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誠信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比賽精神</a:t>
          </a:r>
          <a:endParaRPr lang="en-US" altLang="zh-HK" sz="20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  <dgm:t>
        <a:bodyPr/>
        <a:lstStyle/>
        <a:p>
          <a:endParaRPr lang="en-US" altLang="zh-HK"/>
        </a:p>
      </dgm:t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1" presStyleCnt="3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1" presStyleCnt="3"/>
      <dgm:spPr/>
      <dgm:t>
        <a:bodyPr/>
        <a:lstStyle/>
        <a:p>
          <a:endParaRPr lang="en-US" altLang="zh-HK"/>
        </a:p>
      </dgm:t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C54ED24E-F0AA-4666-AACF-49DC8CDAFFA0}" type="presOf" srcId="{9682355B-CB21-46DF-B5A0-86B50BFFDCA8}" destId="{5CEF2591-5A12-4905-9944-B7203FA9E5EE}" srcOrd="1" destOrd="0" presId="urn:microsoft.com/office/officeart/2011/layout/CircleProcess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3C80DF3B-C073-41AD-98A8-5A6FF3714FDB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219BE64C-6017-4017-9593-2C66E6EC1064}" type="presParOf" srcId="{390AF97B-0DB9-4DC0-8893-3CCC7CE26EAE}" destId="{9D6EFD72-69FF-437B-A737-F56A30D94369}" srcOrd="0" destOrd="0" presId="urn:microsoft.com/office/officeart/2011/layout/CircleProcess"/>
    <dgm:cxn modelId="{0276C3E7-33F8-486F-B6B0-272186B4D0CC}" type="presParOf" srcId="{9D6EFD72-69FF-437B-A737-F56A30D94369}" destId="{9FF5D3A8-BF33-43CB-B28D-43235C7A84E7}" srcOrd="0" destOrd="0" presId="urn:microsoft.com/office/officeart/2011/layout/CircleProcess"/>
    <dgm:cxn modelId="{47A79BB3-1485-456A-815C-95498F7AD002}" type="presParOf" srcId="{390AF97B-0DB9-4DC0-8893-3CCC7CE26EAE}" destId="{1A0C5CF0-E5A0-4B0A-8B7F-343C471272CD}" srcOrd="1" destOrd="0" presId="urn:microsoft.com/office/officeart/2011/layout/CircleProcess"/>
    <dgm:cxn modelId="{B6FE9D99-1670-45F3-8B32-CC3D51B0037C}" type="presParOf" srcId="{1A0C5CF0-E5A0-4B0A-8B7F-343C471272CD}" destId="{BA16DCFA-775A-49B8-BE8B-C5F74C4829E6}" srcOrd="0" destOrd="0" presId="urn:microsoft.com/office/officeart/2011/layout/CircleProcess"/>
    <dgm:cxn modelId="{5C4324E3-2C9E-45FF-B1EE-772ECE62B850}" type="presParOf" srcId="{390AF97B-0DB9-4DC0-8893-3CCC7CE26EAE}" destId="{5CEF2591-5A12-4905-9944-B7203FA9E5EE}" srcOrd="2" destOrd="0" presId="urn:microsoft.com/office/officeart/2011/layout/CircleProcess"/>
    <dgm:cxn modelId="{B672FFA7-C195-40A8-8514-F78260518A76}" type="presParOf" srcId="{390AF97B-0DB9-4DC0-8893-3CCC7CE26EAE}" destId="{00F608A8-5141-466E-8D06-243A411A410D}" srcOrd="3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4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587967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623318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比賽精神</a:t>
          </a:r>
          <a:endParaRPr lang="en-US" altLang="zh-HK" sz="20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765415" y="584389"/>
        <a:ext cx="709793" cy="709862"/>
      </dsp:txXfrm>
    </dsp:sp>
    <dsp:sp modelId="{6CDA4B58-FFA4-4043-906D-BB29E6EA22D4}">
      <dsp:nvSpPr>
        <dsp:cNvPr id="0" name=""/>
        <dsp:cNvSpPr/>
      </dsp:nvSpPr>
      <dsp:spPr>
        <a:xfrm rot="2700000">
          <a:off x="1488861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522930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誠信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665027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388474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422543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守規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564640" y="584389"/>
        <a:ext cx="709793" cy="709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587967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623318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比賽精神</a:t>
          </a:r>
          <a:endParaRPr lang="en-US" altLang="zh-HK" sz="20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765415" y="584389"/>
        <a:ext cx="709793" cy="709862"/>
      </dsp:txXfrm>
    </dsp:sp>
    <dsp:sp modelId="{6CDA4B58-FFA4-4043-906D-BB29E6EA22D4}">
      <dsp:nvSpPr>
        <dsp:cNvPr id="0" name=""/>
        <dsp:cNvSpPr/>
      </dsp:nvSpPr>
      <dsp:spPr>
        <a:xfrm rot="2700000">
          <a:off x="1488861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522930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誠信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665027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388474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422543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守規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564640" y="584389"/>
        <a:ext cx="709793" cy="709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587967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623318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比賽精神</a:t>
          </a:r>
          <a:endParaRPr lang="en-US" altLang="zh-HK" sz="20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765415" y="584389"/>
        <a:ext cx="709793" cy="709862"/>
      </dsp:txXfrm>
    </dsp:sp>
    <dsp:sp modelId="{6CDA4B58-FFA4-4043-906D-BB29E6EA22D4}">
      <dsp:nvSpPr>
        <dsp:cNvPr id="0" name=""/>
        <dsp:cNvSpPr/>
      </dsp:nvSpPr>
      <dsp:spPr>
        <a:xfrm rot="2700000">
          <a:off x="1488861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522930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誠信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665027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388474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422543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守規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564640" y="584389"/>
        <a:ext cx="709793" cy="70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25/1/2022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</a:p>
          <a:p>
            <a:r>
              <a:rPr lang="en-US" altLang="zh-TW" dirty="0" err="1" smtClean="0"/>
              <a:t>Freepik</a:t>
            </a:r>
            <a:r>
              <a:rPr lang="en-US" altLang="zh-TW" baseline="0" dirty="0" smtClean="0"/>
              <a:t> </a:t>
            </a:r>
          </a:p>
          <a:p>
            <a:r>
              <a:rPr lang="en-US" altLang="zh-HK" dirty="0" smtClean="0"/>
              <a:t>https://www.freepik.com/free-vector/hand-drawn-undoukai-illustration-with-children_12459959.htm#page=1&amp;query=competition&amp;position=9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&lt;a </a:t>
            </a:r>
            <a:r>
              <a:rPr lang="en-US" altLang="zh-HK" dirty="0" err="1" smtClean="0"/>
              <a:t>href</a:t>
            </a:r>
            <a:r>
              <a:rPr lang="en-US" altLang="zh-HK" dirty="0" smtClean="0"/>
              <a:t>="https://www.freepik.com/vectors/school"&gt;School vector created by </a:t>
            </a:r>
            <a:r>
              <a:rPr lang="en-US" altLang="zh-HK" dirty="0" err="1" smtClean="0"/>
              <a:t>pikisuperstar</a:t>
            </a:r>
            <a:r>
              <a:rPr lang="en-US" altLang="zh-HK" dirty="0" smtClean="0"/>
              <a:t> - www.freepik.com&lt;/a&gt;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資料來源：教育多媒體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誠信</a:t>
            </a:r>
            <a:r>
              <a:rPr lang="en-US" altLang="zh-TW" sz="1200" dirty="0" smtClean="0"/>
              <a:t>》</a:t>
            </a:r>
            <a:endParaRPr lang="zh-HK" altLang="en-US" sz="1200" dirty="0" smtClean="0"/>
          </a:p>
          <a:p>
            <a:r>
              <a:rPr lang="en-US" altLang="zh-HK" sz="1200" dirty="0" smtClean="0"/>
              <a:t>https://emm.edcity.hk/media/%E8%AA%A0%E4%BF%A1/1_d3j7rbtm</a:t>
            </a:r>
            <a:endParaRPr lang="zh-HK" altLang="en-US" sz="1200" dirty="0" smtClean="0"/>
          </a:p>
          <a:p>
            <a:endParaRPr lang="en-US" altLang="zh-TW" dirty="0" smtClean="0">
              <a:ea typeface="新細明體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片段一：建議選播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誠信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第一部份　</a:t>
            </a:r>
            <a:r>
              <a:rPr lang="en-US" altLang="zh-TW" dirty="0" smtClean="0"/>
              <a:t>0’00’’-2’45”(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  <a:endParaRPr lang="zh-HK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ea typeface="新細明體"/>
              </a:rPr>
              <a:t>(</a:t>
            </a:r>
            <a:r>
              <a:rPr lang="zh-TW" altLang="en-US" dirty="0" smtClean="0">
                <a:ea typeface="新細明體"/>
              </a:rPr>
              <a:t>播放完畢後向學生提出問題</a:t>
            </a:r>
            <a:r>
              <a:rPr lang="en-US" altLang="zh-TW" dirty="0" smtClean="0">
                <a:ea typeface="新細明體"/>
              </a:rPr>
              <a:t>)</a:t>
            </a:r>
          </a:p>
          <a:p>
            <a:endParaRPr lang="en-US" altLang="zh-HK" u="sng" dirty="0" smtClean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圖片來自影片</a:t>
            </a:r>
            <a:endParaRPr lang="zh-HK" altLang="en-US" dirty="0" smtClean="0"/>
          </a:p>
          <a:p>
            <a:endParaRPr lang="en-US" altLang="zh-HK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562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教師角色</a:t>
            </a:r>
            <a:r>
              <a:rPr lang="en-US" altLang="zh-TW" dirty="0" smtClean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教師先引導學生設想如另一班在比賽中犯規，他們會有什麼感受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dirty="0" smtClean="0"/>
              <a:t>讓學生明白這樣會使人感到</a:t>
            </a:r>
            <a:r>
              <a:rPr lang="zh-TW" altLang="en-US" baseline="0" dirty="0" smtClean="0"/>
              <a:t>生氣、不公平，不受尊重。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+mn-lt"/>
                <a:ea typeface="+mn-ea"/>
              </a:rPr>
              <a:t>教師之後可引導學生反思因</a:t>
            </a:r>
            <a:r>
              <a:rPr lang="zh-TW" altLang="en-US" dirty="0" smtClean="0"/>
              <a:t>犯規而取得的勝利，其他人對有關賽果會否認同</a:t>
            </a:r>
            <a:r>
              <a:rPr lang="zh-TW" altLang="en-US" sz="1200" dirty="0" smtClean="0">
                <a:solidFill>
                  <a:schemeClr val="tx1"/>
                </a:solidFill>
                <a:latin typeface="+mn-lt"/>
                <a:ea typeface="+mn-ea"/>
              </a:rPr>
              <a:t>。因為規則是大眾認同的準繩和規範，以保持公平</a:t>
            </a:r>
            <a:r>
              <a:rPr lang="zh-TW" altLang="en-US" sz="1200" dirty="0" smtClean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1200" dirty="0" smtClean="0">
                <a:solidFill>
                  <a:schemeClr val="tx1"/>
                </a:solidFill>
                <a:latin typeface="+mn-lt"/>
                <a:ea typeface="+mn-ea"/>
              </a:rPr>
              <a:t>避免引起混亂，任何人都應該遵守和堅持。</a:t>
            </a:r>
            <a:endParaRPr lang="en-US" altLang="zh-TW" sz="12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l">
              <a:buNone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err="1" smtClean="0">
                <a:solidFill>
                  <a:schemeClr val="tx1"/>
                </a:solidFill>
                <a:latin typeface="+mn-lt"/>
                <a:ea typeface="+mn-ea"/>
              </a:rPr>
              <a:t>Freekpik</a:t>
            </a:r>
            <a:endParaRPr lang="en-US" altLang="zh-HK" sz="12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l"/>
            <a:r>
              <a:rPr lang="en-US" altLang="zh-HK" dirty="0" smtClean="0"/>
              <a:t>https://www.freepik.com/free-vector/teamwork-team-success-concept_9176902.htm#page=1&amp;query=competition&amp;position=10</a:t>
            </a:r>
            <a:endParaRPr lang="zh-HK" altLang="en-US" dirty="0" smtClean="0"/>
          </a:p>
          <a:p>
            <a:pPr marL="228600" indent="-228600" algn="l">
              <a:buAutoNum type="arabicPeriod"/>
            </a:pPr>
            <a:endParaRPr lang="en-US" altLang="zh-TW" sz="12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l">
              <a:buNone/>
            </a:pPr>
            <a:r>
              <a:rPr lang="en-US" altLang="zh-TW" sz="1200" dirty="0" smtClean="0">
                <a:solidFill>
                  <a:schemeClr val="tx1"/>
                </a:solidFill>
                <a:latin typeface="+mn-lt"/>
                <a:ea typeface="+mn-ea"/>
              </a:rPr>
              <a:t>&lt;a </a:t>
            </a:r>
            <a:r>
              <a:rPr lang="en-US" altLang="zh-TW" sz="1200" dirty="0" err="1" smtClean="0">
                <a:solidFill>
                  <a:schemeClr val="tx1"/>
                </a:solidFill>
                <a:latin typeface="+mn-lt"/>
                <a:ea typeface="+mn-ea"/>
              </a:rPr>
              <a:t>href</a:t>
            </a:r>
            <a:r>
              <a:rPr lang="en-US" altLang="zh-TW" sz="1200" dirty="0" smtClean="0">
                <a:solidFill>
                  <a:schemeClr val="tx1"/>
                </a:solidFill>
                <a:latin typeface="+mn-lt"/>
                <a:ea typeface="+mn-ea"/>
              </a:rPr>
              <a:t>="https://www.freepik.com/vectors/people"&gt;People vector created by </a:t>
            </a:r>
            <a:r>
              <a:rPr lang="en-US" altLang="zh-TW" sz="1200" dirty="0" err="1" smtClean="0">
                <a:solidFill>
                  <a:schemeClr val="tx1"/>
                </a:solidFill>
                <a:latin typeface="+mn-lt"/>
                <a:ea typeface="+mn-ea"/>
              </a:rPr>
              <a:t>pch.vector</a:t>
            </a:r>
            <a:r>
              <a:rPr lang="en-US" altLang="zh-TW" sz="1200" dirty="0" smtClean="0">
                <a:solidFill>
                  <a:schemeClr val="tx1"/>
                </a:solidFill>
                <a:latin typeface="+mn-lt"/>
                <a:ea typeface="+mn-ea"/>
              </a:rPr>
              <a:t> - www.freepik.com&lt;/a&gt;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369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資料來源：教育多媒體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誠信</a:t>
            </a:r>
            <a:r>
              <a:rPr lang="en-US" altLang="zh-TW" sz="1200" dirty="0" smtClean="0"/>
              <a:t>》</a:t>
            </a:r>
            <a:endParaRPr lang="zh-HK" altLang="en-US" sz="1200" dirty="0" smtClean="0"/>
          </a:p>
          <a:p>
            <a:r>
              <a:rPr lang="en-US" altLang="zh-HK" sz="1200" dirty="0" smtClean="0"/>
              <a:t>https://emm.edcity.hk/media/%E8%AA%A0%E4%BF%A1/1_d3j7rbtm</a:t>
            </a:r>
            <a:endParaRPr lang="zh-HK" altLang="en-US" sz="1200" dirty="0" smtClean="0"/>
          </a:p>
          <a:p>
            <a:endParaRPr lang="en-US" altLang="zh-TW" dirty="0" smtClean="0">
              <a:ea typeface="新細明體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片段：建議選播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誠信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第二部份　</a:t>
            </a:r>
            <a:r>
              <a:rPr lang="en-US" altLang="zh-TW" dirty="0" smtClean="0"/>
              <a:t>7’50’’-10’45”(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教師可在</a:t>
            </a:r>
            <a:r>
              <a:rPr lang="en-US" altLang="zh-TW" dirty="0" smtClean="0"/>
              <a:t>”8:45”  </a:t>
            </a:r>
            <a:r>
              <a:rPr lang="zh-TW" altLang="en-US" dirty="0" smtClean="0"/>
              <a:t>停下，讓學生先行討論，之後再看片段結果</a:t>
            </a:r>
            <a:endParaRPr lang="zh-HK" altLang="en-US" dirty="0" smtClean="0"/>
          </a:p>
          <a:p>
            <a:endParaRPr lang="en-US" altLang="zh-HK" u="sng" dirty="0" smtClean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圖片來自影片</a:t>
            </a:r>
            <a:endParaRPr lang="zh-HK" altLang="en-US" dirty="0" smtClean="0"/>
          </a:p>
          <a:p>
            <a:endParaRPr lang="en-US" altLang="zh-HK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210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教師角色</a:t>
            </a:r>
            <a:r>
              <a:rPr lang="en-US" altLang="zh-TW" dirty="0" smtClean="0"/>
              <a:t>:</a:t>
            </a:r>
          </a:p>
          <a:p>
            <a:pPr algn="l"/>
            <a:r>
              <a:rPr lang="en-US" altLang="zh-TW" dirty="0" smtClean="0"/>
              <a:t>1. </a:t>
            </a:r>
            <a:r>
              <a:rPr lang="zh-TW" altLang="en-US" dirty="0" smtClean="0"/>
              <a:t>教師先引導學生理解</a:t>
            </a:r>
            <a:r>
              <a:rPr lang="zh-TW" altLang="en-US" u="sng" dirty="0" smtClean="0"/>
              <a:t>陳志偉</a:t>
            </a:r>
            <a:r>
              <a:rPr lang="zh-TW" altLang="en-US" dirty="0" smtClean="0"/>
              <a:t>決定在賽事中不作弊的原因和將出現的結果。如可提問</a:t>
            </a:r>
            <a:r>
              <a:rPr lang="zh-TW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陳志偉</a:t>
            </a:r>
            <a:r>
              <a:rPr lang="zh-TW" altLang="en-US" dirty="0" smtClean="0"/>
              <a:t>明知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提議會使其他隊員不滿，但他堅持的原因。再帶出公平作賽的原則才是最重要。因此，我們不能為利益而違反規則。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r>
              <a:rPr lang="en-US" altLang="zh-TW" dirty="0" smtClean="0"/>
              <a:t>2. </a:t>
            </a:r>
            <a:r>
              <a:rPr lang="zh-TW" altLang="en-US" dirty="0" smtClean="0"/>
              <a:t>教師可以引述其他事件（例如在公開考試中作弊而被取消資格、設計抄襲的事件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），探討作弊背後隱含的不公平、不公義。讓學生理解不公平對個人、商業發展等不同層面都會帶來影響。</a:t>
            </a:r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遇上他人作弊獲勝／取得佳績，會心有不甘</a:t>
            </a:r>
            <a:r>
              <a:rPr lang="en-US" altLang="zh-TW" dirty="0" smtClean="0"/>
              <a:t>(</a:t>
            </a:r>
            <a:r>
              <a:rPr lang="zh-TW" altLang="en-US" dirty="0" smtClean="0"/>
              <a:t>心理受損</a:t>
            </a:r>
            <a:r>
              <a:rPr lang="en-US" altLang="zh-TW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遇上他人抄襲設計，個人利益會被剝削</a:t>
            </a:r>
            <a:r>
              <a:rPr lang="en-US" altLang="zh-TW" dirty="0" smtClean="0"/>
              <a:t>(</a:t>
            </a:r>
            <a:r>
              <a:rPr lang="zh-TW" altLang="en-US" dirty="0" smtClean="0"/>
              <a:t>心理和利益受損</a:t>
            </a:r>
            <a:r>
              <a:rPr lang="en-US" altLang="zh-TW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在公司層面，若設計被盜，公司會蒙受損失</a:t>
            </a:r>
            <a:r>
              <a:rPr lang="en-US" altLang="zh-TW" dirty="0" smtClean="0"/>
              <a:t>(</a:t>
            </a:r>
            <a:r>
              <a:rPr lang="zh-TW" altLang="en-US" dirty="0" smtClean="0"/>
              <a:t>利益受損</a:t>
            </a:r>
            <a:r>
              <a:rPr lang="en-US" altLang="zh-TW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dirty="0" smtClean="0"/>
          </a:p>
          <a:p>
            <a:pPr algn="l"/>
            <a:r>
              <a:rPr lang="en-US" altLang="zh-TW" dirty="0" smtClean="0"/>
              <a:t>3. </a:t>
            </a:r>
            <a:r>
              <a:rPr lang="zh-TW" altLang="en-US" dirty="0" smtClean="0"/>
              <a:t>學生需要明白，比賽規則的訂定與社會上誠信的法則、規例，都是為</a:t>
            </a:r>
            <a:r>
              <a:rPr lang="zh-TW" altLang="en-US" b="1" u="sng" dirty="0" smtClean="0"/>
              <a:t>保持社會的公平、公正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學生不能忽視在學期間要建立正確的價值觀。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教師延伸引導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生活中，有時我們會面對不同的引誘和壓力，但是，我們都必須持守遵規守法的原則。就好像影片中的</a:t>
            </a:r>
            <a:r>
              <a:rPr lang="zh-TW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志偉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，他面對朋友的壓力都能抱持正確的價值觀，堅守誠信，拒絕同流合污。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</a:p>
          <a:p>
            <a:pPr algn="l"/>
            <a:r>
              <a:rPr lang="en-US" altLang="zh-HK" sz="1200" dirty="0" err="1" smtClean="0">
                <a:solidFill>
                  <a:schemeClr val="tx1"/>
                </a:solidFill>
                <a:latin typeface="+mn-lt"/>
                <a:ea typeface="+mn-ea"/>
              </a:rPr>
              <a:t>Freekpik</a:t>
            </a:r>
            <a:endParaRPr lang="en-US" altLang="zh-HK" sz="12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l"/>
            <a:r>
              <a:rPr lang="en-US" altLang="zh-HK" dirty="0" smtClean="0"/>
              <a:t>https://www.freepik.com/free-vector/teamwork-team-success-concept_9176902.htm#page=1&amp;query=competition&amp;position=10</a:t>
            </a:r>
          </a:p>
          <a:p>
            <a:pPr algn="l"/>
            <a:endParaRPr lang="en-US" altLang="zh-HK" dirty="0" smtClean="0"/>
          </a:p>
          <a:p>
            <a:pPr algn="l"/>
            <a:r>
              <a:rPr lang="en-US" altLang="zh-HK" dirty="0" smtClean="0"/>
              <a:t>&lt;a </a:t>
            </a:r>
            <a:r>
              <a:rPr lang="en-US" altLang="zh-HK" dirty="0" err="1" smtClean="0"/>
              <a:t>href</a:t>
            </a:r>
            <a:r>
              <a:rPr lang="en-US" altLang="zh-HK" dirty="0" smtClean="0"/>
              <a:t>="https://www.freepik.com/vectors/people"&gt;People vector created by </a:t>
            </a:r>
            <a:r>
              <a:rPr lang="en-US" altLang="zh-HK" dirty="0" err="1" smtClean="0"/>
              <a:t>pch.vector</a:t>
            </a:r>
            <a:r>
              <a:rPr lang="en-US" altLang="zh-HK" dirty="0" smtClean="0"/>
              <a:t> - www.freepik.com&lt;/a&gt;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750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可觀察學生會否吸取課堂例子的經驗，用正確的價值觀處理事件。</a:t>
            </a:r>
            <a:endParaRPr lang="en-US" altLang="zh-TW" sz="1200" kern="1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/>
            <a:endParaRPr lang="en-US" altLang="zh-TW" sz="1200" kern="1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/>
            <a:r>
              <a:rPr lang="zh-TW" altLang="en-US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觀察方向</a:t>
            </a:r>
            <a:r>
              <a:rPr lang="en-US" altLang="zh-TW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學生能指出事件有違正確的價值觀</a:t>
            </a:r>
            <a:endParaRPr lang="en-US" altLang="zh-TW" sz="1200" kern="1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指出事件將會帶來不同層面的後果</a:t>
            </a:r>
            <a:endParaRPr lang="en-US" altLang="zh-TW" sz="1200" kern="1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kern="1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Freepik</a:t>
            </a:r>
            <a:r>
              <a:rPr lang="en-US" altLang="zh-HK" sz="1200" kern="1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/>
              <a:t>https://www.freepik.com/free-vector/mind-map-concept-illustration_10812708.htm#page=1&amp;query=thinking&amp;position=4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&lt;a </a:t>
            </a:r>
            <a:r>
              <a:rPr lang="en-US" altLang="zh-HK" sz="1200" kern="1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href</a:t>
            </a:r>
            <a:r>
              <a:rPr lang="en-US" altLang="zh-HK" sz="1200" kern="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="https://www.freepik.com/vectors/infographic"&gt;Infographic vector created by stories - www.freepik.com&lt;/a&gt;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067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1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4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1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8%AA%A0%E4%BF%A1/1_d3j7rb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8%AA%A0%E4%BF%A1/1_d3j7rb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554D34E-DF6D-468A-BAAF-C8795720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557" y="3476417"/>
            <a:ext cx="4196070" cy="2489979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價值觀教育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高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小</a:t>
            </a:r>
            <a:endParaRPr lang="zh-TW" altLang="en-US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>
              <a:lnSpc>
                <a:spcPct val="90000"/>
              </a:lnSpc>
            </a:pPr>
            <a:r>
              <a:rPr lang="en-US" altLang="zh-TW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2022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1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972" y="422207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生活事件事例</a:t>
            </a:r>
            <a:r>
              <a:rPr lang="en-US" altLang="zh-TW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</a:p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「我們要贏比賽」</a:t>
            </a:r>
            <a:endParaRPr lang="en-US" altLang="zh-HK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and-drawn undoukai illustration with children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2"/>
          <a:stretch/>
        </p:blipFill>
        <p:spPr bwMode="auto">
          <a:xfrm>
            <a:off x="4976814" y="3521651"/>
            <a:ext cx="3356957" cy="21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199994" y="632578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596" y="-182880"/>
            <a:ext cx="9649642" cy="704088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07516"/>
              </p:ext>
            </p:extLst>
          </p:nvPr>
        </p:nvGraphicFramePr>
        <p:xfrm>
          <a:off x="552496" y="1132383"/>
          <a:ext cx="8039007" cy="4592872"/>
        </p:xfrm>
        <a:graphic>
          <a:graphicData uri="http://schemas.openxmlformats.org/drawingml/2006/table">
            <a:tbl>
              <a:tblPr/>
              <a:tblGrid>
                <a:gridCol w="178449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5451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0" spc="100" baseline="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概要：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/>
                          <a:cs typeface="DFKai-SB" panose="03000509000000000000" pitchFamily="49" charset="-120"/>
                        </a:rPr>
                        <a:t>透過</a:t>
                      </a:r>
                      <a:r>
                        <a:rPr lang="zh-TW" altLang="en-US" sz="2800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/>
                          <a:cs typeface="DFKai-SB" panose="03000509000000000000" pitchFamily="49" charset="-120"/>
                        </a:rPr>
                        <a:t>短片</a:t>
                      </a:r>
                      <a:r>
                        <a:rPr lang="zh-HK" altLang="en-US" sz="2800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/>
                          <a:cs typeface="DFKai-SB" panose="03000509000000000000" pitchFamily="49" charset="-120"/>
                        </a:rPr>
                        <a:t>及</a:t>
                      </a:r>
                      <a:r>
                        <a:rPr lang="zh-HK" altLang="en-US" sz="2800" kern="1200" dirty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/>
                          <a:cs typeface="DFKai-SB" panose="03000509000000000000" pitchFamily="49" charset="-120"/>
                        </a:rPr>
                        <a:t>討論</a:t>
                      </a:r>
                      <a:r>
                        <a:rPr lang="zh-HK" altLang="en-US" sz="2800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/>
                          <a:cs typeface="DFKai-SB" panose="03000509000000000000" pitchFamily="49" charset="-120"/>
                        </a:rPr>
                        <a:t>，</a:t>
                      </a:r>
                      <a:r>
                        <a:rPr lang="zh-TW" altLang="en-US" sz="2800" kern="1200" dirty="0" smtClean="0">
                          <a:solidFill>
                            <a:schemeClr val="bg1"/>
                          </a:solidFill>
                          <a:latin typeface="DFKai-SB" panose="03000509000000000000" pitchFamily="49" charset="-120"/>
                          <a:ea typeface="DFKai-SB"/>
                          <a:cs typeface="DFKai-SB" panose="03000509000000000000" pitchFamily="49" charset="-120"/>
                        </a:rPr>
                        <a:t>讓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學生明白在比賽中誠信的重要，無論任遇上任何情況，都需要遵守規則，作出合理的判斷。</a:t>
                      </a:r>
                      <a:endParaRPr lang="zh-TW" altLang="en-US" sz="28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32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0" spc="100" baseline="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目標：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lvl="0" indent="-5143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讓學生理解誠信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重要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培養</a:t>
                      </a:r>
                      <a:r>
                        <a:rPr lang="zh-TW" altLang="en-US" sz="28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DFKai-SB" panose="03000509000000000000" pitchFamily="49" charset="-120"/>
                          <a:cs typeface="Arial" panose="020B0604020202020204" pitchFamily="34" charset="0"/>
                        </a:rPr>
                        <a:t>學生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守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規意識。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</a:t>
                      </a: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</a:t>
                      </a:r>
                      <a:endParaRPr lang="en-US" altLang="zh-TW" sz="2800" b="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態度：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遵規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守法、誠信、公平</a:t>
                      </a:r>
                      <a:endParaRPr lang="zh-TW" altLang="zh-HK" sz="28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34" y="6239437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>
                <a:solidFill>
                  <a:schemeClr val="bg1"/>
                </a:solidFill>
              </a:rPr>
              <a:t>Image:Freepik.com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120130" y="466654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1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600" spc="1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6863" y="430986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片段一 ：開班會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1429" t="31983" r="43693" b="26553"/>
          <a:stretch/>
        </p:blipFill>
        <p:spPr>
          <a:xfrm>
            <a:off x="1391352" y="1523593"/>
            <a:ext cx="5822065" cy="4303264"/>
          </a:xfrm>
          <a:prstGeom prst="rect">
            <a:avLst/>
          </a:prstGeom>
        </p:spPr>
      </p:pic>
      <p:sp>
        <p:nvSpPr>
          <p:cNvPr id="9" name="文字方塊 5"/>
          <p:cNvSpPr txBox="1"/>
          <p:nvPr/>
        </p:nvSpPr>
        <p:spPr>
          <a:xfrm>
            <a:off x="2883451" y="5969591"/>
            <a:ext cx="482800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sz="1600" dirty="0"/>
              <a:t>資料來源：教育多媒體</a:t>
            </a:r>
            <a:r>
              <a:rPr lang="en-US" altLang="zh-TW" sz="1600" dirty="0" smtClean="0"/>
              <a:t>《</a:t>
            </a:r>
            <a:r>
              <a:rPr lang="zh-TW" altLang="en-US" sz="1600" dirty="0" smtClean="0"/>
              <a:t>誠信</a:t>
            </a:r>
            <a:r>
              <a:rPr lang="en-US" altLang="zh-TW" sz="1600" dirty="0" smtClean="0"/>
              <a:t>》</a:t>
            </a:r>
            <a:endParaRPr lang="zh-HK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16971" y="6308145"/>
            <a:ext cx="596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/>
              <a:t>https://emm.edcity.hk/media/%E8%AA%A0%E4%BF%A1/1_d3j7rbtm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072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片段一</a:t>
            </a:r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問題討論</a:t>
            </a:r>
            <a:r>
              <a:rPr lang="en-US" altLang="zh-TW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988" y="2119619"/>
            <a:ext cx="8329957" cy="35306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中的學生打算在賽事中不遵守比賽規則，你認為這樣做有問題嗎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6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0" indent="-7429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1862856"/>
              </p:ext>
            </p:extLst>
          </p:nvPr>
        </p:nvGraphicFramePr>
        <p:xfrm>
          <a:off x="357303" y="4979546"/>
          <a:ext cx="3821158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Teamwork and team success concept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72" y="4374073"/>
            <a:ext cx="3490772" cy="21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199994" y="632578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8088" y="651757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片段二 ：比賽之前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5"/>
          <p:cNvSpPr txBox="1"/>
          <p:nvPr/>
        </p:nvSpPr>
        <p:spPr>
          <a:xfrm>
            <a:off x="2883451" y="5969591"/>
            <a:ext cx="482800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sz="1600" dirty="0"/>
              <a:t>資料來源：教育多媒體</a:t>
            </a:r>
            <a:r>
              <a:rPr lang="en-US" altLang="zh-TW" sz="1600" dirty="0" smtClean="0"/>
              <a:t>《</a:t>
            </a:r>
            <a:r>
              <a:rPr lang="zh-TW" altLang="en-US" sz="1600" dirty="0" smtClean="0"/>
              <a:t>誠信</a:t>
            </a:r>
            <a:r>
              <a:rPr lang="en-US" altLang="zh-TW" sz="1600" dirty="0" smtClean="0"/>
              <a:t>》</a:t>
            </a:r>
            <a:endParaRPr lang="zh-HK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16971" y="6327768"/>
            <a:ext cx="596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/>
              <a:t>https://emm.edcity.hk/media/%E8%AA%A0%E4%BF%A1/1_d3j7rbtm</a:t>
            </a:r>
            <a:endParaRPr lang="zh-HK" altLang="en-US" sz="1400" dirty="0"/>
          </a:p>
        </p:txBody>
      </p:sp>
      <p:pic>
        <p:nvPicPr>
          <p:cNvPr id="10" name="Picture 9">
            <a:hlinkClick r:id="rId3"/>
          </p:cNvPr>
          <p:cNvPicPr/>
          <p:nvPr/>
        </p:nvPicPr>
        <p:blipFill rotWithShape="1">
          <a:blip r:embed="rId4"/>
          <a:srcRect l="11378" t="28217" r="43836" b="30474"/>
          <a:stretch/>
        </p:blipFill>
        <p:spPr bwMode="auto">
          <a:xfrm>
            <a:off x="1794076" y="1747234"/>
            <a:ext cx="5798916" cy="3878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5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0" y="577281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片段二</a:t>
            </a:r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問題討論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077" y="1933641"/>
            <a:ext cx="7419373" cy="24994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3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陳志偉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要求堂堂正正地比賽，卻被同學杯葛，你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認為他這樣做值得嗎 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zh-TW" sz="3600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0" indent="-7429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Teamwork and team success concep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7" y="4026734"/>
            <a:ext cx="3680837" cy="2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199994" y="632578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8" name="Diagram 5"/>
          <p:cNvGraphicFramePr/>
          <p:nvPr>
            <p:extLst>
              <p:ext uri="{D42A27DB-BD31-4B8C-83A1-F6EECF244321}">
                <p14:modId xmlns:p14="http://schemas.microsoft.com/office/powerpoint/2010/main" val="1329113295"/>
              </p:ext>
            </p:extLst>
          </p:nvPr>
        </p:nvGraphicFramePr>
        <p:xfrm>
          <a:off x="473317" y="4575934"/>
          <a:ext cx="3821158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07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65" y="63789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反思問題</a:t>
            </a:r>
            <a:endParaRPr lang="zh-HK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3519" y="1417221"/>
            <a:ext cx="7685290" cy="3492025"/>
          </a:xfrm>
        </p:spPr>
        <p:txBody>
          <a:bodyPr>
            <a:normAutofit fontScale="92500" lnSpcReduction="20000"/>
          </a:bodyPr>
          <a:lstStyle/>
          <a:p>
            <a:pPr marL="0" indent="0" algn="just" hangingPunct="0">
              <a:lnSpc>
                <a:spcPct val="150000"/>
              </a:lnSpc>
              <a:buNone/>
            </a:pP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若你的好朋友今次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數學測驗再不合格，就一定不能跟你升讀同一班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因此，他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她要求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在測驗中一起作弊，幫幫他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她。面對好朋友這樣的要求，你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會怎樣做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HK" sz="36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zh-TW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endParaRPr lang="zh-HK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8884" y="4573164"/>
            <a:ext cx="6285105" cy="1969474"/>
            <a:chOff x="579291" y="4419625"/>
            <a:chExt cx="6134336" cy="1969474"/>
          </a:xfrm>
        </p:grpSpPr>
        <p:grpSp>
          <p:nvGrpSpPr>
            <p:cNvPr id="7" name="群組 20"/>
            <p:cNvGrpSpPr/>
            <p:nvPr/>
          </p:nvGrpSpPr>
          <p:grpSpPr>
            <a:xfrm>
              <a:off x="579291" y="4419625"/>
              <a:ext cx="1811406" cy="1890452"/>
              <a:chOff x="396623" y="4519211"/>
              <a:chExt cx="1811406" cy="1890452"/>
            </a:xfrm>
          </p:grpSpPr>
          <p:sp>
            <p:nvSpPr>
              <p:cNvPr id="8" name="圓角矩形 5"/>
              <p:cNvSpPr/>
              <p:nvPr/>
            </p:nvSpPr>
            <p:spPr>
              <a:xfrm rot="20802352">
                <a:off x="1146167" y="5495629"/>
                <a:ext cx="936000" cy="914034"/>
              </a:xfrm>
              <a:prstGeom prst="roundRect">
                <a:avLst/>
              </a:prstGeom>
              <a:solidFill>
                <a:srgbClr val="FEADA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文字方塊 13"/>
              <p:cNvSpPr txBox="1"/>
              <p:nvPr/>
            </p:nvSpPr>
            <p:spPr>
              <a:xfrm>
                <a:off x="997441" y="5585844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b="1" dirty="0" smtClean="0">
                    <a:solidFill>
                      <a:srgbClr val="723B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誠信</a:t>
                </a:r>
                <a:endParaRPr lang="zh-HK" altLang="en-US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" name="文字方塊 6"/>
              <p:cNvSpPr txBox="1"/>
              <p:nvPr/>
            </p:nvSpPr>
            <p:spPr>
              <a:xfrm>
                <a:off x="396623" y="4519211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HK" altLang="en-US" sz="4000" b="1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4" name="群組 18"/>
            <p:cNvGrpSpPr/>
            <p:nvPr/>
          </p:nvGrpSpPr>
          <p:grpSpPr>
            <a:xfrm>
              <a:off x="4477117" y="4916328"/>
              <a:ext cx="2236510" cy="936000"/>
              <a:chOff x="1145331" y="4652687"/>
              <a:chExt cx="2236510" cy="936000"/>
            </a:xfrm>
          </p:grpSpPr>
          <p:sp>
            <p:nvSpPr>
              <p:cNvPr id="15" name="圓角矩形 11"/>
              <p:cNvSpPr/>
              <p:nvPr/>
            </p:nvSpPr>
            <p:spPr>
              <a:xfrm rot="17540378">
                <a:off x="1875636" y="4652687"/>
                <a:ext cx="936000" cy="936000"/>
              </a:xfrm>
              <a:prstGeom prst="roundRect">
                <a:avLst/>
              </a:prstGeom>
              <a:solidFill>
                <a:srgbClr val="BEFEF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145331" y="4815724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b="1" dirty="0">
                    <a:solidFill>
                      <a:srgbClr val="723B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遵規守法</a:t>
                </a:r>
                <a:endParaRPr lang="zh-HK" altLang="en-US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7" name="群組 19"/>
            <p:cNvGrpSpPr/>
            <p:nvPr/>
          </p:nvGrpSpPr>
          <p:grpSpPr>
            <a:xfrm>
              <a:off x="2973479" y="5332370"/>
              <a:ext cx="1210588" cy="1056729"/>
              <a:chOff x="607050" y="4530432"/>
              <a:chExt cx="1210588" cy="1056729"/>
            </a:xfrm>
            <a:solidFill>
              <a:srgbClr val="FFFF00"/>
            </a:solidFill>
          </p:grpSpPr>
          <p:sp>
            <p:nvSpPr>
              <p:cNvPr id="18" name="圓角矩形 9"/>
              <p:cNvSpPr/>
              <p:nvPr/>
            </p:nvSpPr>
            <p:spPr>
              <a:xfrm rot="1347802">
                <a:off x="830526" y="4651161"/>
                <a:ext cx="936000" cy="936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9" name="文字方塊 12"/>
              <p:cNvSpPr txBox="1"/>
              <p:nvPr/>
            </p:nvSpPr>
            <p:spPr>
              <a:xfrm>
                <a:off x="607050" y="4530432"/>
                <a:ext cx="121058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4000" b="1" dirty="0">
                    <a:solidFill>
                      <a:srgbClr val="723B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公平</a:t>
                </a:r>
                <a:endParaRPr lang="zh-TW" altLang="zh-HK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pic>
        <p:nvPicPr>
          <p:cNvPr id="1026" name="Picture 2" descr="Mind map concept illustration Free Vector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72" y="4712890"/>
            <a:ext cx="1564938" cy="16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199994" y="632578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0" y="692267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總結</a:t>
            </a:r>
            <a:endParaRPr lang="zh-HK" alt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3295" y="2431236"/>
            <a:ext cx="8076725" cy="3708973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遵規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守法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可避免引起混亂和不公平的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現象，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既是尊重社群，亦是尊重自己的表現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5400" dirty="0">
              <a:ln w="0"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8378164"/>
              </p:ext>
            </p:extLst>
          </p:nvPr>
        </p:nvGraphicFramePr>
        <p:xfrm>
          <a:off x="4531658" y="160120"/>
          <a:ext cx="3821158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2098</TotalTime>
  <Words>908</Words>
  <Application>Microsoft Office PowerPoint</Application>
  <PresentationFormat>如螢幕大小 (4:3)</PresentationFormat>
  <Paragraphs>116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細明體</vt:lpstr>
      <vt:lpstr>微軟正黑體</vt:lpstr>
      <vt:lpstr>新細明體</vt:lpstr>
      <vt:lpstr>DFKai-SB</vt:lpstr>
      <vt:lpstr>DFKai-SB</vt:lpstr>
      <vt:lpstr>Arial</vt:lpstr>
      <vt:lpstr>Calibri</vt:lpstr>
      <vt:lpstr>Corbel</vt:lpstr>
      <vt:lpstr>Times New Roman</vt:lpstr>
      <vt:lpstr>Basis</vt:lpstr>
      <vt:lpstr>PowerPoint 簡報</vt:lpstr>
      <vt:lpstr>PowerPoint 簡報</vt:lpstr>
      <vt:lpstr>PowerPoint 簡報</vt:lpstr>
      <vt:lpstr>片段一問題討論:</vt:lpstr>
      <vt:lpstr>PowerPoint 簡報</vt:lpstr>
      <vt:lpstr>片段二問題討論</vt:lpstr>
      <vt:lpstr>反思問題</vt:lpstr>
      <vt:lpstr>　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329</cp:revision>
  <dcterms:created xsi:type="dcterms:W3CDTF">2021-01-14T06:14:34Z</dcterms:created>
  <dcterms:modified xsi:type="dcterms:W3CDTF">2022-01-25T11:01:51Z</dcterms:modified>
</cp:coreProperties>
</file>