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096CF-9C13-42EC-9C8A-8E32354178D4}" type="datetimeFigureOut">
              <a:rPr lang="zh-HK" altLang="en-US" smtClean="0"/>
              <a:t>4/9/2013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F772A-EB63-4FB0-9611-2A7255F5E9F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07142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BF316-223E-4A80-9519-FAA7EA15F825}" type="datetime1">
              <a:rPr lang="zh-HK" altLang="en-US" smtClean="0"/>
              <a:t>4/9/2013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7C2F-7303-4B5E-A718-B2BA942F519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2021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7DFC-3288-405A-A565-99EFB5A5E4EB}" type="datetime1">
              <a:rPr lang="zh-HK" altLang="en-US" smtClean="0"/>
              <a:t>4/9/2013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7C2F-7303-4B5E-A718-B2BA942F519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70452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4709-97B0-43B4-A438-81CFEABE09B9}" type="datetime1">
              <a:rPr lang="zh-HK" altLang="en-US" smtClean="0"/>
              <a:t>4/9/2013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7C2F-7303-4B5E-A718-B2BA942F519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194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B3F95-7624-44DF-8A35-1E7BD9BA11EB}" type="datetime1">
              <a:rPr lang="zh-HK" altLang="en-US" smtClean="0"/>
              <a:t>4/9/2013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7C2F-7303-4B5E-A718-B2BA942F519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73985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B9DC-6316-4365-9E86-E0D2E0A938EC}" type="datetime1">
              <a:rPr lang="zh-HK" altLang="en-US" smtClean="0"/>
              <a:t>4/9/2013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7C2F-7303-4B5E-A718-B2BA942F519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47530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12E5-AAB3-41B4-A7F4-2C46AADEF1C9}" type="datetime1">
              <a:rPr lang="zh-HK" altLang="en-US" smtClean="0"/>
              <a:t>4/9/2013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7C2F-7303-4B5E-A718-B2BA942F519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29797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DF17-3184-44F5-8E45-4B10F248B9F9}" type="datetime1">
              <a:rPr lang="zh-HK" altLang="en-US" smtClean="0"/>
              <a:t>4/9/2013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7C2F-7303-4B5E-A718-B2BA942F519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24363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10D9-F321-420B-A623-10A5B943C7FD}" type="datetime1">
              <a:rPr lang="zh-HK" altLang="en-US" smtClean="0"/>
              <a:t>4/9/2013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7C2F-7303-4B5E-A718-B2BA942F519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51005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FBBF-A9A5-49B3-A106-B75ECA4579B3}" type="datetime1">
              <a:rPr lang="zh-HK" altLang="en-US" smtClean="0"/>
              <a:t>4/9/2013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7C2F-7303-4B5E-A718-B2BA942F519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97460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98B1-976E-4673-96D3-53D5ACECE1E0}" type="datetime1">
              <a:rPr lang="zh-HK" altLang="en-US" smtClean="0"/>
              <a:t>4/9/2013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7C2F-7303-4B5E-A718-B2BA942F519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948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3FE3-DA9D-4A14-A8F7-971C13E9D143}" type="datetime1">
              <a:rPr lang="zh-HK" altLang="en-US" smtClean="0"/>
              <a:t>4/9/2013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7C2F-7303-4B5E-A718-B2BA942F519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09540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22F26-7490-425A-B2BB-6CCE61A7D510}" type="datetime1">
              <a:rPr lang="zh-HK" altLang="en-US" smtClean="0"/>
              <a:t>4/9/2013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7C2F-7303-4B5E-A718-B2BA942F519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44193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傳統應節食物的意義</a:t>
            </a:r>
            <a:endParaRPr lang="zh-HK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7C2F-7303-4B5E-A718-B2BA942F5191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5754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 smtClean="0"/>
              <a:t>中秋節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2908920"/>
          </a:xfrm>
        </p:spPr>
        <p:txBody>
          <a:bodyPr/>
          <a:lstStyle/>
          <a:p>
            <a:r>
              <a:rPr lang="zh-TW" altLang="en-US" dirty="0" smtClean="0"/>
              <a:t>應節食物：月餅</a:t>
            </a:r>
            <a:endParaRPr lang="en-US" altLang="zh-TW" dirty="0" smtClean="0"/>
          </a:p>
          <a:p>
            <a:r>
              <a:rPr lang="zh-TW" altLang="en-US" dirty="0" smtClean="0"/>
              <a:t>傳統的款式：形狀為滿月的圓形</a:t>
            </a:r>
            <a:endParaRPr lang="en-US" altLang="zh-TW" dirty="0"/>
          </a:p>
          <a:p>
            <a:r>
              <a:rPr lang="zh-TW" altLang="en-US" dirty="0" smtClean="0"/>
              <a:t>與節日的關係：月餅外觀為圓形，表示團圓美好</a:t>
            </a:r>
          </a:p>
        </p:txBody>
      </p:sp>
      <p:pic>
        <p:nvPicPr>
          <p:cNvPr id="1026" name="Picture 2" descr="Mooncak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052736"/>
            <a:ext cx="190500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7C2F-7303-4B5E-A718-B2BA942F5191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201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 smtClean="0"/>
              <a:t>農曆新年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176264"/>
            <a:ext cx="8229600" cy="3773016"/>
          </a:xfrm>
        </p:spPr>
        <p:txBody>
          <a:bodyPr/>
          <a:lstStyle/>
          <a:p>
            <a:r>
              <a:rPr lang="zh-TW" altLang="en-US" dirty="0" smtClean="0"/>
              <a:t>應節食物：年糕</a:t>
            </a:r>
            <a:endParaRPr lang="en-US" altLang="zh-TW" dirty="0" smtClean="0"/>
          </a:p>
          <a:p>
            <a:r>
              <a:rPr lang="zh-TW" altLang="en-US" dirty="0" smtClean="0"/>
              <a:t>傳統的款式：形狀為長方形，橙紅色黏糕</a:t>
            </a:r>
            <a:endParaRPr lang="en-US" altLang="zh-TW" dirty="0" smtClean="0"/>
          </a:p>
          <a:p>
            <a:r>
              <a:rPr lang="zh-TW" altLang="en-US" dirty="0" smtClean="0"/>
              <a:t>與節日的關係：與「年高」諧音，有年年高的意思，象徵收入、職位或孩子都一年比一年高</a:t>
            </a:r>
          </a:p>
        </p:txBody>
      </p:sp>
      <p:pic>
        <p:nvPicPr>
          <p:cNvPr id="2050" name="Picture 2" descr="http://upload.wikimedia.org/wikipedia/commons/thumb/c/ca/File-Guangdong_Nianguo.jpg/270px-File-Guangdong_Niangu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59320"/>
            <a:ext cx="2571750" cy="193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7C2F-7303-4B5E-A718-B2BA942F5191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7785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 smtClean="0"/>
              <a:t>端午節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032248"/>
            <a:ext cx="8363272" cy="4133056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應節食物：糉</a:t>
            </a:r>
            <a:endParaRPr lang="en-US" altLang="zh-TW" dirty="0" smtClean="0"/>
          </a:p>
          <a:p>
            <a:r>
              <a:rPr lang="zh-TW" altLang="en-US" dirty="0" smtClean="0"/>
              <a:t>傳統的款式：以竹葉或</a:t>
            </a:r>
            <a:r>
              <a:rPr lang="zh-HK" altLang="en-US" dirty="0" smtClean="0"/>
              <a:t>蘆葉</a:t>
            </a:r>
            <a:r>
              <a:rPr lang="zh-TW" altLang="en-US" dirty="0" smtClean="0"/>
              <a:t>包裹糯米或黃米或其他輔料如棗，豆沙，火腿、鹹鴨蛋、花生、栗子等，並以水煮或蒸熟的食品</a:t>
            </a:r>
            <a:endParaRPr lang="en-US" altLang="zh-TW" dirty="0" smtClean="0"/>
          </a:p>
          <a:p>
            <a:r>
              <a:rPr lang="zh-TW" altLang="en-US" dirty="0" smtClean="0"/>
              <a:t>與節日的關係：相傳屈原投江自盡後，百姓為了防止魚類破壞屈原的屍體，把糉投入江中，讓魚嚼食米飯而不去咬屈原的遺體</a:t>
            </a:r>
          </a:p>
        </p:txBody>
      </p:sp>
      <p:pic>
        <p:nvPicPr>
          <p:cNvPr id="3074" name="Picture 2" descr="http://upload.wikimedia.org/wikipedia/commons/thumb/3/3d/RiceDumpling.JPG/300px-RiceDumpl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028" y="416561"/>
            <a:ext cx="2672436" cy="2004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7C2F-7303-4B5E-A718-B2BA942F5191}" type="slidenum">
              <a:rPr lang="zh-HK" altLang="en-US" smtClean="0"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7541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170</Words>
  <Application>Microsoft Office PowerPoint</Application>
  <PresentationFormat>如螢幕大小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傳統應節食物的意義</vt:lpstr>
      <vt:lpstr>中秋節</vt:lpstr>
      <vt:lpstr>農曆新年</vt:lpstr>
      <vt:lpstr>端午節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應節食物：傳統 VS 現代</dc:title>
  <dc:creator>KWONG, Kim-sang Kimson</dc:creator>
  <cp:lastModifiedBy>LAI, Suk-ming</cp:lastModifiedBy>
  <cp:revision>9</cp:revision>
  <dcterms:created xsi:type="dcterms:W3CDTF">2013-01-02T03:16:25Z</dcterms:created>
  <dcterms:modified xsi:type="dcterms:W3CDTF">2013-09-04T07:18:46Z</dcterms:modified>
</cp:coreProperties>
</file>