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A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80051" autoAdjust="0"/>
  </p:normalViewPr>
  <p:slideViewPr>
    <p:cSldViewPr snapToGrid="0">
      <p:cViewPr varScale="1">
        <p:scale>
          <a:sx n="88" d="100"/>
          <a:sy n="88" d="100"/>
        </p:scale>
        <p:origin x="21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FE304-180A-4D4D-AE4A-FE5BCC461311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0F487-9FAA-4BD0-A39F-93FB24D0CDA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3954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550B8-D211-46BC-BD0B-440450F29137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525A-519A-4797-9051-928BB998A37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20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X_u4o1pxjI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在比賽過程中，教師宜觀察學生的表現。在活動後，引導學生反思討論，並邀請學生分享、交流。</a:t>
            </a:r>
            <a:endParaRPr lang="en-US" altLang="zh-TW" sz="1200" kern="1200" dirty="0" smtClean="0">
              <a:solidFill>
                <a:schemeClr val="tx1"/>
              </a:solidFill>
              <a:effectLst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0431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教師可透過提問引導學生思考，以助學生反思</a:t>
            </a:r>
            <a:r>
              <a:rPr lang="zh-TW" altLang="en-US" sz="1200" b="1" u="sng" kern="1200" dirty="0" smtClean="0">
                <a:solidFill>
                  <a:schemeClr val="tx1"/>
                </a:solidFill>
                <a:effectLst/>
                <a:cs typeface="+mn-cs"/>
              </a:rPr>
              <a:t>同理心的重要</a:t>
            </a:r>
            <a:r>
              <a:rPr lang="zh-TW" altLang="en-US" sz="1200" b="1" u="none" kern="1200" dirty="0" smtClean="0">
                <a:solidFill>
                  <a:schemeClr val="tx1"/>
                </a:solidFill>
                <a:effectLst/>
                <a:cs typeface="+mn-cs"/>
              </a:rPr>
              <a:t>：</a:t>
            </a:r>
            <a:endParaRPr lang="en-US" altLang="zh-TW" sz="1200" b="1" u="none" kern="1200" dirty="0" smtClean="0">
              <a:solidFill>
                <a:schemeClr val="tx1"/>
              </a:solidFill>
              <a:effectLst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引導助人者回顧過程中對他人遭遇的觀察（</a:t>
            </a:r>
            <a:r>
              <a:rPr lang="zh-HK" altLang="en-US" b="1" u="sng" dirty="0" smtClean="0"/>
              <a:t>洞察力</a:t>
            </a:r>
            <a:r>
              <a:rPr lang="zh-TW" altLang="en-US" dirty="0" smtClean="0"/>
              <a:t>）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、個人心情／感受的投射（</a:t>
            </a:r>
            <a:r>
              <a:rPr lang="zh-TW" altLang="en-US" sz="1200" b="1" u="sng" kern="1200" dirty="0" smtClean="0">
                <a:solidFill>
                  <a:schemeClr val="tx1"/>
                </a:solidFill>
                <a:effectLst/>
                <a:cs typeface="+mn-cs"/>
              </a:rPr>
              <a:t>同感共情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），幫助其他同學認識同理心</a:t>
            </a:r>
            <a:endParaRPr lang="en-US" altLang="zh-TW" sz="1200" kern="1200" dirty="0" smtClean="0">
              <a:solidFill>
                <a:schemeClr val="tx1"/>
              </a:solidFill>
              <a:effectLst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提醒學生競爭情況下也可以彰顯同理心：雖然在競賽身份是對手，但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在能力範圍下，宜設身處地感受他人的處境及困難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（</a:t>
            </a:r>
            <a:r>
              <a:rPr lang="zh-TW" altLang="en-US" sz="1200" b="1" u="sng" kern="1200" dirty="0" smtClean="0">
                <a:solidFill>
                  <a:schemeClr val="tx1"/>
                </a:solidFill>
                <a:effectLst/>
                <a:cs typeface="+mn-cs"/>
              </a:rPr>
              <a:t>感同身受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）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，並在適當時候給予協助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/>
            </a:r>
            <a:b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（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教師可以舉例日常生活中，競賽場地互助互勉的例子，讓學生認識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幫助別人或需付出但亦是有意義</a:t>
            </a:r>
            <a:r>
              <a:rPr lang="zh-TW" altLang="en-US" dirty="0" smtClean="0">
                <a:effectLst/>
              </a:rPr>
              <a:t>。）</a:t>
            </a:r>
            <a:endParaRPr lang="en-US" altLang="zh-TW" dirty="0" smtClean="0">
              <a:effectLst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在反思提問過程中，教師需觀察學生的回應，並引導學生回顧自己在遊戲過程中的行為，有否回應他人的「需要」來給予幫助。</a:t>
            </a:r>
            <a:endParaRPr lang="en-US" altLang="zh-TW" sz="1200" kern="1200" dirty="0" smtClean="0">
              <a:solidFill>
                <a:schemeClr val="tx1"/>
              </a:solidFill>
              <a:effectLst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在小結時宜強調：幫助他人、為他人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付出、予人方便，能發揮群體的互助精神</a:t>
            </a:r>
            <a:r>
              <a:rPr lang="en-HK" altLang="zh-HK" dirty="0" smtClean="0">
                <a:effectLst/>
              </a:rPr>
              <a:t> </a:t>
            </a:r>
            <a:r>
              <a:rPr lang="zh-TW" altLang="en-US" dirty="0" smtClean="0">
                <a:effectLst/>
              </a:rPr>
              <a:t>（</a:t>
            </a:r>
            <a:r>
              <a:rPr lang="zh-TW" altLang="en-US" b="1" u="sng" dirty="0" smtClean="0">
                <a:effectLst/>
              </a:rPr>
              <a:t>利他</a:t>
            </a:r>
            <a:r>
              <a:rPr lang="zh-TW" altLang="en-US" dirty="0" smtClean="0">
                <a:effectLst/>
              </a:rPr>
              <a:t>）</a:t>
            </a:r>
            <a:endParaRPr lang="en-HK" altLang="zh-HK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4338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 smtClean="0"/>
              <a:t>播放影片後，向學生提出思考問題（見後頁）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資料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來源：教育多媒體</a:t>
            </a:r>
            <a:endParaRPr lang="en-US" altLang="zh-TW" sz="1200" b="0" i="0" kern="1200" dirty="0" smtClean="0">
              <a:solidFill>
                <a:schemeClr val="tx1"/>
              </a:solidFill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影片名稱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sz="1200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sz="1200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正面價值觀和積極態度</a:t>
            </a:r>
            <a:r>
              <a:rPr lang="en-US" altLang="zh-TW" sz="1200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r>
              <a:rPr lang="en-US" altLang="zh-TW" dirty="0" smtClean="0"/>
              <a:t>(00’51-07’51”)</a:t>
            </a:r>
          </a:p>
          <a:p>
            <a:pPr rtl="0"/>
            <a:r>
              <a:rPr lang="zh-HK" altLang="zh-HK" sz="1200" kern="1200" dirty="0" smtClean="0">
                <a:solidFill>
                  <a:schemeClr val="tx1"/>
                </a:solidFill>
                <a:effectLst/>
                <a:cs typeface="+mn-cs"/>
              </a:rPr>
              <a:t>網　　址：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cs typeface="+mn-cs"/>
              </a:rPr>
              <a:t>https://emm.edcity.hk/media/0_9mfvfzvt</a:t>
            </a:r>
            <a:endParaRPr lang="en-US" altLang="zh-HK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8481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反思問題旨在讓學生從思考莎蓮的需要，遷移至在日常生活中觀察、辨識旁人的情感所需，學習</a:t>
            </a:r>
            <a:r>
              <a:rPr lang="zh-TW" altLang="en-US" sz="1200" b="1" u="sng" kern="1200" dirty="0" smtClean="0">
                <a:solidFill>
                  <a:schemeClr val="tx1"/>
                </a:solidFill>
                <a:effectLst/>
                <a:cs typeface="+mn-cs"/>
              </a:rPr>
              <a:t>感同身受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，多加了解他人的狀況，並在適切的時候提供協助。</a:t>
            </a:r>
            <a:endParaRPr lang="en-US" altLang="zh-TW" sz="1200" kern="1200" dirty="0" smtClean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教師宜引導學生以同理心感受別人的處境，並主動提供</a:t>
            </a:r>
            <a:r>
              <a:rPr lang="zh-TW" altLang="en-US" sz="1200" b="1" u="sng" kern="1200" dirty="0" smtClean="0">
                <a:solidFill>
                  <a:schemeClr val="tx1"/>
                </a:solidFill>
                <a:effectLst/>
                <a:cs typeface="+mn-cs"/>
              </a:rPr>
              <a:t>適切的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協助。</a:t>
            </a:r>
            <a:endParaRPr lang="en-US" altLang="zh-TW" sz="1200" kern="1200" dirty="0" smtClean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TW" sz="1200" kern="1200" dirty="0" smtClean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教師小結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參考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：</a:t>
            </a:r>
            <a:endParaRPr lang="en-US" altLang="zh-TW" sz="1200" kern="1200" dirty="0" smtClean="0">
              <a:solidFill>
                <a:schemeClr val="tx1"/>
              </a:solidFill>
              <a:effectLst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 smtClean="0"/>
              <a:t>同理心可以讓我們</a:t>
            </a:r>
            <a:r>
              <a:rPr lang="zh-TW" altLang="en-US" b="1" u="sng" dirty="0" smtClean="0"/>
              <a:t>設身處地</a:t>
            </a:r>
            <a:r>
              <a:rPr lang="zh-TW" altLang="en-US" dirty="0" smtClean="0"/>
              <a:t>了解對方的想法，建立正面積極的人際關係。</a:t>
            </a:r>
            <a:endParaRPr lang="en-US" altLang="zh-TW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「助人為快樂之本」、「施比受更為有福」，有能力幫助別人是自己的福氣。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DFKai-SB" panose="03000509000000000000" pitchFamily="49" charset="-120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培養同理心，需要學習</a:t>
            </a:r>
            <a:r>
              <a:rPr lang="zh-TW" altLang="en-US" sz="1200" b="1" i="0" u="sng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分辨他人的情緒與感受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，繼而</a:t>
            </a:r>
            <a:r>
              <a:rPr lang="zh-TW" altLang="en-US" sz="1200" b="1" i="0" u="sng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有相應行動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（包括提供幫忙）。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DFKai-SB" panose="03000509000000000000" pitchFamily="49" charset="-120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提供協助時，應以回應他人的「需要」為大前題來給予幫助。</a:t>
            </a:r>
            <a:endParaRPr lang="en-US" altLang="zh-TW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同理心的行為表現不限於幫助他人，</a:t>
            </a:r>
            <a:r>
              <a:rPr lang="zh-HK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願意理解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、以</a:t>
            </a:r>
            <a:r>
              <a:rPr lang="zh-HK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尊重與平等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的態度與人相處，也是具有同理心的表現。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DFKai-SB" panose="03000509000000000000" pitchFamily="49" charset="-120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1522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dirty="0" smtClean="0">
                <a:cs typeface="DFKai-SB" panose="03000509000000000000" pitchFamily="49" charset="-120"/>
              </a:rPr>
              <a:t>「</a:t>
            </a:r>
            <a:r>
              <a:rPr lang="zh-TW" altLang="en-US" dirty="0" smtClean="0"/>
              <a:t>勿以善小而不為</a:t>
            </a:r>
            <a:r>
              <a:rPr lang="zh-TW" altLang="en-US" sz="1200" dirty="0" smtClean="0">
                <a:cs typeface="DFKai-SB" panose="03000509000000000000" pitchFamily="49" charset="-120"/>
              </a:rPr>
              <a:t>」</a:t>
            </a:r>
            <a:r>
              <a:rPr lang="en-US" altLang="zh-TW" dirty="0" smtClean="0"/>
              <a:t>: </a:t>
            </a:r>
            <a:r>
              <a:rPr lang="zh-TW" altLang="en-US" dirty="0" smtClean="0"/>
              <a:t>不要因為好事微不足道而無心去做。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4177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教師如有時間，可播放以上影片。</a:t>
            </a:r>
            <a:endParaRPr lang="zh-HK" alt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資料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來源：</a:t>
            </a:r>
            <a:r>
              <a:rPr lang="zh-TW" altLang="en-US" dirty="0" smtClean="0"/>
              <a:t>公民教育委員會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影片名稱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sz="1200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HK" altLang="en-US" dirty="0" smtClean="0"/>
              <a:t>香港人情味</a:t>
            </a:r>
            <a:r>
              <a:rPr lang="en-US" altLang="zh-TW" sz="1200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cs typeface="+mn-cs"/>
              </a:rPr>
              <a:t>網　　址：</a:t>
            </a:r>
            <a:r>
              <a:rPr lang="en-US" altLang="zh-HK" dirty="0" smtClean="0">
                <a:hlinkClick r:id="rId3"/>
              </a:rPr>
              <a:t>https://www.youtube.com/watch?v=3X_u4o1pxjI</a:t>
            </a:r>
            <a:endParaRPr lang="en-US" altLang="zh-H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92534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教師小結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參考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：</a:t>
            </a:r>
            <a:endParaRPr lang="en-US" altLang="zh-TW" sz="1200" kern="1200" dirty="0" smtClean="0">
              <a:solidFill>
                <a:schemeClr val="tx1"/>
              </a:solidFill>
              <a:effectLst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鄰舍互助／幫助別人反映對他人的尊重，是關愛及為人設想的表現，能促進人際關係及社會和諧。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DFKai-SB" panose="03000509000000000000" pitchFamily="49" charset="-120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社區內每個人都少一點計較，多一分關愛，世界定會更美好。</a:t>
            </a:r>
            <a:r>
              <a:rPr lang="en-HK" altLang="zh-HK" dirty="0" smtClean="0">
                <a:effectLst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HK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 smtClean="0">
                <a:effectLst/>
              </a:rPr>
              <a:t>如學生提出與左鄰右里有不愉快的經歷時，教師可以引導學生運用同理心思考對方的處境，亦可以補充：雖然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DFKai-SB" panose="03000509000000000000" pitchFamily="49" charset="-120"/>
                <a:cs typeface="+mn-cs"/>
              </a:rPr>
              <a:t>幫助人不一定帶來正面的回應，但本着</a:t>
            </a:r>
            <a:r>
              <a:rPr lang="zh-TW" altLang="en-US" sz="1200" dirty="0" smtClean="0">
                <a:cs typeface="DFKai-SB" panose="03000509000000000000" pitchFamily="49" charset="-120"/>
              </a:rPr>
              <a:t>「</a:t>
            </a:r>
            <a:r>
              <a:rPr lang="zh-TW" altLang="en-US" dirty="0" smtClean="0"/>
              <a:t>勿以善小而不為</a:t>
            </a:r>
            <a:r>
              <a:rPr lang="zh-TW" altLang="en-US" sz="1200" dirty="0" smtClean="0">
                <a:cs typeface="DFKai-SB" panose="03000509000000000000" pitchFamily="49" charset="-120"/>
              </a:rPr>
              <a:t>」的精神，多一分互助</a:t>
            </a:r>
            <a:r>
              <a:rPr lang="zh-TW" altLang="en-US" sz="1200" smtClean="0">
                <a:cs typeface="DFKai-SB" panose="03000509000000000000" pitchFamily="49" charset="-120"/>
              </a:rPr>
              <a:t>互諒，社區氣氛會更和諧。</a:t>
            </a:r>
            <a:endParaRPr lang="en-HK" altLang="zh-HK" dirty="0" smtClean="0">
              <a:effectLst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807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355600"/>
            <a:ext cx="8367000" cy="261219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9" y="3127628"/>
            <a:ext cx="7729287" cy="94706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49" y="4249994"/>
            <a:ext cx="3702718" cy="20666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582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529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26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81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915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651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578350" y="355599"/>
            <a:ext cx="41760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370271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602038"/>
            <a:ext cx="370271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13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87350" y="355601"/>
            <a:ext cx="8369300" cy="8763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787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00050" y="355599"/>
            <a:ext cx="41760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214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3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0" name="Straight Connector 54"/>
          <p:cNvCxnSpPr/>
          <p:nvPr userDrawn="1"/>
        </p:nvCxnSpPr>
        <p:spPr>
          <a:xfrm>
            <a:off x="4572000" y="2198829"/>
            <a:ext cx="0" cy="34268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818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0" name="Conector recto 60"/>
          <p:cNvCxnSpPr/>
          <p:nvPr userDrawn="1"/>
        </p:nvCxnSpPr>
        <p:spPr>
          <a:xfrm>
            <a:off x="972000" y="5995502"/>
            <a:ext cx="72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403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87350" y="4826000"/>
            <a:ext cx="8369300" cy="16256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87350" y="381000"/>
            <a:ext cx="8369300" cy="4190999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8/11/2021</a:t>
            </a:fld>
            <a:endParaRPr lang="zh-HK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09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t>8/11/2021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874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1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6" r:id="rId9"/>
    <p:sldLayoutId id="2147483674" r:id="rId10"/>
    <p:sldLayoutId id="2147483677" r:id="rId11"/>
    <p:sldLayoutId id="2147483678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s://emm.edcity.hk/media/0_9mfvfzvt" TargetMode="Externa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tc/curriculum-development/kla/chi-edu/chinese-culture/Virtue-1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3X_u4o1pxjI" TargetMode="Externa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F5584B-F274-4246-BEC7-6AE199EF5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49" y="3056242"/>
            <a:ext cx="7729287" cy="119375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「左鄰右里」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B0FA2F2-42A6-47EC-AD4C-16A404AAA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342" y="4196119"/>
            <a:ext cx="4797469" cy="2250666"/>
          </a:xfrm>
        </p:spPr>
        <p:txBody>
          <a:bodyPr>
            <a:noAutofit/>
          </a:bodyPr>
          <a:lstStyle/>
          <a:p>
            <a:pPr algn="l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價值觀教育</a:t>
            </a:r>
          </a:p>
          <a:p>
            <a:pPr algn="l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</a:p>
          <a:p>
            <a:pPr algn="l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德育、公民及國民教育組製作</a:t>
            </a:r>
          </a:p>
          <a:p>
            <a:pPr algn="l"/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6">
            <a:extLst>
              <a:ext uri="{FF2B5EF4-FFF2-40B4-BE49-F238E27FC236}">
                <a16:creationId xmlns:a16="http://schemas.microsoft.com/office/drawing/2014/main" id="{FD16D9B7-9652-4A16-87CF-249A9BE6DC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354">
            <a:off x="7352955" y="4987782"/>
            <a:ext cx="1205116" cy="1266801"/>
          </a:xfrm>
          <a:prstGeom prst="rect">
            <a:avLst/>
          </a:prstGeom>
        </p:spPr>
      </p:pic>
      <p:pic>
        <p:nvPicPr>
          <p:cNvPr id="7" name="Picture 2" descr="Neighbours on balconies concept">
            <a:extLst>
              <a:ext uri="{FF2B5EF4-FFF2-40B4-BE49-F238E27FC236}">
                <a16:creationId xmlns:a16="http://schemas.microsoft.com/office/drawing/2014/main" id="{A335061D-62DC-234B-A42A-484FA8F65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7" b="11884"/>
          <a:stretch/>
        </p:blipFill>
        <p:spPr bwMode="auto">
          <a:xfrm>
            <a:off x="2103264" y="356440"/>
            <a:ext cx="493747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28" y="665110"/>
            <a:ext cx="2270341" cy="540000"/>
          </a:xfrm>
          <a:prstGeom prst="rect">
            <a:avLst/>
          </a:prstGeom>
        </p:spPr>
      </p:pic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1692DD13-8D27-AE43-B204-ACCEFCC07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993362"/>
              </p:ext>
            </p:extLst>
          </p:nvPr>
        </p:nvGraphicFramePr>
        <p:xfrm>
          <a:off x="707523" y="1294010"/>
          <a:ext cx="7728949" cy="5029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1640">
                  <a:extLst>
                    <a:ext uri="{9D8B030D-6E8A-4147-A177-3AD203B41FA5}">
                      <a16:colId xmlns:a16="http://schemas.microsoft.com/office/drawing/2014/main" val="3460353269"/>
                    </a:ext>
                  </a:extLst>
                </a:gridCol>
                <a:gridCol w="5507309">
                  <a:extLst>
                    <a:ext uri="{9D8B030D-6E8A-4147-A177-3AD203B41FA5}">
                      <a16:colId xmlns:a16="http://schemas.microsoft.com/office/drawing/2014/main" val="1970149440"/>
                    </a:ext>
                  </a:extLst>
                </a:gridCol>
              </a:tblGrid>
              <a:tr h="1497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內容概要：</a:t>
                      </a:r>
                      <a:endParaRPr lang="en-US" altLang="zh-HK" sz="2400" b="0" i="0" u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 algn="just" defTabSz="91440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透過比賽活動，讓學生反思彼此幫助的重要性。</a:t>
                      </a:r>
                    </a:p>
                    <a:p>
                      <a:pPr marL="457200" indent="-457200" algn="just" defTabSz="91440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透過影片及討論，鼓勵學生以同理心考慮他人的處境和需要，主動關愛和尊重別人，並幫助有需要的人。 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1920685"/>
                  </a:ext>
                </a:extLst>
              </a:tr>
              <a:tr h="1421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學習目標</a:t>
                      </a:r>
                      <a:r>
                        <a:rPr lang="zh-TW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endParaRPr lang="en-HK" altLang="zh-TW" sz="1800" b="0" i="0" u="none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培養學生以同理心考慮他人的處境和需要，樂意幫助他人。</a:t>
                      </a:r>
                    </a:p>
                    <a:p>
                      <a:pPr marL="342900" lvl="0" indent="-342900" algn="just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學習以關愛和尊重的態度和別人相處。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7926119"/>
                  </a:ext>
                </a:extLst>
              </a:tr>
              <a:tr h="88410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價值觀和態度：</a:t>
                      </a:r>
                      <a:endParaRPr lang="en-US" sz="2400" b="0" i="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同理心、尊重他人、關愛</a:t>
                      </a:r>
                      <a:endParaRPr lang="zh-TW" altLang="en-US" sz="24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704153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2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AEDF353-CFDD-480F-9BA4-A7699A986E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r="10803" b="2"/>
          <a:stretch/>
        </p:blipFill>
        <p:spPr>
          <a:xfrm>
            <a:off x="1177465" y="4861381"/>
            <a:ext cx="2160000" cy="1619701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838E16B5-8685-49DA-9018-1F58485E0691}"/>
              </a:ext>
            </a:extLst>
          </p:cNvPr>
          <p:cNvSpPr txBox="1"/>
          <p:nvPr/>
        </p:nvSpPr>
        <p:spPr>
          <a:xfrm>
            <a:off x="3776597" y="534806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「你傳我接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」比賽</a:t>
            </a:r>
            <a:endParaRPr lang="zh-HK" altLang="en-US" sz="36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2064" y="482938"/>
            <a:ext cx="782583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32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比賽</a:t>
            </a:r>
            <a:r>
              <a:rPr lang="zh-TW" altLang="en-US" sz="3200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規則</a:t>
            </a:r>
            <a:endParaRPr lang="zh-TW" altLang="en-US" sz="32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兩行學生為一組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每組由首兩位相鄰的同學，一人用左手，另一人用右手，合作用一本書把乒乓球，傳到最後兩位同學。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然後，邀請一位其他組的同學協助徒手把乒乓球交給老師，最快者勝出。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6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7FBA9A8-2D74-46BC-A2E2-435AD37C435D}"/>
              </a:ext>
            </a:extLst>
          </p:cNvPr>
          <p:cNvSpPr txBox="1"/>
          <p:nvPr/>
        </p:nvSpPr>
        <p:spPr>
          <a:xfrm>
            <a:off x="2286000" y="36647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問題討論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5560BC5-AF84-4FB0-8A11-E66D1CA34991}"/>
              </a:ext>
            </a:extLst>
          </p:cNvPr>
          <p:cNvSpPr txBox="1">
            <a:spLocks/>
          </p:cNvSpPr>
          <p:nvPr/>
        </p:nvSpPr>
        <p:spPr>
          <a:xfrm>
            <a:off x="618717" y="1625601"/>
            <a:ext cx="7906566" cy="4140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542925" indent="-542925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4000" b="0" i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72500" indent="-229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2pPr>
            <a:lvl3pPr marL="675000" indent="-202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3pPr>
            <a:lvl4pPr marL="93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4pPr>
            <a:lvl5pPr marL="120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5pPr>
            <a:lvl6pPr marL="142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6pPr>
            <a:lvl7pPr marL="165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7pPr>
            <a:lvl8pPr marL="187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8pPr>
            <a:lvl9pPr marL="210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9pPr>
          </a:lstStyle>
          <a:p>
            <a:r>
              <a:rPr lang="zh-TW" altLang="en-US" sz="3600" dirty="0">
                <a:solidFill>
                  <a:srgbClr val="535353"/>
                </a:solidFill>
              </a:rPr>
              <a:t>比賽過程中有沒有遇到困難？如何解決？</a:t>
            </a:r>
          </a:p>
          <a:p>
            <a:r>
              <a:rPr lang="zh-TW" altLang="en-US" sz="3600" dirty="0">
                <a:solidFill>
                  <a:srgbClr val="535353"/>
                </a:solidFill>
              </a:rPr>
              <a:t>你能否成功邀請其他組的同學幫忙？試簡單描述邀請時的過程和感受。</a:t>
            </a:r>
          </a:p>
          <a:p>
            <a:r>
              <a:rPr lang="zh-TW" altLang="en-US" sz="3600" dirty="0">
                <a:solidFill>
                  <a:srgbClr val="535353"/>
                </a:solidFill>
              </a:rPr>
              <a:t>你在過程人曾否出手相助？你為甚麼肯予以幫忙？</a:t>
            </a:r>
          </a:p>
        </p:txBody>
      </p:sp>
    </p:spTree>
    <p:extLst>
      <p:ext uri="{BB962C8B-B14F-4D97-AF65-F5344CB8AC3E}">
        <p14:creationId xmlns:p14="http://schemas.microsoft.com/office/powerpoint/2010/main" val="184996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41E40533-736F-47FD-9112-A088F5C8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65126"/>
            <a:ext cx="7357110" cy="866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形 7" descr="視訊攝影機 以實心填滿">
            <a:extLst>
              <a:ext uri="{FF2B5EF4-FFF2-40B4-BE49-F238E27FC236}">
                <a16:creationId xmlns:a16="http://schemas.microsoft.com/office/drawing/2014/main" id="{E16C5184-0A3B-4571-A972-1F2C948B5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0880" y="279176"/>
            <a:ext cx="914400" cy="914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1B0EB4D0-805D-4CAA-8404-5C8D8146E531}"/>
              </a:ext>
            </a:extLst>
          </p:cNvPr>
          <p:cNvSpPr/>
          <p:nvPr/>
        </p:nvSpPr>
        <p:spPr>
          <a:xfrm>
            <a:off x="6306930" y="1047235"/>
            <a:ext cx="2538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影片來源：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教育多媒體</a:t>
            </a:r>
            <a:endParaRPr lang="zh-HK" altLang="en-US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60" y="1610654"/>
            <a:ext cx="7919390" cy="493209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7FBA9A8-2D74-46BC-A2E2-435AD37C435D}"/>
              </a:ext>
            </a:extLst>
          </p:cNvPr>
          <p:cNvSpPr txBox="1"/>
          <p:nvPr/>
        </p:nvSpPr>
        <p:spPr>
          <a:xfrm>
            <a:off x="2286000" y="36647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</a:t>
            </a:r>
            <a:r>
              <a:rPr lang="zh-HK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zh-HK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5560BC5-AF84-4FB0-8A11-E66D1CA34991}"/>
              </a:ext>
            </a:extLst>
          </p:cNvPr>
          <p:cNvSpPr txBox="1">
            <a:spLocks/>
          </p:cNvSpPr>
          <p:nvPr/>
        </p:nvSpPr>
        <p:spPr>
          <a:xfrm>
            <a:off x="618717" y="1625601"/>
            <a:ext cx="7906566" cy="4140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542925" indent="-542925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4000" b="0" i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72500" indent="-229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2pPr>
            <a:lvl3pPr marL="675000" indent="-202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3pPr>
            <a:lvl4pPr marL="93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4pPr>
            <a:lvl5pPr marL="120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5pPr>
            <a:lvl6pPr marL="142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6pPr>
            <a:lvl7pPr marL="165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7pPr>
            <a:lvl8pPr marL="187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8pPr>
            <a:lvl9pPr marL="210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9pPr>
          </a:lstStyle>
          <a:p>
            <a:r>
              <a:rPr lang="zh-TW" altLang="en-US" sz="3600" dirty="0">
                <a:solidFill>
                  <a:srgbClr val="535353"/>
                </a:solidFill>
              </a:rPr>
              <a:t>假設你是影片中的女同學，你認為鄰居</a:t>
            </a:r>
            <a:r>
              <a:rPr lang="zh-TW" altLang="en-US" sz="3600" u="sng" dirty="0">
                <a:solidFill>
                  <a:srgbClr val="535353"/>
                </a:solidFill>
              </a:rPr>
              <a:t>林莎蓮</a:t>
            </a:r>
            <a:r>
              <a:rPr lang="zh-TW" altLang="en-US" sz="3600" dirty="0">
                <a:solidFill>
                  <a:srgbClr val="535353"/>
                </a:solidFill>
              </a:rPr>
              <a:t>在生活和學習上會有甚麼需要？</a:t>
            </a:r>
          </a:p>
          <a:p>
            <a:r>
              <a:rPr lang="zh-TW" altLang="en-US" sz="3600" dirty="0">
                <a:solidFill>
                  <a:srgbClr val="535353"/>
                </a:solidFill>
              </a:rPr>
              <a:t>「你」和媽媽在街市為</a:t>
            </a:r>
            <a:r>
              <a:rPr lang="zh-TW" altLang="en-US" sz="3600" u="sng" dirty="0">
                <a:solidFill>
                  <a:srgbClr val="535353"/>
                </a:solidFill>
              </a:rPr>
              <a:t>林莎蓮</a:t>
            </a:r>
            <a:r>
              <a:rPr lang="zh-TW" altLang="en-US" sz="3600" dirty="0">
                <a:solidFill>
                  <a:srgbClr val="535353"/>
                </a:solidFill>
              </a:rPr>
              <a:t>一家提供協助，是甚麼驅使「你」和媽媽這樣做？</a:t>
            </a:r>
          </a:p>
        </p:txBody>
      </p:sp>
    </p:spTree>
    <p:extLst>
      <p:ext uri="{BB962C8B-B14F-4D97-AF65-F5344CB8AC3E}">
        <p14:creationId xmlns:p14="http://schemas.microsoft.com/office/powerpoint/2010/main" val="106372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89272E-F1D6-4B4F-B091-CCB645134B72}"/>
              </a:ext>
            </a:extLst>
          </p:cNvPr>
          <p:cNvSpPr txBox="1"/>
          <p:nvPr/>
        </p:nvSpPr>
        <p:spPr>
          <a:xfrm>
            <a:off x="2390887" y="60895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sz="4800" b="1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CDA5E089-F62F-4DBB-BDB8-19CD6FAA473A}"/>
              </a:ext>
            </a:extLst>
          </p:cNvPr>
          <p:cNvSpPr txBox="1"/>
          <p:nvPr/>
        </p:nvSpPr>
        <p:spPr>
          <a:xfrm>
            <a:off x="941294" y="1595900"/>
            <a:ext cx="7471186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常言道：「勿以善小而不為」、「施比受更為有福」，能幫助別人是自己的福氣。若能</a:t>
            </a:r>
            <a:r>
              <a:rPr lang="zh-TW" altLang="en-US" sz="3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以同理心感受別人的處境</a:t>
            </a: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，為有需要的人帶來重要的幫助，是很有意義的事。</a:t>
            </a:r>
          </a:p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社會的安定與和諧，除了有賴</a:t>
            </a:r>
            <a:r>
              <a:rPr lang="zh-TW" altLang="en-US" sz="30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法律</a:t>
            </a:r>
            <a:r>
              <a:rPr lang="en-US" altLang="zh-TW" sz="30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規章去維繫，人與人之間的愛</a:t>
            </a:r>
            <a:r>
              <a:rPr lang="zh-TW" altLang="en-US" sz="30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30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關懷</a:t>
            </a:r>
            <a:r>
              <a:rPr lang="zh-TW" altLang="en-US" sz="3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同樣十分</a:t>
            </a:r>
            <a:r>
              <a:rPr lang="zh-TW" altLang="en-US" sz="3000" dirty="0" smtClean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重要。</a:t>
            </a:r>
          </a:p>
        </p:txBody>
      </p:sp>
      <p:pic>
        <p:nvPicPr>
          <p:cNvPr id="5" name="Picture 2" descr="*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87" y="4559446"/>
            <a:ext cx="1547443" cy="154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41E40533-736F-47FD-9112-A088F5C8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65126"/>
            <a:ext cx="7357110" cy="866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課堂延伸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形 7" descr="視訊攝影機 以實心填滿">
            <a:extLst>
              <a:ext uri="{FF2B5EF4-FFF2-40B4-BE49-F238E27FC236}">
                <a16:creationId xmlns:a16="http://schemas.microsoft.com/office/drawing/2014/main" id="{E16C5184-0A3B-4571-A972-1F2C948B5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8580" y="279176"/>
            <a:ext cx="914400" cy="914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1B0EB4D0-805D-4CAA-8404-5C8D8146E531}"/>
              </a:ext>
            </a:extLst>
          </p:cNvPr>
          <p:cNvSpPr/>
          <p:nvPr/>
        </p:nvSpPr>
        <p:spPr>
          <a:xfrm>
            <a:off x="5765800" y="1047235"/>
            <a:ext cx="307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影片來源：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公民教育委員會</a:t>
            </a:r>
            <a:endParaRPr lang="zh-HK" altLang="en-US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09" y="1570526"/>
            <a:ext cx="4773582" cy="483454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2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7FBA9A8-2D74-46BC-A2E2-435AD37C435D}"/>
              </a:ext>
            </a:extLst>
          </p:cNvPr>
          <p:cNvSpPr txBox="1"/>
          <p:nvPr/>
        </p:nvSpPr>
        <p:spPr>
          <a:xfrm>
            <a:off x="2286000" y="36647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延伸思考</a:t>
            </a:r>
            <a:endParaRPr lang="zh-HK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5560BC5-AF84-4FB0-8A11-E66D1CA34991}"/>
              </a:ext>
            </a:extLst>
          </p:cNvPr>
          <p:cNvSpPr txBox="1">
            <a:spLocks/>
          </p:cNvSpPr>
          <p:nvPr/>
        </p:nvSpPr>
        <p:spPr>
          <a:xfrm>
            <a:off x="618717" y="1739901"/>
            <a:ext cx="7906566" cy="4140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542925" indent="-542925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4000" b="0" i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72500" indent="-229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2pPr>
            <a:lvl3pPr marL="675000" indent="-202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3pPr>
            <a:lvl4pPr marL="93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4pPr>
            <a:lvl5pPr marL="120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5pPr>
            <a:lvl6pPr marL="142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6pPr>
            <a:lvl7pPr marL="165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7pPr>
            <a:lvl8pPr marL="187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8pPr>
            <a:lvl9pPr marL="210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9pPr>
          </a:lstStyle>
          <a:p>
            <a:pPr algn="just" hangingPunct="0"/>
            <a:r>
              <a:rPr lang="zh-TW" altLang="en-US" sz="3600" dirty="0">
                <a:solidFill>
                  <a:srgbClr val="535353"/>
                </a:solidFill>
              </a:rPr>
              <a:t>在日常生活中，你有了解左鄰右里的需要嗎？試分享</a:t>
            </a:r>
            <a:r>
              <a:rPr lang="zh-TW" altLang="en-US" sz="3600" dirty="0" smtClean="0">
                <a:solidFill>
                  <a:srgbClr val="535353"/>
                </a:solidFill>
              </a:rPr>
              <a:t>你怎樣易地而處</a:t>
            </a:r>
            <a:r>
              <a:rPr lang="zh-TW" altLang="en-US" sz="3600" dirty="0">
                <a:solidFill>
                  <a:srgbClr val="535353"/>
                </a:solidFill>
              </a:rPr>
              <a:t>，展現對鄰舍的關懷。</a:t>
            </a:r>
          </a:p>
          <a:p>
            <a:pPr algn="just" hangingPunct="0"/>
            <a:r>
              <a:rPr lang="zh-TW" altLang="en-US" sz="3600" dirty="0">
                <a:solidFill>
                  <a:srgbClr val="535353"/>
                </a:solidFill>
              </a:rPr>
              <a:t>你認為我們為甚麼要加強鄰舍互助？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25" y="4397312"/>
            <a:ext cx="2700000" cy="1800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71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7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C0CF3A"/>
      </a:hlink>
      <a:folHlink>
        <a:srgbClr val="C0CF3A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1065</Words>
  <Application>Microsoft Office PowerPoint</Application>
  <PresentationFormat>如螢幕大小 (4:3)</PresentationFormat>
  <Paragraphs>78</Paragraphs>
  <Slides>9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9" baseType="lpstr">
      <vt:lpstr>Montserrat</vt:lpstr>
      <vt:lpstr>微軟正黑體</vt:lpstr>
      <vt:lpstr>新細明體</vt:lpstr>
      <vt:lpstr>DFKai-SB</vt:lpstr>
      <vt:lpstr>Arial</vt:lpstr>
      <vt:lpstr>Calibri</vt:lpstr>
      <vt:lpstr>Calibri Light</vt:lpstr>
      <vt:lpstr>Times New Roman</vt:lpstr>
      <vt:lpstr>Wingdings 2</vt:lpstr>
      <vt:lpstr>Office 佈景主題</vt:lpstr>
      <vt:lpstr>生活事件事例 「左鄰右里」</vt:lpstr>
      <vt:lpstr>PowerPoint 簡報</vt:lpstr>
      <vt:lpstr>PowerPoint 簡報</vt:lpstr>
      <vt:lpstr>PowerPoint 簡報</vt:lpstr>
      <vt:lpstr>影片</vt:lpstr>
      <vt:lpstr>PowerPoint 簡報</vt:lpstr>
      <vt:lpstr>PowerPoint 簡報</vt:lpstr>
      <vt:lpstr>課堂延伸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MCNE12</dc:creator>
  <cp:lastModifiedBy>LAM, Yuen-shan</cp:lastModifiedBy>
  <cp:revision>65</cp:revision>
  <dcterms:created xsi:type="dcterms:W3CDTF">2021-09-29T04:22:10Z</dcterms:created>
  <dcterms:modified xsi:type="dcterms:W3CDTF">2021-11-08T06:10:58Z</dcterms:modified>
</cp:coreProperties>
</file>