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4" r:id="rId10"/>
    <p:sldId id="263" r:id="rId11"/>
    <p:sldId id="268" r:id="rId12"/>
    <p:sldId id="265" r:id="rId13"/>
    <p:sldId id="269" r:id="rId14"/>
    <p:sldId id="266" r:id="rId15"/>
    <p:sldId id="270" r:id="rId16"/>
  </p:sldIdLst>
  <p:sldSz cx="9144000" cy="6858000" type="screen4x3"/>
  <p:notesSz cx="6669088" cy="97536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562" autoAdjust="0"/>
    <p:restoredTop sz="94660"/>
  </p:normalViewPr>
  <p:slideViewPr>
    <p:cSldViewPr>
      <p:cViewPr>
        <p:scale>
          <a:sx n="60" d="100"/>
          <a:sy n="60" d="100"/>
        </p:scale>
        <p:origin x="-1147" y="-54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1CF2D1-8708-4DE8-AC10-D21605A2CD02}" type="datetimeFigureOut">
              <a:rPr lang="zh-HK" altLang="en-US" smtClean="0"/>
              <a:t>21/11/2013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777607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7BCD4C-93BE-43C9-A6FC-85CCF38E4FA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8704055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DEBB09-AC74-46CA-B780-E408FD74A368}" type="datetimeFigureOut">
              <a:rPr lang="zh-HK" altLang="en-US" smtClean="0"/>
              <a:t>21/11/2013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31838"/>
            <a:ext cx="4875212" cy="3657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66909" y="4632960"/>
            <a:ext cx="5335270" cy="438912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777607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1825FB-8DF0-4F84-8B6D-10125393900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428349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825FB-8DF0-4F84-8B6D-101253939009}" type="slidenum">
              <a:rPr lang="zh-HK" altLang="en-US" smtClean="0"/>
              <a:t>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759139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825FB-8DF0-4F84-8B6D-101253939009}" type="slidenum">
              <a:rPr lang="zh-HK" altLang="en-US" smtClean="0"/>
              <a:t>12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66330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78361-E5C7-4318-9F04-BBD1DC4682EE}" type="datetime1">
              <a:rPr lang="zh-HK" altLang="en-US" smtClean="0"/>
              <a:t>21/11/2013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D1B4A-1429-450C-923D-2C6CA9094DFE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F8284-BDAE-476A-B35E-B68E7E4C0BD9}" type="datetime1">
              <a:rPr lang="zh-HK" altLang="en-US" smtClean="0"/>
              <a:t>21/11/2013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D1B4A-1429-450C-923D-2C6CA9094DF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CB7B6-7CF4-4E9A-893A-31ECAC0AE2F7}" type="datetime1">
              <a:rPr lang="zh-HK" altLang="en-US" smtClean="0"/>
              <a:t>21/11/2013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D1B4A-1429-450C-923D-2C6CA9094DF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084C1-06BE-491E-8CE7-CE90CC26510A}" type="datetime1">
              <a:rPr lang="zh-HK" altLang="en-US" smtClean="0"/>
              <a:t>21/11/2013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D1B4A-1429-450C-923D-2C6CA9094DFE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E44EE-0CF1-47D1-9CA5-B5BDCC0EACED}" type="datetime1">
              <a:rPr lang="zh-HK" altLang="en-US" smtClean="0"/>
              <a:t>21/11/2013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D1B4A-1429-450C-923D-2C6CA9094DF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72E61-5C23-4978-ABD1-2BB5E44937EE}" type="datetime1">
              <a:rPr lang="zh-HK" altLang="en-US" smtClean="0"/>
              <a:t>21/11/2013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D1B4A-1429-450C-923D-2C6CA9094DFE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50A20-3681-4E04-ADBE-0D361AD74A3E}" type="datetime1">
              <a:rPr lang="zh-HK" altLang="en-US" smtClean="0"/>
              <a:t>21/11/2013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D1B4A-1429-450C-923D-2C6CA9094DFE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DA155-AF20-418C-9531-ADE9BB38090C}" type="datetime1">
              <a:rPr lang="zh-HK" altLang="en-US" smtClean="0"/>
              <a:t>21/11/2013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D1B4A-1429-450C-923D-2C6CA9094DF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98267-CBD1-4EC8-86C8-088D1562A127}" type="datetime1">
              <a:rPr lang="zh-HK" altLang="en-US" smtClean="0"/>
              <a:t>21/11/2013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D1B4A-1429-450C-923D-2C6CA9094DF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3A6C0-A9E7-4E15-89D2-F6600575B6A2}" type="datetime1">
              <a:rPr lang="zh-HK" altLang="en-US" smtClean="0"/>
              <a:t>21/11/2013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D1B4A-1429-450C-923D-2C6CA9094DF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ACE18-0FD6-435B-8FA8-8AEFCAEC7CE0}" type="datetime1">
              <a:rPr lang="zh-HK" altLang="en-US" smtClean="0"/>
              <a:t>21/11/2013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D1B4A-1429-450C-923D-2C6CA9094DFE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6D37A49-609B-4E19-83BF-52DEF1B2710E}" type="datetime1">
              <a:rPr lang="zh-HK" altLang="en-US" smtClean="0"/>
              <a:t>21/11/2013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B2D1B4A-1429-450C-923D-2C6CA9094DF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wmf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HK" altLang="en-US" dirty="0"/>
              <a:t>個人成長及健康</a:t>
            </a:r>
            <a:r>
              <a:rPr lang="zh-HK" altLang="en-US" dirty="0" smtClean="0"/>
              <a:t>生活</a:t>
            </a:r>
            <a:r>
              <a:rPr lang="zh-HK" altLang="en-US" dirty="0"/>
              <a:t> </a:t>
            </a:r>
            <a:r>
              <a:rPr lang="en-US" altLang="zh-HK" dirty="0" smtClean="0"/>
              <a:t>(</a:t>
            </a:r>
            <a:r>
              <a:rPr lang="zh-HK" altLang="en-US" dirty="0"/>
              <a:t>第二學習</a:t>
            </a:r>
            <a:r>
              <a:rPr lang="zh-HK" altLang="en-US" dirty="0" smtClean="0"/>
              <a:t>階段</a:t>
            </a:r>
            <a:r>
              <a:rPr lang="en-US" altLang="zh-HK" dirty="0" smtClean="0"/>
              <a:t>)</a:t>
            </a:r>
            <a:endParaRPr lang="zh-HK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82880" indent="0">
              <a:buNone/>
            </a:pPr>
            <a:r>
              <a:rPr lang="zh-TW" altLang="en-US" dirty="0" smtClean="0"/>
              <a:t>生活事件</a:t>
            </a:r>
            <a:r>
              <a:rPr lang="en-US" altLang="zh-TW" dirty="0" smtClean="0"/>
              <a:t>:</a:t>
            </a:r>
            <a:br>
              <a:rPr lang="en-US" altLang="zh-TW" dirty="0" smtClean="0"/>
            </a:br>
            <a:r>
              <a:rPr lang="zh-HK" altLang="en-US" dirty="0" smtClean="0"/>
              <a:t>自理</a:t>
            </a:r>
            <a:r>
              <a:rPr lang="zh-HK" altLang="en-US" dirty="0"/>
              <a:t>自律我通曉</a:t>
            </a:r>
          </a:p>
        </p:txBody>
      </p:sp>
      <p:pic>
        <p:nvPicPr>
          <p:cNvPr id="1026" name="Picture 2" descr="C:\Users\denisetslam\AppData\Local\Microsoft\Windows\Temporary Internet Files\Content.IE5\ITBV3YP2\MM900356611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692696"/>
            <a:ext cx="1800200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enisetslam\AppData\Local\Microsoft\Windows\Temporary Internet Files\Content.IE5\CCOZBBA8\MC90035589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8893" y="1916832"/>
            <a:ext cx="1264693" cy="2026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denisetslam\AppData\Local\Microsoft\Windows\Temporary Internet Files\Content.IE5\OYDJFHN3\MC90023215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9737" y="4293096"/>
            <a:ext cx="1831651" cy="1800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754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AutoShape 2"/>
          <p:cNvSpPr>
            <a:spLocks noGrp="1" noChangeArrowheads="1"/>
          </p:cNvSpPr>
          <p:nvPr>
            <p:ph sz="quarter" idx="13"/>
          </p:nvPr>
        </p:nvSpPr>
        <p:spPr bwMode="auto">
          <a:xfrm>
            <a:off x="827584" y="731520"/>
            <a:ext cx="7560840" cy="5145752"/>
          </a:xfrm>
          <a:prstGeom prst="foldedCorner">
            <a:avLst>
              <a:gd name="adj" fmla="val 12500"/>
            </a:avLst>
          </a:prstGeom>
          <a:solidFill>
            <a:srgbClr val="FFFFFF"/>
          </a:solidFill>
          <a:ln w="25400">
            <a:solidFill>
              <a:srgbClr val="F7964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zh-TW" sz="24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zh-TW" sz="2400" b="1" u="sng" dirty="0">
              <a:solidFill>
                <a:schemeClr val="tx1"/>
              </a:solidFill>
              <a:latin typeface="Calibri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zh-TW" sz="24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zh-TW" sz="2400" b="1" u="sng" dirty="0">
              <a:solidFill>
                <a:schemeClr val="tx1"/>
              </a:solidFill>
              <a:latin typeface="Calibri" pitchFamily="34" charset="0"/>
              <a:ea typeface="新細明體" pitchFamily="18" charset="-120"/>
              <a:cs typeface="新細明體" pitchFamily="18" charset="-12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1" lang="zh-TW" altLang="en-US" sz="2400" b="1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新細明體" pitchFamily="18" charset="-120"/>
              </a:rPr>
              <a:t>個案二</a:t>
            </a:r>
            <a:r>
              <a:rPr kumimoji="1" lang="en-US" altLang="zh-HK" sz="24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新細明體" pitchFamily="18" charset="-120"/>
              </a:rPr>
              <a:t>: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zh-TW" altLang="zh-HK" sz="2400" u="sng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美儀</a:t>
            </a:r>
            <a:r>
              <a:rPr lang="zh-TW" altLang="zh-HK" sz="2400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今年小四，是父母的獨生女，家人對她呵護備至。她的責任除了需要完成自己的學校功課外，家中大小事情，包括洗理衣服、收拾書包，甚至綁鞋帶全不用她操心，必定有外傭姐姐或父母代勞。有一天，她忘記帶一份功課回校，心裏很不高興。回家後跟媽媽說：「昨晚你沒有幫我把書包收拾好，連累我今天欠帶家課，更被老師口頭警告，這全都是你大意所致。」</a:t>
            </a:r>
            <a:endParaRPr kumimoji="1" lang="zh-HK" alt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新細明體" pitchFamily="18" charset="-12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HK" altLang="zh-HK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092280" y="6165304"/>
            <a:ext cx="1828800" cy="365125"/>
          </a:xfrm>
        </p:spPr>
        <p:txBody>
          <a:bodyPr/>
          <a:lstStyle/>
          <a:p>
            <a:fld id="{9B2D1B4A-1429-450C-923D-2C6CA9094DFE}" type="slidenum">
              <a:rPr lang="zh-HK" altLang="en-US" smtClean="0"/>
              <a:t>10</a:t>
            </a:fld>
            <a:endParaRPr lang="zh-HK" altLang="en-US" dirty="0"/>
          </a:p>
        </p:txBody>
      </p:sp>
      <p:pic>
        <p:nvPicPr>
          <p:cNvPr id="5123" name="Picture 3" descr="C:\Users\denisetslam\AppData\Local\Microsoft\Windows\Temporary Internet Files\Content.IE5\OYDJFHN3\MC90034484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16632"/>
            <a:ext cx="1359923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316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19672" y="0"/>
            <a:ext cx="6512511" cy="1143000"/>
          </a:xfrm>
        </p:spPr>
        <p:txBody>
          <a:bodyPr/>
          <a:lstStyle/>
          <a:p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611560" y="731520"/>
            <a:ext cx="8208912" cy="5649808"/>
          </a:xfrm>
        </p:spPr>
        <p:txBody>
          <a:bodyPr>
            <a:normAutofit fontScale="25000" lnSpcReduction="20000"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1" lang="zh-TW" altLang="en-US" sz="8400" b="1" u="sng" dirty="0">
                <a:solidFill>
                  <a:schemeClr val="tx1"/>
                </a:solidFill>
                <a:latin typeface="Calibri" pitchFamily="34" charset="0"/>
                <a:ea typeface="新細明體" pitchFamily="18" charset="-120"/>
                <a:cs typeface="新細明體" pitchFamily="18" charset="-120"/>
              </a:rPr>
              <a:t>個案二：</a:t>
            </a:r>
            <a:r>
              <a:rPr kumimoji="1" lang="zh-HK" altLang="en-US" sz="8400" b="1" u="sng" dirty="0" smtClean="0">
                <a:solidFill>
                  <a:schemeClr val="tx1"/>
                </a:solidFill>
                <a:latin typeface="Calibri" pitchFamily="34" charset="0"/>
                <a:ea typeface="新細明體" pitchFamily="18" charset="-120"/>
                <a:cs typeface="新細明體" pitchFamily="18" charset="-120"/>
              </a:rPr>
              <a:t>情境討論</a:t>
            </a:r>
            <a:endParaRPr kumimoji="1" lang="en-US" altLang="zh-TW" sz="8400" b="1" u="sng" dirty="0" smtClean="0">
              <a:solidFill>
                <a:schemeClr val="tx1"/>
              </a:solidFill>
              <a:latin typeface="Calibri" pitchFamily="34" charset="0"/>
              <a:ea typeface="新細明體" pitchFamily="18" charset="-120"/>
              <a:cs typeface="新細明體" pitchFamily="18" charset="-12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kumimoji="1" lang="en-US" altLang="zh-TW" sz="8400" b="1" dirty="0">
              <a:solidFill>
                <a:schemeClr val="tx1"/>
              </a:solidFill>
              <a:latin typeface="Calibri" pitchFamily="34" charset="0"/>
              <a:ea typeface="新細明體" pitchFamily="18" charset="-120"/>
              <a:cs typeface="新細明體" pitchFamily="18" charset="-120"/>
            </a:endParaRPr>
          </a:p>
          <a:p>
            <a:pPr marL="45720" indent="0">
              <a:lnSpc>
                <a:spcPct val="220000"/>
              </a:lnSpc>
              <a:buNone/>
            </a:pPr>
            <a:r>
              <a:rPr lang="en-US" altLang="zh-HK" sz="8400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1</a:t>
            </a:r>
            <a:r>
              <a:rPr lang="en-US" altLang="zh-HK" sz="8400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.</a:t>
            </a:r>
            <a:r>
              <a:rPr lang="zh-HK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在</a:t>
            </a:r>
            <a:r>
              <a:rPr lang="zh-HK" altLang="zh-HK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待人處事方面</a:t>
            </a:r>
            <a:r>
              <a:rPr lang="zh-HK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，</a:t>
            </a:r>
            <a:r>
              <a:rPr lang="zh-TW" altLang="en-US" sz="8400" u="sng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美儀</a:t>
            </a:r>
            <a:r>
              <a:rPr lang="zh-HK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表現出</a:t>
            </a:r>
            <a:r>
              <a:rPr lang="zh-HK" altLang="en-US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甚麼</a:t>
            </a:r>
            <a:r>
              <a:rPr lang="zh-HK" altLang="zh-HK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態度？</a:t>
            </a:r>
            <a:endParaRPr lang="en-US" altLang="zh-HK" sz="8400" dirty="0">
              <a:solidFill>
                <a:schemeClr val="tx1"/>
              </a:solidFill>
              <a:latin typeface="新細明體" pitchFamily="18" charset="-120"/>
              <a:ea typeface="新細明體" pitchFamily="18" charset="-120"/>
            </a:endParaRPr>
          </a:p>
          <a:p>
            <a:pPr marL="45720" indent="0">
              <a:lnSpc>
                <a:spcPct val="220000"/>
              </a:lnSpc>
              <a:buNone/>
            </a:pPr>
            <a:r>
              <a:rPr lang="en-US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2.</a:t>
            </a:r>
            <a:r>
              <a:rPr lang="zh-HK" altLang="en-US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你</a:t>
            </a:r>
            <a:r>
              <a:rPr lang="zh-TW" altLang="en-US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認為</a:t>
            </a:r>
            <a:r>
              <a:rPr lang="zh-TW" altLang="en-US" sz="8400" u="sng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美</a:t>
            </a:r>
            <a:r>
              <a:rPr lang="zh-TW" altLang="en-US" sz="8400" u="sng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儀</a:t>
            </a:r>
            <a:r>
              <a:rPr lang="zh-HK" altLang="en-US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為何</a:t>
            </a:r>
            <a:r>
              <a:rPr lang="zh-HK" altLang="en-US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會表現出這種</a:t>
            </a:r>
            <a:r>
              <a:rPr lang="zh-HK" altLang="en-US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態度</a:t>
            </a:r>
            <a:r>
              <a:rPr lang="zh-HK" altLang="zh-HK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？</a:t>
            </a:r>
            <a:endParaRPr lang="en-US" altLang="zh-HK" sz="8400" dirty="0">
              <a:solidFill>
                <a:schemeClr val="tx1"/>
              </a:solidFill>
              <a:latin typeface="新細明體" pitchFamily="18" charset="-120"/>
              <a:ea typeface="新細明體" pitchFamily="18" charset="-120"/>
            </a:endParaRPr>
          </a:p>
          <a:p>
            <a:pPr marL="45720" indent="0">
              <a:lnSpc>
                <a:spcPct val="220000"/>
              </a:lnSpc>
              <a:buNone/>
            </a:pPr>
            <a:r>
              <a:rPr lang="en-US" altLang="zh-TW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3</a:t>
            </a:r>
            <a:r>
              <a:rPr lang="en-US" altLang="zh-TW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.</a:t>
            </a:r>
            <a:r>
              <a:rPr lang="zh-HK" altLang="en-US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你</a:t>
            </a:r>
            <a:r>
              <a:rPr lang="zh-TW" altLang="en-US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認為</a:t>
            </a:r>
            <a:r>
              <a:rPr lang="zh-TW" altLang="en-US" sz="8400" u="sng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美儀的</a:t>
            </a:r>
            <a:r>
              <a:rPr lang="zh-HK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態度會</a:t>
            </a:r>
            <a:r>
              <a:rPr lang="zh-HK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帶來</a:t>
            </a:r>
            <a:r>
              <a:rPr lang="zh-HK" altLang="en-US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甚</a:t>
            </a:r>
            <a:r>
              <a:rPr lang="zh-HK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麽</a:t>
            </a:r>
            <a:r>
              <a:rPr lang="zh-HK" altLang="zh-HK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後果</a:t>
            </a:r>
            <a:r>
              <a:rPr lang="en-US" altLang="zh-HK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 (</a:t>
            </a:r>
            <a:r>
              <a:rPr lang="zh-HK" altLang="zh-HK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包括對自己</a:t>
            </a:r>
            <a:r>
              <a:rPr lang="zh-HK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、</a:t>
            </a:r>
            <a:r>
              <a:rPr lang="zh-HK" altLang="zh-HK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對身邊的</a:t>
            </a:r>
            <a:r>
              <a:rPr lang="zh-HK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人</a:t>
            </a:r>
            <a:endParaRPr lang="en-US" altLang="zh-HK" sz="8400" dirty="0" smtClean="0">
              <a:solidFill>
                <a:schemeClr val="tx1"/>
              </a:solidFill>
              <a:latin typeface="新細明體" pitchFamily="18" charset="-120"/>
              <a:ea typeface="新細明體" pitchFamily="18" charset="-120"/>
            </a:endParaRPr>
          </a:p>
          <a:p>
            <a:pPr marL="45720" indent="0">
              <a:lnSpc>
                <a:spcPct val="220000"/>
              </a:lnSpc>
              <a:buNone/>
            </a:pPr>
            <a:r>
              <a:rPr lang="en-US" altLang="zh-HK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 </a:t>
            </a:r>
            <a:r>
              <a:rPr lang="en-US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   </a:t>
            </a:r>
            <a:r>
              <a:rPr lang="zh-HK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和</a:t>
            </a:r>
            <a:r>
              <a:rPr lang="zh-HK" altLang="zh-HK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對</a:t>
            </a:r>
            <a:r>
              <a:rPr lang="zh-HK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社會</a:t>
            </a:r>
            <a:r>
              <a:rPr lang="zh-TW" altLang="en-US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等</a:t>
            </a:r>
            <a:r>
              <a:rPr lang="en-US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) </a:t>
            </a:r>
            <a:r>
              <a:rPr lang="zh-HK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？</a:t>
            </a:r>
            <a:endParaRPr lang="en-US" altLang="zh-HK" sz="8400" dirty="0">
              <a:solidFill>
                <a:schemeClr val="tx1"/>
              </a:solidFill>
              <a:latin typeface="新細明體" pitchFamily="18" charset="-120"/>
              <a:ea typeface="新細明體" pitchFamily="18" charset="-120"/>
            </a:endParaRPr>
          </a:p>
          <a:p>
            <a:pPr marL="45720" indent="0">
              <a:lnSpc>
                <a:spcPct val="220000"/>
              </a:lnSpc>
              <a:buNone/>
            </a:pPr>
            <a:r>
              <a:rPr lang="en-US" altLang="zh-TW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4.</a:t>
            </a:r>
            <a:r>
              <a:rPr lang="zh-HK" altLang="zh-HK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你認為</a:t>
            </a:r>
            <a:r>
              <a:rPr lang="zh-TW" altLang="en-US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自理能力</a:t>
            </a:r>
            <a:r>
              <a:rPr lang="zh-HK" altLang="zh-HK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重要</a:t>
            </a:r>
            <a:r>
              <a:rPr lang="zh-HK" altLang="en-US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嗎？為甚麼</a:t>
            </a:r>
            <a:r>
              <a:rPr lang="en-US" altLang="zh-HK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?</a:t>
            </a:r>
            <a:endParaRPr lang="zh-TW" altLang="zh-HK" sz="8400" dirty="0">
              <a:solidFill>
                <a:schemeClr val="tx1"/>
              </a:solidFill>
              <a:latin typeface="新細明體" pitchFamily="18" charset="-120"/>
              <a:ea typeface="新細明體" pitchFamily="18" charset="-120"/>
            </a:endParaRPr>
          </a:p>
          <a:p>
            <a:pPr marL="45720" indent="0">
              <a:lnSpc>
                <a:spcPct val="220000"/>
              </a:lnSpc>
              <a:buNone/>
            </a:pPr>
            <a:endParaRPr lang="zh-TW" altLang="zh-HK" sz="2400" b="1" dirty="0">
              <a:latin typeface="新細明體" pitchFamily="18" charset="-120"/>
              <a:ea typeface="新細明體" pitchFamily="18" charset="-120"/>
            </a:endParaRPr>
          </a:p>
          <a:p>
            <a:pPr marL="45720" indent="0">
              <a:lnSpc>
                <a:spcPct val="220000"/>
              </a:lnSpc>
              <a:buNone/>
            </a:pPr>
            <a:endParaRPr lang="zh-TW" altLang="zh-HK" sz="2400" b="1" dirty="0">
              <a:latin typeface="新細明體" pitchFamily="18" charset="-120"/>
              <a:ea typeface="新細明體" pitchFamily="18" charset="-120"/>
            </a:endParaRPr>
          </a:p>
          <a:p>
            <a:pPr marL="45720" indent="0">
              <a:lnSpc>
                <a:spcPct val="200000"/>
              </a:lnSpc>
              <a:buNone/>
            </a:pPr>
            <a:r>
              <a:rPr lang="en-US" altLang="zh-HK" sz="2400" b="1" dirty="0">
                <a:latin typeface="新細明體" pitchFamily="18" charset="-120"/>
                <a:ea typeface="新細明體" pitchFamily="18" charset="-120"/>
              </a:rPr>
              <a:t> </a:t>
            </a:r>
            <a:endParaRPr lang="zh-TW" altLang="zh-HK" sz="2400" b="1" dirty="0">
              <a:latin typeface="新細明體" pitchFamily="18" charset="-120"/>
              <a:ea typeface="新細明體" pitchFamily="18" charset="-120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7020272" y="6165304"/>
            <a:ext cx="1828800" cy="365125"/>
          </a:xfrm>
        </p:spPr>
        <p:txBody>
          <a:bodyPr/>
          <a:lstStyle/>
          <a:p>
            <a:fld id="{9B2D1B4A-1429-450C-923D-2C6CA9094DFE}" type="slidenum">
              <a:rPr lang="zh-HK" altLang="en-US" smtClean="0"/>
              <a:t>11</a:t>
            </a:fld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4262917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>
          <a:xfrm>
            <a:off x="7092280" y="6093296"/>
            <a:ext cx="1828800" cy="365125"/>
          </a:xfrm>
        </p:spPr>
        <p:txBody>
          <a:bodyPr/>
          <a:lstStyle/>
          <a:p>
            <a:fld id="{9B2D1B4A-1429-450C-923D-2C6CA9094DFE}" type="slidenum">
              <a:rPr lang="zh-HK" altLang="en-US" smtClean="0"/>
              <a:t>12</a:t>
            </a:fld>
            <a:endParaRPr lang="zh-HK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6" name="AutoShape 2"/>
          <p:cNvSpPr>
            <a:spLocks noGrp="1" noChangeArrowheads="1"/>
          </p:cNvSpPr>
          <p:nvPr>
            <p:ph sz="quarter" idx="13"/>
          </p:nvPr>
        </p:nvSpPr>
        <p:spPr bwMode="auto">
          <a:xfrm>
            <a:off x="899592" y="731520"/>
            <a:ext cx="7776864" cy="4569688"/>
          </a:xfrm>
          <a:prstGeom prst="foldedCorner">
            <a:avLst>
              <a:gd name="adj" fmla="val 12500"/>
            </a:avLst>
          </a:prstGeom>
          <a:solidFill>
            <a:srgbClr val="FFFFFF"/>
          </a:solidFill>
          <a:ln w="25400">
            <a:solidFill>
              <a:srgbClr val="F7964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zh-HK" sz="24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新細明體" pitchFamily="18" charset="-120"/>
              <a:cs typeface="新細明體" pitchFamily="18" charset="-120"/>
            </a:endParaRPr>
          </a:p>
          <a:p>
            <a:pPr marL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1" lang="zh-TW" altLang="en-US" sz="2400" b="1" dirty="0">
                <a:solidFill>
                  <a:schemeClr val="tx1"/>
                </a:solidFill>
                <a:latin typeface="Calibri" pitchFamily="34" charset="0"/>
                <a:ea typeface="新細明體" pitchFamily="18" charset="-120"/>
                <a:cs typeface="新細明體" pitchFamily="18" charset="-120"/>
              </a:rPr>
              <a:t>個案</a:t>
            </a:r>
            <a:r>
              <a:rPr kumimoji="1" lang="zh-HK" altLang="en-US" sz="2400" b="1" dirty="0" smtClean="0">
                <a:solidFill>
                  <a:schemeClr val="tx1"/>
                </a:solidFill>
                <a:latin typeface="Calibri" pitchFamily="34" charset="0"/>
                <a:ea typeface="新細明體" pitchFamily="18" charset="-120"/>
                <a:cs typeface="新細明體" pitchFamily="18" charset="-120"/>
              </a:rPr>
              <a:t>三</a:t>
            </a:r>
            <a:r>
              <a:rPr kumimoji="1" lang="en-US" altLang="zh-HK" sz="24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新細明體" pitchFamily="18" charset="-120"/>
              </a:rPr>
              <a:t>: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zh-TW" altLang="zh-HK" sz="2400" u="sng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小方</a:t>
            </a:r>
            <a:r>
              <a:rPr lang="zh-TW" altLang="zh-HK" sz="2400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是個小五學生。每逢他乘搭長途巴士時，他也會飛快地找到最前排的空位坐下，唯恐吃虧。然後他便會戴起耳機玩電腦遊戲，不顧身邊的人和事。有次，一位拿着兩袋餸菜的孕婦站在他座位旁，他由於「看不見也聽不到」，因此即使這位孕婦滿頭大汗，</a:t>
            </a:r>
            <a:r>
              <a:rPr lang="zh-TW" altLang="zh-HK" sz="2400" u="sng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小方</a:t>
            </a:r>
            <a:r>
              <a:rPr lang="zh-TW" altLang="zh-HK" sz="2400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也沒有讓座。在旁的乘客看見此情景也為之側目。</a:t>
            </a:r>
            <a:endParaRPr kumimoji="1" lang="zh-HK" altLang="en-US" sz="2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新細明體" pitchFamily="18" charset="-12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HK" altLang="zh-H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pic>
        <p:nvPicPr>
          <p:cNvPr id="6147" name="Picture 3" descr="C:\Users\denisetslam\AppData\Local\Microsoft\Windows\Temporary Internet Files\Content.IE5\XKYL9B6V\MC90023379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3789040"/>
            <a:ext cx="2073244" cy="1937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049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19672" y="0"/>
            <a:ext cx="6512511" cy="1143000"/>
          </a:xfrm>
        </p:spPr>
        <p:txBody>
          <a:bodyPr/>
          <a:lstStyle/>
          <a:p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611560" y="731520"/>
            <a:ext cx="8208912" cy="5649808"/>
          </a:xfrm>
        </p:spPr>
        <p:txBody>
          <a:bodyPr>
            <a:normAutofit fontScale="25000" lnSpcReduction="20000"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1" lang="zh-TW" altLang="en-US" sz="8400" b="1" u="sng" dirty="0">
                <a:solidFill>
                  <a:schemeClr val="tx1"/>
                </a:solidFill>
                <a:latin typeface="Calibri" pitchFamily="34" charset="0"/>
                <a:ea typeface="新細明體" pitchFamily="18" charset="-120"/>
                <a:cs typeface="新細明體" pitchFamily="18" charset="-120"/>
              </a:rPr>
              <a:t>個案三：</a:t>
            </a:r>
            <a:r>
              <a:rPr kumimoji="1" lang="zh-HK" altLang="en-US" sz="8400" b="1" u="sng" dirty="0" smtClean="0">
                <a:solidFill>
                  <a:schemeClr val="tx1"/>
                </a:solidFill>
                <a:latin typeface="Calibri" pitchFamily="34" charset="0"/>
                <a:ea typeface="新細明體" pitchFamily="18" charset="-120"/>
                <a:cs typeface="新細明體" pitchFamily="18" charset="-120"/>
              </a:rPr>
              <a:t>情境討論</a:t>
            </a:r>
            <a:endParaRPr kumimoji="1" lang="en-US" altLang="zh-TW" sz="8400" b="1" u="sng" dirty="0" smtClean="0">
              <a:solidFill>
                <a:schemeClr val="tx1"/>
              </a:solidFill>
              <a:latin typeface="Calibri" pitchFamily="34" charset="0"/>
              <a:ea typeface="新細明體" pitchFamily="18" charset="-120"/>
              <a:cs typeface="新細明體" pitchFamily="18" charset="-12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kumimoji="1" lang="en-US" altLang="zh-TW" sz="8400" b="1" dirty="0">
              <a:solidFill>
                <a:schemeClr val="tx1"/>
              </a:solidFill>
              <a:latin typeface="Calibri" pitchFamily="34" charset="0"/>
              <a:ea typeface="新細明體" pitchFamily="18" charset="-120"/>
              <a:cs typeface="新細明體" pitchFamily="18" charset="-120"/>
            </a:endParaRPr>
          </a:p>
          <a:p>
            <a:pPr marL="45720" indent="0">
              <a:lnSpc>
                <a:spcPct val="220000"/>
              </a:lnSpc>
              <a:buNone/>
            </a:pPr>
            <a:r>
              <a:rPr lang="en-US" altLang="zh-HK" sz="8400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1.</a:t>
            </a:r>
            <a:r>
              <a:rPr lang="zh-HK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在</a:t>
            </a:r>
            <a:r>
              <a:rPr lang="zh-HK" altLang="zh-HK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待人處事方面</a:t>
            </a:r>
            <a:r>
              <a:rPr lang="zh-HK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，</a:t>
            </a:r>
            <a:r>
              <a:rPr lang="zh-TW" altLang="en-US" sz="8400" u="sng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小方</a:t>
            </a:r>
            <a:r>
              <a:rPr lang="zh-HK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表現出</a:t>
            </a:r>
            <a:r>
              <a:rPr lang="zh-HK" altLang="en-US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甚麼</a:t>
            </a:r>
            <a:r>
              <a:rPr lang="zh-HK" altLang="zh-HK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態度？</a:t>
            </a:r>
            <a:endParaRPr lang="en-US" altLang="zh-HK" sz="8400" dirty="0">
              <a:solidFill>
                <a:schemeClr val="tx1"/>
              </a:solidFill>
              <a:latin typeface="新細明體" pitchFamily="18" charset="-120"/>
              <a:ea typeface="新細明體" pitchFamily="18" charset="-120"/>
            </a:endParaRPr>
          </a:p>
          <a:p>
            <a:pPr marL="45720" indent="0">
              <a:lnSpc>
                <a:spcPct val="220000"/>
              </a:lnSpc>
              <a:buNone/>
            </a:pPr>
            <a:r>
              <a:rPr lang="en-US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2.</a:t>
            </a:r>
            <a:r>
              <a:rPr lang="zh-HK" altLang="en-US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你</a:t>
            </a:r>
            <a:r>
              <a:rPr lang="zh-TW" altLang="en-US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認為</a:t>
            </a:r>
            <a:r>
              <a:rPr lang="zh-TW" altLang="en-US" sz="8400" u="sng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小</a:t>
            </a:r>
            <a:r>
              <a:rPr lang="zh-TW" altLang="en-US" sz="8400" u="sng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方</a:t>
            </a:r>
            <a:r>
              <a:rPr lang="zh-HK" altLang="en-US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為何</a:t>
            </a:r>
            <a:r>
              <a:rPr lang="zh-HK" altLang="en-US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會表現出這種</a:t>
            </a:r>
            <a:r>
              <a:rPr lang="zh-HK" altLang="en-US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態度</a:t>
            </a:r>
            <a:r>
              <a:rPr lang="zh-HK" altLang="zh-HK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？</a:t>
            </a:r>
            <a:endParaRPr lang="en-US" altLang="zh-HK" sz="8400" dirty="0">
              <a:solidFill>
                <a:schemeClr val="tx1"/>
              </a:solidFill>
              <a:latin typeface="新細明體" pitchFamily="18" charset="-120"/>
              <a:ea typeface="新細明體" pitchFamily="18" charset="-120"/>
            </a:endParaRPr>
          </a:p>
          <a:p>
            <a:pPr marL="45720" indent="0">
              <a:lnSpc>
                <a:spcPct val="220000"/>
              </a:lnSpc>
              <a:buNone/>
            </a:pPr>
            <a:r>
              <a:rPr lang="en-US" altLang="zh-TW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3</a:t>
            </a:r>
            <a:r>
              <a:rPr lang="en-US" altLang="zh-TW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.</a:t>
            </a:r>
            <a:r>
              <a:rPr lang="zh-HK" altLang="en-US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你</a:t>
            </a:r>
            <a:r>
              <a:rPr lang="zh-TW" altLang="en-US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認為</a:t>
            </a:r>
            <a:r>
              <a:rPr lang="zh-TW" altLang="en-US" sz="8400" u="sng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小方</a:t>
            </a:r>
            <a:r>
              <a:rPr lang="zh-TW" altLang="en-US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的</a:t>
            </a:r>
            <a:r>
              <a:rPr lang="zh-HK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態度會</a:t>
            </a:r>
            <a:r>
              <a:rPr lang="zh-HK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帶來</a:t>
            </a:r>
            <a:r>
              <a:rPr lang="zh-HK" altLang="en-US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甚</a:t>
            </a:r>
            <a:r>
              <a:rPr lang="zh-HK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麽</a:t>
            </a:r>
            <a:r>
              <a:rPr lang="zh-HK" altLang="zh-HK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後果</a:t>
            </a:r>
            <a:r>
              <a:rPr lang="en-US" altLang="zh-HK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 (</a:t>
            </a:r>
            <a:r>
              <a:rPr lang="zh-HK" altLang="zh-HK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包括對自己</a:t>
            </a:r>
            <a:r>
              <a:rPr lang="zh-HK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、</a:t>
            </a:r>
            <a:r>
              <a:rPr lang="zh-HK" altLang="zh-HK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對身邊的</a:t>
            </a:r>
            <a:r>
              <a:rPr lang="zh-HK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人</a:t>
            </a:r>
            <a:endParaRPr lang="en-US" altLang="zh-HK" sz="8400" dirty="0" smtClean="0">
              <a:solidFill>
                <a:schemeClr val="tx1"/>
              </a:solidFill>
              <a:latin typeface="新細明體" pitchFamily="18" charset="-120"/>
              <a:ea typeface="新細明體" pitchFamily="18" charset="-120"/>
            </a:endParaRPr>
          </a:p>
          <a:p>
            <a:pPr marL="45720" indent="0">
              <a:lnSpc>
                <a:spcPct val="220000"/>
              </a:lnSpc>
              <a:buNone/>
            </a:pPr>
            <a:r>
              <a:rPr lang="en-US" altLang="zh-HK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 </a:t>
            </a:r>
            <a:r>
              <a:rPr lang="en-US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   </a:t>
            </a:r>
            <a:r>
              <a:rPr lang="zh-HK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和</a:t>
            </a:r>
            <a:r>
              <a:rPr lang="zh-HK" altLang="zh-HK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對</a:t>
            </a:r>
            <a:r>
              <a:rPr lang="zh-HK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社會</a:t>
            </a:r>
            <a:r>
              <a:rPr lang="zh-TW" altLang="en-US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等</a:t>
            </a:r>
            <a:r>
              <a:rPr lang="en-US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) </a:t>
            </a:r>
            <a:r>
              <a:rPr lang="zh-HK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？</a:t>
            </a:r>
            <a:endParaRPr lang="en-US" altLang="zh-HK" sz="8400" dirty="0">
              <a:solidFill>
                <a:schemeClr val="tx1"/>
              </a:solidFill>
              <a:latin typeface="新細明體" pitchFamily="18" charset="-120"/>
              <a:ea typeface="新細明體" pitchFamily="18" charset="-120"/>
            </a:endParaRPr>
          </a:p>
          <a:p>
            <a:pPr marL="45720" indent="0">
              <a:lnSpc>
                <a:spcPct val="220000"/>
              </a:lnSpc>
              <a:buNone/>
            </a:pPr>
            <a:r>
              <a:rPr lang="en-US" altLang="zh-TW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4.</a:t>
            </a:r>
            <a:r>
              <a:rPr lang="zh-HK" altLang="zh-HK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你認為</a:t>
            </a:r>
            <a:r>
              <a:rPr lang="zh-TW" altLang="en-US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擁有同理心</a:t>
            </a:r>
            <a:r>
              <a:rPr lang="zh-HK" altLang="zh-HK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重要</a:t>
            </a:r>
            <a:r>
              <a:rPr lang="zh-HK" altLang="en-US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嗎？為甚麼</a:t>
            </a:r>
            <a:r>
              <a:rPr lang="en-US" altLang="zh-HK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?</a:t>
            </a:r>
            <a:endParaRPr lang="zh-TW" altLang="zh-HK" sz="8400" dirty="0">
              <a:solidFill>
                <a:schemeClr val="tx1"/>
              </a:solidFill>
              <a:latin typeface="新細明體" pitchFamily="18" charset="-120"/>
              <a:ea typeface="新細明體" pitchFamily="18" charset="-120"/>
            </a:endParaRPr>
          </a:p>
          <a:p>
            <a:pPr marL="45720" indent="0">
              <a:lnSpc>
                <a:spcPct val="220000"/>
              </a:lnSpc>
              <a:buNone/>
            </a:pPr>
            <a:endParaRPr lang="zh-TW" altLang="zh-HK" sz="2400" b="1" dirty="0">
              <a:latin typeface="新細明體" pitchFamily="18" charset="-120"/>
              <a:ea typeface="新細明體" pitchFamily="18" charset="-120"/>
            </a:endParaRPr>
          </a:p>
          <a:p>
            <a:pPr marL="45720" indent="0">
              <a:lnSpc>
                <a:spcPct val="200000"/>
              </a:lnSpc>
              <a:buNone/>
            </a:pPr>
            <a:r>
              <a:rPr lang="en-US" altLang="zh-HK" sz="2400" b="1" dirty="0">
                <a:latin typeface="新細明體" pitchFamily="18" charset="-120"/>
                <a:ea typeface="新細明體" pitchFamily="18" charset="-120"/>
              </a:rPr>
              <a:t> </a:t>
            </a:r>
            <a:endParaRPr lang="zh-TW" altLang="zh-HK" sz="2400" b="1" dirty="0">
              <a:latin typeface="新細明體" pitchFamily="18" charset="-120"/>
              <a:ea typeface="新細明體" pitchFamily="18" charset="-120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7020272" y="6165304"/>
            <a:ext cx="1828800" cy="365125"/>
          </a:xfrm>
        </p:spPr>
        <p:txBody>
          <a:bodyPr/>
          <a:lstStyle/>
          <a:p>
            <a:fld id="{9B2D1B4A-1429-450C-923D-2C6CA9094DFE}" type="slidenum">
              <a:rPr lang="zh-HK" altLang="en-US" smtClean="0"/>
              <a:t>13</a:t>
            </a:fld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4262917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>
          <a:xfrm>
            <a:off x="7092280" y="6165304"/>
            <a:ext cx="1828800" cy="365125"/>
          </a:xfrm>
        </p:spPr>
        <p:txBody>
          <a:bodyPr/>
          <a:lstStyle/>
          <a:p>
            <a:fld id="{9B2D1B4A-1429-450C-923D-2C6CA9094DFE}" type="slidenum">
              <a:rPr lang="zh-HK" altLang="en-US" smtClean="0"/>
              <a:t>14</a:t>
            </a:fld>
            <a:endParaRPr lang="zh-HK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AutoShape 2"/>
          <p:cNvSpPr>
            <a:spLocks noGrp="1" noChangeArrowheads="1"/>
          </p:cNvSpPr>
          <p:nvPr>
            <p:ph sz="quarter" idx="13"/>
          </p:nvPr>
        </p:nvSpPr>
        <p:spPr bwMode="auto">
          <a:xfrm>
            <a:off x="899592" y="404664"/>
            <a:ext cx="7264896" cy="5217760"/>
          </a:xfrm>
          <a:prstGeom prst="foldedCorner">
            <a:avLst>
              <a:gd name="adj" fmla="val 12500"/>
            </a:avLst>
          </a:prstGeom>
          <a:solidFill>
            <a:srgbClr val="FFFFFF"/>
          </a:solidFill>
          <a:ln w="25400">
            <a:solidFill>
              <a:srgbClr val="F7964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zh-TW" sz="24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zh-TW" sz="2400" b="1" u="sng" dirty="0">
              <a:solidFill>
                <a:schemeClr val="tx1"/>
              </a:solidFill>
              <a:latin typeface="Calibri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zh-TW" sz="24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新細明體" pitchFamily="18" charset="-120"/>
              <a:cs typeface="新細明體" pitchFamily="18" charset="-12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1" lang="zh-TW" altLang="en-US" sz="2400" b="1" dirty="0">
                <a:solidFill>
                  <a:schemeClr val="tx1"/>
                </a:solidFill>
                <a:latin typeface="Calibri" pitchFamily="34" charset="0"/>
                <a:ea typeface="新細明體" pitchFamily="18" charset="-120"/>
                <a:cs typeface="新細明體" pitchFamily="18" charset="-120"/>
              </a:rPr>
              <a:t>個案四</a:t>
            </a:r>
            <a:r>
              <a:rPr kumimoji="1" lang="en-US" altLang="zh-HK" sz="24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新細明體" pitchFamily="18" charset="-120"/>
              </a:rPr>
              <a:t>:</a:t>
            </a:r>
          </a:p>
          <a:p>
            <a:pPr marL="45720" indent="0" algn="just">
              <a:buNone/>
            </a:pPr>
            <a:r>
              <a:rPr lang="zh-TW" altLang="zh-HK" sz="2400" u="sng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小軒</a:t>
            </a:r>
            <a:r>
              <a:rPr lang="zh-TW" altLang="zh-HK" sz="2400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今年小學四年級。他跟學校到</a:t>
            </a:r>
            <a:r>
              <a:rPr lang="zh-TW" altLang="zh-HK" sz="2400" u="sng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烏溪沙</a:t>
            </a:r>
            <a:r>
              <a:rPr lang="zh-TW" altLang="zh-HK" sz="2400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秋季旅行。媽媽替</a:t>
            </a:r>
            <a:r>
              <a:rPr lang="zh-TW" altLang="zh-HK" sz="2400" u="sng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小軒</a:t>
            </a:r>
            <a:r>
              <a:rPr lang="zh-TW" altLang="zh-HK" sz="2400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弄了很多食物，如雞翼、魚蛋、三文治等。全都是他最喜愛的食物。抵達旅行目的地後，同學們都將拿來的食物一起分享，但</a:t>
            </a:r>
            <a:r>
              <a:rPr lang="zh-TW" altLang="zh-HK" sz="2400" u="sng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小軒</a:t>
            </a:r>
            <a:r>
              <a:rPr lang="zh-TW" altLang="zh-HK" sz="2400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卻覺得沒有這個必要。在極不願意的情況下，他請</a:t>
            </a:r>
            <a:r>
              <a:rPr lang="zh-TW" altLang="zh-HK" sz="2400" u="sng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嘉琪</a:t>
            </a:r>
            <a:r>
              <a:rPr lang="zh-TW" altLang="zh-HK" sz="2400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吃了一隻雞翼，並對她說：「我請你吃雞翼，那你會用甚麼來和我交換呢？」旅行後，</a:t>
            </a:r>
            <a:r>
              <a:rPr lang="zh-TW" altLang="zh-HK" sz="2400" u="sng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小軒</a:t>
            </a:r>
            <a:r>
              <a:rPr lang="zh-TW" altLang="zh-HK" sz="2400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不明白為何他的同學漸漸疏遠他。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HK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HK" altLang="zh-HK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pic>
        <p:nvPicPr>
          <p:cNvPr id="7171" name="Picture 3" descr="C:\Users\denisetslam\AppData\Local\Microsoft\Windows\Temporary Internet Files\Content.IE5\ITBV3YP2\MC90009052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725144"/>
            <a:ext cx="2088232" cy="1312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421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19672" y="0"/>
            <a:ext cx="6512511" cy="1143000"/>
          </a:xfrm>
        </p:spPr>
        <p:txBody>
          <a:bodyPr/>
          <a:lstStyle/>
          <a:p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611560" y="731520"/>
            <a:ext cx="8208912" cy="5649808"/>
          </a:xfrm>
        </p:spPr>
        <p:txBody>
          <a:bodyPr>
            <a:normAutofit fontScale="25000" lnSpcReduction="20000"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1" lang="zh-TW" altLang="en-US" sz="8400" b="1" u="sng" dirty="0">
                <a:solidFill>
                  <a:schemeClr val="tx1"/>
                </a:solidFill>
                <a:latin typeface="Calibri" pitchFamily="34" charset="0"/>
                <a:ea typeface="新細明體" pitchFamily="18" charset="-120"/>
                <a:cs typeface="新細明體" pitchFamily="18" charset="-120"/>
              </a:rPr>
              <a:t>個案四：</a:t>
            </a:r>
            <a:r>
              <a:rPr kumimoji="1" lang="zh-HK" altLang="en-US" sz="8400" b="1" u="sng" dirty="0" smtClean="0">
                <a:solidFill>
                  <a:schemeClr val="tx1"/>
                </a:solidFill>
                <a:latin typeface="Calibri" pitchFamily="34" charset="0"/>
                <a:ea typeface="新細明體" pitchFamily="18" charset="-120"/>
                <a:cs typeface="新細明體" pitchFamily="18" charset="-120"/>
              </a:rPr>
              <a:t>情境討論</a:t>
            </a:r>
            <a:endParaRPr kumimoji="1" lang="en-US" altLang="zh-TW" sz="8400" b="1" u="sng" dirty="0" smtClean="0">
              <a:solidFill>
                <a:schemeClr val="tx1"/>
              </a:solidFill>
              <a:latin typeface="Calibri" pitchFamily="34" charset="0"/>
              <a:ea typeface="新細明體" pitchFamily="18" charset="-120"/>
              <a:cs typeface="新細明體" pitchFamily="18" charset="-12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kumimoji="1" lang="en-US" altLang="zh-TW" sz="8400" b="1" dirty="0">
              <a:solidFill>
                <a:schemeClr val="tx1"/>
              </a:solidFill>
              <a:latin typeface="Calibri" pitchFamily="34" charset="0"/>
              <a:ea typeface="新細明體" pitchFamily="18" charset="-120"/>
              <a:cs typeface="新細明體" pitchFamily="18" charset="-120"/>
            </a:endParaRPr>
          </a:p>
          <a:p>
            <a:pPr marL="45720" indent="0">
              <a:lnSpc>
                <a:spcPct val="220000"/>
              </a:lnSpc>
              <a:buNone/>
            </a:pPr>
            <a:r>
              <a:rPr lang="en-US" altLang="zh-HK" sz="8400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1</a:t>
            </a:r>
            <a:r>
              <a:rPr lang="en-US" altLang="zh-HK" sz="8400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.</a:t>
            </a:r>
            <a:r>
              <a:rPr lang="zh-HK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在</a:t>
            </a:r>
            <a:r>
              <a:rPr lang="zh-HK" altLang="zh-HK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待人處事方面</a:t>
            </a:r>
            <a:r>
              <a:rPr lang="zh-HK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，</a:t>
            </a:r>
            <a:r>
              <a:rPr lang="zh-TW" altLang="en-US" sz="8400" u="sng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小軒</a:t>
            </a:r>
            <a:r>
              <a:rPr lang="zh-HK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表現出</a:t>
            </a:r>
            <a:r>
              <a:rPr lang="zh-HK" altLang="en-US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甚麼</a:t>
            </a:r>
            <a:r>
              <a:rPr lang="zh-HK" altLang="zh-HK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態度？</a:t>
            </a:r>
            <a:endParaRPr lang="en-US" altLang="zh-HK" sz="8400" dirty="0">
              <a:solidFill>
                <a:schemeClr val="tx1"/>
              </a:solidFill>
              <a:latin typeface="新細明體" pitchFamily="18" charset="-120"/>
              <a:ea typeface="新細明體" pitchFamily="18" charset="-120"/>
            </a:endParaRPr>
          </a:p>
          <a:p>
            <a:pPr marL="45720" indent="0">
              <a:lnSpc>
                <a:spcPct val="220000"/>
              </a:lnSpc>
              <a:buNone/>
            </a:pPr>
            <a:r>
              <a:rPr lang="en-US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2.</a:t>
            </a:r>
            <a:r>
              <a:rPr lang="zh-HK" altLang="en-US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你</a:t>
            </a:r>
            <a:r>
              <a:rPr lang="zh-TW" altLang="en-US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認為</a:t>
            </a:r>
            <a:r>
              <a:rPr lang="zh-TW" altLang="en-US" sz="8400" u="sng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小</a:t>
            </a:r>
            <a:r>
              <a:rPr lang="zh-TW" altLang="en-US" sz="8400" u="sng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軒</a:t>
            </a:r>
            <a:r>
              <a:rPr lang="zh-HK" altLang="en-US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為何</a:t>
            </a:r>
            <a:r>
              <a:rPr lang="zh-HK" altLang="en-US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會表現出這種</a:t>
            </a:r>
            <a:r>
              <a:rPr lang="zh-HK" altLang="en-US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態度</a:t>
            </a:r>
            <a:r>
              <a:rPr lang="zh-HK" altLang="zh-HK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？</a:t>
            </a:r>
            <a:endParaRPr lang="en-US" altLang="zh-HK" sz="8400" dirty="0">
              <a:solidFill>
                <a:schemeClr val="tx1"/>
              </a:solidFill>
              <a:latin typeface="新細明體" pitchFamily="18" charset="-120"/>
              <a:ea typeface="新細明體" pitchFamily="18" charset="-120"/>
            </a:endParaRPr>
          </a:p>
          <a:p>
            <a:pPr marL="45720" indent="0">
              <a:lnSpc>
                <a:spcPct val="220000"/>
              </a:lnSpc>
              <a:buNone/>
            </a:pPr>
            <a:r>
              <a:rPr lang="en-US" altLang="zh-TW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3</a:t>
            </a:r>
            <a:r>
              <a:rPr lang="en-US" altLang="zh-TW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.</a:t>
            </a:r>
            <a:r>
              <a:rPr lang="zh-HK" altLang="en-US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你</a:t>
            </a:r>
            <a:r>
              <a:rPr lang="zh-TW" altLang="en-US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認為</a:t>
            </a:r>
            <a:r>
              <a:rPr lang="zh-TW" altLang="en-US" sz="8400" u="sng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小軒</a:t>
            </a:r>
            <a:r>
              <a:rPr lang="zh-TW" altLang="en-US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的</a:t>
            </a:r>
            <a:r>
              <a:rPr lang="zh-HK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態度會</a:t>
            </a:r>
            <a:r>
              <a:rPr lang="zh-HK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帶來</a:t>
            </a:r>
            <a:r>
              <a:rPr lang="zh-HK" altLang="en-US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甚</a:t>
            </a:r>
            <a:r>
              <a:rPr lang="zh-HK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麽</a:t>
            </a:r>
            <a:r>
              <a:rPr lang="zh-HK" altLang="zh-HK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後果</a:t>
            </a:r>
            <a:r>
              <a:rPr lang="en-US" altLang="zh-HK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 (</a:t>
            </a:r>
            <a:r>
              <a:rPr lang="zh-HK" altLang="zh-HK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包括對自己</a:t>
            </a:r>
            <a:r>
              <a:rPr lang="zh-HK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、</a:t>
            </a:r>
            <a:r>
              <a:rPr lang="zh-HK" altLang="zh-HK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對身邊的</a:t>
            </a:r>
            <a:r>
              <a:rPr lang="zh-HK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人</a:t>
            </a:r>
            <a:endParaRPr lang="en-US" altLang="zh-HK" sz="8400" dirty="0" smtClean="0">
              <a:solidFill>
                <a:schemeClr val="tx1"/>
              </a:solidFill>
              <a:latin typeface="新細明體" pitchFamily="18" charset="-120"/>
              <a:ea typeface="新細明體" pitchFamily="18" charset="-120"/>
            </a:endParaRPr>
          </a:p>
          <a:p>
            <a:pPr marL="45720" indent="0">
              <a:lnSpc>
                <a:spcPct val="220000"/>
              </a:lnSpc>
              <a:buNone/>
            </a:pPr>
            <a:r>
              <a:rPr lang="en-US" altLang="zh-HK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 </a:t>
            </a:r>
            <a:r>
              <a:rPr lang="en-US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   </a:t>
            </a:r>
            <a:r>
              <a:rPr lang="zh-HK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和</a:t>
            </a:r>
            <a:r>
              <a:rPr lang="zh-HK" altLang="zh-HK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對</a:t>
            </a:r>
            <a:r>
              <a:rPr lang="zh-HK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社會</a:t>
            </a:r>
            <a:r>
              <a:rPr lang="zh-TW" altLang="en-US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等</a:t>
            </a:r>
            <a:r>
              <a:rPr lang="en-US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) </a:t>
            </a:r>
            <a:r>
              <a:rPr lang="zh-HK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？</a:t>
            </a:r>
            <a:endParaRPr lang="en-US" altLang="zh-HK" sz="8400" dirty="0">
              <a:solidFill>
                <a:schemeClr val="tx1"/>
              </a:solidFill>
              <a:latin typeface="新細明體" pitchFamily="18" charset="-120"/>
              <a:ea typeface="新細明體" pitchFamily="18" charset="-120"/>
            </a:endParaRPr>
          </a:p>
          <a:p>
            <a:pPr marL="45720" indent="0">
              <a:lnSpc>
                <a:spcPct val="220000"/>
              </a:lnSpc>
              <a:buNone/>
            </a:pPr>
            <a:r>
              <a:rPr lang="en-US" altLang="zh-TW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4.</a:t>
            </a:r>
            <a:r>
              <a:rPr lang="zh-HK" altLang="zh-HK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你認為懂得</a:t>
            </a:r>
            <a:r>
              <a:rPr lang="zh-TW" altLang="en-US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與人分享</a:t>
            </a:r>
            <a:r>
              <a:rPr lang="zh-HK" altLang="zh-HK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重要</a:t>
            </a:r>
            <a:r>
              <a:rPr lang="zh-HK" altLang="en-US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嗎？為甚麼</a:t>
            </a:r>
            <a:r>
              <a:rPr lang="en-US" altLang="zh-HK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?</a:t>
            </a:r>
            <a:endParaRPr lang="zh-TW" altLang="zh-HK" sz="8400" dirty="0">
              <a:solidFill>
                <a:schemeClr val="tx1"/>
              </a:solidFill>
              <a:latin typeface="新細明體" pitchFamily="18" charset="-120"/>
              <a:ea typeface="新細明體" pitchFamily="18" charset="-120"/>
            </a:endParaRPr>
          </a:p>
          <a:p>
            <a:pPr marL="45720" indent="0">
              <a:lnSpc>
                <a:spcPct val="220000"/>
              </a:lnSpc>
              <a:buNone/>
            </a:pPr>
            <a:endParaRPr lang="zh-TW" altLang="zh-HK" sz="2400" b="1" dirty="0">
              <a:latin typeface="新細明體" pitchFamily="18" charset="-120"/>
              <a:ea typeface="新細明體" pitchFamily="18" charset="-120"/>
            </a:endParaRPr>
          </a:p>
          <a:p>
            <a:pPr marL="45720" indent="0">
              <a:lnSpc>
                <a:spcPct val="220000"/>
              </a:lnSpc>
              <a:buNone/>
            </a:pPr>
            <a:endParaRPr lang="zh-TW" altLang="zh-HK" sz="2400" b="1" dirty="0">
              <a:latin typeface="新細明體" pitchFamily="18" charset="-120"/>
              <a:ea typeface="新細明體" pitchFamily="18" charset="-120"/>
            </a:endParaRPr>
          </a:p>
          <a:p>
            <a:pPr marL="45720" indent="0">
              <a:lnSpc>
                <a:spcPct val="200000"/>
              </a:lnSpc>
              <a:buNone/>
            </a:pPr>
            <a:r>
              <a:rPr lang="en-US" altLang="zh-HK" sz="2400" b="1" dirty="0">
                <a:latin typeface="新細明體" pitchFamily="18" charset="-120"/>
                <a:ea typeface="新細明體" pitchFamily="18" charset="-120"/>
              </a:rPr>
              <a:t> </a:t>
            </a:r>
            <a:endParaRPr lang="zh-TW" altLang="zh-HK" sz="2400" b="1" dirty="0">
              <a:latin typeface="新細明體" pitchFamily="18" charset="-120"/>
              <a:ea typeface="新細明體" pitchFamily="18" charset="-120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7020272" y="6165304"/>
            <a:ext cx="1828800" cy="365125"/>
          </a:xfrm>
        </p:spPr>
        <p:txBody>
          <a:bodyPr/>
          <a:lstStyle/>
          <a:p>
            <a:fld id="{9B2D1B4A-1429-450C-923D-2C6CA9094DFE}" type="slidenum">
              <a:rPr lang="zh-HK" altLang="en-US" smtClean="0"/>
              <a:t>15</a:t>
            </a:fld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4262917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矩形 3"/>
          <p:cNvSpPr/>
          <p:nvPr/>
        </p:nvSpPr>
        <p:spPr>
          <a:xfrm>
            <a:off x="1403649" y="2967335"/>
            <a:ext cx="591605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活動一</a:t>
            </a:r>
            <a:r>
              <a:rPr lang="en-US" altLang="zh-TW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: </a:t>
            </a:r>
            <a:r>
              <a:rPr lang="zh-HK" alt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新聞討論</a:t>
            </a:r>
            <a:endParaRPr lang="zh-TW" alt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020272" y="6237312"/>
            <a:ext cx="1828800" cy="365125"/>
          </a:xfrm>
        </p:spPr>
        <p:txBody>
          <a:bodyPr/>
          <a:lstStyle/>
          <a:p>
            <a:fld id="{9B2D1B4A-1429-450C-923D-2C6CA9094DFE}" type="slidenum">
              <a:rPr lang="zh-HK" altLang="en-US" smtClean="0"/>
              <a:t>2</a:t>
            </a:fld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22369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　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圓角矩形 1"/>
          <p:cNvSpPr>
            <a:spLocks noChangeArrowheads="1"/>
          </p:cNvSpPr>
          <p:nvPr/>
        </p:nvSpPr>
        <p:spPr bwMode="auto">
          <a:xfrm>
            <a:off x="683568" y="1196752"/>
            <a:ext cx="7200799" cy="446449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zh-HK" altLang="zh-HK" sz="2400" b="1" dirty="0">
                <a:latin typeface="新細明體" panose="02020500000000000000" pitchFamily="18" charset="-120"/>
                <a:ea typeface="新細明體" panose="02020500000000000000" pitchFamily="18" charset="-120"/>
              </a:rPr>
              <a:t>銀紙當</a:t>
            </a:r>
            <a:r>
              <a:rPr lang="zh-HK" altLang="zh-HK" sz="2400" b="1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畫紙</a:t>
            </a:r>
            <a:endParaRPr lang="en-US" altLang="zh-HK" sz="2400" b="1" dirty="0" smtClean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zh-TW" altLang="zh-HK" sz="2400" b="1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HK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一名年僅八歲的女生已擁有手提電話、數碼相機、遊戲機及平板電腦等昂貴電子產品。這名女生對於金錢的概念薄弱，曾一次便將五百元代幣花在一個遊戲中心內的遊戲上，更曾用多張一百元紙幣寫字和繪畫，其後將之棄掉</a:t>
            </a:r>
            <a:r>
              <a:rPr lang="zh-HK" altLang="zh-HK" sz="24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en-US" altLang="zh-HK" sz="2400" dirty="0" smtClean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zh-TW" altLang="zh-HK" sz="2400" b="1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algn="r"/>
            <a:r>
              <a:rPr lang="zh-HK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綜合自</a:t>
            </a:r>
            <a:r>
              <a:rPr lang="en-US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2010</a:t>
            </a:r>
            <a:r>
              <a:rPr lang="zh-HK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年</a:t>
            </a:r>
            <a:r>
              <a:rPr lang="en-US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5</a:t>
            </a:r>
            <a:r>
              <a:rPr lang="zh-HK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月之香港報章</a:t>
            </a:r>
            <a:endParaRPr kumimoji="1" lang="zh-H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新細明體" pitchFamily="18" charset="-120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960121" y="6173917"/>
            <a:ext cx="1828800" cy="365125"/>
          </a:xfrm>
        </p:spPr>
        <p:txBody>
          <a:bodyPr/>
          <a:lstStyle/>
          <a:p>
            <a:fld id="{9B2D1B4A-1429-450C-923D-2C6CA9094DFE}" type="slidenum">
              <a:rPr lang="zh-HK" altLang="en-US" smtClean="0"/>
              <a:t>3</a:t>
            </a:fld>
            <a:endParaRPr lang="zh-HK" altLang="en-US" dirty="0"/>
          </a:p>
        </p:txBody>
      </p:sp>
      <p:pic>
        <p:nvPicPr>
          <p:cNvPr id="1027" name="Picture 3" descr="C:\Users\denisetslam\AppData\Local\Microsoft\Windows\Temporary Internet Files\Content.IE5\ITBV3YP2\MM900336373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194" y="188640"/>
            <a:ext cx="1473695" cy="1473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denisetslam\AppData\Local\Microsoft\Windows\Temporary Internet Files\Content.IE5\CCOZBBA8\MC90033444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184845"/>
            <a:ext cx="639166" cy="952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denisetslam\AppData\Local\Microsoft\Windows\Temporary Internet Files\Content.IE5\ITBV3YP2\MC900441329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706388"/>
            <a:ext cx="1412776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denisetslam\AppData\Local\Microsoft\Windows\Temporary Internet Files\Content.IE5\CCOZBBA8\MC900290371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389696"/>
            <a:ext cx="1728192" cy="1966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174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1403648" y="836712"/>
            <a:ext cx="6400800" cy="3474720"/>
          </a:xfrm>
        </p:spPr>
        <p:txBody>
          <a:bodyPr/>
          <a:lstStyle/>
          <a:p>
            <a:endParaRPr lang="zh-HK" altLang="en-US" dirty="0"/>
          </a:p>
        </p:txBody>
      </p:sp>
      <p:sp>
        <p:nvSpPr>
          <p:cNvPr id="4" name="圓角矩形 2"/>
          <p:cNvSpPr>
            <a:spLocks noChangeArrowheads="1"/>
          </p:cNvSpPr>
          <p:nvPr/>
        </p:nvSpPr>
        <p:spPr bwMode="auto">
          <a:xfrm>
            <a:off x="827584" y="908720"/>
            <a:ext cx="7128792" cy="435314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 algn="ctr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endParaRPr kumimoji="1" lang="en-US" altLang="zh-HK" sz="2400" b="1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endParaRPr kumimoji="1" lang="en-US" altLang="zh-HK" sz="2400" b="1" dirty="0">
              <a:solidFill>
                <a:srgbClr val="333333"/>
              </a:solidFill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endParaRPr kumimoji="1" lang="en-US" altLang="zh-HK" sz="2400" b="1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r>
              <a:rPr lang="en-US" altLang="zh-HK" sz="2400" b="1" dirty="0">
                <a:latin typeface="新細明體" panose="02020500000000000000" pitchFamily="18" charset="-120"/>
                <a:ea typeface="新細明體" panose="02020500000000000000" pitchFamily="18" charset="-120"/>
              </a:rPr>
              <a:t>13</a:t>
            </a:r>
            <a:r>
              <a:rPr lang="zh-HK" altLang="zh-HK" sz="2400" b="1" dirty="0">
                <a:latin typeface="新細明體" panose="02020500000000000000" pitchFamily="18" charset="-120"/>
                <a:ea typeface="新細明體" panose="02020500000000000000" pitchFamily="18" charset="-120"/>
              </a:rPr>
              <a:t>歲</a:t>
            </a:r>
            <a:r>
              <a:rPr lang="zh-TW" altLang="zh-HK" sz="2400" b="1" dirty="0">
                <a:latin typeface="新細明體" panose="02020500000000000000" pitchFamily="18" charset="-120"/>
                <a:ea typeface="新細明體" panose="02020500000000000000" pitchFamily="18" charset="-120"/>
              </a:rPr>
              <a:t>男生</a:t>
            </a:r>
            <a:r>
              <a:rPr lang="zh-HK" altLang="zh-HK" sz="2400" b="1" dirty="0">
                <a:latin typeface="新細明體" panose="02020500000000000000" pitchFamily="18" charset="-120"/>
                <a:ea typeface="新細明體" panose="02020500000000000000" pitchFamily="18" charset="-120"/>
              </a:rPr>
              <a:t>自認</a:t>
            </a:r>
            <a:r>
              <a:rPr lang="zh-HK" altLang="zh-HK" sz="2400" b="1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嬰孩</a:t>
            </a:r>
            <a:endParaRPr lang="en-US" altLang="zh-HK" sz="2400" b="1" dirty="0" smtClean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zh-TW" altLang="zh-HK" sz="24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HK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一</a:t>
            </a:r>
            <a:r>
              <a:rPr lang="zh-TW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名</a:t>
            </a:r>
            <a:r>
              <a:rPr lang="zh-HK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十三歲男</a:t>
            </a:r>
            <a:r>
              <a:rPr lang="zh-TW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生</a:t>
            </a:r>
            <a:r>
              <a:rPr lang="zh-HK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仍自</a:t>
            </a:r>
            <a:r>
              <a:rPr lang="zh-TW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認</a:t>
            </a:r>
            <a:r>
              <a:rPr lang="zh-HK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是嬰孩，無論到那裏</a:t>
            </a:r>
            <a:r>
              <a:rPr lang="zh-TW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也必抱著幾件玩具</a:t>
            </a:r>
            <a:r>
              <a:rPr lang="zh-HK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。他現</a:t>
            </a:r>
            <a:r>
              <a:rPr lang="zh-TW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時</a:t>
            </a:r>
            <a:r>
              <a:rPr lang="zh-HK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仍不懂</a:t>
            </a:r>
            <a:r>
              <a:rPr lang="zh-TW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自己</a:t>
            </a:r>
            <a:r>
              <a:rPr lang="zh-HK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更換衣服</a:t>
            </a:r>
            <a:r>
              <a:rPr lang="zh-TW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或</a:t>
            </a:r>
            <a:r>
              <a:rPr lang="zh-HK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洗澡。傭人</a:t>
            </a:r>
            <a:r>
              <a:rPr lang="zh-TW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需</a:t>
            </a:r>
            <a:r>
              <a:rPr lang="zh-HK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要用剪刀將菜肉剪碎</a:t>
            </a:r>
            <a:r>
              <a:rPr lang="zh-TW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才讓男生</a:t>
            </a:r>
            <a:r>
              <a:rPr lang="zh-HK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進食，</a:t>
            </a:r>
            <a:r>
              <a:rPr lang="zh-TW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男生</a:t>
            </a:r>
            <a:r>
              <a:rPr lang="zh-HK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睡前</a:t>
            </a:r>
            <a:r>
              <a:rPr lang="zh-TW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更</a:t>
            </a:r>
            <a:r>
              <a:rPr lang="zh-HK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仍要用奶瓶喝奶</a:t>
            </a:r>
            <a:r>
              <a:rPr lang="zh-TW" altLang="zh-HK" sz="24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en-US" altLang="zh-TW" sz="2400" dirty="0" smtClean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zh-TW" altLang="zh-HK" sz="24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algn="r"/>
            <a:r>
              <a:rPr lang="zh-HK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綜合自</a:t>
            </a:r>
            <a:r>
              <a:rPr lang="en-US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2010</a:t>
            </a:r>
            <a:r>
              <a:rPr lang="zh-HK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年</a:t>
            </a:r>
            <a:r>
              <a:rPr lang="en-US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5</a:t>
            </a:r>
            <a:r>
              <a:rPr lang="zh-HK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月之香港報章</a:t>
            </a:r>
            <a:endParaRPr kumimoji="1" lang="zh-HK" altLang="en-US" sz="24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新細明體" pitchFamily="18" charset="-12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500"/>
              </a:spcAft>
              <a:buClrTx/>
              <a:buSzTx/>
              <a:buFontTx/>
              <a:buNone/>
              <a:tabLst/>
            </a:pPr>
            <a:endParaRPr kumimoji="1" lang="zh-HK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HK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HK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H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948264" y="6165304"/>
            <a:ext cx="1828800" cy="365125"/>
          </a:xfrm>
        </p:spPr>
        <p:txBody>
          <a:bodyPr/>
          <a:lstStyle/>
          <a:p>
            <a:fld id="{9B2D1B4A-1429-450C-923D-2C6CA9094DFE}" type="slidenum">
              <a:rPr lang="zh-HK" altLang="en-US" smtClean="0"/>
              <a:t>4</a:t>
            </a:fld>
            <a:endParaRPr lang="zh-HK" altLang="en-US" dirty="0"/>
          </a:p>
        </p:txBody>
      </p:sp>
      <p:pic>
        <p:nvPicPr>
          <p:cNvPr id="2051" name="Picture 3" descr="C:\Users\denisetslam\AppData\Local\Microsoft\Windows\Temporary Internet Files\Content.IE5\OYDJFHN3\MC90033559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149080"/>
            <a:ext cx="2293523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446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圓角矩形 3"/>
          <p:cNvSpPr>
            <a:spLocks noChangeArrowheads="1"/>
          </p:cNvSpPr>
          <p:nvPr/>
        </p:nvSpPr>
        <p:spPr bwMode="auto">
          <a:xfrm>
            <a:off x="1115616" y="836712"/>
            <a:ext cx="6840760" cy="518457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 algn="ctr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zh-HK" altLang="zh-HK" sz="2400" b="1" dirty="0">
                <a:latin typeface="新細明體" panose="02020500000000000000" pitchFamily="18" charset="-120"/>
                <a:ea typeface="新細明體" panose="02020500000000000000" pitchFamily="18" charset="-120"/>
              </a:rPr>
              <a:t>中學重</a:t>
            </a:r>
            <a:r>
              <a:rPr lang="zh-TW" altLang="zh-HK" sz="2400" b="1" dirty="0">
                <a:latin typeface="新細明體" panose="02020500000000000000" pitchFamily="18" charset="-120"/>
                <a:ea typeface="新細明體" panose="02020500000000000000" pitchFamily="18" charset="-120"/>
              </a:rPr>
              <a:t>新開設</a:t>
            </a:r>
            <a:r>
              <a:rPr lang="zh-HK" altLang="zh-HK" sz="2400" b="1" dirty="0">
                <a:latin typeface="新細明體" panose="02020500000000000000" pitchFamily="18" charset="-120"/>
                <a:ea typeface="新細明體" panose="02020500000000000000" pitchFamily="18" charset="-120"/>
              </a:rPr>
              <a:t>家政課</a:t>
            </a:r>
            <a:r>
              <a:rPr lang="zh-TW" altLang="zh-HK" sz="2400" b="1" dirty="0">
                <a:latin typeface="新細明體" panose="02020500000000000000" pitchFamily="18" charset="-120"/>
                <a:ea typeface="新細明體" panose="02020500000000000000" pitchFamily="18" charset="-120"/>
              </a:rPr>
              <a:t>提升</a:t>
            </a:r>
            <a:r>
              <a:rPr lang="zh-HK" altLang="zh-HK" sz="2400" b="1" dirty="0">
                <a:latin typeface="新細明體" panose="02020500000000000000" pitchFamily="18" charset="-120"/>
                <a:ea typeface="新細明體" panose="02020500000000000000" pitchFamily="18" charset="-120"/>
              </a:rPr>
              <a:t>港孩</a:t>
            </a:r>
            <a:r>
              <a:rPr lang="zh-TW" altLang="zh-HK" sz="2400" b="1" dirty="0">
                <a:latin typeface="新細明體" panose="02020500000000000000" pitchFamily="18" charset="-120"/>
                <a:ea typeface="新細明體" panose="02020500000000000000" pitchFamily="18" charset="-120"/>
              </a:rPr>
              <a:t>自理</a:t>
            </a:r>
            <a:r>
              <a:rPr lang="zh-TW" altLang="zh-HK" sz="2400" b="1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能力</a:t>
            </a:r>
            <a:endParaRPr lang="en-US" altLang="zh-TW" sz="2400" b="1" dirty="0" smtClean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zh-TW" altLang="zh-HK" sz="2400" b="1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HK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香港有中學生參加露營時哭訴要吃家中已</a:t>
            </a:r>
            <a:r>
              <a:rPr lang="zh-TW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切</a:t>
            </a:r>
            <a:r>
              <a:rPr lang="zh-HK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好的橙，使用洗衣機洗衫時</a:t>
            </a:r>
            <a:r>
              <a:rPr lang="zh-TW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也</a:t>
            </a:r>
            <a:r>
              <a:rPr lang="zh-HK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不知道</a:t>
            </a:r>
            <a:r>
              <a:rPr lang="zh-TW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需</a:t>
            </a:r>
            <a:r>
              <a:rPr lang="zh-HK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要添加洗衣</a:t>
            </a:r>
            <a:r>
              <a:rPr lang="zh-TW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液或洗</a:t>
            </a:r>
            <a:r>
              <a:rPr lang="zh-HK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衣粉。</a:t>
            </a:r>
            <a:r>
              <a:rPr lang="zh-TW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有見及此，</a:t>
            </a:r>
            <a:r>
              <a:rPr lang="zh-HK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近年不少中學重</a:t>
            </a:r>
            <a:r>
              <a:rPr lang="zh-TW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新開設</a:t>
            </a:r>
            <a:r>
              <a:rPr lang="zh-HK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家政課，希望</a:t>
            </a:r>
            <a:r>
              <a:rPr lang="zh-TW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提升學生的</a:t>
            </a:r>
            <a:r>
              <a:rPr lang="zh-HK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自理</a:t>
            </a:r>
            <a:r>
              <a:rPr lang="zh-TW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能力</a:t>
            </a:r>
            <a:r>
              <a:rPr lang="zh-HK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zh-TW" altLang="zh-HK" sz="2400" b="1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en-US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 </a:t>
            </a:r>
            <a:endParaRPr lang="zh-TW" altLang="zh-HK" sz="24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algn="r"/>
            <a:r>
              <a:rPr lang="zh-HK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綜合自</a:t>
            </a:r>
            <a:r>
              <a:rPr lang="en-US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2012</a:t>
            </a:r>
            <a:r>
              <a:rPr lang="zh-HK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年</a:t>
            </a:r>
            <a:r>
              <a:rPr lang="en-US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11</a:t>
            </a:r>
            <a:r>
              <a:rPr lang="zh-HK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月之香港報章</a:t>
            </a:r>
            <a:endParaRPr lang="zh-TW" altLang="zh-HK" sz="24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endParaRPr kumimoji="1" lang="zh-HK" altLang="en-US" sz="2000" dirty="0">
              <a:latin typeface="Times New Roman" pitchFamily="18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041976" y="6227430"/>
            <a:ext cx="1828800" cy="365125"/>
          </a:xfrm>
        </p:spPr>
        <p:txBody>
          <a:bodyPr/>
          <a:lstStyle/>
          <a:p>
            <a:fld id="{9B2D1B4A-1429-450C-923D-2C6CA9094DFE}" type="slidenum">
              <a:rPr lang="zh-HK" altLang="en-US" smtClean="0"/>
              <a:t>5</a:t>
            </a:fld>
            <a:endParaRPr lang="zh-HK" altLang="en-US" dirty="0"/>
          </a:p>
        </p:txBody>
      </p:sp>
      <p:pic>
        <p:nvPicPr>
          <p:cNvPr id="3075" name="Picture 3" descr="C:\Users\denisetslam\AppData\Local\Microsoft\Windows\Temporary Internet Files\Content.IE5\OYDJFHN3\MC90033624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509120"/>
            <a:ext cx="2732953" cy="1718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355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1187624" y="332656"/>
            <a:ext cx="6400800" cy="5706968"/>
          </a:xfrm>
        </p:spPr>
        <p:txBody>
          <a:bodyPr>
            <a:normAutofit/>
          </a:bodyPr>
          <a:lstStyle/>
          <a:p>
            <a:pPr lvl="0"/>
            <a:endParaRPr lang="en-US" altLang="zh-HK" sz="2400" b="1" dirty="0" smtClean="0"/>
          </a:p>
          <a:p>
            <a:pPr marL="45720" lvl="0" indent="0">
              <a:buNone/>
            </a:pPr>
            <a:r>
              <a:rPr lang="zh-HK" altLang="en-US" sz="2800" b="1" u="sng" dirty="0">
                <a:latin typeface="新細明體" panose="02020500000000000000" pitchFamily="18" charset="-120"/>
                <a:ea typeface="新細明體" panose="02020500000000000000" pitchFamily="18" charset="-120"/>
              </a:rPr>
              <a:t>新聞</a:t>
            </a:r>
            <a:r>
              <a:rPr lang="zh-HK" altLang="en-US" sz="2800" b="1" u="sng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討論</a:t>
            </a:r>
            <a:endParaRPr lang="en-US" altLang="zh-HK" sz="2800" b="1" u="sng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marL="502920" lvl="0" indent="-457200">
              <a:buClrTx/>
              <a:buFont typeface="+mj-lt"/>
              <a:buAutoNum type="arabicPeriod"/>
            </a:pPr>
            <a:r>
              <a:rPr lang="zh-HK" altLang="zh-HK" sz="24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報導</a:t>
            </a:r>
            <a:r>
              <a:rPr lang="zh-HK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中的孩童有哪些行為表現</a:t>
            </a:r>
            <a:r>
              <a:rPr lang="en-US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?</a:t>
            </a:r>
            <a:endParaRPr lang="zh-TW" altLang="zh-HK" sz="24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marL="502920" indent="-457200">
              <a:buClrTx/>
              <a:buFont typeface="+mj-lt"/>
              <a:buAutoNum type="arabicPeriod"/>
            </a:pPr>
            <a:r>
              <a:rPr lang="zh-HK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為何報導中的孩童會有</a:t>
            </a:r>
            <a:r>
              <a:rPr lang="zh-TW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那</a:t>
            </a:r>
            <a:r>
              <a:rPr lang="zh-HK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些行為表現</a:t>
            </a:r>
            <a:r>
              <a:rPr lang="en-US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?</a:t>
            </a:r>
            <a:endParaRPr lang="zh-TW" altLang="zh-HK" sz="24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marL="502920" indent="-457200">
              <a:buClrTx/>
              <a:buFont typeface="+mj-lt"/>
              <a:buAutoNum type="arabicPeriod"/>
            </a:pPr>
            <a:r>
              <a:rPr lang="zh-HK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你認為報導中的孩童最需要哪方面的協助</a:t>
            </a:r>
            <a:r>
              <a:rPr lang="en-US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?</a:t>
            </a:r>
            <a:endParaRPr lang="zh-TW" altLang="zh-HK" sz="24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marL="502920" indent="-457200">
              <a:buClrTx/>
              <a:buFont typeface="+mj-lt"/>
              <a:buAutoNum type="arabicPeriod"/>
            </a:pPr>
            <a:r>
              <a:rPr lang="zh-HK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你對於報導中的孩童有何建議</a:t>
            </a:r>
            <a:r>
              <a:rPr lang="en-US" altLang="zh-HK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?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7092280" y="6165304"/>
            <a:ext cx="1828800" cy="365125"/>
          </a:xfrm>
        </p:spPr>
        <p:txBody>
          <a:bodyPr/>
          <a:lstStyle/>
          <a:p>
            <a:fld id="{9B2D1B4A-1429-450C-923D-2C6CA9094DFE}" type="slidenum">
              <a:rPr lang="zh-HK" altLang="en-US" smtClean="0"/>
              <a:t>6</a:t>
            </a:fld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117615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>
          <a:xfrm>
            <a:off x="7092280" y="6165304"/>
            <a:ext cx="1828800" cy="365125"/>
          </a:xfrm>
        </p:spPr>
        <p:txBody>
          <a:bodyPr/>
          <a:lstStyle/>
          <a:p>
            <a:fld id="{9B2D1B4A-1429-450C-923D-2C6CA9094DFE}" type="slidenum">
              <a:rPr lang="zh-HK" altLang="en-US" smtClean="0"/>
              <a:t>7</a:t>
            </a:fld>
            <a:endParaRPr lang="zh-HK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13"/>
          </p:nvPr>
        </p:nvSpPr>
        <p:spPr>
          <a:xfrm>
            <a:off x="1043608" y="2276872"/>
            <a:ext cx="684076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" indent="0" algn="ctr">
              <a:buNone/>
            </a:pPr>
            <a:r>
              <a:rPr lang="zh-TW" alt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活動二</a:t>
            </a:r>
            <a:r>
              <a:rPr lang="en-US" altLang="zh-TW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:</a:t>
            </a:r>
            <a:r>
              <a:rPr lang="zh-TW" alt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學童</a:t>
            </a:r>
            <a:r>
              <a:rPr lang="zh-HK" alt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情境</a:t>
            </a:r>
            <a:r>
              <a:rPr lang="zh-TW" alt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卡</a:t>
            </a:r>
            <a:endParaRPr lang="zh-TW" alt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2007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AutoShape 2"/>
          <p:cNvSpPr>
            <a:spLocks noGrp="1" noChangeArrowheads="1"/>
          </p:cNvSpPr>
          <p:nvPr>
            <p:ph sz="quarter" idx="13"/>
          </p:nvPr>
        </p:nvSpPr>
        <p:spPr bwMode="auto">
          <a:xfrm>
            <a:off x="1143000" y="731520"/>
            <a:ext cx="7245424" cy="5217760"/>
          </a:xfrm>
          <a:prstGeom prst="foldedCorner">
            <a:avLst>
              <a:gd name="adj" fmla="val 12500"/>
            </a:avLst>
          </a:prstGeom>
          <a:solidFill>
            <a:srgbClr val="FFFFFF"/>
          </a:solidFill>
          <a:ln w="25400">
            <a:solidFill>
              <a:srgbClr val="F7964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zh-TW" sz="24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zh-TW" sz="2400" b="1" u="sng" dirty="0">
              <a:solidFill>
                <a:schemeClr val="tx1"/>
              </a:solidFill>
              <a:latin typeface="Calibri" pitchFamily="34" charset="0"/>
              <a:ea typeface="新細明體" pitchFamily="18" charset="-120"/>
              <a:cs typeface="新細明體" pitchFamily="18" charset="-12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1" lang="zh-TW" altLang="en-US" sz="2400" b="1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新細明體" pitchFamily="18" charset="-120"/>
              </a:rPr>
              <a:t>個案一</a:t>
            </a:r>
            <a:r>
              <a:rPr kumimoji="1" lang="en-US" altLang="zh-HK" sz="24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新細明體" pitchFamily="18" charset="-120"/>
              </a:rPr>
              <a:t>: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zh-TW" altLang="zh-HK" sz="2400" u="sng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小希</a:t>
            </a:r>
            <a:r>
              <a:rPr lang="zh-TW" altLang="zh-HK" sz="2400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是個小學二年級學生。有一天，父親不肯買心儀的文具給他，他感到心心不忿，在街上向爸爸亂發脾氣，言語無禮粗俗，同時亦令爸爸在眾目睽睽下感到尷尬萬分。由於</a:t>
            </a:r>
            <a:r>
              <a:rPr lang="zh-TW" altLang="zh-HK" sz="2400" u="sng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小希</a:t>
            </a:r>
            <a:r>
              <a:rPr lang="zh-TW" altLang="zh-HK" sz="2400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當街嘈吵，受人注目，一些街上的路人站在圍觀，並竊竊私語。</a:t>
            </a:r>
            <a:endParaRPr kumimoji="1" lang="en-US" altLang="zh-HK" sz="240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新細明體" pitchFamily="18" charset="-120"/>
            </a:endParaRPr>
          </a:p>
          <a:p>
            <a:pPr>
              <a:lnSpc>
                <a:spcPct val="150000"/>
              </a:lnSpc>
            </a:pPr>
            <a:endParaRPr kumimoji="1" lang="en-US" altLang="zh-HK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HK" altLang="zh-HK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5652120" y="6165304"/>
            <a:ext cx="3352801" cy="365125"/>
          </a:xfrm>
        </p:spPr>
        <p:txBody>
          <a:bodyPr/>
          <a:lstStyle/>
          <a:p>
            <a:endParaRPr lang="zh-HK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4288" y="6237312"/>
            <a:ext cx="1828800" cy="365125"/>
          </a:xfrm>
        </p:spPr>
        <p:txBody>
          <a:bodyPr/>
          <a:lstStyle/>
          <a:p>
            <a:fld id="{9B2D1B4A-1429-450C-923D-2C6CA9094DFE}" type="slidenum">
              <a:rPr lang="zh-HK" altLang="en-US" smtClean="0"/>
              <a:t>8</a:t>
            </a:fld>
            <a:endParaRPr lang="zh-HK" altLang="en-US" dirty="0"/>
          </a:p>
        </p:txBody>
      </p:sp>
      <p:pic>
        <p:nvPicPr>
          <p:cNvPr id="4099" name="Picture 3" descr="C:\Users\denisetslam\AppData\Local\Microsoft\Windows\Temporary Internet Files\Content.IE5\ITBV3YP2\MC90034484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293096"/>
            <a:ext cx="1763878" cy="1223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786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19672" y="0"/>
            <a:ext cx="6512511" cy="1143000"/>
          </a:xfrm>
        </p:spPr>
        <p:txBody>
          <a:bodyPr/>
          <a:lstStyle/>
          <a:p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611560" y="731520"/>
            <a:ext cx="8208912" cy="5649808"/>
          </a:xfrm>
        </p:spPr>
        <p:txBody>
          <a:bodyPr>
            <a:normAutofit fontScale="25000" lnSpcReduction="20000"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1" lang="zh-TW" altLang="en-US" sz="8400" b="1" u="sng" dirty="0">
                <a:solidFill>
                  <a:schemeClr val="tx1"/>
                </a:solidFill>
                <a:latin typeface="Calibri" pitchFamily="34" charset="0"/>
                <a:ea typeface="新細明體" pitchFamily="18" charset="-120"/>
                <a:cs typeface="新細明體" pitchFamily="18" charset="-120"/>
              </a:rPr>
              <a:t>個案一：</a:t>
            </a:r>
            <a:r>
              <a:rPr kumimoji="1" lang="zh-HK" altLang="en-US" sz="8400" b="1" u="sng" dirty="0" smtClean="0">
                <a:solidFill>
                  <a:schemeClr val="tx1"/>
                </a:solidFill>
                <a:latin typeface="Calibri" pitchFamily="34" charset="0"/>
                <a:ea typeface="新細明體" pitchFamily="18" charset="-120"/>
                <a:cs typeface="新細明體" pitchFamily="18" charset="-120"/>
              </a:rPr>
              <a:t>情境討論</a:t>
            </a:r>
            <a:endParaRPr kumimoji="1" lang="en-US" altLang="zh-TW" sz="8400" b="1" u="sng" dirty="0" smtClean="0">
              <a:solidFill>
                <a:schemeClr val="tx1"/>
              </a:solidFill>
              <a:latin typeface="Calibri" pitchFamily="34" charset="0"/>
              <a:ea typeface="新細明體" pitchFamily="18" charset="-120"/>
              <a:cs typeface="新細明體" pitchFamily="18" charset="-12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kumimoji="1" lang="en-US" altLang="zh-TW" sz="8400" b="1" dirty="0">
              <a:solidFill>
                <a:schemeClr val="tx1"/>
              </a:solidFill>
              <a:latin typeface="Calibri" pitchFamily="34" charset="0"/>
              <a:ea typeface="新細明體" pitchFamily="18" charset="-120"/>
              <a:cs typeface="新細明體" pitchFamily="18" charset="-120"/>
            </a:endParaRPr>
          </a:p>
          <a:p>
            <a:pPr marL="45720" indent="0">
              <a:lnSpc>
                <a:spcPct val="220000"/>
              </a:lnSpc>
              <a:buNone/>
            </a:pPr>
            <a:r>
              <a:rPr lang="en-US" altLang="zh-HK" sz="8400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1.</a:t>
            </a:r>
            <a:r>
              <a:rPr lang="zh-HK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在</a:t>
            </a:r>
            <a:r>
              <a:rPr lang="zh-HK" altLang="zh-HK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待人處事方面</a:t>
            </a:r>
            <a:r>
              <a:rPr lang="zh-HK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，</a:t>
            </a:r>
            <a:r>
              <a:rPr lang="zh-TW" altLang="en-US" sz="8400" u="sng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小希</a:t>
            </a:r>
            <a:r>
              <a:rPr lang="zh-HK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表現出</a:t>
            </a:r>
            <a:r>
              <a:rPr lang="zh-HK" altLang="en-US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甚麼</a:t>
            </a:r>
            <a:r>
              <a:rPr lang="zh-HK" altLang="zh-HK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態度？</a:t>
            </a:r>
            <a:endParaRPr lang="en-US" altLang="zh-HK" sz="8400" dirty="0">
              <a:solidFill>
                <a:schemeClr val="tx1"/>
              </a:solidFill>
              <a:latin typeface="新細明體" pitchFamily="18" charset="-120"/>
              <a:ea typeface="新細明體" pitchFamily="18" charset="-120"/>
            </a:endParaRPr>
          </a:p>
          <a:p>
            <a:pPr marL="45720" indent="0">
              <a:lnSpc>
                <a:spcPct val="220000"/>
              </a:lnSpc>
              <a:buNone/>
            </a:pPr>
            <a:r>
              <a:rPr lang="en-US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2.</a:t>
            </a:r>
            <a:r>
              <a:rPr lang="zh-HK" altLang="en-US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你</a:t>
            </a:r>
            <a:r>
              <a:rPr lang="zh-TW" altLang="en-US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認為</a:t>
            </a:r>
            <a:r>
              <a:rPr lang="zh-TW" altLang="en-US" sz="8400" u="sng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小</a:t>
            </a:r>
            <a:r>
              <a:rPr lang="zh-TW" altLang="en-US" sz="8400" u="sng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希</a:t>
            </a:r>
            <a:r>
              <a:rPr lang="zh-HK" altLang="en-US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為何</a:t>
            </a:r>
            <a:r>
              <a:rPr lang="zh-HK" altLang="en-US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會表現出這種</a:t>
            </a:r>
            <a:r>
              <a:rPr lang="zh-HK" altLang="en-US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態度</a:t>
            </a:r>
            <a:r>
              <a:rPr lang="zh-HK" altLang="zh-HK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？</a:t>
            </a:r>
            <a:endParaRPr lang="en-US" altLang="zh-HK" sz="8400" dirty="0">
              <a:solidFill>
                <a:schemeClr val="tx1"/>
              </a:solidFill>
              <a:latin typeface="新細明體" pitchFamily="18" charset="-120"/>
              <a:ea typeface="新細明體" pitchFamily="18" charset="-120"/>
            </a:endParaRPr>
          </a:p>
          <a:p>
            <a:pPr marL="45720" indent="0">
              <a:lnSpc>
                <a:spcPct val="220000"/>
              </a:lnSpc>
              <a:buNone/>
            </a:pPr>
            <a:r>
              <a:rPr lang="en-US" altLang="zh-TW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3</a:t>
            </a:r>
            <a:r>
              <a:rPr lang="en-US" altLang="zh-TW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.</a:t>
            </a:r>
            <a:r>
              <a:rPr lang="zh-HK" altLang="en-US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你</a:t>
            </a:r>
            <a:r>
              <a:rPr lang="zh-TW" altLang="en-US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認為</a:t>
            </a:r>
            <a:r>
              <a:rPr lang="zh-TW" altLang="en-US" sz="8400" u="sng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小希的</a:t>
            </a:r>
            <a:r>
              <a:rPr lang="zh-HK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態度會</a:t>
            </a:r>
            <a:r>
              <a:rPr lang="zh-HK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帶來</a:t>
            </a:r>
            <a:r>
              <a:rPr lang="zh-HK" altLang="en-US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甚</a:t>
            </a:r>
            <a:r>
              <a:rPr lang="zh-HK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麽</a:t>
            </a:r>
            <a:r>
              <a:rPr lang="zh-HK" altLang="zh-HK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後果</a:t>
            </a:r>
            <a:r>
              <a:rPr lang="en-US" altLang="zh-HK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 (</a:t>
            </a:r>
            <a:r>
              <a:rPr lang="zh-HK" altLang="zh-HK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包括對自己</a:t>
            </a:r>
            <a:r>
              <a:rPr lang="zh-HK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、</a:t>
            </a:r>
            <a:r>
              <a:rPr lang="zh-HK" altLang="zh-HK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對身邊的</a:t>
            </a:r>
            <a:r>
              <a:rPr lang="zh-HK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人</a:t>
            </a:r>
            <a:endParaRPr lang="en-US" altLang="zh-HK" sz="8400" dirty="0" smtClean="0">
              <a:solidFill>
                <a:schemeClr val="tx1"/>
              </a:solidFill>
              <a:latin typeface="新細明體" pitchFamily="18" charset="-120"/>
              <a:ea typeface="新細明體" pitchFamily="18" charset="-120"/>
            </a:endParaRPr>
          </a:p>
          <a:p>
            <a:pPr marL="45720" indent="0">
              <a:lnSpc>
                <a:spcPct val="220000"/>
              </a:lnSpc>
              <a:buNone/>
            </a:pPr>
            <a:r>
              <a:rPr lang="en-US" altLang="zh-HK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 </a:t>
            </a:r>
            <a:r>
              <a:rPr lang="en-US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   </a:t>
            </a:r>
            <a:r>
              <a:rPr lang="zh-HK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和</a:t>
            </a:r>
            <a:r>
              <a:rPr lang="zh-HK" altLang="zh-HK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對</a:t>
            </a:r>
            <a:r>
              <a:rPr lang="zh-HK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社會</a:t>
            </a:r>
            <a:r>
              <a:rPr lang="zh-TW" altLang="en-US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等</a:t>
            </a:r>
            <a:r>
              <a:rPr lang="en-US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) </a:t>
            </a:r>
            <a:r>
              <a:rPr lang="zh-HK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？</a:t>
            </a:r>
            <a:endParaRPr lang="en-US" altLang="zh-HK" sz="8400" dirty="0" smtClean="0">
              <a:solidFill>
                <a:schemeClr val="tx1"/>
              </a:solidFill>
              <a:latin typeface="新細明體" pitchFamily="18" charset="-120"/>
              <a:ea typeface="新細明體" pitchFamily="18" charset="-120"/>
            </a:endParaRPr>
          </a:p>
          <a:p>
            <a:pPr marL="45720" indent="0">
              <a:lnSpc>
                <a:spcPct val="220000"/>
              </a:lnSpc>
              <a:buNone/>
            </a:pPr>
            <a:r>
              <a:rPr lang="en-US" altLang="zh-TW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4.</a:t>
            </a:r>
            <a:r>
              <a:rPr lang="zh-HK" altLang="zh-HK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你認為懂得控制自己的</a:t>
            </a:r>
            <a:r>
              <a:rPr lang="zh-HK" altLang="zh-HK" sz="8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情緒重要</a:t>
            </a:r>
            <a:r>
              <a:rPr lang="zh-HK" altLang="en-US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嗎？為甚麼</a:t>
            </a:r>
            <a:r>
              <a:rPr lang="en-US" altLang="zh-HK" sz="8400" dirty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?</a:t>
            </a:r>
            <a:endParaRPr lang="zh-TW" altLang="zh-HK" sz="8400" dirty="0">
              <a:solidFill>
                <a:schemeClr val="tx1"/>
              </a:solidFill>
              <a:latin typeface="新細明體" pitchFamily="18" charset="-120"/>
              <a:ea typeface="新細明體" pitchFamily="18" charset="-120"/>
            </a:endParaRPr>
          </a:p>
          <a:p>
            <a:pPr marL="45720" indent="0">
              <a:lnSpc>
                <a:spcPct val="220000"/>
              </a:lnSpc>
              <a:buNone/>
            </a:pPr>
            <a:endParaRPr lang="zh-TW" altLang="zh-HK" sz="2400" b="1" dirty="0">
              <a:latin typeface="新細明體" pitchFamily="18" charset="-120"/>
              <a:ea typeface="新細明體" pitchFamily="18" charset="-120"/>
            </a:endParaRPr>
          </a:p>
          <a:p>
            <a:pPr marL="45720" indent="0">
              <a:lnSpc>
                <a:spcPct val="220000"/>
              </a:lnSpc>
              <a:buNone/>
            </a:pPr>
            <a:endParaRPr lang="zh-TW" altLang="zh-HK" sz="2400" b="1" dirty="0">
              <a:latin typeface="新細明體" pitchFamily="18" charset="-120"/>
              <a:ea typeface="新細明體" pitchFamily="18" charset="-120"/>
            </a:endParaRPr>
          </a:p>
          <a:p>
            <a:pPr marL="45720" indent="0">
              <a:lnSpc>
                <a:spcPct val="200000"/>
              </a:lnSpc>
              <a:buNone/>
            </a:pPr>
            <a:r>
              <a:rPr lang="en-US" altLang="zh-HK" sz="2400" b="1" dirty="0">
                <a:latin typeface="新細明體" pitchFamily="18" charset="-120"/>
                <a:ea typeface="新細明體" pitchFamily="18" charset="-120"/>
              </a:rPr>
              <a:t> </a:t>
            </a:r>
            <a:endParaRPr lang="zh-TW" altLang="zh-HK" sz="2400" b="1" dirty="0">
              <a:latin typeface="新細明體" pitchFamily="18" charset="-120"/>
              <a:ea typeface="新細明體" pitchFamily="18" charset="-120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7020272" y="6165304"/>
            <a:ext cx="1828800" cy="365125"/>
          </a:xfrm>
        </p:spPr>
        <p:txBody>
          <a:bodyPr/>
          <a:lstStyle/>
          <a:p>
            <a:fld id="{9B2D1B4A-1429-450C-923D-2C6CA9094DFE}" type="slidenum">
              <a:rPr lang="zh-HK" altLang="en-US" smtClean="0"/>
              <a:t>9</a:t>
            </a:fld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68425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氣流">
  <a:themeElements>
    <a:clrScheme name="氣流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氣流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氣流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827</TotalTime>
  <Words>1026</Words>
  <Application>Microsoft Office PowerPoint</Application>
  <PresentationFormat>如螢幕大小 (4:3)</PresentationFormat>
  <Paragraphs>104</Paragraphs>
  <Slides>15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6" baseType="lpstr">
      <vt:lpstr>氣流</vt:lpstr>
      <vt:lpstr>生活事件: 自理自律我通曉</vt:lpstr>
      <vt:lpstr>PowerPoint 簡報</vt:lpstr>
      <vt:lpstr>　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自理自律我通曉</dc:title>
  <dc:creator>LAM, Tin-sze Denise</dc:creator>
  <cp:lastModifiedBy>HA, Yuen-ying Louisa</cp:lastModifiedBy>
  <cp:revision>60</cp:revision>
  <cp:lastPrinted>2013-02-08T03:57:14Z</cp:lastPrinted>
  <dcterms:created xsi:type="dcterms:W3CDTF">2012-12-13T02:53:30Z</dcterms:created>
  <dcterms:modified xsi:type="dcterms:W3CDTF">2013-11-21T01:00:34Z</dcterms:modified>
</cp:coreProperties>
</file>