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331" r:id="rId3"/>
    <p:sldId id="318" r:id="rId4"/>
    <p:sldId id="299" r:id="rId5"/>
    <p:sldId id="338" r:id="rId6"/>
    <p:sldId id="334" r:id="rId7"/>
    <p:sldId id="339" r:id="rId8"/>
    <p:sldId id="340" r:id="rId9"/>
    <p:sldId id="337" r:id="rId10"/>
    <p:sldId id="341" r:id="rId11"/>
    <p:sldId id="316" r:id="rId12"/>
    <p:sldId id="317" r:id="rId13"/>
  </p:sldIdLst>
  <p:sldSz cx="9144000" cy="6858000" type="screen4x3"/>
  <p:notesSz cx="6797675" cy="9926638"/>
  <p:defaultTextStyle>
    <a:defPPr>
      <a:defRPr lang="zh-H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HEUNG LUI" initials="CL" lastIdx="1" clrIdx="0">
    <p:extLst>
      <p:ext uri="{19B8F6BF-5375-455C-9EA6-DF929625EA0E}">
        <p15:presenceInfo xmlns:p15="http://schemas.microsoft.com/office/powerpoint/2012/main" userId="CHEUNG LUI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A786"/>
    <a:srgbClr val="F5C018"/>
    <a:srgbClr val="F2A25D"/>
    <a:srgbClr val="F8EBAC"/>
    <a:srgbClr val="F9DFBA"/>
    <a:srgbClr val="F5CCAD"/>
    <a:srgbClr val="EF7B52"/>
    <a:srgbClr val="FAE0B9"/>
    <a:srgbClr val="FBE99F"/>
    <a:srgbClr val="00BE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佈景主題樣式 1 - 輔色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7853C-536D-4A76-A0AE-DD22124D55A5}" styleName="佈景主題樣式 1 - 輔色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84E427A-3D55-4303-BF80-6455036E1DE7}" styleName="佈景主題樣式 1 - 輔色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00A15C55-8517-42AA-B614-E9B94910E393}" styleName="中等深淺樣式 2 - 輔色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中等深淺樣式 2 - 輔色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69267" autoAdjust="0"/>
  </p:normalViewPr>
  <p:slideViewPr>
    <p:cSldViewPr snapToGrid="0">
      <p:cViewPr varScale="1">
        <p:scale>
          <a:sx n="76" d="100"/>
          <a:sy n="76" d="100"/>
        </p:scale>
        <p:origin x="255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DFC5B2-E4A9-49CA-A972-764D09DC5525}" type="datetimeFigureOut">
              <a:rPr lang="zh-HK" altLang="en-US" smtClean="0"/>
              <a:t>15/4/2021</a:t>
            </a:fld>
            <a:endParaRPr lang="zh-HK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3A08BA-F9AB-4E87-B9BA-C87DD4DD98BA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7505098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2CCD00-F6A2-4D7A-82CF-3B089386627A}" type="datetimeFigureOut">
              <a:rPr lang="zh-HK" altLang="en-US" smtClean="0"/>
              <a:t>15/4/2021</a:t>
            </a:fld>
            <a:endParaRPr lang="zh-HK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HK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7F876F-2EA3-4719-9A5E-377A5EEAC106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2459623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7F876F-2EA3-4719-9A5E-377A5EEAC106}" type="slidenum">
              <a:rPr lang="zh-HK" altLang="en-US" smtClean="0"/>
              <a:t>1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5798924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zh-HK" altLang="zh-H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大眾傾慕對象，可能會不時對傾慕者作出曖昧的行為和言詞，製造密切關係的假象，讓他們心存希望，繼續為其提供忠誠服務。顯然，此等曖昧的言行並非出於真誠，這種關係也非建基於互相尊重，是不平等的。 </a:t>
            </a:r>
            <a:endParaRPr lang="zh-TW" altLang="zh-HK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zh-HK" altLang="zh-H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假如同學遇到心儀的對象時，宜抱持理性的態度，檢視自己會否</a:t>
            </a:r>
            <a:r>
              <a:rPr lang="zh-TW" altLang="zh-H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為</a:t>
            </a:r>
            <a:r>
              <a:rPr lang="zh-HK" altLang="zh-H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博取對方的好感，成為服務對方的工具而不自知，避免為討好對方而</a:t>
            </a:r>
            <a:r>
              <a:rPr lang="zh-TW" altLang="zh-H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無論要求合理與否亦</a:t>
            </a:r>
            <a:r>
              <a:rPr lang="zh-HK" altLang="zh-H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事事聽從，不斷付出，忘記自己的需要。</a:t>
            </a:r>
            <a:endParaRPr lang="zh-TW" altLang="zh-HK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zh-HK" altLang="zh-H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假如同學身邊擁有很多傾慕者，追求者眾，也要留心自己會否因個人的私</a:t>
            </a:r>
            <a:r>
              <a:rPr lang="zh-TW" altLang="zh-H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心</a:t>
            </a:r>
            <a:r>
              <a:rPr lang="zh-HK" altLang="zh-H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或貪圖利益，習</a:t>
            </a:r>
            <a:r>
              <a:rPr lang="zh-TW" altLang="zh-H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慣</a:t>
            </a:r>
            <a:r>
              <a:rPr lang="zh-HK" altLang="zh-H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不平</a:t>
            </a:r>
            <a:r>
              <a:rPr lang="zh-TW" altLang="zh-H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等</a:t>
            </a:r>
            <a:r>
              <a:rPr lang="zh-HK" altLang="zh-H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的單方</a:t>
            </a:r>
            <a:r>
              <a:rPr lang="zh-TW" altLang="zh-H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面</a:t>
            </a:r>
            <a:r>
              <a:rPr lang="zh-HK" altLang="zh-H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支配關係</a:t>
            </a:r>
            <a:r>
              <a:rPr lang="zh-TW" altLang="zh-H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。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zh-HK" altLang="zh-H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作</a:t>
            </a:r>
            <a:r>
              <a:rPr lang="zh-TW" altLang="zh-H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為</a:t>
            </a:r>
            <a:r>
              <a:rPr lang="zh-HK" altLang="zh-H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備受寵愛的大眾傾慕對象，或是不斷付出的傾慕者，都有一定程度的風險及影響</a:t>
            </a:r>
            <a:r>
              <a:rPr lang="zh-TW" altLang="zh-H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。</a:t>
            </a:r>
            <a:r>
              <a:rPr lang="zh-HK" altLang="zh-H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同學應自我警惕，不要因眼前短暫的利益和感覺，造成對自己及別人的長遠傷害。</a:t>
            </a:r>
            <a:endParaRPr lang="zh-TW" altLang="zh-HK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zh-HK" altLang="zh-H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單身或戀愛只是不同的感情狀態，戀愛不一定比單身好。同學要認清戀愛的真正</a:t>
            </a:r>
            <a:r>
              <a:rPr lang="zh-HK" altLang="zh-H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意義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，</a:t>
            </a:r>
            <a:r>
              <a:rPr lang="zh-HK" altLang="zh-H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以</a:t>
            </a:r>
            <a:r>
              <a:rPr lang="zh-HK" altLang="zh-H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正確的態度對待感情，避免因傳媒或朋友的影響而進入不平等的關係。</a:t>
            </a:r>
            <a:endParaRPr lang="zh-TW" altLang="zh-HK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7F876F-2EA3-4719-9A5E-377A5EEAC106}" type="slidenum">
              <a:rPr lang="zh-HK" altLang="en-US" smtClean="0"/>
              <a:t>11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3100943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7F876F-2EA3-4719-9A5E-377A5EEAC106}" type="slidenum">
              <a:rPr lang="zh-HK" altLang="en-US" smtClean="0"/>
              <a:t>12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066510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940889-8ABD-4E8D-9756-A00438ECDEFA}" type="slidenum">
              <a:rPr lang="zh-HK" altLang="en-US" smtClean="0"/>
              <a:t>2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846495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7F876F-2EA3-4719-9A5E-377A5EEAC106}" type="slidenum">
              <a:rPr lang="zh-HK" altLang="en-US" smtClean="0"/>
              <a:t>3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5883287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7F876F-2EA3-4719-9A5E-377A5EEAC106}" type="slidenum">
              <a:rPr lang="zh-HK" altLang="en-US" smtClean="0"/>
              <a:t>5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8033814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老師參考答案，見表</a:t>
            </a:r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7F876F-2EA3-4719-9A5E-377A5EEAC106}" type="slidenum">
              <a:rPr lang="zh-HK" altLang="en-US" smtClean="0"/>
              <a:t>6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0903608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/>
              <a:t>老師參考答案，見表</a:t>
            </a:r>
            <a:endParaRPr lang="zh-HK" altLang="en-US" dirty="0"/>
          </a:p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7F876F-2EA3-4719-9A5E-377A5EEAC106}" type="slidenum">
              <a:rPr lang="zh-HK" altLang="en-US" smtClean="0"/>
              <a:t>7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0057077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/>
              <a:t>老師參考答案，見表</a:t>
            </a:r>
            <a:endParaRPr lang="zh-HK" altLang="en-US" dirty="0"/>
          </a:p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7F876F-2EA3-4719-9A5E-377A5EEAC106}" type="slidenum">
              <a:rPr lang="zh-HK" altLang="en-US" smtClean="0"/>
              <a:t>8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8126532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sz="1400" dirty="0">
                <a:latin typeface="+mn-ea"/>
                <a:ea typeface="+mn-ea"/>
              </a:rPr>
              <a:t>參考答案</a:t>
            </a:r>
            <a:endParaRPr lang="en-US" altLang="zh-TW" sz="1400" dirty="0">
              <a:latin typeface="+mn-ea"/>
              <a:ea typeface="+mn-ea"/>
            </a:endParaRPr>
          </a:p>
          <a:p>
            <a:endParaRPr lang="en-US" altLang="zh-TW" sz="1400" dirty="0">
              <a:latin typeface="+mn-ea"/>
              <a:ea typeface="+mn-ea"/>
            </a:endParaRPr>
          </a:p>
          <a:p>
            <a:r>
              <a:rPr lang="en-US" altLang="zh-TW" sz="1400" dirty="0" smtClean="0">
                <a:latin typeface="+mn-ea"/>
                <a:ea typeface="+mn-ea"/>
              </a:rPr>
              <a:t>1</a:t>
            </a:r>
            <a:r>
              <a:rPr lang="en-US" altLang="zh-HK" sz="1400" dirty="0" smtClean="0">
                <a:solidFill>
                  <a:srgbClr val="7030A0"/>
                </a:solidFill>
                <a:latin typeface="+mn-ea"/>
                <a:ea typeface="+mn-ea"/>
              </a:rPr>
              <a:t>. </a:t>
            </a:r>
            <a:r>
              <a:rPr lang="zh-TW" altLang="en-US" sz="1400" dirty="0" smtClean="0">
                <a:solidFill>
                  <a:srgbClr val="7030A0"/>
                </a:solidFill>
                <a:latin typeface="+mn-ea"/>
                <a:ea typeface="+mn-ea"/>
              </a:rPr>
              <a:t>長期</a:t>
            </a:r>
            <a:r>
              <a:rPr lang="zh-TW" altLang="en-US" sz="1400" dirty="0">
                <a:solidFill>
                  <a:srgbClr val="7030A0"/>
                </a:solidFill>
                <a:latin typeface="+mn-ea"/>
                <a:ea typeface="+mn-ea"/>
              </a:rPr>
              <a:t>單方面</a:t>
            </a:r>
            <a:r>
              <a:rPr lang="zh-TW" altLang="en-US" sz="1400" dirty="0" smtClean="0">
                <a:solidFill>
                  <a:srgbClr val="7030A0"/>
                </a:solidFill>
                <a:latin typeface="+mn-ea"/>
                <a:ea typeface="+mn-ea"/>
              </a:rPr>
              <a:t>為傾慕對象付出</a:t>
            </a:r>
            <a:r>
              <a:rPr lang="zh-TW" altLang="zh-HK" sz="1400" dirty="0" smtClean="0">
                <a:solidFill>
                  <a:srgbClr val="7030A0"/>
                </a:solidFill>
                <a:latin typeface="+mn-ea"/>
                <a:ea typeface="+mn-ea"/>
              </a:rPr>
              <a:t>，</a:t>
            </a:r>
            <a:r>
              <a:rPr lang="zh-TW" altLang="zh-HK" sz="1400" dirty="0">
                <a:solidFill>
                  <a:srgbClr val="7030A0"/>
                </a:solidFill>
                <a:latin typeface="+mn-ea"/>
                <a:ea typeface="+mn-ea"/>
              </a:rPr>
              <a:t>會</a:t>
            </a:r>
            <a:r>
              <a:rPr lang="zh-TW" altLang="en-US" sz="1400" dirty="0">
                <a:solidFill>
                  <a:srgbClr val="0070C0"/>
                </a:solidFill>
                <a:latin typeface="+mn-ea"/>
                <a:ea typeface="+mn-ea"/>
              </a:rPr>
              <a:t>浪費精力、時間、金錢</a:t>
            </a:r>
            <a:r>
              <a:rPr lang="en-US" altLang="zh-TW" sz="1400" dirty="0">
                <a:solidFill>
                  <a:srgbClr val="0070C0"/>
                </a:solidFill>
                <a:latin typeface="+mn-ea"/>
                <a:ea typeface="+mn-ea"/>
              </a:rPr>
              <a:t>/</a:t>
            </a:r>
            <a:r>
              <a:rPr lang="zh-HK" altLang="zh-HK" sz="1400" dirty="0">
                <a:solidFill>
                  <a:srgbClr val="0070C0"/>
                </a:solidFill>
                <a:latin typeface="+mn-ea"/>
                <a:ea typeface="+mn-ea"/>
              </a:rPr>
              <a:t>失</a:t>
            </a:r>
            <a:r>
              <a:rPr lang="zh-TW" altLang="zh-HK" sz="1400" dirty="0">
                <a:solidFill>
                  <a:srgbClr val="0070C0"/>
                </a:solidFill>
                <a:latin typeface="+mn-ea"/>
                <a:ea typeface="+mn-ea"/>
              </a:rPr>
              <a:t>去</a:t>
            </a:r>
            <a:r>
              <a:rPr lang="zh-HK" altLang="zh-HK" sz="1400" dirty="0">
                <a:solidFill>
                  <a:srgbClr val="0070C0"/>
                </a:solidFill>
                <a:latin typeface="+mn-ea"/>
                <a:ea typeface="+mn-ea"/>
              </a:rPr>
              <a:t>自我生活價值</a:t>
            </a:r>
            <a:r>
              <a:rPr lang="en-US" altLang="zh-HK" sz="1400" dirty="0">
                <a:solidFill>
                  <a:srgbClr val="0070C0"/>
                </a:solidFill>
                <a:latin typeface="+mn-ea"/>
                <a:ea typeface="+mn-ea"/>
              </a:rPr>
              <a:t>/</a:t>
            </a:r>
            <a:r>
              <a:rPr lang="zh-TW" altLang="en-US" sz="1400" dirty="0">
                <a:solidFill>
                  <a:srgbClr val="0070C0"/>
                </a:solidFill>
                <a:latin typeface="+mn-ea"/>
                <a:ea typeface="+mn-ea"/>
              </a:rPr>
              <a:t>形成</a:t>
            </a:r>
            <a:r>
              <a:rPr lang="zh-TW" altLang="en-US" sz="1400" dirty="0" smtClean="0">
                <a:solidFill>
                  <a:srgbClr val="0070C0"/>
                </a:solidFill>
                <a:latin typeface="+mn-ea"/>
                <a:ea typeface="+mn-ea"/>
              </a:rPr>
              <a:t>錯誤期望。為博對象一笑，傾慕者願意付出大量的金錢和時間，耗盡精力和心思，換來的只是虛情假意，白白浪費了寶貴的青春，醒覺時已經恨錯難返。</a:t>
            </a:r>
            <a:endParaRPr lang="en-US" altLang="zh-TW" sz="1400" dirty="0" smtClean="0">
              <a:solidFill>
                <a:srgbClr val="0070C0"/>
              </a:solidFill>
              <a:latin typeface="+mn-ea"/>
              <a:ea typeface="+mn-ea"/>
            </a:endParaRPr>
          </a:p>
          <a:p>
            <a:r>
              <a:rPr lang="en-US" altLang="zh-TW" sz="1400" dirty="0" smtClean="0">
                <a:solidFill>
                  <a:srgbClr val="0070C0"/>
                </a:solidFill>
                <a:latin typeface="+mn-ea"/>
                <a:ea typeface="+mn-ea"/>
              </a:rPr>
              <a:t>    </a:t>
            </a:r>
            <a:r>
              <a:rPr lang="zh-TW" altLang="en-US" sz="1400" dirty="0" smtClean="0">
                <a:solidFill>
                  <a:srgbClr val="0070C0"/>
                </a:solidFill>
                <a:latin typeface="+mn-ea"/>
                <a:ea typeface="+mn-ea"/>
              </a:rPr>
              <a:t>若</a:t>
            </a:r>
            <a:r>
              <a:rPr lang="zh-TW" altLang="en-US" sz="1400" dirty="0">
                <a:solidFill>
                  <a:srgbClr val="0070C0"/>
                </a:solidFill>
                <a:latin typeface="+mn-ea"/>
                <a:ea typeface="+mn-ea"/>
              </a:rPr>
              <a:t>對方根本不打算跟你成為情侶，會造成長期折磨和痛苦</a:t>
            </a:r>
            <a:r>
              <a:rPr lang="zh-TW" altLang="en-US" sz="1400" dirty="0" smtClean="0">
                <a:solidFill>
                  <a:srgbClr val="0070C0"/>
                </a:solidFill>
                <a:latin typeface="+mn-ea"/>
                <a:ea typeface="+mn-ea"/>
              </a:rPr>
              <a:t>。</a:t>
            </a:r>
            <a:endParaRPr lang="en-US" altLang="zh-TW" sz="1400" dirty="0" smtClean="0">
              <a:solidFill>
                <a:srgbClr val="0070C0"/>
              </a:solidFill>
              <a:latin typeface="+mn-ea"/>
              <a:ea typeface="+mn-ea"/>
            </a:endParaRPr>
          </a:p>
          <a:p>
            <a:r>
              <a:rPr lang="en-US" altLang="zh-TW" sz="1400" dirty="0" smtClean="0">
                <a:solidFill>
                  <a:srgbClr val="0070C0"/>
                </a:solidFill>
                <a:latin typeface="+mn-ea"/>
                <a:ea typeface="+mn-ea"/>
              </a:rPr>
              <a:t>2. </a:t>
            </a:r>
            <a:r>
              <a:rPr lang="zh-TW" altLang="en-US" sz="1400" dirty="0" smtClean="0">
                <a:solidFill>
                  <a:srgbClr val="0070C0"/>
                </a:solidFill>
                <a:latin typeface="+mn-ea"/>
                <a:ea typeface="+mn-ea"/>
              </a:rPr>
              <a:t>開展一段戀愛關係，取決於傾慕對象待你是否真心。如果對方只是虛情假意，目的是令你為其服務、支付開支、解悶、接送及解決瑣事，一切都不值得。</a:t>
            </a:r>
            <a:endParaRPr lang="en-US" altLang="zh-TW" sz="1400" dirty="0" smtClean="0">
              <a:solidFill>
                <a:srgbClr val="0070C0"/>
              </a:solidFill>
              <a:latin typeface="+mn-ea"/>
              <a:ea typeface="+mn-ea"/>
            </a:endParaRPr>
          </a:p>
          <a:p>
            <a:r>
              <a:rPr lang="en-US" altLang="zh-TW" sz="1400" dirty="0" smtClean="0">
                <a:solidFill>
                  <a:srgbClr val="0070C0"/>
                </a:solidFill>
                <a:latin typeface="+mn-ea"/>
                <a:ea typeface="+mn-ea"/>
              </a:rPr>
              <a:t>    </a:t>
            </a:r>
            <a:r>
              <a:rPr lang="zh-TW" altLang="en-US" sz="1400" dirty="0" smtClean="0">
                <a:solidFill>
                  <a:srgbClr val="0070C0"/>
                </a:solidFill>
                <a:latin typeface="+mn-ea"/>
                <a:ea typeface="+mn-ea"/>
              </a:rPr>
              <a:t>不論傾慕別人或被追求，雙方應該建立平等及互相尊重的關係。假如關係只基於單方面的付出或物質上的享受，那是控制不是愛，宜及早理智離場。</a:t>
            </a:r>
            <a:endParaRPr lang="en-US" altLang="zh-TW" sz="1400" dirty="0">
              <a:solidFill>
                <a:srgbClr val="0070C0"/>
              </a:solidFill>
              <a:latin typeface="+mn-ea"/>
              <a:ea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zh-HK" sz="1400" dirty="0" smtClean="0">
                <a:latin typeface="+mn-ea"/>
                <a:ea typeface="+mn-ea"/>
              </a:rPr>
              <a:t>3. </a:t>
            </a:r>
            <a:r>
              <a:rPr lang="zh-TW" altLang="en-US" sz="1400" kern="1200" dirty="0">
                <a:solidFill>
                  <a:srgbClr val="7030A0"/>
                </a:solidFill>
                <a:latin typeface="+mn-ea"/>
                <a:ea typeface="+mn-ea"/>
                <a:cs typeface="+mn-cs"/>
              </a:rPr>
              <a:t>萬千</a:t>
            </a:r>
            <a:r>
              <a:rPr lang="zh-TW" altLang="en-US" sz="1400" kern="1200" dirty="0" smtClean="0">
                <a:solidFill>
                  <a:srgbClr val="7030A0"/>
                </a:solidFill>
                <a:latin typeface="+mn-ea"/>
                <a:ea typeface="+mn-ea"/>
                <a:cs typeface="+mn-cs"/>
              </a:rPr>
              <a:t>寵愛而</a:t>
            </a:r>
            <a:r>
              <a:rPr lang="zh-TW" altLang="en-US" sz="1400" kern="1200" dirty="0" smtClean="0">
                <a:solidFill>
                  <a:srgbClr val="0070C0"/>
                </a:solidFill>
                <a:latin typeface="+mn-ea"/>
                <a:ea typeface="+mn-ea"/>
                <a:cs typeface="+mn-cs"/>
              </a:rPr>
              <a:t>「</a:t>
            </a:r>
            <a:r>
              <a:rPr lang="zh-HK" altLang="en-US" sz="1400" kern="1200" dirty="0" smtClean="0">
                <a:solidFill>
                  <a:srgbClr val="0070C0"/>
                </a:solidFill>
                <a:latin typeface="+mn-ea"/>
                <a:ea typeface="+mn-ea"/>
                <a:cs typeface="+mn-cs"/>
              </a:rPr>
              <a:t>有風</a:t>
            </a:r>
            <a:r>
              <a:rPr lang="zh-TW" altLang="en-US" sz="1400" kern="1200" dirty="0" smtClean="0">
                <a:solidFill>
                  <a:srgbClr val="0070C0"/>
                </a:solidFill>
                <a:latin typeface="+mn-ea"/>
                <a:ea typeface="+mn-ea"/>
                <a:cs typeface="+mn-cs"/>
              </a:rPr>
              <a:t>駛</a:t>
            </a:r>
            <a:r>
              <a:rPr lang="zh-HK" altLang="en-US" sz="1400" kern="1200" dirty="0" smtClean="0">
                <a:solidFill>
                  <a:srgbClr val="0070C0"/>
                </a:solidFill>
                <a:latin typeface="+mn-ea"/>
                <a:ea typeface="+mn-ea"/>
                <a:cs typeface="+mn-cs"/>
              </a:rPr>
              <a:t>盡</a:t>
            </a:r>
            <a:r>
              <a:rPr lang="zh-HK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𢃇</a:t>
            </a:r>
            <a:r>
              <a:rPr lang="zh-TW" altLang="en-US" sz="1400" kern="1200" dirty="0" smtClean="0">
                <a:solidFill>
                  <a:srgbClr val="0070C0"/>
                </a:solidFill>
                <a:latin typeface="+mn-ea"/>
                <a:ea typeface="+mn-ea"/>
                <a:cs typeface="+mn-cs"/>
              </a:rPr>
              <a:t>」，容易</a:t>
            </a:r>
            <a:r>
              <a:rPr lang="zh-TW" altLang="en-US" sz="1400" kern="1200" dirty="0" smtClean="0">
                <a:solidFill>
                  <a:srgbClr val="7030A0"/>
                </a:solidFill>
                <a:latin typeface="+mn-ea"/>
                <a:ea typeface="+mn-ea"/>
                <a:cs typeface="+mn-cs"/>
              </a:rPr>
              <a:t>出現不健康的心理，</a:t>
            </a:r>
            <a:r>
              <a:rPr lang="zh-TW" altLang="en-US" sz="1400" kern="1200" dirty="0">
                <a:solidFill>
                  <a:srgbClr val="7030A0"/>
                </a:solidFill>
                <a:latin typeface="+mn-ea"/>
                <a:ea typeface="+mn-ea"/>
                <a:cs typeface="+mn-cs"/>
              </a:rPr>
              <a:t>如</a:t>
            </a:r>
            <a:r>
              <a:rPr lang="zh-TW" altLang="en-US" sz="1400" kern="1200" dirty="0" smtClean="0">
                <a:solidFill>
                  <a:srgbClr val="7030A0"/>
                </a:solidFill>
                <a:latin typeface="+mn-ea"/>
                <a:ea typeface="+mn-ea"/>
                <a:cs typeface="+mn-cs"/>
              </a:rPr>
              <a:t>：利用別人的愛慕而習慣支配</a:t>
            </a:r>
            <a:r>
              <a:rPr lang="zh-HK" altLang="zh-HK" sz="1400" kern="1200" dirty="0" smtClean="0">
                <a:solidFill>
                  <a:srgbClr val="7030A0"/>
                </a:solidFill>
                <a:latin typeface="+mn-ea"/>
                <a:ea typeface="+mn-ea"/>
                <a:cs typeface="+mn-cs"/>
              </a:rPr>
              <a:t>傾慕者</a:t>
            </a:r>
            <a:r>
              <a:rPr lang="zh-TW" altLang="en-US" sz="1400" kern="1200" dirty="0" smtClean="0">
                <a:solidFill>
                  <a:srgbClr val="7030A0"/>
                </a:solidFill>
                <a:latin typeface="+mn-ea"/>
                <a:ea typeface="+mn-ea"/>
                <a:cs typeface="+mn-cs"/>
              </a:rPr>
              <a:t>、對人不真誠、不懂珍惜真愛</a:t>
            </a:r>
            <a:r>
              <a:rPr lang="en-US" altLang="zh-TW" sz="1400" kern="1200" dirty="0" smtClean="0">
                <a:solidFill>
                  <a:srgbClr val="7030A0"/>
                </a:solidFill>
                <a:latin typeface="+mn-ea"/>
                <a:ea typeface="+mn-ea"/>
                <a:cs typeface="+mn-cs"/>
              </a:rPr>
              <a:t>……</a:t>
            </a:r>
            <a:r>
              <a:rPr lang="zh-TW" altLang="en-US" sz="1400" kern="1200" dirty="0" smtClean="0">
                <a:solidFill>
                  <a:srgbClr val="7030A0"/>
                </a:solidFill>
                <a:latin typeface="+mn-ea"/>
                <a:ea typeface="+mn-ea"/>
                <a:cs typeface="+mn-cs"/>
              </a:rPr>
              <a:t>這種不平等的單方面支配模式，有礙日後與人發展互相尊重的愛情關係。</a:t>
            </a:r>
            <a:endParaRPr lang="en-US" altLang="zh-TW" sz="1400" kern="1200" dirty="0" smtClean="0">
              <a:solidFill>
                <a:srgbClr val="7030A0"/>
              </a:solidFill>
              <a:latin typeface="+mn-ea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zh-TW" sz="1400" kern="1200" dirty="0" smtClean="0">
                <a:solidFill>
                  <a:srgbClr val="7030A0"/>
                </a:solidFill>
                <a:latin typeface="+mn-ea"/>
                <a:ea typeface="+mn-ea"/>
                <a:cs typeface="+mn-cs"/>
              </a:rPr>
              <a:t>    </a:t>
            </a:r>
            <a:r>
              <a:rPr lang="zh-TW" altLang="en-US" sz="1400" kern="1200" dirty="0" smtClean="0">
                <a:solidFill>
                  <a:srgbClr val="7030A0"/>
                </a:solidFill>
                <a:latin typeface="+mn-ea"/>
                <a:ea typeface="+mn-ea"/>
                <a:cs typeface="+mn-cs"/>
              </a:rPr>
              <a:t>要學習調整心態，明確告訴對方自己的取態，千萬不可利用別人的感情支配</a:t>
            </a:r>
            <a:r>
              <a:rPr lang="zh-HK" altLang="zh-HK" sz="1400" kern="1200" dirty="0" smtClean="0">
                <a:solidFill>
                  <a:srgbClr val="7030A0"/>
                </a:solidFill>
                <a:latin typeface="+mn-ea"/>
                <a:ea typeface="+mn-ea"/>
                <a:cs typeface="+mn-cs"/>
              </a:rPr>
              <a:t>傾慕者</a:t>
            </a:r>
            <a:r>
              <a:rPr lang="zh-TW" altLang="en-US" sz="1400" kern="1200" dirty="0" smtClean="0">
                <a:solidFill>
                  <a:srgbClr val="7030A0"/>
                </a:solidFill>
                <a:latin typeface="+mn-ea"/>
                <a:ea typeface="+mn-ea"/>
                <a:cs typeface="+mn-cs"/>
              </a:rPr>
              <a:t>，以免傷害別人，自己也落得</a:t>
            </a:r>
            <a:r>
              <a:rPr lang="zh-TW" altLang="en-US" sz="1400" kern="1200" dirty="0">
                <a:solidFill>
                  <a:srgbClr val="7030A0"/>
                </a:solidFill>
                <a:latin typeface="+mn-ea"/>
                <a:ea typeface="+mn-ea"/>
                <a:cs typeface="+mn-cs"/>
              </a:rPr>
              <a:t>玩弄感情之</a:t>
            </a:r>
            <a:r>
              <a:rPr lang="zh-TW" altLang="en-US" sz="1400" kern="1200" dirty="0" smtClean="0">
                <a:solidFill>
                  <a:srgbClr val="7030A0"/>
                </a:solidFill>
                <a:latin typeface="+mn-ea"/>
                <a:ea typeface="+mn-ea"/>
                <a:cs typeface="+mn-cs"/>
              </a:rPr>
              <a:t>名。</a:t>
            </a:r>
            <a:endParaRPr lang="en-US" altLang="zh-TW" sz="1400" kern="1200" dirty="0" smtClean="0">
              <a:solidFill>
                <a:srgbClr val="7030A0"/>
              </a:solidFill>
              <a:latin typeface="+mn-ea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zh-TW" sz="1400" dirty="0" smtClean="0">
                <a:solidFill>
                  <a:srgbClr val="0070C0"/>
                </a:solidFill>
                <a:latin typeface="+mn-ea"/>
                <a:ea typeface="+mn-ea"/>
              </a:rPr>
              <a:t>4.</a:t>
            </a:r>
            <a:r>
              <a:rPr lang="zh-TW" altLang="en-US" sz="1400" dirty="0" smtClean="0">
                <a:solidFill>
                  <a:srgbClr val="0070C0"/>
                </a:solidFill>
                <a:latin typeface="+mn-ea"/>
                <a:ea typeface="+mn-ea"/>
              </a:rPr>
              <a:t> </a:t>
            </a:r>
            <a:r>
              <a:rPr lang="zh-TW" altLang="en-US" sz="1400" dirty="0">
                <a:solidFill>
                  <a:srgbClr val="0070C0"/>
                </a:solidFill>
                <a:latin typeface="+mn-ea"/>
                <a:ea typeface="+mn-ea"/>
              </a:rPr>
              <a:t>愛情不是生活全部，人生還有很多有意義的事情</a:t>
            </a:r>
            <a:r>
              <a:rPr lang="zh-TW" altLang="en-US" sz="1400" dirty="0" smtClean="0">
                <a:solidFill>
                  <a:srgbClr val="0070C0"/>
                </a:solidFill>
                <a:latin typeface="+mn-ea"/>
                <a:ea typeface="+mn-ea"/>
              </a:rPr>
              <a:t>值得花</a:t>
            </a:r>
            <a:r>
              <a:rPr lang="zh-TW" altLang="en-US" sz="1400" dirty="0">
                <a:solidFill>
                  <a:srgbClr val="0070C0"/>
                </a:solidFill>
                <a:latin typeface="+mn-ea"/>
                <a:ea typeface="+mn-ea"/>
              </a:rPr>
              <a:t>時間去追求</a:t>
            </a:r>
            <a:r>
              <a:rPr lang="zh-TW" altLang="en-US" sz="1400" dirty="0" smtClean="0">
                <a:solidFill>
                  <a:srgbClr val="0070C0"/>
                </a:solidFill>
                <a:latin typeface="+mn-ea"/>
                <a:ea typeface="+mn-ea"/>
              </a:rPr>
              <a:t>。</a:t>
            </a:r>
            <a:r>
              <a:rPr lang="zh-HK" altLang="zh-H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單身或戀愛只是不同的感情狀態，戀愛不一定比單身好。同學要認清戀愛的真正</a:t>
            </a:r>
            <a:r>
              <a:rPr lang="zh-HK" altLang="zh-H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意義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，</a:t>
            </a:r>
            <a:r>
              <a:rPr lang="zh-HK" altLang="zh-H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以</a:t>
            </a:r>
            <a:r>
              <a:rPr lang="zh-HK" altLang="zh-H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正確的態度對待感情，避免因傳媒或朋友的影響而進入不平等的關係。</a:t>
            </a:r>
            <a:endParaRPr lang="en-US" altLang="zh-HK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zh-H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 </a:t>
            </a:r>
            <a:r>
              <a:rPr lang="zh-HK" altLang="zh-H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要好好戀愛，事前宜了解戀愛的真正意義：愛情包括尊重、溝通和體諒，認清甚麼人最適合自己，並懂得分配時間，不會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以</a:t>
            </a:r>
            <a:r>
              <a:rPr lang="zh-HK" altLang="zh-H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戀愛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來定義</a:t>
            </a:r>
            <a:r>
              <a:rPr lang="zh-HK" altLang="zh-H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生活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的價值</a:t>
            </a:r>
            <a:r>
              <a:rPr lang="zh-HK" altLang="zh-H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。</a:t>
            </a:r>
            <a:endParaRPr lang="zh-TW" altLang="zh-HK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7F876F-2EA3-4719-9A5E-377A5EEAC106}" type="slidenum">
              <a:rPr lang="zh-HK" altLang="en-US" smtClean="0"/>
              <a:t>9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9798022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7F876F-2EA3-4719-9A5E-377A5EEAC106}" type="slidenum">
              <a:rPr lang="zh-HK" altLang="en-US" smtClean="0"/>
              <a:t>10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8482839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microsoft.com/office/2007/relationships/hdphoto" Target="../media/hdphoto1.wdp"/><Relationship Id="rId7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microsoft.com/office/2007/relationships/hdphoto" Target="../media/hdphoto2.wdp"/><Relationship Id="rId4" Type="http://schemas.openxmlformats.org/officeDocument/2006/relationships/image" Target="../media/image4.png"/><Relationship Id="rId9" Type="http://schemas.openxmlformats.org/officeDocument/2006/relationships/image" Target="../media/image8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101949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D8B48-12DD-41D0-B513-3FB2A8A9BDE2}" type="datetimeFigureOut">
              <a:rPr lang="zh-HK" altLang="en-US" smtClean="0"/>
              <a:t>15/4/2021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739FB-4969-4E75-B880-1E31586F66C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8377705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D8B48-12DD-41D0-B513-3FB2A8A9BDE2}" type="datetimeFigureOut">
              <a:rPr lang="zh-HK" altLang="en-US" smtClean="0"/>
              <a:t>15/4/2021</a:t>
            </a:fld>
            <a:endParaRPr lang="zh-HK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739FB-4969-4E75-B880-1E31586F66C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5098976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D8B48-12DD-41D0-B513-3FB2A8A9BDE2}" type="datetimeFigureOut">
              <a:rPr lang="zh-HK" altLang="en-US" smtClean="0"/>
              <a:t>15/4/2021</a:t>
            </a:fld>
            <a:endParaRPr lang="zh-HK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739FB-4969-4E75-B880-1E31586F66C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5439727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D8B48-12DD-41D0-B513-3FB2A8A9BDE2}" type="datetimeFigureOut">
              <a:rPr lang="zh-HK" altLang="en-US" smtClean="0"/>
              <a:t>15/4/2021</a:t>
            </a:fld>
            <a:endParaRPr lang="zh-HK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739FB-4969-4E75-B880-1E31586F66C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6042434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>
            <a:extLst>
              <a:ext uri="{FF2B5EF4-FFF2-40B4-BE49-F238E27FC236}">
                <a16:creationId xmlns:a16="http://schemas.microsoft.com/office/drawing/2014/main" id="{7C215A4E-672E-4B67-9E28-20228383E6E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3" t="2648" r="1771"/>
          <a:stretch/>
        </p:blipFill>
        <p:spPr>
          <a:xfrm>
            <a:off x="-17092" y="17092"/>
            <a:ext cx="9152546" cy="6840908"/>
          </a:xfrm>
          <a:prstGeom prst="rect">
            <a:avLst/>
          </a:prstGeom>
        </p:spPr>
      </p:pic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D8B48-12DD-41D0-B513-3FB2A8A9BDE2}" type="datetimeFigureOut">
              <a:rPr lang="zh-HK" altLang="en-US" smtClean="0"/>
              <a:t>15/4/2021</a:t>
            </a:fld>
            <a:endParaRPr lang="zh-HK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739FB-4969-4E75-B880-1E31586F66C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3641056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D8B48-12DD-41D0-B513-3FB2A8A9BDE2}" type="datetimeFigureOut">
              <a:rPr lang="zh-HK" altLang="en-US" smtClean="0"/>
              <a:t>15/4/2021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739FB-4969-4E75-B880-1E31586F66C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250744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HK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D8B48-12DD-41D0-B513-3FB2A8A9BDE2}" type="datetimeFigureOut">
              <a:rPr lang="zh-HK" altLang="en-US" smtClean="0"/>
              <a:t>15/4/2021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739FB-4969-4E75-B880-1E31586F66C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9280679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D8B48-12DD-41D0-B513-3FB2A8A9BDE2}" type="datetimeFigureOut">
              <a:rPr lang="zh-HK" altLang="en-US" smtClean="0"/>
              <a:t>15/4/2021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739FB-4969-4E75-B880-1E31586F66C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767506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D8B48-12DD-41D0-B513-3FB2A8A9BDE2}" type="datetimeFigureOut">
              <a:rPr lang="zh-HK" altLang="en-US" smtClean="0"/>
              <a:t>15/4/2021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739FB-4969-4E75-B880-1E31586F66C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0948418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20299" y="5315484"/>
            <a:ext cx="1535025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504" y="59821"/>
            <a:ext cx="1403453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9520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504" y="59821"/>
            <a:ext cx="1403453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47527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\\192.9.210.142\sup_common\Resources\EDB_illustrations\comics4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604" b="100000" l="6761" r="81972">
                        <a14:backgroundMark x1="57465" y1="48874" x2="57465" y2="48874"/>
                        <a14:backgroundMark x1="53803" y1="49775" x2="53803" y2="49775"/>
                        <a14:backgroundMark x1="75915" y1="51126" x2="75915" y2="511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0775"/>
          <a:stretch/>
        </p:blipFill>
        <p:spPr bwMode="auto">
          <a:xfrm>
            <a:off x="-167670" y="-14725"/>
            <a:ext cx="2952328" cy="1647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\\192.9.210.142\sup_common\Resources\EDB_illustrations\comics1.jpg"/>
          <p:cNvPicPr>
            <a:picLocks noChangeAspect="1" noChangeArrowheads="1"/>
          </p:cNvPicPr>
          <p:nvPr userDrawn="1"/>
        </p:nvPicPr>
        <p:blipFill rotWithShape="1">
          <a:blip r:embed="rId4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685" b="100000" l="21972" r="73380">
                        <a14:backgroundMark x1="71150" y1="85030" x2="71150" y2="85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8278"/>
          <a:stretch/>
        </p:blipFill>
        <p:spPr bwMode="auto">
          <a:xfrm>
            <a:off x="6916464" y="4983977"/>
            <a:ext cx="2117469" cy="1846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群組 10"/>
          <p:cNvGrpSpPr/>
          <p:nvPr userDrawn="1"/>
        </p:nvGrpSpPr>
        <p:grpSpPr>
          <a:xfrm>
            <a:off x="503867" y="5517232"/>
            <a:ext cx="5544616" cy="1058554"/>
            <a:chOff x="503867" y="5356433"/>
            <a:chExt cx="5544616" cy="1058554"/>
          </a:xfrm>
        </p:grpSpPr>
        <p:pic>
          <p:nvPicPr>
            <p:cNvPr id="4" name="圖片 3" descr="C:\Users\nevin\Desktop\httpswww.pexels.comphotoboy-fashion-handsome-man-274594.jpg"/>
            <p:cNvPicPr/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1679" y="5356433"/>
              <a:ext cx="720000" cy="720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" name="圖片 4" descr="C:\Users\nevin\Desktop\httpswww.pexels.comphotoman-rich-travel-shopping-33250.jpg"/>
            <p:cNvPicPr/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23728" y="5356433"/>
              <a:ext cx="720000" cy="720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" name="圖片 5" descr="C:\Users\nevin\Desktop\httpswww.pexels.comphotomacbook-air-beside-notebook-and-camera-916335.jpg"/>
            <p:cNvPicPr/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35896" y="5356433"/>
              <a:ext cx="720000" cy="720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" name="圖片 6" descr="C:\Users\nevin\Desktop\httpswww.pexels.comphotoperson-operating-smartwatch-893891.jpg"/>
            <p:cNvPicPr/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73231" y="5356433"/>
              <a:ext cx="720000" cy="720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" name="文字方塊 9"/>
            <p:cNvSpPr txBox="1"/>
            <p:nvPr userDrawn="1"/>
          </p:nvSpPr>
          <p:spPr>
            <a:xfrm>
              <a:off x="503867" y="6076433"/>
              <a:ext cx="554461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1600">
                  <a:latin typeface="華康細圓體" pitchFamily="49" charset="-120"/>
                  <a:ea typeface="華康細圓體" pitchFamily="49" charset="-120"/>
                </a:rPr>
                <a:t>顏   值        金   錢        技   能        時   間</a:t>
              </a:r>
              <a:endParaRPr lang="zh-HK" altLang="en-US" sz="1600">
                <a:latin typeface="華康細圓體" pitchFamily="49" charset="-120"/>
                <a:ea typeface="華康細圓體" pitchFamily="49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84105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quarter" idx="10"/>
          </p:nvPr>
        </p:nvSpPr>
        <p:spPr>
          <a:xfrm>
            <a:off x="570706" y="1628800"/>
            <a:ext cx="8002587" cy="4608214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05869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D8B48-12DD-41D0-B513-3FB2A8A9BDE2}" type="datetimeFigureOut">
              <a:rPr lang="zh-HK" altLang="en-US" smtClean="0"/>
              <a:t>15/4/2021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739FB-4969-4E75-B880-1E31586F66C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5116259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D8B48-12DD-41D0-B513-3FB2A8A9BDE2}" type="datetimeFigureOut">
              <a:rPr lang="zh-HK" altLang="en-US" smtClean="0"/>
              <a:t>15/4/2021</a:t>
            </a:fld>
            <a:endParaRPr lang="zh-HK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739FB-4969-4E75-B880-1E31586F66C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8060195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D8B48-12DD-41D0-B513-3FB2A8A9BDE2}" type="datetimeFigureOut">
              <a:rPr lang="zh-HK" altLang="en-US" smtClean="0"/>
              <a:t>15/4/2021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739FB-4969-4E75-B880-1E31586F66C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3770821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D8B48-12DD-41D0-B513-3FB2A8A9BDE2}" type="datetimeFigureOut">
              <a:rPr lang="zh-HK" altLang="en-US" smtClean="0"/>
              <a:t>15/4/2021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739FB-4969-4E75-B880-1E31586F66C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8441062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D8B48-12DD-41D0-B513-3FB2A8A9BDE2}" type="datetimeFigureOut">
              <a:rPr lang="zh-HK" altLang="en-US" smtClean="0"/>
              <a:t>15/4/2021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A739FB-4969-4E75-B880-1E31586F66C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044509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6" r:id="rId3"/>
    <p:sldLayoutId id="2147483661" r:id="rId4"/>
    <p:sldLayoutId id="2147483662" r:id="rId5"/>
    <p:sldLayoutId id="2147483663" r:id="rId6"/>
    <p:sldLayoutId id="2147483664" r:id="rId7"/>
    <p:sldLayoutId id="2147483650" r:id="rId8"/>
    <p:sldLayoutId id="2147483651" r:id="rId9"/>
    <p:sldLayoutId id="2147483652" r:id="rId10"/>
    <p:sldLayoutId id="2147483653" r:id="rId11"/>
    <p:sldLayoutId id="2147483654" r:id="rId12"/>
    <p:sldLayoutId id="2147483655" r:id="rId13"/>
    <p:sldLayoutId id="2147483665" r:id="rId14"/>
    <p:sldLayoutId id="2147483656" r:id="rId15"/>
    <p:sldLayoutId id="2147483657" r:id="rId16"/>
    <p:sldLayoutId id="2147483658" r:id="rId17"/>
    <p:sldLayoutId id="2147483659" r:id="rId18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H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3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467544" y="1484784"/>
            <a:ext cx="581808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6600" b="1" dirty="0">
                <a:solidFill>
                  <a:srgbClr val="008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生活事件事例</a:t>
            </a:r>
            <a:endParaRPr lang="en-US" altLang="zh-TW" sz="6600" b="1" dirty="0">
              <a:solidFill>
                <a:srgbClr val="008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6600" b="1" dirty="0">
                <a:solidFill>
                  <a:srgbClr val="008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「愛情追兵」</a:t>
            </a:r>
            <a:endParaRPr lang="zh-HK" altLang="en-US" sz="6600" b="1" dirty="0">
              <a:solidFill>
                <a:srgbClr val="008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" name="Picture 2" descr="scene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106" b="92847" l="12382" r="63537">
                        <a14:backgroundMark x1="32275" y1="48522" x2="32275" y2="48522"/>
                        <a14:backgroundMark x1="34028" y1="48218" x2="34028" y2="48218"/>
                        <a14:backgroundMark x1="30948" y1="43897" x2="30948" y2="43897"/>
                        <a14:backgroundMark x1="35261" y1="43897" x2="35261" y2="43897"/>
                        <a14:backgroundMark x1="28863" y1="43215" x2="28863" y2="43215"/>
                        <a14:backgroundMark x1="31848" y1="54132" x2="31848" y2="5413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1246"/>
          <a:stretch/>
        </p:blipFill>
        <p:spPr bwMode="auto">
          <a:xfrm>
            <a:off x="5076057" y="2204864"/>
            <a:ext cx="3816424" cy="4059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標題 1"/>
          <p:cNvSpPr txBox="1"/>
          <p:nvPr/>
        </p:nvSpPr>
        <p:spPr>
          <a:xfrm>
            <a:off x="683568" y="4437112"/>
            <a:ext cx="4347001" cy="13541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4" tIns="91424" rIns="91424" bIns="91424" anchor="b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200" b="1">
                <a:solidFill>
                  <a:srgbClr val="000066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  <a:sym typeface="Amatic SC"/>
              </a:rPr>
              <a:t>教育局　課程發展處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  <a:sym typeface="Amatic SC"/>
            </a:endParaRP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200" b="1">
                <a:solidFill>
                  <a:srgbClr val="000066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  <a:sym typeface="Amatic SC"/>
              </a:rPr>
              <a:t>德育、公民及國民教育組製作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  <a:sym typeface="Amatic SC"/>
            </a:endParaRP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200" b="1">
                <a:solidFill>
                  <a:srgbClr val="000066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  <a:sym typeface="Amatic SC"/>
              </a:rPr>
              <a:t>2021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  <a:sym typeface="Amatic SC"/>
              </a:rPr>
              <a:t>年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  <a:sym typeface="Amatic SC"/>
              </a:rPr>
              <a:t>4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  <a:sym typeface="Amatic SC"/>
              </a:rPr>
              <a:t>月</a:t>
            </a:r>
            <a:endParaRPr dirty="0"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  <a:sym typeface="Amatic SC"/>
            </a:endParaRPr>
          </a:p>
        </p:txBody>
      </p:sp>
      <p:sp>
        <p:nvSpPr>
          <p:cNvPr id="7" name="標題 1">
            <a:extLst>
              <a:ext uri="{FF2B5EF4-FFF2-40B4-BE49-F238E27FC236}">
                <a16:creationId xmlns:a16="http://schemas.microsoft.com/office/drawing/2014/main" id="{D29AF0F0-A223-407D-8588-1935043AF8BB}"/>
              </a:ext>
            </a:extLst>
          </p:cNvPr>
          <p:cNvSpPr txBox="1"/>
          <p:nvPr/>
        </p:nvSpPr>
        <p:spPr>
          <a:xfrm>
            <a:off x="683568" y="3653299"/>
            <a:ext cx="4347001" cy="9386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91424" tIns="91424" rIns="91424" bIns="91424" anchor="ctr">
            <a:spAutoFit/>
          </a:bodyPr>
          <a:lstStyle/>
          <a:p>
            <a:pPr marL="0" marR="0" lvl="0" indent="0" defTabSz="914400" rtl="0" eaLnBrk="1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200" b="1">
                <a:solidFill>
                  <a:srgbClr val="000066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  <a:sym typeface="Amatic SC"/>
              </a:rPr>
              <a:t>價值觀教育（性教育）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  <a:sym typeface="Amatic SC"/>
            </a:endParaRPr>
          </a:p>
          <a:p>
            <a:pPr marL="0" marR="0" lvl="0" indent="0" defTabSz="914400" rtl="0" eaLnBrk="1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200" b="1">
                <a:solidFill>
                  <a:srgbClr val="000066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  <a:sym typeface="Amatic SC"/>
              </a:rPr>
              <a:t>初中至高中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  <a:sym typeface="Amatic SC"/>
            </a:endParaRPr>
          </a:p>
        </p:txBody>
      </p:sp>
      <p:sp>
        <p:nvSpPr>
          <p:cNvPr id="8" name="標題 1"/>
          <p:cNvSpPr txBox="1"/>
          <p:nvPr/>
        </p:nvSpPr>
        <p:spPr>
          <a:xfrm>
            <a:off x="683568" y="5733256"/>
            <a:ext cx="6624737" cy="6616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91424" tIns="91424" rIns="91424" bIns="91424" anchor="b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latin typeface="+mn-lt"/>
                <a:ea typeface="+mn-ea"/>
                <a:cs typeface="+mn-cs"/>
                <a:sym typeface="Helvetica"/>
              </a:defRPr>
            </a:pPr>
            <a:r>
              <a:rPr lang="zh-TW" altLang="en-US" sz="13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此學與教資源由</a:t>
            </a:r>
            <a:r>
              <a:rPr kumimoji="0" lang="zh-TW" altLang="en-US" sz="13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Amatic SC"/>
                <a:sym typeface="Amatic SC"/>
              </a:rPr>
              <a:t>香港家庭計劃指導會</a:t>
            </a:r>
            <a:r>
              <a:rPr lang="zh-TW" altLang="en-US" sz="13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策劃編寫，</a:t>
            </a:r>
            <a:endParaRPr lang="en-US" altLang="zh-TW" sz="13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latin typeface="+mn-lt"/>
                <a:ea typeface="+mn-ea"/>
                <a:cs typeface="+mn-cs"/>
                <a:sym typeface="Helvetica"/>
              </a:defRPr>
            </a:pPr>
            <a:r>
              <a:rPr lang="zh-TW" altLang="en-US" sz="13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經教育局課程發展處調適整理</a:t>
            </a:r>
            <a:endParaRPr kumimoji="0" lang="zh-TW" altLang="en-US" sz="13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Helvetica"/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47180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82836" y="1804832"/>
            <a:ext cx="85689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HK" altLang="zh-HK" sz="3600" dirty="0" smtClean="0">
                <a:solidFill>
                  <a:srgbClr val="7030A0"/>
                </a:solidFill>
                <a:latin typeface="華康中黑體" panose="020B0509000000000000" pitchFamily="49" charset="-120"/>
                <a:ea typeface="華康中黑體" panose="020B0509000000000000" pitchFamily="49" charset="-120"/>
                <a:cs typeface="華康中黑體" panose="020B0509000000000000" pitchFamily="49" charset="-120"/>
              </a:rPr>
              <a:t>透過</a:t>
            </a:r>
            <a:r>
              <a:rPr lang="zh-TW" altLang="en-US" sz="3600" dirty="0">
                <a:solidFill>
                  <a:srgbClr val="7030A0"/>
                </a:solidFill>
                <a:latin typeface="華康中黑體" panose="020B0509000000000000" pitchFamily="49" charset="-120"/>
                <a:ea typeface="華康中黑體" panose="020B0509000000000000" pitchFamily="49" charset="-120"/>
                <a:cs typeface="華康中黑體" panose="020B0509000000000000" pitchFamily="49" charset="-120"/>
              </a:rPr>
              <a:t>這些情</a:t>
            </a:r>
            <a:r>
              <a:rPr lang="zh-HK" altLang="zh-HK" sz="3600" dirty="0">
                <a:solidFill>
                  <a:srgbClr val="7030A0"/>
                </a:solidFill>
                <a:latin typeface="華康中黑體" panose="020B0509000000000000" pitchFamily="49" charset="-120"/>
                <a:ea typeface="華康中黑體" panose="020B0509000000000000" pitchFamily="49" charset="-120"/>
                <a:cs typeface="華康中黑體" panose="020B0509000000000000" pitchFamily="49" charset="-120"/>
              </a:rPr>
              <a:t>境，</a:t>
            </a:r>
            <a:r>
              <a:rPr lang="zh-TW" altLang="en-US" sz="3600" dirty="0">
                <a:solidFill>
                  <a:srgbClr val="7030A0"/>
                </a:solidFill>
                <a:latin typeface="華康中黑體" panose="020B0509000000000000" pitchFamily="49" charset="-120"/>
                <a:ea typeface="華康中黑體" panose="020B0509000000000000" pitchFamily="49" charset="-120"/>
                <a:cs typeface="華康中黑體" panose="020B0509000000000000" pitchFamily="49" charset="-120"/>
              </a:rPr>
              <a:t>我們學習到人際相處要</a:t>
            </a:r>
            <a:r>
              <a:rPr lang="zh-TW" altLang="en-US" sz="3600" dirty="0" smtClean="0">
                <a:solidFill>
                  <a:srgbClr val="7030A0"/>
                </a:solidFill>
                <a:latin typeface="華康中黑體" panose="020B0509000000000000" pitchFamily="49" charset="-120"/>
                <a:ea typeface="華康中黑體" panose="020B0509000000000000" pitchFamily="49" charset="-120"/>
                <a:cs typeface="華康中黑體" panose="020B0509000000000000" pitchFamily="49" charset="-120"/>
              </a:rPr>
              <a:t>：</a:t>
            </a:r>
            <a:endParaRPr lang="en-US" altLang="zh-TW" sz="3600" dirty="0">
              <a:solidFill>
                <a:srgbClr val="7030A0"/>
              </a:solidFill>
              <a:latin typeface="華康中黑體" panose="020B0509000000000000" pitchFamily="49" charset="-120"/>
              <a:ea typeface="華康中黑體" panose="020B0509000000000000" pitchFamily="49" charset="-120"/>
              <a:cs typeface="華康中黑體" panose="020B0509000000000000" pitchFamily="49" charset="-120"/>
            </a:endParaRPr>
          </a:p>
        </p:txBody>
      </p:sp>
      <p:grpSp>
        <p:nvGrpSpPr>
          <p:cNvPr id="6" name="群組 5"/>
          <p:cNvGrpSpPr/>
          <p:nvPr/>
        </p:nvGrpSpPr>
        <p:grpSpPr>
          <a:xfrm>
            <a:off x="1973356" y="0"/>
            <a:ext cx="5197288" cy="1867573"/>
            <a:chOff x="1973356" y="0"/>
            <a:chExt cx="5197288" cy="1867573"/>
          </a:xfrm>
        </p:grpSpPr>
        <p:pic>
          <p:nvPicPr>
            <p:cNvPr id="4" name="圖片 3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73356" y="0"/>
              <a:ext cx="5197288" cy="1867573"/>
            </a:xfrm>
            <a:prstGeom prst="rect">
              <a:avLst/>
            </a:prstGeom>
          </p:spPr>
        </p:pic>
        <p:sp>
          <p:nvSpPr>
            <p:cNvPr id="5" name="矩形 4"/>
            <p:cNvSpPr/>
            <p:nvPr/>
          </p:nvSpPr>
          <p:spPr>
            <a:xfrm>
              <a:off x="3915410" y="591799"/>
              <a:ext cx="1313180" cy="769441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algn="ctr"/>
              <a:r>
                <a:rPr lang="zh-TW" altLang="en-US" sz="4400" b="1" dirty="0">
                  <a:solidFill>
                    <a:schemeClr val="bg1"/>
                  </a:solidFill>
                  <a:latin typeface="華康中黑體" panose="020B0509000000000000" pitchFamily="49" charset="-120"/>
                  <a:ea typeface="華康中黑體" panose="020B0509000000000000" pitchFamily="49" charset="-120"/>
                  <a:cs typeface="華康中黑體" panose="020B0509000000000000" pitchFamily="49" charset="-120"/>
                </a:rPr>
                <a:t>小結</a:t>
              </a:r>
              <a:endParaRPr lang="zh-HK" altLang="en-US" sz="44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0" name="矩形 9">
            <a:extLst>
              <a:ext uri="{FF2B5EF4-FFF2-40B4-BE49-F238E27FC236}">
                <a16:creationId xmlns:a16="http://schemas.microsoft.com/office/drawing/2014/main" id="{7A326B75-49B8-46C3-A5E7-A682F4B745CC}"/>
              </a:ext>
            </a:extLst>
          </p:cNvPr>
          <p:cNvSpPr/>
          <p:nvPr/>
        </p:nvSpPr>
        <p:spPr>
          <a:xfrm>
            <a:off x="179512" y="6552411"/>
            <a:ext cx="2361658" cy="2572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1050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圖片來源</a:t>
            </a:r>
            <a:r>
              <a:rPr lang="en-US" altLang="zh-HK" sz="1050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: http://www.freepik.com</a:t>
            </a:r>
            <a:endParaRPr lang="zh-HK" altLang="en-US" sz="1050" dirty="0">
              <a:solidFill>
                <a:schemeClr val="tx2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grpSp>
        <p:nvGrpSpPr>
          <p:cNvPr id="33" name="群組 32"/>
          <p:cNvGrpSpPr/>
          <p:nvPr/>
        </p:nvGrpSpPr>
        <p:grpSpPr>
          <a:xfrm>
            <a:off x="5934290" y="2566216"/>
            <a:ext cx="1944000" cy="1944000"/>
            <a:chOff x="823139" y="4305660"/>
            <a:chExt cx="1872000" cy="1872000"/>
          </a:xfrm>
        </p:grpSpPr>
        <p:sp>
          <p:nvSpPr>
            <p:cNvPr id="22" name="橢圓 21"/>
            <p:cNvSpPr>
              <a:spLocks/>
            </p:cNvSpPr>
            <p:nvPr/>
          </p:nvSpPr>
          <p:spPr>
            <a:xfrm>
              <a:off x="823139" y="4305660"/>
              <a:ext cx="1872000" cy="1872000"/>
            </a:xfrm>
            <a:prstGeom prst="ellipse">
              <a:avLst/>
            </a:prstGeom>
            <a:noFill/>
            <a:ln w="73025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23" name="橢圓 22"/>
            <p:cNvSpPr/>
            <p:nvPr/>
          </p:nvSpPr>
          <p:spPr>
            <a:xfrm>
              <a:off x="877139" y="4359660"/>
              <a:ext cx="1764000" cy="1764000"/>
            </a:xfrm>
            <a:prstGeom prst="ellipse">
              <a:avLst/>
            </a:prstGeom>
            <a:solidFill>
              <a:srgbClr val="F5C01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26" name="矩形 25"/>
            <p:cNvSpPr/>
            <p:nvPr/>
          </p:nvSpPr>
          <p:spPr>
            <a:xfrm>
              <a:off x="1225659" y="4930463"/>
              <a:ext cx="1066959" cy="62239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HK" altLang="en-US" sz="3600" b="1" dirty="0">
                  <a:solidFill>
                    <a:schemeClr val="bg1"/>
                  </a:solidFill>
                  <a:latin typeface="華康中黑體" panose="020B0509000000000000" pitchFamily="49" charset="-120"/>
                  <a:ea typeface="華康中黑體" panose="020B0509000000000000" pitchFamily="49" charset="-120"/>
                  <a:cs typeface="華康中黑體" panose="020B0509000000000000" pitchFamily="49" charset="-120"/>
                </a:rPr>
                <a:t>平等</a:t>
              </a:r>
            </a:p>
          </p:txBody>
        </p:sp>
      </p:grpSp>
      <p:grpSp>
        <p:nvGrpSpPr>
          <p:cNvPr id="34" name="群組 33"/>
          <p:cNvGrpSpPr/>
          <p:nvPr/>
        </p:nvGrpSpPr>
        <p:grpSpPr>
          <a:xfrm>
            <a:off x="2628456" y="2566216"/>
            <a:ext cx="1944000" cy="1944000"/>
            <a:chOff x="823139" y="4305660"/>
            <a:chExt cx="1872000" cy="1872000"/>
          </a:xfrm>
        </p:grpSpPr>
        <p:sp>
          <p:nvSpPr>
            <p:cNvPr id="35" name="橢圓 34"/>
            <p:cNvSpPr>
              <a:spLocks/>
            </p:cNvSpPr>
            <p:nvPr/>
          </p:nvSpPr>
          <p:spPr>
            <a:xfrm>
              <a:off x="823139" y="4305660"/>
              <a:ext cx="1872000" cy="1872000"/>
            </a:xfrm>
            <a:prstGeom prst="ellipse">
              <a:avLst/>
            </a:prstGeom>
            <a:noFill/>
            <a:ln w="73025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36" name="橢圓 35"/>
            <p:cNvSpPr/>
            <p:nvPr/>
          </p:nvSpPr>
          <p:spPr>
            <a:xfrm>
              <a:off x="877139" y="4359660"/>
              <a:ext cx="1764000" cy="1764000"/>
            </a:xfrm>
            <a:prstGeom prst="ellipse">
              <a:avLst/>
            </a:prstGeom>
            <a:solidFill>
              <a:srgbClr val="F2A2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37" name="矩形 36"/>
            <p:cNvSpPr/>
            <p:nvPr/>
          </p:nvSpPr>
          <p:spPr>
            <a:xfrm>
              <a:off x="1200199" y="4669043"/>
              <a:ext cx="1107996" cy="120032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HK" altLang="en-US" sz="3600" b="1" dirty="0">
                  <a:solidFill>
                    <a:schemeClr val="bg1"/>
                  </a:solidFill>
                  <a:latin typeface="華康中黑體" panose="020B0509000000000000" pitchFamily="49" charset="-120"/>
                  <a:ea typeface="華康中黑體" panose="020B0509000000000000" pitchFamily="49" charset="-120"/>
                  <a:cs typeface="華康中黑體" panose="020B0509000000000000" pitchFamily="49" charset="-120"/>
                </a:rPr>
                <a:t>保持</a:t>
              </a:r>
              <a:br>
                <a:rPr lang="zh-HK" altLang="en-US" sz="3600" b="1" dirty="0">
                  <a:solidFill>
                    <a:schemeClr val="bg1"/>
                  </a:solidFill>
                  <a:latin typeface="華康中黑體" panose="020B0509000000000000" pitchFamily="49" charset="-120"/>
                  <a:ea typeface="華康中黑體" panose="020B0509000000000000" pitchFamily="49" charset="-120"/>
                  <a:cs typeface="華康中黑體" panose="020B0509000000000000" pitchFamily="49" charset="-120"/>
                </a:rPr>
              </a:br>
              <a:r>
                <a:rPr lang="zh-HK" altLang="en-US" sz="3600" b="1" dirty="0">
                  <a:solidFill>
                    <a:schemeClr val="bg1"/>
                  </a:solidFill>
                  <a:latin typeface="華康中黑體" panose="020B0509000000000000" pitchFamily="49" charset="-120"/>
                  <a:ea typeface="華康中黑體" panose="020B0509000000000000" pitchFamily="49" charset="-120"/>
                  <a:cs typeface="華康中黑體" panose="020B0509000000000000" pitchFamily="49" charset="-120"/>
                </a:rPr>
                <a:t>理智</a:t>
              </a:r>
            </a:p>
          </p:txBody>
        </p:sp>
      </p:grpSp>
      <p:grpSp>
        <p:nvGrpSpPr>
          <p:cNvPr id="38" name="群組 37"/>
          <p:cNvGrpSpPr/>
          <p:nvPr/>
        </p:nvGrpSpPr>
        <p:grpSpPr>
          <a:xfrm>
            <a:off x="4281373" y="4277626"/>
            <a:ext cx="1944000" cy="1944003"/>
            <a:chOff x="823139" y="4305660"/>
            <a:chExt cx="1872000" cy="1872000"/>
          </a:xfrm>
        </p:grpSpPr>
        <p:sp>
          <p:nvSpPr>
            <p:cNvPr id="39" name="橢圓 38"/>
            <p:cNvSpPr>
              <a:spLocks/>
            </p:cNvSpPr>
            <p:nvPr/>
          </p:nvSpPr>
          <p:spPr>
            <a:xfrm>
              <a:off x="823139" y="4305660"/>
              <a:ext cx="1872000" cy="1872000"/>
            </a:xfrm>
            <a:prstGeom prst="ellipse">
              <a:avLst/>
            </a:prstGeom>
            <a:noFill/>
            <a:ln w="73025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40" name="橢圓 39"/>
            <p:cNvSpPr/>
            <p:nvPr/>
          </p:nvSpPr>
          <p:spPr>
            <a:xfrm>
              <a:off x="877139" y="4359660"/>
              <a:ext cx="1764000" cy="1764000"/>
            </a:xfrm>
            <a:prstGeom prst="ellipse">
              <a:avLst/>
            </a:prstGeom>
            <a:solidFill>
              <a:srgbClr val="EBA78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41" name="矩形 40"/>
            <p:cNvSpPr/>
            <p:nvPr/>
          </p:nvSpPr>
          <p:spPr>
            <a:xfrm>
              <a:off x="1087193" y="4406976"/>
              <a:ext cx="1334007" cy="168935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TW" altLang="en-US" sz="3600" b="1" dirty="0" smtClean="0">
                  <a:solidFill>
                    <a:schemeClr val="bg1"/>
                  </a:solidFill>
                  <a:latin typeface="華康中黑體" panose="020B0509000000000000" pitchFamily="49" charset="-120"/>
                  <a:ea typeface="華康中黑體" panose="020B0509000000000000" pitchFamily="49" charset="-120"/>
                  <a:cs typeface="華康中黑體" panose="020B0509000000000000" pitchFamily="49" charset="-120"/>
                </a:rPr>
                <a:t>恰當</a:t>
              </a:r>
              <a:r>
                <a:rPr lang="en-US" altLang="zh-TW" sz="3600" b="1" dirty="0" smtClean="0">
                  <a:solidFill>
                    <a:schemeClr val="bg1"/>
                  </a:solidFill>
                  <a:latin typeface="華康中黑體" panose="020B0509000000000000" pitchFamily="49" charset="-120"/>
                  <a:ea typeface="華康中黑體" panose="020B0509000000000000" pitchFamily="49" charset="-120"/>
                  <a:cs typeface="華康中黑體" panose="020B0509000000000000" pitchFamily="49" charset="-120"/>
                </a:rPr>
                <a:t/>
              </a:r>
              <a:br>
                <a:rPr lang="en-US" altLang="zh-TW" sz="3600" b="1" dirty="0" smtClean="0">
                  <a:solidFill>
                    <a:schemeClr val="bg1"/>
                  </a:solidFill>
                  <a:latin typeface="華康中黑體" panose="020B0509000000000000" pitchFamily="49" charset="-120"/>
                  <a:ea typeface="華康中黑體" panose="020B0509000000000000" pitchFamily="49" charset="-120"/>
                  <a:cs typeface="華康中黑體" panose="020B0509000000000000" pitchFamily="49" charset="-120"/>
                </a:rPr>
              </a:br>
              <a:r>
                <a:rPr lang="zh-TW" altLang="en-US" sz="3600" b="1" dirty="0" smtClean="0">
                  <a:solidFill>
                    <a:schemeClr val="bg1"/>
                  </a:solidFill>
                  <a:latin typeface="華康中黑體" panose="020B0509000000000000" pitchFamily="49" charset="-120"/>
                  <a:ea typeface="華康中黑體" panose="020B0509000000000000" pitchFamily="49" charset="-120"/>
                  <a:cs typeface="華康中黑體" panose="020B0509000000000000" pitchFamily="49" charset="-120"/>
                </a:rPr>
                <a:t>回應</a:t>
              </a:r>
              <a:r>
                <a:rPr lang="en-US" altLang="zh-TW" sz="3600" b="1" dirty="0">
                  <a:solidFill>
                    <a:schemeClr val="bg1"/>
                  </a:solidFill>
                  <a:latin typeface="華康中黑體" panose="020B0509000000000000" pitchFamily="49" charset="-120"/>
                  <a:ea typeface="華康中黑體" panose="020B0509000000000000" pitchFamily="49" charset="-120"/>
                  <a:cs typeface="華康中黑體" panose="020B0509000000000000" pitchFamily="49" charset="-120"/>
                </a:rPr>
                <a:t>/</a:t>
              </a:r>
              <a:br>
                <a:rPr lang="en-US" altLang="zh-TW" sz="3600" b="1" dirty="0">
                  <a:solidFill>
                    <a:schemeClr val="bg1"/>
                  </a:solidFill>
                  <a:latin typeface="華康中黑體" panose="020B0509000000000000" pitchFamily="49" charset="-120"/>
                  <a:ea typeface="華康中黑體" panose="020B0509000000000000" pitchFamily="49" charset="-120"/>
                  <a:cs typeface="華康中黑體" panose="020B0509000000000000" pitchFamily="49" charset="-120"/>
                </a:rPr>
              </a:br>
              <a:r>
                <a:rPr lang="zh-TW" altLang="en-US" sz="3600" b="1" dirty="0">
                  <a:solidFill>
                    <a:schemeClr val="bg1"/>
                  </a:solidFill>
                  <a:latin typeface="華康中黑體" panose="020B0509000000000000" pitchFamily="49" charset="-120"/>
                  <a:ea typeface="華康中黑體" panose="020B0509000000000000" pitchFamily="49" charset="-120"/>
                  <a:cs typeface="華康中黑體" panose="020B0509000000000000" pitchFamily="49" charset="-120"/>
                </a:rPr>
                <a:t>拒絕</a:t>
              </a:r>
            </a:p>
          </p:txBody>
        </p:sp>
      </p:grpSp>
      <p:grpSp>
        <p:nvGrpSpPr>
          <p:cNvPr id="42" name="群組 41"/>
          <p:cNvGrpSpPr/>
          <p:nvPr/>
        </p:nvGrpSpPr>
        <p:grpSpPr>
          <a:xfrm>
            <a:off x="975539" y="4277623"/>
            <a:ext cx="1944000" cy="1944000"/>
            <a:chOff x="823139" y="4305660"/>
            <a:chExt cx="1872000" cy="1872000"/>
          </a:xfrm>
        </p:grpSpPr>
        <p:sp>
          <p:nvSpPr>
            <p:cNvPr id="43" name="橢圓 42"/>
            <p:cNvSpPr>
              <a:spLocks/>
            </p:cNvSpPr>
            <p:nvPr/>
          </p:nvSpPr>
          <p:spPr>
            <a:xfrm>
              <a:off x="823139" y="4305660"/>
              <a:ext cx="1872000" cy="1872000"/>
            </a:xfrm>
            <a:prstGeom prst="ellipse">
              <a:avLst/>
            </a:prstGeom>
            <a:noFill/>
            <a:ln w="73025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44" name="橢圓 43"/>
            <p:cNvSpPr/>
            <p:nvPr/>
          </p:nvSpPr>
          <p:spPr>
            <a:xfrm>
              <a:off x="877139" y="4359660"/>
              <a:ext cx="1764000" cy="1764000"/>
            </a:xfrm>
            <a:prstGeom prst="ellipse">
              <a:avLst/>
            </a:prstGeom>
            <a:solidFill>
              <a:srgbClr val="EF7B5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45" name="矩形 44"/>
            <p:cNvSpPr/>
            <p:nvPr/>
          </p:nvSpPr>
          <p:spPr>
            <a:xfrm>
              <a:off x="1200199" y="4669043"/>
              <a:ext cx="1107996" cy="120032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HK" altLang="en-US" sz="3600" b="1" dirty="0" smtClean="0">
                  <a:solidFill>
                    <a:schemeClr val="bg1"/>
                  </a:solidFill>
                  <a:latin typeface="華康中黑體" panose="020B0509000000000000" pitchFamily="49" charset="-120"/>
                  <a:ea typeface="華康中黑體" panose="020B0509000000000000" pitchFamily="49" charset="-120"/>
                  <a:cs typeface="華康中黑體" panose="020B0509000000000000" pitchFamily="49" charset="-120"/>
                </a:rPr>
                <a:t>互相</a:t>
              </a:r>
              <a:r>
                <a:rPr lang="en-US" altLang="zh-HK" sz="3600" b="1" dirty="0" smtClean="0">
                  <a:solidFill>
                    <a:schemeClr val="bg1"/>
                  </a:solidFill>
                  <a:latin typeface="華康中黑體" panose="020B0509000000000000" pitchFamily="49" charset="-120"/>
                  <a:ea typeface="華康中黑體" panose="020B0509000000000000" pitchFamily="49" charset="-120"/>
                  <a:cs typeface="華康中黑體" panose="020B0509000000000000" pitchFamily="49" charset="-120"/>
                </a:rPr>
                <a:t/>
              </a:r>
              <a:br>
                <a:rPr lang="en-US" altLang="zh-HK" sz="3600" b="1" dirty="0" smtClean="0">
                  <a:solidFill>
                    <a:schemeClr val="bg1"/>
                  </a:solidFill>
                  <a:latin typeface="華康中黑體" panose="020B0509000000000000" pitchFamily="49" charset="-120"/>
                  <a:ea typeface="華康中黑體" panose="020B0509000000000000" pitchFamily="49" charset="-120"/>
                  <a:cs typeface="華康中黑體" panose="020B0509000000000000" pitchFamily="49" charset="-120"/>
                </a:rPr>
              </a:br>
              <a:r>
                <a:rPr lang="zh-HK" altLang="en-US" sz="3600" b="1" dirty="0" smtClean="0">
                  <a:solidFill>
                    <a:schemeClr val="bg1"/>
                  </a:solidFill>
                  <a:latin typeface="華康中黑體" panose="020B0509000000000000" pitchFamily="49" charset="-120"/>
                  <a:ea typeface="華康中黑體" panose="020B0509000000000000" pitchFamily="49" charset="-120"/>
                  <a:cs typeface="華康中黑體" panose="020B0509000000000000" pitchFamily="49" charset="-120"/>
                </a:rPr>
                <a:t>尊重</a:t>
              </a:r>
              <a:endParaRPr lang="zh-HK" altLang="en-US" sz="3600" b="1" dirty="0">
                <a:solidFill>
                  <a:schemeClr val="bg1"/>
                </a:solidFill>
                <a:latin typeface="華康中黑體" panose="020B0509000000000000" pitchFamily="49" charset="-120"/>
                <a:ea typeface="華康中黑體" panose="020B0509000000000000" pitchFamily="49" charset="-120"/>
                <a:cs typeface="華康中黑體" panose="020B0509000000000000" pitchFamily="49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66152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316675" y="1590104"/>
            <a:ext cx="878497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Clr>
                <a:srgbClr val="002060"/>
              </a:buClr>
              <a:buFont typeface="+mj-lt"/>
              <a:buAutoNum type="arabicPeriod"/>
            </a:pPr>
            <a:r>
              <a:rPr lang="zh-TW" altLang="en-US" sz="2800" dirty="0" smtClean="0">
                <a:solidFill>
                  <a:srgbClr val="002060"/>
                </a:solidFill>
                <a:latin typeface="華康中黑體" panose="020B0509000000000000" pitchFamily="49" charset="-120"/>
                <a:ea typeface="華康中黑體" panose="020B0509000000000000" pitchFamily="49" charset="-120"/>
                <a:cs typeface="華康中黑體" panose="020B0509000000000000" pitchFamily="49" charset="-120"/>
              </a:rPr>
              <a:t>言行</a:t>
            </a:r>
            <a:r>
              <a:rPr lang="zh-TW" altLang="en-US" sz="2800" dirty="0" smtClean="0">
                <a:solidFill>
                  <a:srgbClr val="FF0000"/>
                </a:solidFill>
                <a:latin typeface="華康中黑體" panose="020B0509000000000000" pitchFamily="49" charset="-120"/>
                <a:ea typeface="華康中黑體" panose="020B0509000000000000" pitchFamily="49" charset="-120"/>
                <a:cs typeface="華康中黑體" panose="020B0509000000000000" pitchFamily="49" charset="-120"/>
              </a:rPr>
              <a:t>曖昧 </a:t>
            </a:r>
            <a:r>
              <a:rPr lang="zh-TW" altLang="en-US" sz="2800" dirty="0">
                <a:solidFill>
                  <a:srgbClr val="FF0000"/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華康中黑體" panose="020B0509000000000000" pitchFamily="49" charset="-120"/>
              </a:rPr>
              <a:t>≠ </a:t>
            </a:r>
            <a:r>
              <a:rPr lang="zh-TW" altLang="en-US" sz="2800" dirty="0" smtClean="0">
                <a:solidFill>
                  <a:srgbClr val="FF0000"/>
                </a:solidFill>
                <a:latin typeface="華康中黑體" panose="020B0509000000000000" pitchFamily="49" charset="-120"/>
                <a:ea typeface="華康中黑體" panose="020B0509000000000000" pitchFamily="49" charset="-120"/>
                <a:cs typeface="華康中黑體" panose="020B0509000000000000" pitchFamily="49" charset="-120"/>
              </a:rPr>
              <a:t>真誠</a:t>
            </a:r>
            <a:endParaRPr lang="en-US" altLang="zh-TW" sz="2800" dirty="0" smtClean="0">
              <a:solidFill>
                <a:srgbClr val="FF0000"/>
              </a:solidFill>
              <a:latin typeface="華康中黑體" panose="020B0509000000000000" pitchFamily="49" charset="-120"/>
              <a:ea typeface="華康中黑體" panose="020B0509000000000000" pitchFamily="49" charset="-120"/>
              <a:cs typeface="華康中黑體" panose="020B0509000000000000" pitchFamily="49" charset="-120"/>
            </a:endParaRPr>
          </a:p>
          <a:p>
            <a:pPr marL="457200" indent="-457200">
              <a:lnSpc>
                <a:spcPct val="150000"/>
              </a:lnSpc>
              <a:buClr>
                <a:srgbClr val="002060"/>
              </a:buClr>
              <a:buFont typeface="+mj-lt"/>
              <a:buAutoNum type="arabicPeriod"/>
            </a:pPr>
            <a:r>
              <a:rPr lang="zh-TW" altLang="en-US" sz="2800" dirty="0">
                <a:solidFill>
                  <a:srgbClr val="FF0000"/>
                </a:solidFill>
                <a:latin typeface="華康中黑體" panose="020B0509000000000000" pitchFamily="49" charset="-120"/>
                <a:ea typeface="華康中黑體" panose="020B0509000000000000" pitchFamily="49" charset="-120"/>
                <a:cs typeface="華康中黑體" panose="020B0509000000000000" pitchFamily="49" charset="-120"/>
              </a:rPr>
              <a:t>放縱</a:t>
            </a:r>
            <a:r>
              <a:rPr lang="zh-TW" altLang="en-US" sz="2800" dirty="0" smtClean="0">
                <a:solidFill>
                  <a:srgbClr val="FF0000"/>
                </a:solidFill>
                <a:latin typeface="華康中黑體" panose="020B0509000000000000" pitchFamily="49" charset="-120"/>
                <a:ea typeface="華康中黑體" panose="020B0509000000000000" pitchFamily="49" charset="-120"/>
                <a:cs typeface="華康中黑體" panose="020B0509000000000000" pitchFamily="49" charset="-120"/>
              </a:rPr>
              <a:t>遷就 </a:t>
            </a:r>
            <a:r>
              <a:rPr lang="zh-TW" altLang="en-US" sz="2800" dirty="0">
                <a:solidFill>
                  <a:srgbClr val="FF0000"/>
                </a:solidFill>
                <a:latin typeface="新細明體" panose="02020500000000000000" pitchFamily="18" charset="-120"/>
                <a:cs typeface="華康中黑體" panose="020B0509000000000000" pitchFamily="49" charset="-120"/>
              </a:rPr>
              <a:t>≠</a:t>
            </a:r>
            <a:r>
              <a:rPr lang="zh-TW" altLang="en-US" sz="2800" dirty="0" smtClean="0">
                <a:solidFill>
                  <a:srgbClr val="FF0000"/>
                </a:solidFill>
                <a:latin typeface="華康中黑體" panose="020B0509000000000000" pitchFamily="49" charset="-120"/>
                <a:ea typeface="華康中黑體" panose="020B0509000000000000" pitchFamily="49" charset="-120"/>
                <a:cs typeface="華康中黑體" panose="020B0509000000000000" pitchFamily="49" charset="-120"/>
              </a:rPr>
              <a:t> 愛</a:t>
            </a:r>
            <a:endParaRPr lang="en-US" altLang="zh-TW" sz="2800" dirty="0">
              <a:solidFill>
                <a:srgbClr val="FF0000"/>
              </a:solidFill>
              <a:latin typeface="華康中黑體" panose="020B0509000000000000" pitchFamily="49" charset="-120"/>
              <a:ea typeface="華康中黑體" panose="020B0509000000000000" pitchFamily="49" charset="-120"/>
              <a:cs typeface="華康中黑體" panose="020B0509000000000000" pitchFamily="49" charset="-120"/>
            </a:endParaRPr>
          </a:p>
          <a:p>
            <a:pPr marL="457200" indent="-457200">
              <a:lnSpc>
                <a:spcPct val="150000"/>
              </a:lnSpc>
              <a:buClr>
                <a:srgbClr val="002060"/>
              </a:buClr>
              <a:buFont typeface="+mj-lt"/>
              <a:buAutoNum type="arabicPeriod"/>
            </a:pPr>
            <a:r>
              <a:rPr lang="zh-TW" altLang="en-US" sz="2800" dirty="0" smtClean="0">
                <a:solidFill>
                  <a:srgbClr val="002060"/>
                </a:solidFill>
                <a:latin typeface="華康中黑體" panose="020B0509000000000000" pitchFamily="49" charset="-120"/>
                <a:ea typeface="華康中黑體" panose="020B0509000000000000" pitchFamily="49" charset="-120"/>
                <a:cs typeface="華康中黑體" panose="020B0509000000000000" pitchFamily="49" charset="-120"/>
              </a:rPr>
              <a:t>健康</a:t>
            </a:r>
            <a:r>
              <a:rPr lang="zh-TW" altLang="en-US" sz="2800" dirty="0">
                <a:solidFill>
                  <a:srgbClr val="002060"/>
                </a:solidFill>
                <a:latin typeface="華康中黑體" panose="020B0509000000000000" pitchFamily="49" charset="-120"/>
                <a:ea typeface="華康中黑體" panose="020B0509000000000000" pitchFamily="49" charset="-120"/>
                <a:cs typeface="華康中黑體" panose="020B0509000000000000" pitchFamily="49" charset="-120"/>
              </a:rPr>
              <a:t>的戀愛關係：</a:t>
            </a:r>
            <a:r>
              <a:rPr lang="zh-TW" altLang="en-US" sz="2800" dirty="0">
                <a:solidFill>
                  <a:srgbClr val="FF0000"/>
                </a:solidFill>
                <a:latin typeface="華康中黑體" panose="020B0509000000000000" pitchFamily="49" charset="-120"/>
                <a:ea typeface="華康中黑體" panose="020B0509000000000000" pitchFamily="49" charset="-120"/>
                <a:cs typeface="華康中黑體" panose="020B0509000000000000" pitchFamily="49" charset="-120"/>
              </a:rPr>
              <a:t>尊重 </a:t>
            </a:r>
            <a:r>
              <a:rPr lang="en-US" altLang="zh-TW" sz="2800" dirty="0">
                <a:solidFill>
                  <a:srgbClr val="FF0000"/>
                </a:solidFill>
                <a:latin typeface="華康中黑體" panose="020B0509000000000000" pitchFamily="49" charset="-120"/>
                <a:ea typeface="華康中黑體" panose="020B0509000000000000" pitchFamily="49" charset="-120"/>
                <a:cs typeface="華康中黑體" panose="020B0509000000000000" pitchFamily="49" charset="-120"/>
              </a:rPr>
              <a:t>+ </a:t>
            </a:r>
            <a:r>
              <a:rPr lang="zh-TW" altLang="en-US" sz="2800" dirty="0">
                <a:solidFill>
                  <a:srgbClr val="FF0000"/>
                </a:solidFill>
                <a:latin typeface="華康中黑體" panose="020B0509000000000000" pitchFamily="49" charset="-120"/>
                <a:ea typeface="華康中黑體" panose="020B0509000000000000" pitchFamily="49" charset="-120"/>
                <a:cs typeface="華康中黑體" panose="020B0509000000000000" pitchFamily="49" charset="-120"/>
              </a:rPr>
              <a:t>平等</a:t>
            </a:r>
            <a:endParaRPr lang="en-US" altLang="zh-TW" sz="2800" dirty="0">
              <a:solidFill>
                <a:srgbClr val="FF0000"/>
              </a:solidFill>
              <a:latin typeface="華康中黑體" panose="020B0509000000000000" pitchFamily="49" charset="-120"/>
              <a:ea typeface="華康中黑體" panose="020B0509000000000000" pitchFamily="49" charset="-120"/>
              <a:cs typeface="華康中黑體" panose="020B0509000000000000" pitchFamily="49" charset="-120"/>
            </a:endParaRPr>
          </a:p>
          <a:p>
            <a:pPr marL="457200" indent="-457200">
              <a:lnSpc>
                <a:spcPct val="150000"/>
              </a:lnSpc>
              <a:buClr>
                <a:srgbClr val="002060"/>
              </a:buClr>
              <a:buFont typeface="+mj-lt"/>
              <a:buAutoNum type="arabicPeriod"/>
            </a:pPr>
            <a:r>
              <a:rPr lang="zh-TW" altLang="en-US" sz="2800" dirty="0">
                <a:solidFill>
                  <a:srgbClr val="FF0000"/>
                </a:solidFill>
                <a:latin typeface="華康中黑體" panose="020B0509000000000000" pitchFamily="49" charset="-120"/>
                <a:ea typeface="華康中黑體" panose="020B0509000000000000" pitchFamily="49" charset="-120"/>
                <a:cs typeface="華康中黑體" panose="020B0509000000000000" pitchFamily="49" charset="-120"/>
              </a:rPr>
              <a:t>明辨及拒絕不合理要求</a:t>
            </a:r>
            <a:r>
              <a:rPr lang="zh-HK" altLang="zh-HK" sz="2800" b="1" dirty="0">
                <a:solidFill>
                  <a:srgbClr val="002060"/>
                </a:solidFill>
                <a:latin typeface="華康中黑體" panose="020B0509000000000000" pitchFamily="49" charset="-120"/>
                <a:ea typeface="華康中黑體" panose="020B0509000000000000" pitchFamily="49" charset="-120"/>
                <a:cs typeface="華康中黑體" panose="020B0509000000000000" pitchFamily="49" charset="-120"/>
              </a:rPr>
              <a:t>，</a:t>
            </a:r>
            <a:r>
              <a:rPr lang="zh-HK" altLang="zh-HK" sz="2800" dirty="0">
                <a:solidFill>
                  <a:srgbClr val="002060"/>
                </a:solidFill>
                <a:latin typeface="華康中黑體" panose="020B0509000000000000" pitchFamily="49" charset="-120"/>
                <a:ea typeface="華康中黑體" panose="020B0509000000000000" pitchFamily="49" charset="-120"/>
                <a:cs typeface="華康中黑體" panose="020B0509000000000000" pitchFamily="49" charset="-120"/>
              </a:rPr>
              <a:t>避免</a:t>
            </a:r>
            <a:r>
              <a:rPr lang="zh-TW" altLang="en-US" sz="2800" dirty="0">
                <a:solidFill>
                  <a:srgbClr val="002060"/>
                </a:solidFill>
                <a:latin typeface="華康中黑體" panose="020B0509000000000000" pitchFamily="49" charset="-120"/>
                <a:ea typeface="華康中黑體" panose="020B0509000000000000" pitchFamily="49" charset="-120"/>
                <a:cs typeface="華康中黑體" panose="020B0509000000000000" pitchFamily="49" charset="-120"/>
              </a:rPr>
              <a:t>單方面</a:t>
            </a:r>
            <a:r>
              <a:rPr lang="zh-HK" altLang="zh-HK" sz="2800" dirty="0">
                <a:solidFill>
                  <a:srgbClr val="002060"/>
                </a:solidFill>
                <a:latin typeface="華康中黑體" panose="020B0509000000000000" pitchFamily="49" charset="-120"/>
                <a:ea typeface="華康中黑體" panose="020B0509000000000000" pitchFamily="49" charset="-120"/>
                <a:cs typeface="華康中黑體" panose="020B0509000000000000" pitchFamily="49" charset="-120"/>
              </a:rPr>
              <a:t>不斷付出</a:t>
            </a:r>
            <a:endParaRPr lang="en-US" altLang="zh-TW" sz="2800" dirty="0">
              <a:solidFill>
                <a:srgbClr val="002060"/>
              </a:solidFill>
              <a:latin typeface="華康中黑體" panose="020B0509000000000000" pitchFamily="49" charset="-120"/>
              <a:ea typeface="華康中黑體" panose="020B0509000000000000" pitchFamily="49" charset="-120"/>
              <a:cs typeface="華康中黑體" panose="020B0509000000000000" pitchFamily="49" charset="-120"/>
            </a:endParaRPr>
          </a:p>
          <a:p>
            <a:pPr marL="457200" indent="-457200">
              <a:lnSpc>
                <a:spcPct val="150000"/>
              </a:lnSpc>
              <a:buClr>
                <a:srgbClr val="002060"/>
              </a:buClr>
              <a:buFont typeface="+mj-lt"/>
              <a:buAutoNum type="arabicPeriod"/>
            </a:pPr>
            <a:r>
              <a:rPr lang="zh-TW" altLang="en-US" sz="2800" dirty="0" smtClean="0">
                <a:solidFill>
                  <a:srgbClr val="002060"/>
                </a:solidFill>
                <a:latin typeface="華康中黑體" panose="020B0509000000000000" pitchFamily="49" charset="-120"/>
                <a:ea typeface="華康中黑體" panose="020B0509000000000000" pitchFamily="49" charset="-120"/>
                <a:cs typeface="華康中黑體" panose="020B0509000000000000" pitchFamily="49" charset="-120"/>
              </a:rPr>
              <a:t>勿</a:t>
            </a:r>
            <a:r>
              <a:rPr lang="zh-HK" altLang="zh-HK" sz="2800" dirty="0">
                <a:solidFill>
                  <a:srgbClr val="002060"/>
                </a:solidFill>
                <a:latin typeface="華康中黑體" panose="020B0509000000000000" pitchFamily="49" charset="-120"/>
                <a:ea typeface="華康中黑體" panose="020B0509000000000000" pitchFamily="49" charset="-120"/>
                <a:cs typeface="華康中黑體" panose="020B0509000000000000" pitchFamily="49" charset="-120"/>
              </a:rPr>
              <a:t>忘</a:t>
            </a:r>
            <a:r>
              <a:rPr lang="zh-HK" altLang="zh-HK" sz="2800" dirty="0">
                <a:solidFill>
                  <a:srgbClr val="FF0000"/>
                </a:solidFill>
                <a:latin typeface="華康中黑體" panose="020B0509000000000000" pitchFamily="49" charset="-120"/>
                <a:ea typeface="華康中黑體" panose="020B0509000000000000" pitchFamily="49" charset="-120"/>
                <a:cs typeface="華康中黑體" panose="020B0509000000000000" pitchFamily="49" charset="-120"/>
              </a:rPr>
              <a:t>自己的需要</a:t>
            </a:r>
            <a:r>
              <a:rPr lang="zh-TW" altLang="en-US" sz="2800" dirty="0">
                <a:solidFill>
                  <a:srgbClr val="FF0000"/>
                </a:solidFill>
                <a:latin typeface="華康中黑體" panose="020B0509000000000000" pitchFamily="49" charset="-120"/>
                <a:ea typeface="華康中黑體" panose="020B0509000000000000" pitchFamily="49" charset="-120"/>
                <a:cs typeface="華康中黑體" panose="020B0509000000000000" pitchFamily="49" charset="-120"/>
              </a:rPr>
              <a:t>和感受</a:t>
            </a:r>
            <a:endParaRPr lang="en-US" altLang="zh-HK" sz="2800" dirty="0">
              <a:latin typeface="華康中黑體" panose="020B0509000000000000" pitchFamily="49" charset="-120"/>
              <a:ea typeface="華康中黑體" panose="020B0509000000000000" pitchFamily="49" charset="-120"/>
              <a:cs typeface="華康中黑體" panose="020B0509000000000000" pitchFamily="49" charset="-120"/>
            </a:endParaRPr>
          </a:p>
          <a:p>
            <a:pPr marL="457200" indent="-457200">
              <a:lnSpc>
                <a:spcPct val="150000"/>
              </a:lnSpc>
              <a:buClr>
                <a:srgbClr val="002060"/>
              </a:buClr>
              <a:buFont typeface="+mj-lt"/>
              <a:buAutoNum type="arabicPeriod"/>
            </a:pPr>
            <a:r>
              <a:rPr lang="zh-TW" altLang="en-US" sz="2800" dirty="0" smtClean="0">
                <a:solidFill>
                  <a:srgbClr val="002060"/>
                </a:solidFill>
                <a:latin typeface="華康中黑體" panose="020B0509000000000000" pitchFamily="49" charset="-120"/>
                <a:ea typeface="華康中黑體" panose="020B0509000000000000" pitchFamily="49" charset="-120"/>
                <a:cs typeface="華康中黑體" panose="020B0509000000000000" pitchFamily="49" charset="-120"/>
              </a:rPr>
              <a:t>提防</a:t>
            </a:r>
            <a:r>
              <a:rPr lang="zh-TW" altLang="en-US" sz="2800" dirty="0">
                <a:solidFill>
                  <a:srgbClr val="FF0000"/>
                </a:solidFill>
                <a:latin typeface="華康中黑體" panose="020B0509000000000000" pitchFamily="49" charset="-120"/>
                <a:ea typeface="華康中黑體" panose="020B0509000000000000" pitchFamily="49" charset="-120"/>
                <a:cs typeface="華康中黑體" panose="020B0509000000000000" pitchFamily="49" charset="-120"/>
              </a:rPr>
              <a:t>貪圖個人利益</a:t>
            </a:r>
            <a:r>
              <a:rPr lang="zh-TW" altLang="en-US" sz="2800" dirty="0">
                <a:solidFill>
                  <a:srgbClr val="002060"/>
                </a:solidFill>
                <a:latin typeface="華康中黑體" panose="020B0509000000000000" pitchFamily="49" charset="-120"/>
                <a:ea typeface="華康中黑體" panose="020B0509000000000000" pitchFamily="49" charset="-120"/>
                <a:cs typeface="華康中黑體" panose="020B0509000000000000" pitchFamily="49" charset="-120"/>
              </a:rPr>
              <a:t>或</a:t>
            </a:r>
            <a:r>
              <a:rPr lang="zh-TW" altLang="en-US" sz="2800" dirty="0">
                <a:solidFill>
                  <a:srgbClr val="FF0000"/>
                </a:solidFill>
                <a:latin typeface="華康中黑體" panose="020B0509000000000000" pitchFamily="49" charset="-120"/>
                <a:ea typeface="華康中黑體" panose="020B0509000000000000" pitchFamily="49" charset="-120"/>
                <a:cs typeface="華康中黑體" panose="020B0509000000000000" pitchFamily="49" charset="-120"/>
              </a:rPr>
              <a:t>被對方支配</a:t>
            </a:r>
            <a:endParaRPr lang="en-US" altLang="zh-TW" sz="2800" dirty="0">
              <a:latin typeface="華康中黑體" panose="020B0509000000000000" pitchFamily="49" charset="-120"/>
              <a:ea typeface="華康中黑體" panose="020B0509000000000000" pitchFamily="49" charset="-120"/>
              <a:cs typeface="華康中黑體" panose="020B0509000000000000" pitchFamily="49" charset="-120"/>
            </a:endParaRPr>
          </a:p>
          <a:p>
            <a:pPr marL="457200" indent="-457200">
              <a:lnSpc>
                <a:spcPct val="150000"/>
              </a:lnSpc>
              <a:buClr>
                <a:srgbClr val="002060"/>
              </a:buClr>
              <a:buFont typeface="+mj-lt"/>
              <a:buAutoNum type="arabicPeriod"/>
            </a:pPr>
            <a:r>
              <a:rPr lang="zh-TW" altLang="en-US" sz="2800" dirty="0" smtClean="0">
                <a:solidFill>
                  <a:srgbClr val="002060"/>
                </a:solidFill>
                <a:latin typeface="華康中黑體" panose="020B0509000000000000" pitchFamily="49" charset="-120"/>
                <a:ea typeface="華康中黑體" panose="020B0509000000000000" pitchFamily="49" charset="-120"/>
                <a:cs typeface="華康中黑體" panose="020B0509000000000000" pitchFamily="49" charset="-120"/>
              </a:rPr>
              <a:t>短暫</a:t>
            </a:r>
            <a:r>
              <a:rPr lang="zh-TW" altLang="en-US" sz="2800" dirty="0">
                <a:solidFill>
                  <a:srgbClr val="002060"/>
                </a:solidFill>
                <a:latin typeface="華康中黑體" panose="020B0509000000000000" pitchFamily="49" charset="-120"/>
                <a:ea typeface="華康中黑體" panose="020B0509000000000000" pitchFamily="49" charset="-120"/>
                <a:cs typeface="華康中黑體" panose="020B0509000000000000" pitchFamily="49" charset="-120"/>
              </a:rPr>
              <a:t>的利益和感覺，可能會</a:t>
            </a:r>
            <a:r>
              <a:rPr lang="zh-TW" altLang="en-US" sz="2800" dirty="0">
                <a:solidFill>
                  <a:srgbClr val="FF0000"/>
                </a:solidFill>
                <a:latin typeface="華康中黑體" panose="020B0509000000000000" pitchFamily="49" charset="-120"/>
                <a:ea typeface="華康中黑體" panose="020B0509000000000000" pitchFamily="49" charset="-120"/>
                <a:cs typeface="華康中黑體" panose="020B0509000000000000" pitchFamily="49" charset="-120"/>
              </a:rPr>
              <a:t>傷害自己及別人</a:t>
            </a:r>
            <a:endParaRPr lang="en-US" altLang="zh-TW" sz="2800" dirty="0">
              <a:latin typeface="華康中黑體" panose="020B0509000000000000" pitchFamily="49" charset="-120"/>
              <a:ea typeface="華康中黑體" panose="020B0509000000000000" pitchFamily="49" charset="-120"/>
              <a:cs typeface="華康中黑體" panose="020B0509000000000000" pitchFamily="49" charset="-120"/>
            </a:endParaRPr>
          </a:p>
          <a:p>
            <a:pPr marL="457200" indent="-457200">
              <a:lnSpc>
                <a:spcPct val="150000"/>
              </a:lnSpc>
              <a:buClr>
                <a:srgbClr val="002060"/>
              </a:buClr>
              <a:buFont typeface="+mj-lt"/>
              <a:buAutoNum type="arabicPeriod"/>
            </a:pPr>
            <a:r>
              <a:rPr lang="zh-TW" altLang="en-US" sz="2800" dirty="0" smtClean="0">
                <a:solidFill>
                  <a:srgbClr val="FF0000"/>
                </a:solidFill>
                <a:latin typeface="華康中黑體" panose="020B0509000000000000" pitchFamily="49" charset="-120"/>
                <a:ea typeface="華康中黑體" panose="020B0509000000000000" pitchFamily="49" charset="-120"/>
                <a:cs typeface="華康中黑體" panose="020B0509000000000000" pitchFamily="49" charset="-120"/>
              </a:rPr>
              <a:t>戀愛</a:t>
            </a:r>
            <a:r>
              <a:rPr lang="zh-TW" altLang="en-US" sz="2800" dirty="0">
                <a:solidFill>
                  <a:srgbClr val="FF0000"/>
                </a:solidFill>
                <a:latin typeface="華康中黑體" panose="020B0509000000000000" pitchFamily="49" charset="-120"/>
                <a:ea typeface="華康中黑體" panose="020B0509000000000000" pitchFamily="49" charset="-120"/>
                <a:cs typeface="華康中黑體" panose="020B0509000000000000" pitchFamily="49" charset="-120"/>
              </a:rPr>
              <a:t>不一定比單身好！</a:t>
            </a:r>
            <a:endParaRPr lang="zh-HK" altLang="en-US" sz="2800" dirty="0">
              <a:solidFill>
                <a:srgbClr val="FF0000"/>
              </a:solidFill>
              <a:latin typeface="華康中黑體" panose="020B0509000000000000" pitchFamily="49" charset="-120"/>
              <a:ea typeface="華康中黑體" panose="020B0509000000000000" pitchFamily="49" charset="-120"/>
              <a:cs typeface="華康中黑體" panose="020B0509000000000000" pitchFamily="49" charset="-12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556372" y="183443"/>
            <a:ext cx="6305583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4400" b="1" dirty="0">
                <a:solidFill>
                  <a:srgbClr val="002060"/>
                </a:solidFill>
                <a:latin typeface="華康中黑體" panose="020B0509000000000000" pitchFamily="49" charset="-120"/>
                <a:ea typeface="華康中黑體" panose="020B0509000000000000" pitchFamily="49" charset="-120"/>
                <a:cs typeface="華康中黑體" panose="020B0509000000000000" pitchFamily="49" charset="-120"/>
              </a:rPr>
              <a:t>總結</a:t>
            </a:r>
            <a:endParaRPr lang="en-US" altLang="zh-TW" sz="4400" dirty="0">
              <a:solidFill>
                <a:srgbClr val="002060"/>
              </a:solidFill>
              <a:latin typeface="華康中黑體" panose="020B0509000000000000" pitchFamily="49" charset="-120"/>
              <a:ea typeface="華康中黑體" panose="020B0509000000000000" pitchFamily="49" charset="-120"/>
              <a:cs typeface="華康中黑體" panose="020B0509000000000000" pitchFamily="49" charset="-120"/>
            </a:endParaRPr>
          </a:p>
          <a:p>
            <a:pPr algn="ctr"/>
            <a:r>
              <a:rPr lang="zh-TW" altLang="en-US" sz="4400" b="1" u="sng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中黑體" panose="020B0509000000000000" pitchFamily="49" charset="-120"/>
              </a:rPr>
              <a:t>建立健康的人際關係</a:t>
            </a:r>
            <a:endParaRPr lang="en-US" altLang="zh-TW" sz="4400" b="1" u="sng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華康中黑體" panose="020B0509000000000000" pitchFamily="49" charset="-120"/>
            </a:endParaRPr>
          </a:p>
        </p:txBody>
      </p:sp>
      <p:grpSp>
        <p:nvGrpSpPr>
          <p:cNvPr id="9" name="群組 8"/>
          <p:cNvGrpSpPr/>
          <p:nvPr/>
        </p:nvGrpSpPr>
        <p:grpSpPr>
          <a:xfrm>
            <a:off x="7293848" y="130335"/>
            <a:ext cx="1670640" cy="1339908"/>
            <a:chOff x="7352908" y="107892"/>
            <a:chExt cx="1734532" cy="1522101"/>
          </a:xfrm>
        </p:grpSpPr>
        <p:pic>
          <p:nvPicPr>
            <p:cNvPr id="7" name="圖片 6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52908" y="107892"/>
              <a:ext cx="1734532" cy="1522101"/>
            </a:xfrm>
            <a:prstGeom prst="rect">
              <a:avLst/>
            </a:prstGeom>
          </p:spPr>
        </p:pic>
        <p:sp>
          <p:nvSpPr>
            <p:cNvPr id="8" name="文字方塊 7"/>
            <p:cNvSpPr txBox="1"/>
            <p:nvPr/>
          </p:nvSpPr>
          <p:spPr>
            <a:xfrm>
              <a:off x="7974640" y="800289"/>
              <a:ext cx="8771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b="1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小貼士</a:t>
              </a:r>
              <a:endParaRPr lang="zh-HK" altLang="en-US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10" name="矩形 9">
            <a:extLst>
              <a:ext uri="{FF2B5EF4-FFF2-40B4-BE49-F238E27FC236}">
                <a16:creationId xmlns:a16="http://schemas.microsoft.com/office/drawing/2014/main" id="{7A326B75-49B8-46C3-A5E7-A682F4B745CC}"/>
              </a:ext>
            </a:extLst>
          </p:cNvPr>
          <p:cNvSpPr/>
          <p:nvPr/>
        </p:nvSpPr>
        <p:spPr>
          <a:xfrm>
            <a:off x="5275768" y="6595882"/>
            <a:ext cx="2361658" cy="2572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1050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圖片來源</a:t>
            </a:r>
            <a:r>
              <a:rPr lang="en-US" altLang="zh-HK" sz="1050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: http://www.freepik.com</a:t>
            </a:r>
            <a:endParaRPr lang="zh-HK" altLang="en-US" sz="1050" dirty="0">
              <a:solidFill>
                <a:schemeClr val="tx2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0778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>
            <a:extLst>
              <a:ext uri="{FF2B5EF4-FFF2-40B4-BE49-F238E27FC236}">
                <a16:creationId xmlns:a16="http://schemas.microsoft.com/office/drawing/2014/main" id="{41F8D751-76BD-4756-ABDB-C97AED7829D3}"/>
              </a:ext>
            </a:extLst>
          </p:cNvPr>
          <p:cNvSpPr txBox="1"/>
          <p:nvPr/>
        </p:nvSpPr>
        <p:spPr>
          <a:xfrm>
            <a:off x="1509564" y="400946"/>
            <a:ext cx="7428911" cy="61555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zh-TW" altLang="en-US" sz="2600" dirty="0" smtClean="0">
                <a:solidFill>
                  <a:srgbClr val="7030A0"/>
                </a:solidFill>
                <a:ea typeface="華康中黑體" pitchFamily="49" charset="-120"/>
              </a:rPr>
              <a:t>若</a:t>
            </a:r>
            <a:r>
              <a:rPr lang="zh-TW" altLang="en-US" sz="2600" dirty="0">
                <a:solidFill>
                  <a:srgbClr val="7030A0"/>
                </a:solidFill>
                <a:ea typeface="華康中黑體" pitchFamily="49" charset="-120"/>
              </a:rPr>
              <a:t>你</a:t>
            </a:r>
            <a:r>
              <a:rPr lang="zh-HK" altLang="zh-HK" sz="2600" dirty="0" smtClean="0">
                <a:solidFill>
                  <a:srgbClr val="7030A0"/>
                </a:solidFill>
                <a:ea typeface="華康中黑體" pitchFamily="49" charset="-120"/>
              </a:rPr>
              <a:t>不論</a:t>
            </a:r>
            <a:r>
              <a:rPr lang="zh-TW" altLang="en-US" sz="2600" dirty="0">
                <a:solidFill>
                  <a:srgbClr val="7030A0"/>
                </a:solidFill>
                <a:ea typeface="華康中黑體" pitchFamily="49" charset="-120"/>
              </a:rPr>
              <a:t>傾慕對象</a:t>
            </a:r>
            <a:r>
              <a:rPr lang="zh-HK" altLang="zh-HK" sz="2600" dirty="0" smtClean="0">
                <a:solidFill>
                  <a:srgbClr val="7030A0"/>
                </a:solidFill>
                <a:ea typeface="華康中黑體" pitchFamily="49" charset="-120"/>
              </a:rPr>
              <a:t>要求</a:t>
            </a:r>
            <a:r>
              <a:rPr lang="zh-HK" altLang="zh-HK" sz="2600" dirty="0">
                <a:solidFill>
                  <a:srgbClr val="7030A0"/>
                </a:solidFill>
                <a:ea typeface="華康中黑體" pitchFamily="49" charset="-120"/>
              </a:rPr>
              <a:t>是否合理，</a:t>
            </a:r>
            <a:r>
              <a:rPr lang="zh-TW" altLang="en-US" sz="2600" dirty="0">
                <a:solidFill>
                  <a:srgbClr val="7030A0"/>
                </a:solidFill>
                <a:ea typeface="華康中黑體" pitchFamily="49" charset="-120"/>
              </a:rPr>
              <a:t>都</a:t>
            </a:r>
            <a:r>
              <a:rPr lang="zh-HK" altLang="zh-HK" sz="2600" dirty="0">
                <a:solidFill>
                  <a:srgbClr val="7030A0"/>
                </a:solidFill>
                <a:ea typeface="華康中黑體" pitchFamily="49" charset="-120"/>
              </a:rPr>
              <a:t>甘願做出各種討好的舉動</a:t>
            </a:r>
            <a:r>
              <a:rPr lang="zh-TW" altLang="en-US" sz="2600" dirty="0">
                <a:solidFill>
                  <a:srgbClr val="7030A0"/>
                </a:solidFill>
                <a:ea typeface="華康中黑體" pitchFamily="49" charset="-120"/>
              </a:rPr>
              <a:t>，會</a:t>
            </a:r>
            <a:r>
              <a:rPr lang="zh-HK" altLang="zh-HK" sz="2600" dirty="0">
                <a:solidFill>
                  <a:srgbClr val="7030A0"/>
                </a:solidFill>
                <a:ea typeface="華康中黑體" pitchFamily="49" charset="-120"/>
              </a:rPr>
              <a:t>對自己的情緒和生活造成</a:t>
            </a:r>
            <a:r>
              <a:rPr lang="zh-TW" altLang="en-US" sz="2600" dirty="0">
                <a:solidFill>
                  <a:srgbClr val="7030A0"/>
                </a:solidFill>
                <a:ea typeface="華康中黑體" pitchFamily="49" charset="-120"/>
              </a:rPr>
              <a:t>負面</a:t>
            </a:r>
            <a:r>
              <a:rPr lang="zh-HK" altLang="zh-HK" sz="2600" dirty="0">
                <a:solidFill>
                  <a:srgbClr val="7030A0"/>
                </a:solidFill>
                <a:ea typeface="華康中黑體" pitchFamily="49" charset="-120"/>
              </a:rPr>
              <a:t>影響</a:t>
            </a:r>
            <a:r>
              <a:rPr lang="zh-TW" altLang="en-US" sz="2600" dirty="0">
                <a:solidFill>
                  <a:srgbClr val="7030A0"/>
                </a:solidFill>
                <a:ea typeface="華康中黑體" pitchFamily="49" charset="-120"/>
              </a:rPr>
              <a:t>。戀愛的真正</a:t>
            </a:r>
            <a:r>
              <a:rPr lang="zh-TW" altLang="en-US" sz="2600" dirty="0" smtClean="0">
                <a:solidFill>
                  <a:srgbClr val="7030A0"/>
                </a:solidFill>
                <a:ea typeface="華康中黑體" pitchFamily="49" charset="-120"/>
              </a:rPr>
              <a:t>意義包括</a:t>
            </a:r>
            <a:r>
              <a:rPr lang="zh-TW" altLang="en-US" sz="2600" dirty="0">
                <a:solidFill>
                  <a:srgbClr val="7030A0"/>
                </a:solidFill>
                <a:ea typeface="華康中黑體" pitchFamily="49" charset="-120"/>
              </a:rPr>
              <a:t>尊重、溝通和體諒</a:t>
            </a:r>
            <a:r>
              <a:rPr lang="zh-TW" altLang="en-US" sz="2600" dirty="0" smtClean="0">
                <a:solidFill>
                  <a:srgbClr val="7030A0"/>
                </a:solidFill>
                <a:ea typeface="華康中黑體" pitchFamily="49" charset="-120"/>
              </a:rPr>
              <a:t>，決定投入戀愛前需要</a:t>
            </a:r>
            <a:r>
              <a:rPr lang="zh-TW" altLang="en-US" sz="2600" dirty="0" smtClean="0">
                <a:solidFill>
                  <a:srgbClr val="7030A0"/>
                </a:solidFill>
                <a:ea typeface="華康中黑體" pitchFamily="49" charset="-120"/>
              </a:rPr>
              <a:t>認清什麼</a:t>
            </a:r>
            <a:r>
              <a:rPr lang="zh-TW" altLang="en-US" sz="2600" dirty="0">
                <a:solidFill>
                  <a:srgbClr val="7030A0"/>
                </a:solidFill>
                <a:ea typeface="華康中黑體" pitchFamily="49" charset="-120"/>
              </a:rPr>
              <a:t>人最適合</a:t>
            </a:r>
            <a:r>
              <a:rPr lang="zh-TW" altLang="en-US" sz="2600" dirty="0" smtClean="0">
                <a:solidFill>
                  <a:srgbClr val="7030A0"/>
                </a:solidFill>
                <a:ea typeface="華康中黑體" pitchFamily="49" charset="-120"/>
              </a:rPr>
              <a:t>自己。</a:t>
            </a:r>
            <a:endParaRPr lang="en-US" altLang="zh-TW" sz="2600" dirty="0" smtClean="0">
              <a:solidFill>
                <a:srgbClr val="7030A0"/>
              </a:solidFill>
              <a:ea typeface="華康中黑體" pitchFamily="49" charset="-120"/>
            </a:endParaRPr>
          </a:p>
          <a:p>
            <a:pPr marL="514350" indent="-51435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zh-TW" altLang="zh-HK" sz="2600" dirty="0">
                <a:solidFill>
                  <a:srgbClr val="7030A0"/>
                </a:solidFill>
                <a:ea typeface="華康中黑體" pitchFamily="49" charset="-120"/>
              </a:rPr>
              <a:t>除外貌</a:t>
            </a:r>
            <a:r>
              <a:rPr lang="en-US" altLang="zh-HK" sz="2600" dirty="0">
                <a:solidFill>
                  <a:srgbClr val="7030A0"/>
                </a:solidFill>
                <a:ea typeface="華康中黑體" pitchFamily="49" charset="-120"/>
              </a:rPr>
              <a:t>/</a:t>
            </a:r>
            <a:r>
              <a:rPr lang="zh-TW" altLang="zh-HK" sz="2600" dirty="0">
                <a:solidFill>
                  <a:srgbClr val="7030A0"/>
                </a:solidFill>
                <a:ea typeface="華康中黑體" pitchFamily="49" charset="-120"/>
              </a:rPr>
              <a:t>顏值之外，</a:t>
            </a:r>
            <a:r>
              <a:rPr lang="zh-TW" altLang="en-US" sz="2600" dirty="0">
                <a:solidFill>
                  <a:srgbClr val="7030A0"/>
                </a:solidFill>
                <a:ea typeface="華康中黑體" pitchFamily="49" charset="-120"/>
              </a:rPr>
              <a:t>真正的萬人迷</a:t>
            </a:r>
            <a:r>
              <a:rPr lang="zh-TW" altLang="zh-HK" sz="2600" dirty="0">
                <a:solidFill>
                  <a:srgbClr val="7030A0"/>
                </a:solidFill>
                <a:ea typeface="華康中黑體" pitchFamily="49" charset="-120"/>
              </a:rPr>
              <a:t>還</a:t>
            </a:r>
            <a:r>
              <a:rPr lang="zh-TW" altLang="en-US" sz="2600" dirty="0">
                <a:solidFill>
                  <a:srgbClr val="7030A0"/>
                </a:solidFill>
                <a:ea typeface="華康中黑體" pitchFamily="49" charset="-120"/>
              </a:rPr>
              <a:t>應該有</a:t>
            </a:r>
            <a:r>
              <a:rPr lang="zh-TW" altLang="en-US" sz="2600" b="1" dirty="0">
                <a:solidFill>
                  <a:schemeClr val="accent5">
                    <a:lumMod val="75000"/>
                  </a:schemeClr>
                </a:solidFill>
                <a:ea typeface="華康中黑體" pitchFamily="49" charset="-120"/>
              </a:rPr>
              <a:t>內涵</a:t>
            </a:r>
            <a:r>
              <a:rPr lang="zh-TW" altLang="en-US" sz="2600" dirty="0">
                <a:solidFill>
                  <a:srgbClr val="7030A0"/>
                </a:solidFill>
                <a:ea typeface="華康中黑體" pitchFamily="49" charset="-120"/>
              </a:rPr>
              <a:t>：</a:t>
            </a:r>
            <a:endParaRPr lang="en-US" altLang="zh-TW" sz="2600" dirty="0">
              <a:solidFill>
                <a:srgbClr val="7030A0"/>
              </a:solidFill>
              <a:ea typeface="華康中黑體" pitchFamily="49" charset="-120"/>
            </a:endParaRPr>
          </a:p>
          <a:p>
            <a:pPr marL="971550" lvl="1" indent="-514350" algn="just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zh-HK" altLang="zh-HK" sz="2600" dirty="0">
                <a:solidFill>
                  <a:srgbClr val="7030A0"/>
                </a:solidFill>
                <a:ea typeface="華康中黑體" pitchFamily="49" charset="-120"/>
              </a:rPr>
              <a:t>真正</a:t>
            </a:r>
            <a:r>
              <a:rPr lang="zh-TW" altLang="zh-HK" sz="2600" dirty="0">
                <a:solidFill>
                  <a:srgbClr val="7030A0"/>
                </a:solidFill>
                <a:ea typeface="華康中黑體" pitchFamily="49" charset="-120"/>
              </a:rPr>
              <a:t>的魅力出自真誠</a:t>
            </a:r>
            <a:r>
              <a:rPr lang="zh-TW" altLang="en-US" sz="2600" dirty="0">
                <a:solidFill>
                  <a:srgbClr val="7030A0"/>
                </a:solidFill>
                <a:ea typeface="華康中黑體" pitchFamily="49" charset="-120"/>
              </a:rPr>
              <a:t>、</a:t>
            </a:r>
            <a:r>
              <a:rPr lang="zh-TW" altLang="zh-HK" sz="2600" dirty="0">
                <a:solidFill>
                  <a:srgbClr val="7030A0"/>
                </a:solidFill>
                <a:ea typeface="華康中黑體" pitchFamily="49" charset="-120"/>
              </a:rPr>
              <a:t>言行舉止</a:t>
            </a:r>
            <a:r>
              <a:rPr lang="zh-TW" altLang="en-US" sz="2600" dirty="0">
                <a:solidFill>
                  <a:srgbClr val="7030A0"/>
                </a:solidFill>
                <a:ea typeface="華康中黑體" pitchFamily="49" charset="-120"/>
              </a:rPr>
              <a:t>具</a:t>
            </a:r>
            <a:r>
              <a:rPr lang="zh-TW" altLang="zh-HK" sz="2600" dirty="0">
                <a:solidFill>
                  <a:srgbClr val="7030A0"/>
                </a:solidFill>
                <a:ea typeface="華康中黑體" pitchFamily="49" charset="-120"/>
              </a:rPr>
              <a:t>教養</a:t>
            </a:r>
            <a:r>
              <a:rPr lang="zh-TW" altLang="en-US" sz="2600" dirty="0">
                <a:solidFill>
                  <a:srgbClr val="7030A0"/>
                </a:solidFill>
                <a:ea typeface="華康中黑體" pitchFamily="49" charset="-120"/>
              </a:rPr>
              <a:t>、默默</a:t>
            </a:r>
            <a:r>
              <a:rPr lang="zh-HK" altLang="zh-HK" sz="2600" dirty="0">
                <a:solidFill>
                  <a:srgbClr val="7030A0"/>
                </a:solidFill>
                <a:ea typeface="華康中黑體" pitchFamily="49" charset="-120"/>
              </a:rPr>
              <a:t>行善、關懷社群</a:t>
            </a:r>
            <a:r>
              <a:rPr lang="zh-TW" altLang="en-US" sz="2600" dirty="0">
                <a:solidFill>
                  <a:srgbClr val="7030A0"/>
                </a:solidFill>
                <a:ea typeface="華康中黑體" pitchFamily="49" charset="-120"/>
              </a:rPr>
              <a:t>、</a:t>
            </a:r>
            <a:r>
              <a:rPr lang="zh-TW" altLang="zh-HK" sz="2600" dirty="0">
                <a:solidFill>
                  <a:srgbClr val="7030A0"/>
                </a:solidFill>
                <a:ea typeface="華康中黑體" pitchFamily="49" charset="-120"/>
              </a:rPr>
              <a:t>學識豐富、良好的人際關係</a:t>
            </a:r>
            <a:r>
              <a:rPr lang="zh-TW" altLang="en-US" sz="2600" dirty="0">
                <a:solidFill>
                  <a:srgbClr val="7030A0"/>
                </a:solidFill>
                <a:ea typeface="華康中黑體" pitchFamily="49" charset="-120"/>
              </a:rPr>
              <a:t>、</a:t>
            </a:r>
            <a:r>
              <a:rPr lang="zh-TW" altLang="zh-HK" sz="2600" dirty="0">
                <a:solidFill>
                  <a:srgbClr val="7030A0"/>
                </a:solidFill>
                <a:ea typeface="華康中黑體" pitchFamily="49" charset="-120"/>
              </a:rPr>
              <a:t>善待他人</a:t>
            </a:r>
            <a:r>
              <a:rPr lang="zh-TW" altLang="en-US" sz="2600" dirty="0">
                <a:solidFill>
                  <a:srgbClr val="7030A0"/>
                </a:solidFill>
                <a:ea typeface="華康中黑體" pitchFamily="49" charset="-120"/>
              </a:rPr>
              <a:t>、知恩圖報</a:t>
            </a:r>
            <a:r>
              <a:rPr lang="zh-HK" altLang="zh-HK" sz="2600" dirty="0">
                <a:solidFill>
                  <a:srgbClr val="7030A0"/>
                </a:solidFill>
                <a:ea typeface="華康中黑體" pitchFamily="49" charset="-120"/>
              </a:rPr>
              <a:t>等等。</a:t>
            </a:r>
            <a:endParaRPr lang="zh-TW" altLang="zh-HK" sz="2600" dirty="0">
              <a:solidFill>
                <a:srgbClr val="7030A0"/>
              </a:solidFill>
              <a:ea typeface="華康中黑體" pitchFamily="49" charset="-120"/>
            </a:endParaRPr>
          </a:p>
          <a:p>
            <a:pPr marL="514350" indent="-5143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zh-TW" altLang="en-US" sz="2600" dirty="0" smtClean="0">
                <a:solidFill>
                  <a:srgbClr val="7030A0"/>
                </a:solidFill>
                <a:latin typeface="華康中黑體" pitchFamily="49" charset="-120"/>
                <a:ea typeface="華康中黑體" pitchFamily="49" charset="-120"/>
              </a:rPr>
              <a:t>我們</a:t>
            </a:r>
            <a:r>
              <a:rPr lang="zh-TW" altLang="en-US" sz="2600" dirty="0">
                <a:solidFill>
                  <a:srgbClr val="7030A0"/>
                </a:solidFill>
                <a:latin typeface="華康中黑體" pitchFamily="49" charset="-120"/>
                <a:ea typeface="華康中黑體" pitchFamily="49" charset="-120"/>
              </a:rPr>
              <a:t>要懂得</a:t>
            </a:r>
            <a:r>
              <a:rPr lang="zh-TW" altLang="en-US" sz="2600" b="1" dirty="0">
                <a:solidFill>
                  <a:schemeClr val="accent5">
                    <a:lumMod val="75000"/>
                  </a:schemeClr>
                </a:solidFill>
                <a:latin typeface="華康中黑體" pitchFamily="49" charset="-120"/>
                <a:ea typeface="華康中黑體" pitchFamily="49" charset="-120"/>
              </a:rPr>
              <a:t>自愛，慎思明辨</a:t>
            </a:r>
            <a:r>
              <a:rPr lang="zh-TW" altLang="en-US" sz="2600" dirty="0">
                <a:solidFill>
                  <a:srgbClr val="7030A0"/>
                </a:solidFill>
                <a:latin typeface="華康中黑體" pitchFamily="49" charset="-120"/>
                <a:ea typeface="華康中黑體" pitchFamily="49" charset="-120"/>
              </a:rPr>
              <a:t>，</a:t>
            </a:r>
            <a:r>
              <a:rPr lang="zh-TW" altLang="en-US" sz="2600" dirty="0" smtClean="0">
                <a:solidFill>
                  <a:srgbClr val="7030A0"/>
                </a:solidFill>
                <a:ea typeface="華康中黑體" pitchFamily="49" charset="-120"/>
              </a:rPr>
              <a:t>學習</a:t>
            </a:r>
            <a:r>
              <a:rPr lang="en-US" altLang="zh-TW" sz="2600" dirty="0" smtClean="0">
                <a:solidFill>
                  <a:srgbClr val="7030A0"/>
                </a:solidFill>
                <a:ea typeface="華康中黑體" pitchFamily="49" charset="-120"/>
              </a:rPr>
              <a:t/>
            </a:r>
            <a:br>
              <a:rPr lang="en-US" altLang="zh-TW" sz="2600" dirty="0" smtClean="0">
                <a:solidFill>
                  <a:srgbClr val="7030A0"/>
                </a:solidFill>
                <a:ea typeface="華康中黑體" pitchFamily="49" charset="-120"/>
              </a:rPr>
            </a:br>
            <a:r>
              <a:rPr lang="zh-TW" altLang="zh-HK" sz="2600" dirty="0" smtClean="0">
                <a:solidFill>
                  <a:srgbClr val="7030A0"/>
                </a:solidFill>
                <a:ea typeface="華康中黑體" pitchFamily="49" charset="-120"/>
              </a:rPr>
              <a:t>與</a:t>
            </a:r>
            <a:r>
              <a:rPr lang="zh-HK" altLang="zh-HK" sz="2600" dirty="0">
                <a:solidFill>
                  <a:srgbClr val="7030A0"/>
                </a:solidFill>
                <a:ea typeface="華康中黑體" pitchFamily="49" charset="-120"/>
              </a:rPr>
              <a:t>人</a:t>
            </a:r>
            <a:r>
              <a:rPr lang="zh-TW" altLang="zh-HK" sz="2600" dirty="0">
                <a:solidFill>
                  <a:srgbClr val="7030A0"/>
                </a:solidFill>
                <a:ea typeface="華康中黑體" pitchFamily="49" charset="-120"/>
              </a:rPr>
              <a:t>相處時</a:t>
            </a:r>
            <a:r>
              <a:rPr lang="zh-HK" altLang="zh-HK" sz="2600" dirty="0">
                <a:solidFill>
                  <a:srgbClr val="7030A0"/>
                </a:solidFill>
                <a:ea typeface="華康中黑體" pitchFamily="49" charset="-120"/>
              </a:rPr>
              <a:t>要保持</a:t>
            </a:r>
            <a:r>
              <a:rPr lang="zh-HK" altLang="zh-HK" sz="2600" b="1" dirty="0">
                <a:solidFill>
                  <a:schemeClr val="accent5">
                    <a:lumMod val="75000"/>
                  </a:schemeClr>
                </a:solidFill>
                <a:ea typeface="華康中黑體" pitchFamily="49" charset="-120"/>
              </a:rPr>
              <a:t>理</a:t>
            </a:r>
            <a:r>
              <a:rPr lang="zh-TW" altLang="en-US" sz="2600" b="1" dirty="0">
                <a:solidFill>
                  <a:schemeClr val="accent5">
                    <a:lumMod val="75000"/>
                  </a:schemeClr>
                </a:solidFill>
                <a:ea typeface="華康中黑體" pitchFamily="49" charset="-120"/>
              </a:rPr>
              <a:t>性、</a:t>
            </a:r>
            <a:r>
              <a:rPr lang="zh-HK" altLang="zh-HK" sz="2600" b="1" dirty="0">
                <a:solidFill>
                  <a:schemeClr val="accent5">
                    <a:lumMod val="75000"/>
                  </a:schemeClr>
                </a:solidFill>
                <a:ea typeface="華康中黑體" pitchFamily="49" charset="-120"/>
              </a:rPr>
              <a:t>平等</a:t>
            </a:r>
            <a:r>
              <a:rPr lang="zh-HK" altLang="zh-HK" sz="2600" b="1" dirty="0" smtClean="0">
                <a:solidFill>
                  <a:schemeClr val="accent5">
                    <a:lumMod val="75000"/>
                  </a:schemeClr>
                </a:solidFill>
                <a:ea typeface="華康中黑體" pitchFamily="49" charset="-120"/>
              </a:rPr>
              <a:t>及</a:t>
            </a:r>
            <a:r>
              <a:rPr lang="en-US" altLang="zh-HK" sz="2600" b="1" dirty="0" smtClean="0">
                <a:solidFill>
                  <a:schemeClr val="accent5">
                    <a:lumMod val="75000"/>
                  </a:schemeClr>
                </a:solidFill>
                <a:ea typeface="華康中黑體" pitchFamily="49" charset="-120"/>
              </a:rPr>
              <a:t/>
            </a:r>
            <a:br>
              <a:rPr lang="en-US" altLang="zh-HK" sz="2600" b="1" dirty="0" smtClean="0">
                <a:solidFill>
                  <a:schemeClr val="accent5">
                    <a:lumMod val="75000"/>
                  </a:schemeClr>
                </a:solidFill>
                <a:ea typeface="華康中黑體" pitchFamily="49" charset="-120"/>
              </a:rPr>
            </a:br>
            <a:r>
              <a:rPr lang="zh-HK" altLang="zh-HK" sz="2600" b="1" dirty="0" smtClean="0">
                <a:solidFill>
                  <a:schemeClr val="accent5">
                    <a:lumMod val="75000"/>
                  </a:schemeClr>
                </a:solidFill>
                <a:ea typeface="華康中黑體" pitchFamily="49" charset="-120"/>
              </a:rPr>
              <a:t>互相</a:t>
            </a:r>
            <a:r>
              <a:rPr lang="zh-HK" altLang="zh-HK" sz="2600" b="1" dirty="0">
                <a:solidFill>
                  <a:schemeClr val="accent5">
                    <a:lumMod val="75000"/>
                  </a:schemeClr>
                </a:solidFill>
                <a:ea typeface="華康中黑體" pitchFamily="49" charset="-120"/>
              </a:rPr>
              <a:t>尊重</a:t>
            </a:r>
            <a:r>
              <a:rPr lang="zh-HK" altLang="zh-HK" sz="2600" dirty="0">
                <a:solidFill>
                  <a:srgbClr val="7030A0"/>
                </a:solidFill>
                <a:ea typeface="華康中黑體" pitchFamily="49" charset="-120"/>
              </a:rPr>
              <a:t>。</a:t>
            </a:r>
            <a:r>
              <a:rPr lang="zh-TW" altLang="en-US" sz="2600" dirty="0">
                <a:solidFill>
                  <a:srgbClr val="7030A0"/>
                </a:solidFill>
                <a:ea typeface="華康中黑體" pitchFamily="49" charset="-120"/>
              </a:rPr>
              <a:t>同時，</a:t>
            </a:r>
            <a:r>
              <a:rPr lang="zh-TW" altLang="en-US" sz="2600" b="1" dirty="0">
                <a:solidFill>
                  <a:schemeClr val="accent5">
                    <a:lumMod val="75000"/>
                  </a:schemeClr>
                </a:solidFill>
                <a:ea typeface="華康中黑體" pitchFamily="49" charset="-120"/>
              </a:rPr>
              <a:t>學習</a:t>
            </a:r>
            <a:r>
              <a:rPr lang="zh-HK" altLang="zh-HK" sz="2600" b="1" dirty="0">
                <a:solidFill>
                  <a:schemeClr val="accent5">
                    <a:lumMod val="75000"/>
                  </a:schemeClr>
                </a:solidFill>
                <a:ea typeface="華康中黑體" pitchFamily="49" charset="-120"/>
              </a:rPr>
              <a:t>回應</a:t>
            </a:r>
            <a:r>
              <a:rPr lang="zh-HK" altLang="zh-HK" sz="2600" b="1" dirty="0" smtClean="0">
                <a:solidFill>
                  <a:schemeClr val="accent5">
                    <a:lumMod val="75000"/>
                  </a:schemeClr>
                </a:solidFill>
                <a:ea typeface="華康中黑體" pitchFamily="49" charset="-120"/>
              </a:rPr>
              <a:t>及</a:t>
            </a:r>
            <a:r>
              <a:rPr lang="en-US" altLang="zh-HK" sz="2600" b="1" dirty="0" smtClean="0">
                <a:solidFill>
                  <a:schemeClr val="accent5">
                    <a:lumMod val="75000"/>
                  </a:schemeClr>
                </a:solidFill>
                <a:ea typeface="華康中黑體" pitchFamily="49" charset="-120"/>
              </a:rPr>
              <a:t/>
            </a:r>
            <a:br>
              <a:rPr lang="en-US" altLang="zh-HK" sz="2600" b="1" dirty="0" smtClean="0">
                <a:solidFill>
                  <a:schemeClr val="accent5">
                    <a:lumMod val="75000"/>
                  </a:schemeClr>
                </a:solidFill>
                <a:ea typeface="華康中黑體" pitchFamily="49" charset="-120"/>
              </a:rPr>
            </a:br>
            <a:r>
              <a:rPr lang="zh-HK" altLang="zh-HK" sz="2600" b="1" dirty="0" smtClean="0">
                <a:solidFill>
                  <a:schemeClr val="accent5">
                    <a:lumMod val="75000"/>
                  </a:schemeClr>
                </a:solidFill>
                <a:ea typeface="華康中黑體" pitchFamily="49" charset="-120"/>
              </a:rPr>
              <a:t>拒絕</a:t>
            </a:r>
            <a:r>
              <a:rPr lang="zh-TW" altLang="zh-HK" sz="2600" b="1" dirty="0">
                <a:solidFill>
                  <a:schemeClr val="accent5">
                    <a:lumMod val="75000"/>
                  </a:schemeClr>
                </a:solidFill>
                <a:ea typeface="華康中黑體" pitchFamily="49" charset="-120"/>
              </a:rPr>
              <a:t>別人</a:t>
            </a:r>
            <a:r>
              <a:rPr lang="zh-TW" altLang="en-US" sz="2600" b="1" dirty="0">
                <a:solidFill>
                  <a:schemeClr val="accent5">
                    <a:lumMod val="75000"/>
                  </a:schemeClr>
                </a:solidFill>
                <a:ea typeface="華康中黑體" pitchFamily="49" charset="-120"/>
              </a:rPr>
              <a:t>無理</a:t>
            </a:r>
            <a:r>
              <a:rPr lang="zh-HK" altLang="zh-HK" sz="2600" b="1" dirty="0">
                <a:solidFill>
                  <a:schemeClr val="accent5">
                    <a:lumMod val="75000"/>
                  </a:schemeClr>
                </a:solidFill>
                <a:ea typeface="華康中黑體" pitchFamily="49" charset="-120"/>
              </a:rPr>
              <a:t>要求</a:t>
            </a:r>
            <a:r>
              <a:rPr lang="zh-TW" altLang="zh-HK" sz="2600" b="1" dirty="0">
                <a:solidFill>
                  <a:schemeClr val="accent5">
                    <a:lumMod val="75000"/>
                  </a:schemeClr>
                </a:solidFill>
                <a:ea typeface="華康中黑體" pitchFamily="49" charset="-120"/>
              </a:rPr>
              <a:t>的溝通技巧</a:t>
            </a:r>
            <a:r>
              <a:rPr lang="zh-TW" altLang="en-US" sz="2600" dirty="0" smtClean="0">
                <a:solidFill>
                  <a:srgbClr val="7030A0"/>
                </a:solidFill>
                <a:ea typeface="華康中黑體" pitchFamily="49" charset="-120"/>
              </a:rPr>
              <a:t>，</a:t>
            </a:r>
            <a:r>
              <a:rPr lang="en-US" altLang="zh-TW" sz="2600" dirty="0" smtClean="0">
                <a:solidFill>
                  <a:srgbClr val="7030A0"/>
                </a:solidFill>
                <a:ea typeface="華康中黑體" pitchFamily="49" charset="-120"/>
              </a:rPr>
              <a:t/>
            </a:r>
            <a:br>
              <a:rPr lang="en-US" altLang="zh-TW" sz="2600" dirty="0" smtClean="0">
                <a:solidFill>
                  <a:srgbClr val="7030A0"/>
                </a:solidFill>
                <a:ea typeface="華康中黑體" pitchFamily="49" charset="-120"/>
              </a:rPr>
            </a:br>
            <a:r>
              <a:rPr lang="zh-HK" altLang="zh-HK" sz="2600" dirty="0" smtClean="0">
                <a:solidFill>
                  <a:srgbClr val="7030A0"/>
                </a:solidFill>
                <a:ea typeface="華康中黑體" pitchFamily="49" charset="-120"/>
              </a:rPr>
              <a:t>避免</a:t>
            </a:r>
            <a:r>
              <a:rPr lang="zh-TW" altLang="zh-HK" sz="2600" dirty="0">
                <a:solidFill>
                  <a:srgbClr val="7030A0"/>
                </a:solidFill>
                <a:ea typeface="華康中黑體" pitchFamily="49" charset="-120"/>
              </a:rPr>
              <a:t>傷害自己及</a:t>
            </a:r>
            <a:r>
              <a:rPr lang="zh-TW" altLang="zh-HK" sz="2600" dirty="0" smtClean="0">
                <a:solidFill>
                  <a:srgbClr val="7030A0"/>
                </a:solidFill>
                <a:ea typeface="華康中黑體" pitchFamily="49" charset="-120"/>
              </a:rPr>
              <a:t>別人</a:t>
            </a:r>
            <a:r>
              <a:rPr lang="zh-TW" altLang="en-US" sz="2600" dirty="0">
                <a:solidFill>
                  <a:srgbClr val="7030A0"/>
                </a:solidFill>
                <a:ea typeface="華康中黑體" pitchFamily="49" charset="-120"/>
              </a:rPr>
              <a:t>。</a:t>
            </a:r>
            <a:endParaRPr lang="zh-HK" altLang="zh-HK" sz="2600" dirty="0" smtClean="0">
              <a:solidFill>
                <a:srgbClr val="7030A0"/>
              </a:solidFill>
              <a:ea typeface="華康中黑體" pitchFamily="49" charset="-120"/>
            </a:endParaRPr>
          </a:p>
        </p:txBody>
      </p:sp>
      <p:sp>
        <p:nvSpPr>
          <p:cNvPr id="2" name="文字方塊 1">
            <a:extLst>
              <a:ext uri="{FF2B5EF4-FFF2-40B4-BE49-F238E27FC236}">
                <a16:creationId xmlns:a16="http://schemas.microsoft.com/office/drawing/2014/main" id="{3F9AE622-781D-4860-8E55-521596E954DE}"/>
              </a:ext>
            </a:extLst>
          </p:cNvPr>
          <p:cNvSpPr txBox="1"/>
          <p:nvPr/>
        </p:nvSpPr>
        <p:spPr>
          <a:xfrm flipH="1">
            <a:off x="416620" y="1810120"/>
            <a:ext cx="792087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zh-TW" altLang="en-US" sz="4800" b="1" dirty="0">
                <a:solidFill>
                  <a:srgbClr val="002060"/>
                </a:solidFill>
                <a:latin typeface="華康中黑體" panose="020B0509000000000000" pitchFamily="49" charset="-120"/>
                <a:ea typeface="華康中黑體" panose="020B0509000000000000" pitchFamily="49" charset="-120"/>
                <a:cs typeface="華康中黑體" panose="020B0509000000000000" pitchFamily="49" charset="-120"/>
              </a:rPr>
              <a:t>總</a:t>
            </a:r>
            <a:endParaRPr lang="en-US" altLang="zh-TW" sz="4800" b="1" dirty="0">
              <a:solidFill>
                <a:srgbClr val="002060"/>
              </a:solidFill>
              <a:latin typeface="華康中黑體" panose="020B0509000000000000" pitchFamily="49" charset="-120"/>
              <a:ea typeface="華康中黑體" panose="020B0509000000000000" pitchFamily="49" charset="-120"/>
              <a:cs typeface="華康中黑體" panose="020B0509000000000000" pitchFamily="49" charset="-120"/>
            </a:endParaRPr>
          </a:p>
          <a:p>
            <a:pPr algn="ctr"/>
            <a:r>
              <a:rPr lang="zh-TW" altLang="en-US" sz="4800" b="1" dirty="0" smtClean="0">
                <a:solidFill>
                  <a:srgbClr val="002060"/>
                </a:solidFill>
                <a:latin typeface="華康中黑體" panose="020B0509000000000000" pitchFamily="49" charset="-120"/>
                <a:ea typeface="華康中黑體" panose="020B0509000000000000" pitchFamily="49" charset="-120"/>
                <a:cs typeface="華康中黑體" panose="020B0509000000000000" pitchFamily="49" charset="-120"/>
              </a:rPr>
              <a:t>結</a:t>
            </a:r>
            <a:endParaRPr lang="zh-HK" altLang="en-US" sz="4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6556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表格 8">
            <a:extLst>
              <a:ext uri="{FF2B5EF4-FFF2-40B4-BE49-F238E27FC236}">
                <a16:creationId xmlns:a16="http://schemas.microsoft.com/office/drawing/2014/main" id="{212136E0-08E0-4418-88D5-5E76717EA7B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220922"/>
              </p:ext>
            </p:extLst>
          </p:nvPr>
        </p:nvGraphicFramePr>
        <p:xfrm>
          <a:off x="552496" y="1051429"/>
          <a:ext cx="8039007" cy="5274948"/>
        </p:xfrm>
        <a:graphic>
          <a:graphicData uri="http://schemas.openxmlformats.org/drawingml/2006/table">
            <a:tbl>
              <a:tblPr/>
              <a:tblGrid>
                <a:gridCol w="1715248">
                  <a:extLst>
                    <a:ext uri="{9D8B030D-6E8A-4147-A177-3AD203B41FA5}">
                      <a16:colId xmlns:a16="http://schemas.microsoft.com/office/drawing/2014/main" val="671913260"/>
                    </a:ext>
                  </a:extLst>
                </a:gridCol>
                <a:gridCol w="6323759">
                  <a:extLst>
                    <a:ext uri="{9D8B030D-6E8A-4147-A177-3AD203B41FA5}">
                      <a16:colId xmlns:a16="http://schemas.microsoft.com/office/drawing/2014/main" val="3911223499"/>
                    </a:ext>
                  </a:extLst>
                </a:gridCol>
              </a:tblGrid>
              <a:tr h="155741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0" spc="100" baseline="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活動概要：</a:t>
                      </a:r>
                      <a:r>
                        <a:rPr lang="en-US" altLang="zh-TW" sz="2400" b="0" spc="100" baseline="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zh-TW" altLang="en-US" sz="2400" b="0" spc="100" baseline="0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1435" marR="51435" marT="25718" marB="25718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0" kern="1200" spc="100" baseline="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通過情境討論及反思問題，教導學生</a:t>
                      </a:r>
                      <a:r>
                        <a:rPr lang="zh-HK" altLang="zh-HK" sz="2400" b="0" kern="1200" spc="100" baseline="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戀愛關係中的正向</a:t>
                      </a:r>
                      <a:r>
                        <a:rPr lang="zh-TW" altLang="zh-HK" sz="2400" b="0" kern="1200" spc="100" baseline="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價值觀</a:t>
                      </a:r>
                      <a:r>
                        <a:rPr lang="zh-TW" altLang="en-US" sz="2400" b="0" kern="1200" spc="100" baseline="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，學習</a:t>
                      </a:r>
                      <a:r>
                        <a:rPr lang="zh-TW" altLang="zh-HK" sz="2400" b="0" kern="1200" spc="100" baseline="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與</a:t>
                      </a:r>
                      <a:r>
                        <a:rPr lang="zh-HK" altLang="zh-HK" sz="2400" b="0" kern="1200" spc="100" baseline="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人</a:t>
                      </a:r>
                      <a:r>
                        <a:rPr lang="zh-TW" altLang="zh-HK" sz="2400" b="0" kern="1200" spc="100" baseline="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相處時</a:t>
                      </a:r>
                      <a:r>
                        <a:rPr lang="zh-HK" altLang="zh-HK" sz="2400" b="0" kern="1200" spc="100" baseline="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要保持理</a:t>
                      </a:r>
                      <a:r>
                        <a:rPr lang="zh-TW" altLang="en-US" sz="2400" b="0" kern="1200" spc="100" baseline="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性、</a:t>
                      </a:r>
                      <a:r>
                        <a:rPr lang="zh-HK" altLang="zh-HK" sz="2400" b="0" kern="1200" spc="100" baseline="0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平等</a:t>
                      </a:r>
                      <a:r>
                        <a:rPr lang="zh-TW" altLang="en-US" sz="2400" b="0" kern="1200" spc="100" baseline="0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，以</a:t>
                      </a:r>
                      <a:r>
                        <a:rPr lang="zh-HK" altLang="zh-HK" sz="2400" b="0" kern="1200" spc="100" baseline="0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及</a:t>
                      </a:r>
                      <a:r>
                        <a:rPr lang="zh-HK" altLang="zh-HK" sz="2400" b="0" kern="1200" spc="100" baseline="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互相尊重。</a:t>
                      </a:r>
                      <a:endParaRPr lang="zh-TW" altLang="en-US" sz="2400" b="0" kern="1200" spc="100" baseline="0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51435" marR="51435" marT="25718" marB="25718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48304074"/>
                  </a:ext>
                </a:extLst>
              </a:tr>
              <a:tr h="260425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0" kern="1200" spc="100" baseline="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學習目標：</a:t>
                      </a:r>
                    </a:p>
                  </a:txBody>
                  <a:tcPr marL="51435" marR="51435" marT="25718" marB="25718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lvl="0" indent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altLang="zh-TW" sz="2400" b="0" kern="1200" spc="100" baseline="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1. </a:t>
                      </a:r>
                      <a:r>
                        <a:rPr lang="zh-TW" altLang="en-US" sz="2400" b="0" kern="1200" spc="100" baseline="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培養學生持守正面價值觀，</a:t>
                      </a:r>
                      <a:r>
                        <a:rPr lang="zh-TW" altLang="zh-HK" sz="2400" b="0" kern="1200" spc="100" baseline="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以</a:t>
                      </a:r>
                      <a:r>
                        <a:rPr lang="zh-HK" altLang="zh-HK" sz="2400" b="0" kern="1200" spc="100" baseline="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理性和尊重</a:t>
                      </a:r>
                      <a:r>
                        <a:rPr lang="zh-TW" altLang="en-US" sz="2400" b="0" kern="1200" spc="100" baseline="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　　　</a:t>
                      </a:r>
                      <a:endParaRPr lang="en-US" altLang="zh-TW" sz="2400" b="0" kern="1200" spc="100" baseline="0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0" lvl="0" indent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zh-TW" altLang="en-US" sz="2400" b="0" kern="1200" spc="100" baseline="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　</a:t>
                      </a:r>
                      <a:r>
                        <a:rPr lang="zh-HK" altLang="zh-HK" sz="2400" b="0" kern="1200" spc="100" baseline="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的態度建立健康的</a:t>
                      </a:r>
                      <a:r>
                        <a:rPr lang="zh-TW" altLang="zh-HK" sz="2400" b="0" kern="1200" spc="100" baseline="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人際</a:t>
                      </a:r>
                      <a:r>
                        <a:rPr lang="zh-HK" altLang="zh-HK" sz="2400" b="0" kern="1200" spc="100" baseline="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關係。</a:t>
                      </a:r>
                      <a:endParaRPr lang="zh-TW" altLang="zh-HK" sz="2400" b="0" kern="1200" spc="100" baseline="0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altLang="zh-HK" sz="2400" b="0" kern="1200" spc="100" baseline="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2. </a:t>
                      </a:r>
                      <a:r>
                        <a:rPr lang="zh-HK" altLang="zh-HK" sz="2400" b="0" kern="1200" spc="100" baseline="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讓學生</a:t>
                      </a:r>
                      <a:r>
                        <a:rPr lang="zh-TW" altLang="zh-HK" sz="2400" b="0" kern="1200" spc="100" baseline="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在與人交往時多加反思</a:t>
                      </a:r>
                      <a:r>
                        <a:rPr lang="zh-HK" altLang="zh-HK" sz="2400" b="0" kern="1200" spc="100" baseline="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，</a:t>
                      </a:r>
                      <a:r>
                        <a:rPr lang="zh-TW" altLang="zh-HK" sz="2400" b="0" kern="1200" spc="100" baseline="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掌握</a:t>
                      </a:r>
                      <a:r>
                        <a:rPr lang="zh-HK" altLang="zh-HK" sz="2400" b="0" kern="1200" spc="100" baseline="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回應</a:t>
                      </a:r>
                      <a:endParaRPr lang="en-US" altLang="zh-HK" sz="2400" b="0" kern="1200" spc="100" baseline="0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zh-TW" altLang="en-US" sz="2400" b="0" kern="1200" spc="100" baseline="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　</a:t>
                      </a:r>
                      <a:r>
                        <a:rPr lang="zh-HK" altLang="zh-HK" sz="2400" b="0" kern="1200" spc="100" baseline="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及拒絕</a:t>
                      </a:r>
                      <a:r>
                        <a:rPr lang="zh-TW" altLang="zh-HK" sz="2400" b="0" kern="1200" spc="100" baseline="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別人</a:t>
                      </a:r>
                      <a:r>
                        <a:rPr lang="zh-TW" altLang="en-US" sz="2400" b="0" kern="1200" spc="100" baseline="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無理</a:t>
                      </a:r>
                      <a:r>
                        <a:rPr lang="zh-HK" altLang="zh-HK" sz="2400" b="0" kern="1200" spc="100" baseline="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要求</a:t>
                      </a:r>
                      <a:r>
                        <a:rPr lang="zh-TW" altLang="zh-HK" sz="2400" b="0" kern="1200" spc="100" baseline="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的溝通技巧</a:t>
                      </a:r>
                      <a:r>
                        <a:rPr lang="zh-TW" altLang="en-US" sz="2400" b="0" kern="1200" spc="100" baseline="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，</a:t>
                      </a:r>
                      <a:r>
                        <a:rPr lang="zh-HK" altLang="zh-HK" sz="2400" b="0" kern="1200" spc="100" baseline="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避免</a:t>
                      </a:r>
                      <a:r>
                        <a:rPr lang="zh-TW" altLang="zh-HK" sz="2400" b="0" kern="1200" spc="100" baseline="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傷</a:t>
                      </a:r>
                      <a:endParaRPr lang="en-US" altLang="zh-TW" sz="2400" b="0" kern="1200" spc="100" baseline="0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zh-TW" altLang="en-US" sz="2400" b="0" kern="1200" spc="100" baseline="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　</a:t>
                      </a:r>
                      <a:r>
                        <a:rPr lang="zh-TW" altLang="zh-HK" sz="2400" b="0" kern="1200" spc="100" baseline="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害自己及別人</a:t>
                      </a:r>
                      <a:r>
                        <a:rPr lang="zh-HK" altLang="zh-HK" sz="2400" b="0" kern="1200" spc="100" baseline="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。</a:t>
                      </a:r>
                      <a:endParaRPr lang="zh-TW" altLang="zh-HK" sz="2400" b="0" kern="1200" spc="100" baseline="0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51435" marR="51435" marT="25718" marB="25718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40042857"/>
                  </a:ext>
                </a:extLst>
              </a:tr>
              <a:tr h="60766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0" spc="100" baseline="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價值觀和</a:t>
                      </a:r>
                      <a:endParaRPr lang="en-US" altLang="zh-TW" sz="2400" b="0" spc="100" baseline="0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0" spc="100" baseline="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態度：</a:t>
                      </a:r>
                    </a:p>
                  </a:txBody>
                  <a:tcPr marL="51435" marR="51435" marT="25718" marB="25718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altLang="en-US" sz="2400" b="0" kern="1200" spc="100" baseline="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自愛、尊重、理性、責任感</a:t>
                      </a:r>
                      <a:endParaRPr lang="zh-TW" altLang="zh-HK" sz="2400" b="0" kern="1200" spc="100" baseline="0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51435" marR="51435" marT="25718" marB="25718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47798219"/>
                  </a:ext>
                </a:extLst>
              </a:tr>
            </a:tbl>
          </a:graphicData>
        </a:graphic>
      </p:graphicFrame>
      <p:sp>
        <p:nvSpPr>
          <p:cNvPr id="2" name="文字方塊 1">
            <a:extLst>
              <a:ext uri="{FF2B5EF4-FFF2-40B4-BE49-F238E27FC236}">
                <a16:creationId xmlns:a16="http://schemas.microsoft.com/office/drawing/2014/main" id="{6EE1A609-063F-4C6B-84B1-30C8112C51A7}"/>
              </a:ext>
            </a:extLst>
          </p:cNvPr>
          <p:cNvSpPr txBox="1"/>
          <p:nvPr/>
        </p:nvSpPr>
        <p:spPr>
          <a:xfrm>
            <a:off x="2355448" y="466654"/>
            <a:ext cx="44331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spc="10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學習重點</a:t>
            </a:r>
            <a:endParaRPr lang="zh-HK" altLang="en-US" sz="3200" spc="10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7A326B75-49B8-46C3-A5E7-A682F4B745CC}"/>
              </a:ext>
            </a:extLst>
          </p:cNvPr>
          <p:cNvSpPr/>
          <p:nvPr/>
        </p:nvSpPr>
        <p:spPr>
          <a:xfrm>
            <a:off x="6660232" y="6453336"/>
            <a:ext cx="2361658" cy="2572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105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圖片來源</a:t>
            </a:r>
            <a:r>
              <a:rPr lang="en-US" altLang="zh-HK" sz="105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: http://www.freepik.com</a:t>
            </a:r>
            <a:endParaRPr lang="zh-HK" altLang="en-US" sz="105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371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870869" y="2397950"/>
            <a:ext cx="7402261" cy="19303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  <a:spcBef>
                <a:spcPts val="1200"/>
              </a:spcBef>
            </a:pPr>
            <a:r>
              <a:rPr lang="zh-TW" altLang="zh-HK" sz="3200" b="1" u="sng" kern="100" dirty="0" smtClean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明明</a:t>
            </a:r>
            <a:r>
              <a:rPr lang="zh-TW" altLang="en-US" sz="3200" b="1" kern="100" dirty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是</a:t>
            </a:r>
            <a:r>
              <a:rPr lang="zh-TW" altLang="en-US" sz="3200" b="1" kern="100" dirty="0" smtClean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校內的萬人迷。</a:t>
            </a:r>
            <a:r>
              <a:rPr lang="zh-TW" altLang="zh-HK" sz="3200" b="1" u="sng" kern="100" dirty="0" smtClean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文文</a:t>
            </a:r>
            <a:r>
              <a:rPr lang="zh-TW" altLang="en-US" sz="3200" b="1" kern="100" dirty="0" smtClean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一向傾慕</a:t>
            </a:r>
            <a:r>
              <a:rPr lang="zh-TW" altLang="zh-HK" sz="3200" b="1" kern="100" dirty="0" smtClean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明明</a:t>
            </a:r>
            <a:r>
              <a:rPr lang="zh-TW" altLang="en-US" sz="3200" b="1" kern="100" dirty="0" smtClean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，希望可以與</a:t>
            </a:r>
            <a:r>
              <a:rPr lang="zh-TW" altLang="zh-HK" sz="3200" b="1" u="sng" kern="100" dirty="0" smtClean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明明</a:t>
            </a:r>
            <a:r>
              <a:rPr lang="zh-TW" altLang="en-US" sz="3200" b="1" kern="100" dirty="0" smtClean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發展成情侶。</a:t>
            </a:r>
            <a:endParaRPr lang="en-US" altLang="zh-TW" sz="3200" b="1" kern="100" dirty="0" smtClean="0">
              <a:solidFill>
                <a:schemeClr val="accent5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14000"/>
              </a:lnSpc>
              <a:spcBef>
                <a:spcPts val="1200"/>
              </a:spcBef>
            </a:pPr>
            <a:r>
              <a:rPr lang="zh-TW" altLang="en-US" sz="3200" b="1" kern="100" dirty="0" smtClean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近日，</a:t>
            </a:r>
            <a:r>
              <a:rPr lang="zh-TW" altLang="zh-HK" sz="3200" b="1" u="sng" kern="100" dirty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明明</a:t>
            </a:r>
            <a:r>
              <a:rPr lang="zh-TW" altLang="zh-HK" sz="3200" b="1" kern="100" dirty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對</a:t>
            </a:r>
            <a:r>
              <a:rPr lang="zh-TW" altLang="zh-HK" sz="3200" b="1" u="sng" kern="100" dirty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文文</a:t>
            </a:r>
            <a:r>
              <a:rPr lang="zh-TW" altLang="en-US" sz="3200" b="1" kern="100" dirty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提出不同的</a:t>
            </a:r>
            <a:r>
              <a:rPr lang="zh-TW" altLang="en-US" sz="3200" b="1" kern="100" dirty="0" smtClean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要求</a:t>
            </a:r>
            <a:r>
              <a:rPr lang="en-US" altLang="zh-TW" sz="3200" b="1" kern="100" dirty="0" smtClean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……</a:t>
            </a:r>
            <a:endParaRPr lang="en-US" altLang="zh-TW" sz="3200" b="1" kern="100" dirty="0">
              <a:solidFill>
                <a:schemeClr val="accent5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8589AD9A-1634-4544-BA4F-D0DD1EB458A8}"/>
              </a:ext>
            </a:extLst>
          </p:cNvPr>
          <p:cNvSpPr txBox="1"/>
          <p:nvPr/>
        </p:nvSpPr>
        <p:spPr>
          <a:xfrm>
            <a:off x="2015716" y="675427"/>
            <a:ext cx="51125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6000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理想情人？</a:t>
            </a:r>
            <a:endParaRPr lang="zh-HK" altLang="en-US" sz="6000" b="1" dirty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522944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69859" y="276101"/>
            <a:ext cx="2273923" cy="1201016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3743782" y="276101"/>
            <a:ext cx="523156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8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一天，</a:t>
            </a:r>
            <a:r>
              <a:rPr lang="zh-TW" altLang="en-US" sz="2800" b="1" u="sng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明明</a:t>
            </a:r>
            <a:r>
              <a:rPr lang="zh-TW" altLang="en-US" sz="28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對</a:t>
            </a:r>
            <a:r>
              <a:rPr lang="zh-TW" altLang="en-US" sz="2800" b="1" u="sng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文文</a:t>
            </a:r>
            <a:r>
              <a:rPr lang="zh-TW" altLang="en-US" sz="28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說：</a:t>
            </a:r>
          </a:p>
          <a:p>
            <a:r>
              <a:rPr lang="zh-TW" altLang="en-US" sz="28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「功課太多，時間太少</a:t>
            </a:r>
            <a:r>
              <a:rPr lang="en-US" altLang="zh-TW" sz="28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……</a:t>
            </a:r>
            <a:br>
              <a:rPr lang="en-US" altLang="zh-TW" sz="28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28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你</a:t>
            </a:r>
            <a:r>
              <a:rPr lang="zh-TW" altLang="en-US" sz="28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可以</a:t>
            </a:r>
            <a:r>
              <a:rPr lang="zh-TW" altLang="en-US" sz="28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代我做功課嗎？」</a:t>
            </a:r>
          </a:p>
        </p:txBody>
      </p:sp>
      <p:sp>
        <p:nvSpPr>
          <p:cNvPr id="15" name="圓角矩形 14"/>
          <p:cNvSpPr>
            <a:spLocks/>
          </p:cNvSpPr>
          <p:nvPr/>
        </p:nvSpPr>
        <p:spPr>
          <a:xfrm>
            <a:off x="2456469" y="1814885"/>
            <a:ext cx="6244471" cy="2118738"/>
          </a:xfrm>
          <a:prstGeom prst="roundRect">
            <a:avLst>
              <a:gd name="adj" fmla="val 0"/>
            </a:avLst>
          </a:prstGeom>
          <a:noFill/>
          <a:ln w="25400" cap="flat" cmpd="sng" algn="ctr">
            <a:noFill/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79070" indent="-175895" algn="just">
              <a:spcAft>
                <a:spcPts val="0"/>
              </a:spcAft>
            </a:pPr>
            <a:r>
              <a:rPr lang="zh-TW" altLang="en-US" sz="2600" b="1" kern="100" dirty="0">
                <a:solidFill>
                  <a:srgbClr val="943634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Arial" panose="020B0604020202020204" pitchFamily="34" charset="0"/>
              </a:rPr>
              <a:t>一天，</a:t>
            </a:r>
            <a:r>
              <a:rPr lang="zh-TW" altLang="en-US" sz="2600" b="1" u="sng" kern="100" dirty="0">
                <a:solidFill>
                  <a:srgbClr val="943634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Arial" panose="020B0604020202020204" pitchFamily="34" charset="0"/>
              </a:rPr>
              <a:t>明明</a:t>
            </a:r>
            <a:r>
              <a:rPr lang="zh-TW" altLang="en-US" sz="2600" b="1" kern="100" dirty="0">
                <a:solidFill>
                  <a:srgbClr val="943634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Arial" panose="020B0604020202020204" pitchFamily="34" charset="0"/>
              </a:rPr>
              <a:t>這樣說：</a:t>
            </a:r>
            <a:endParaRPr lang="en-US" altLang="zh-TW" sz="2600" b="1" kern="100" dirty="0" smtClean="0">
              <a:solidFill>
                <a:srgbClr val="943634"/>
              </a:solidFill>
              <a:effectLst>
                <a:outerShdw blurRad="63500" dist="50800" dir="13500000" sx="0" sy="0">
                  <a:srgbClr val="000000">
                    <a:alpha val="50000"/>
                  </a:srgbClr>
                </a:outerShdw>
              </a:effectLst>
              <a:latin typeface="Times New Roman" panose="02020603050405020304" pitchFamily="18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marL="179070" indent="-175895" algn="just">
              <a:spcAft>
                <a:spcPts val="0"/>
              </a:spcAft>
            </a:pPr>
            <a:r>
              <a:rPr lang="zh-TW" altLang="en-US" sz="2600" b="1" kern="100" dirty="0" smtClean="0">
                <a:solidFill>
                  <a:srgbClr val="943634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Arial" panose="020B0604020202020204" pitchFamily="34" charset="0"/>
              </a:rPr>
              <a:t>「最近</a:t>
            </a:r>
            <a:r>
              <a:rPr lang="zh-TW" altLang="en-US" sz="2600" b="1" kern="100" dirty="0">
                <a:solidFill>
                  <a:srgbClr val="943634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Arial" panose="020B0604020202020204" pitchFamily="34" charset="0"/>
              </a:rPr>
              <a:t>我</a:t>
            </a:r>
            <a:r>
              <a:rPr lang="zh-TW" altLang="en-US" sz="2600" b="1" kern="100" dirty="0" smtClean="0">
                <a:solidFill>
                  <a:srgbClr val="943634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Arial" panose="020B0604020202020204" pitchFamily="34" charset="0"/>
              </a:rPr>
              <a:t>愛上那新開</a:t>
            </a:r>
            <a:r>
              <a:rPr lang="zh-TW" altLang="en-US" sz="2600" b="1" kern="100" dirty="0">
                <a:solidFill>
                  <a:srgbClr val="943634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Arial" panose="020B0604020202020204" pitchFamily="34" charset="0"/>
              </a:rPr>
              <a:t>台式飲品店的芝士奶蓋拿鐵，可惜</a:t>
            </a:r>
            <a:r>
              <a:rPr lang="zh-TW" altLang="en-US" sz="2600" b="1" kern="100" dirty="0" smtClean="0">
                <a:solidFill>
                  <a:srgbClr val="943634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Arial" panose="020B0604020202020204" pitchFamily="34" charset="0"/>
              </a:rPr>
              <a:t>學校午</a:t>
            </a:r>
            <a:r>
              <a:rPr lang="zh-TW" altLang="en-US" sz="2600" b="1" kern="100" dirty="0">
                <a:solidFill>
                  <a:srgbClr val="943634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Arial" panose="020B0604020202020204" pitchFamily="34" charset="0"/>
              </a:rPr>
              <a:t>膳</a:t>
            </a:r>
            <a:r>
              <a:rPr lang="zh-TW" altLang="en-US" sz="2600" b="1" kern="100" dirty="0" smtClean="0">
                <a:solidFill>
                  <a:srgbClr val="943634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Arial" panose="020B0604020202020204" pitchFamily="34" charset="0"/>
              </a:rPr>
              <a:t>時間短，飲品店又要</a:t>
            </a:r>
            <a:r>
              <a:rPr lang="zh-TW" altLang="en-US" sz="2600" b="1" kern="100" dirty="0">
                <a:solidFill>
                  <a:srgbClr val="943634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Arial" panose="020B0604020202020204" pitchFamily="34" charset="0"/>
              </a:rPr>
              <a:t>排長龍。如果有人跟我</a:t>
            </a:r>
            <a:r>
              <a:rPr lang="zh-TW" altLang="en-US" sz="2600" b="1" kern="100" dirty="0" smtClean="0">
                <a:solidFill>
                  <a:srgbClr val="943634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Arial" panose="020B0604020202020204" pitchFamily="34" charset="0"/>
              </a:rPr>
              <a:t>一樣有</a:t>
            </a:r>
            <a:r>
              <a:rPr lang="zh-TW" altLang="en-US" sz="2600" b="1" kern="100" dirty="0">
                <a:solidFill>
                  <a:srgbClr val="943634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Arial" panose="020B0604020202020204" pitchFamily="34" charset="0"/>
              </a:rPr>
              <a:t>品味，每天</a:t>
            </a:r>
            <a:r>
              <a:rPr lang="zh-TW" altLang="en-US" sz="2600" b="1" kern="100" dirty="0" smtClean="0">
                <a:solidFill>
                  <a:srgbClr val="943634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Arial" panose="020B0604020202020204" pitchFamily="34" charset="0"/>
              </a:rPr>
              <a:t>午飯買</a:t>
            </a:r>
            <a:r>
              <a:rPr lang="zh-TW" altLang="en-US" sz="2600" b="1" kern="100" dirty="0">
                <a:solidFill>
                  <a:srgbClr val="943634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Arial" panose="020B0604020202020204" pitchFamily="34" charset="0"/>
              </a:rPr>
              <a:t>一杯回校請我喝就好啦！」</a:t>
            </a:r>
          </a:p>
        </p:txBody>
      </p:sp>
      <p:pic>
        <p:nvPicPr>
          <p:cNvPr id="16" name="圖片 15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17" y="1814885"/>
            <a:ext cx="2692379" cy="1234519"/>
          </a:xfrm>
          <a:prstGeom prst="rect">
            <a:avLst/>
          </a:prstGeom>
        </p:spPr>
      </p:pic>
      <p:pic>
        <p:nvPicPr>
          <p:cNvPr id="17" name="圖片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17" y="4281756"/>
            <a:ext cx="2351252" cy="1164437"/>
          </a:xfrm>
          <a:prstGeom prst="rect">
            <a:avLst/>
          </a:prstGeom>
        </p:spPr>
      </p:pic>
      <p:sp>
        <p:nvSpPr>
          <p:cNvPr id="21" name="圓角矩形 20"/>
          <p:cNvSpPr>
            <a:spLocks/>
          </p:cNvSpPr>
          <p:nvPr/>
        </p:nvSpPr>
        <p:spPr>
          <a:xfrm>
            <a:off x="2456470" y="4117601"/>
            <a:ext cx="6310458" cy="2650851"/>
          </a:xfrm>
          <a:prstGeom prst="roundRect">
            <a:avLst>
              <a:gd name="adj" fmla="val 0"/>
            </a:avLst>
          </a:prstGeom>
          <a:noFill/>
          <a:ln w="25400" cap="flat" cmpd="sng" algn="ctr">
            <a:noFill/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79070" indent="-175895" algn="just">
              <a:spcAft>
                <a:spcPts val="0"/>
              </a:spcAft>
            </a:pPr>
            <a:r>
              <a:rPr lang="zh-TW" altLang="en-US" sz="2600" b="1" kern="100" dirty="0">
                <a:solidFill>
                  <a:srgbClr val="7030A0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Arial" panose="020B0604020202020204" pitchFamily="34" charset="0"/>
              </a:rPr>
              <a:t>一天，明明對文文說：</a:t>
            </a:r>
          </a:p>
          <a:p>
            <a:pPr marL="179070" indent="-175895" algn="just">
              <a:spcAft>
                <a:spcPts val="0"/>
              </a:spcAft>
            </a:pPr>
            <a:r>
              <a:rPr lang="zh-TW" altLang="en-US" sz="2600" b="1" kern="100" dirty="0">
                <a:solidFill>
                  <a:srgbClr val="7030A0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Arial" panose="020B0604020202020204" pitchFamily="34" charset="0"/>
              </a:rPr>
              <a:t>	</a:t>
            </a:r>
            <a:r>
              <a:rPr lang="zh-TW" altLang="en-US" sz="2600" b="1" kern="100" dirty="0" smtClean="0">
                <a:solidFill>
                  <a:srgbClr val="7030A0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Arial" panose="020B0604020202020204" pitchFamily="34" charset="0"/>
              </a:rPr>
              <a:t>「</a:t>
            </a:r>
            <a:r>
              <a:rPr lang="zh-TW" altLang="en-US" sz="2800" b="1" kern="100" dirty="0">
                <a:solidFill>
                  <a:srgbClr val="7030A0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Arial" panose="020B0604020202020204" pitchFamily="34" charset="0"/>
              </a:rPr>
              <a:t>文文，</a:t>
            </a:r>
            <a:r>
              <a:rPr lang="zh-TW" altLang="en-US" sz="2600" b="1" kern="100" dirty="0" smtClean="0">
                <a:solidFill>
                  <a:srgbClr val="7030A0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Arial" panose="020B0604020202020204" pitchFamily="34" charset="0"/>
              </a:rPr>
              <a:t>我</a:t>
            </a:r>
            <a:r>
              <a:rPr lang="zh-TW" altLang="en-US" sz="2600" b="1" kern="100" dirty="0">
                <a:solidFill>
                  <a:srgbClr val="7030A0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Arial" panose="020B0604020202020204" pitchFamily="34" charset="0"/>
              </a:rPr>
              <a:t>又失戀啦，家人全都外出，現在只有我一個人在家，很悶啊。我知道明天第一天考試，你答應了父母在家温習，收復上次成績退步的失地，但為了我，你可以放下書本，到我家裡來陪我嗎？」</a:t>
            </a:r>
          </a:p>
        </p:txBody>
      </p:sp>
    </p:spTree>
    <p:extLst>
      <p:ext uri="{BB962C8B-B14F-4D97-AF65-F5344CB8AC3E}">
        <p14:creationId xmlns:p14="http://schemas.microsoft.com/office/powerpoint/2010/main" val="675050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5" grpId="0"/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方塊 5">
            <a:extLst>
              <a:ext uri="{FF2B5EF4-FFF2-40B4-BE49-F238E27FC236}">
                <a16:creationId xmlns:a16="http://schemas.microsoft.com/office/drawing/2014/main" id="{8589AD9A-1634-4544-BA4F-D0DD1EB458A8}"/>
              </a:ext>
            </a:extLst>
          </p:cNvPr>
          <p:cNvSpPr txBox="1"/>
          <p:nvPr/>
        </p:nvSpPr>
        <p:spPr>
          <a:xfrm>
            <a:off x="2015716" y="343624"/>
            <a:ext cx="51125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6000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理想情人？</a:t>
            </a:r>
            <a:endParaRPr lang="zh-HK" altLang="en-US" sz="6000" b="1" dirty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261039" y="1634381"/>
            <a:ext cx="8621922" cy="653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4000"/>
              </a:lnSpc>
              <a:spcBef>
                <a:spcPts val="1200"/>
              </a:spcBef>
            </a:pPr>
            <a:r>
              <a:rPr lang="zh-TW" altLang="en-US" sz="3200" b="1" kern="100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以上三個情境</a:t>
            </a:r>
            <a:r>
              <a:rPr lang="zh-TW" altLang="en-US" sz="3200" b="1" kern="1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en-US" sz="3200" b="1" kern="100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若</a:t>
            </a:r>
            <a:r>
              <a:rPr lang="zh-TW" altLang="en-US" sz="3200" b="1" kern="1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你是</a:t>
            </a:r>
            <a:r>
              <a:rPr lang="zh-TW" altLang="en-US" sz="3200" b="1" u="sng" kern="1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文文</a:t>
            </a:r>
            <a:r>
              <a:rPr lang="zh-TW" altLang="en-US" sz="3200" b="1" kern="100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，你</a:t>
            </a:r>
            <a:r>
              <a:rPr lang="zh-TW" altLang="en-US" sz="3200" b="1" kern="1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會如何</a:t>
            </a:r>
            <a:r>
              <a:rPr lang="zh-TW" altLang="en-US" sz="3200" b="1" kern="100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回應？</a:t>
            </a:r>
            <a:endParaRPr lang="zh-TW" altLang="zh-HK" sz="3200" b="1" kern="100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676021" y="3448011"/>
            <a:ext cx="6962398" cy="30101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lnSpc>
                <a:spcPct val="114000"/>
              </a:lnSpc>
              <a:spcBef>
                <a:spcPts val="1200"/>
              </a:spcBef>
              <a:buFont typeface="+mj-lt"/>
              <a:buAutoNum type="arabicPeriod"/>
            </a:pPr>
            <a:r>
              <a:rPr lang="zh-TW" altLang="en-US" sz="2800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滿足對方的要求，你需要</a:t>
            </a:r>
            <a:r>
              <a:rPr lang="zh-TW" altLang="en-US" sz="2800" b="1" dirty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付出</a:t>
            </a:r>
            <a:r>
              <a:rPr lang="zh-TW" altLang="en-US" sz="28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什麼？</a:t>
            </a:r>
            <a:endParaRPr lang="en-US" altLang="zh-TW" sz="2800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42950" indent="-742950">
              <a:lnSpc>
                <a:spcPct val="114000"/>
              </a:lnSpc>
              <a:spcBef>
                <a:spcPts val="1200"/>
              </a:spcBef>
              <a:buFont typeface="+mj-lt"/>
              <a:buAutoNum type="arabicPeriod"/>
            </a:pPr>
            <a:r>
              <a:rPr lang="zh-TW" altLang="en-US" sz="2800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這些要求</a:t>
            </a:r>
            <a:r>
              <a:rPr lang="zh-TW" altLang="en-US" sz="28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是否</a:t>
            </a:r>
            <a:r>
              <a:rPr lang="zh-TW" altLang="en-US" sz="2800" b="1" dirty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合理</a:t>
            </a:r>
            <a:r>
              <a:rPr lang="zh-TW" altLang="en-US" sz="28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？</a:t>
            </a:r>
            <a:endParaRPr lang="en-US" altLang="zh-TW" sz="2800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42950" indent="-742950">
              <a:lnSpc>
                <a:spcPct val="114000"/>
              </a:lnSpc>
              <a:spcBef>
                <a:spcPts val="1200"/>
              </a:spcBef>
              <a:buFont typeface="+mj-lt"/>
              <a:buAutoNum type="arabicPeriod"/>
            </a:pPr>
            <a:r>
              <a:rPr lang="zh-TW" altLang="en-US" sz="28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這些</a:t>
            </a:r>
            <a:r>
              <a:rPr lang="zh-TW" altLang="en-US" sz="2800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要求對你有什麼</a:t>
            </a:r>
            <a:r>
              <a:rPr lang="zh-TW" altLang="en-US" sz="2800" b="1" dirty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影響</a:t>
            </a:r>
            <a:r>
              <a:rPr lang="zh-TW" altLang="en-US" sz="2800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？</a:t>
            </a:r>
            <a:endParaRPr lang="en-US" altLang="zh-TW" sz="2800" dirty="0" smtClean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42950" indent="-742950">
              <a:lnSpc>
                <a:spcPct val="114000"/>
              </a:lnSpc>
              <a:spcBef>
                <a:spcPts val="1200"/>
              </a:spcBef>
              <a:buFont typeface="+mj-lt"/>
              <a:buAutoNum type="arabicPeriod"/>
            </a:pPr>
            <a:r>
              <a:rPr lang="zh-TW" altLang="en-US" sz="2800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如果對方的</a:t>
            </a:r>
            <a:r>
              <a:rPr lang="zh-TW" altLang="en-US" sz="28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要求</a:t>
            </a:r>
            <a:r>
              <a:rPr lang="zh-TW" altLang="en-US" sz="2800" b="1" dirty="0" smtClean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持續不斷</a:t>
            </a:r>
            <a:r>
              <a:rPr lang="zh-TW" altLang="en-US" sz="2800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en-US" sz="28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而且越來越多</a:t>
            </a:r>
            <a:r>
              <a:rPr lang="zh-TW" altLang="en-US" sz="2800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，你應該</a:t>
            </a:r>
            <a:r>
              <a:rPr lang="zh-TW" altLang="en-US" sz="2800" b="1" dirty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如何應對</a:t>
            </a:r>
            <a:r>
              <a:rPr lang="zh-HK" altLang="en-US" sz="2800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？</a:t>
            </a:r>
            <a:endParaRPr lang="zh-HK" altLang="en-US" sz="2800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3" name="圖片 12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5511" y="2242951"/>
            <a:ext cx="2273923" cy="1201016"/>
          </a:xfrm>
          <a:prstGeom prst="rect">
            <a:avLst/>
          </a:prstGeom>
        </p:spPr>
      </p:pic>
      <p:pic>
        <p:nvPicPr>
          <p:cNvPr id="14" name="圖片 13"/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3906" y="2244489"/>
            <a:ext cx="2692379" cy="1234519"/>
          </a:xfrm>
          <a:prstGeom prst="rect">
            <a:avLst/>
          </a:prstGeom>
        </p:spPr>
      </p:pic>
      <p:pic>
        <p:nvPicPr>
          <p:cNvPr id="15" name="圖片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2149" y="2279530"/>
            <a:ext cx="2351252" cy="1164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331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" name="表格 25">
            <a:extLst>
              <a:ext uri="{FF2B5EF4-FFF2-40B4-BE49-F238E27FC236}">
                <a16:creationId xmlns:a16="http://schemas.microsoft.com/office/drawing/2014/main" id="{7BF15D16-487C-4548-B6BB-9EDBB4031E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0836007"/>
              </p:ext>
            </p:extLst>
          </p:nvPr>
        </p:nvGraphicFramePr>
        <p:xfrm>
          <a:off x="0" y="1751259"/>
          <a:ext cx="9144000" cy="47447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31640">
                  <a:extLst>
                    <a:ext uri="{9D8B030D-6E8A-4147-A177-3AD203B41FA5}">
                      <a16:colId xmlns:a16="http://schemas.microsoft.com/office/drawing/2014/main" val="513322631"/>
                    </a:ext>
                  </a:extLst>
                </a:gridCol>
                <a:gridCol w="7812360">
                  <a:extLst>
                    <a:ext uri="{9D8B030D-6E8A-4147-A177-3AD203B41FA5}">
                      <a16:colId xmlns:a16="http://schemas.microsoft.com/office/drawing/2014/main" val="1143874009"/>
                    </a:ext>
                  </a:extLst>
                </a:gridCol>
              </a:tblGrid>
              <a:tr h="473467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思考角度</a:t>
                      </a:r>
                      <a:endParaRPr lang="zh-HK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示例</a:t>
                      </a:r>
                      <a:endParaRPr lang="zh-HK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637313665"/>
                  </a:ext>
                </a:extLst>
              </a:tr>
              <a:tr h="673714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kern="1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付出</a:t>
                      </a:r>
                      <a:endParaRPr lang="zh-HK" altLang="en-US" sz="2000" b="1" kern="1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US" altLang="zh-TW" sz="2000" b="0" kern="1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236745203"/>
                  </a:ext>
                </a:extLst>
              </a:tr>
              <a:tr h="846246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kern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合理</a:t>
                      </a:r>
                      <a:endParaRPr lang="zh-HK" altLang="en-US" sz="2000" b="1" kern="12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182563" indent="-182563">
                        <a:buFont typeface="Arial" panose="020B0604020202020204" pitchFamily="34" charset="0"/>
                        <a:buChar char="•"/>
                      </a:pPr>
                      <a:endParaRPr lang="en-US" altLang="zh-TW" sz="2000" b="0" kern="12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735190237"/>
                  </a:ext>
                </a:extLst>
              </a:tr>
              <a:tr h="1491343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kern="100" dirty="0" smtClean="0">
                          <a:solidFill>
                            <a:schemeClr val="accent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影響</a:t>
                      </a:r>
                      <a:endParaRPr lang="zh-HK" altLang="en-US" sz="2000" b="1" kern="100" dirty="0">
                        <a:solidFill>
                          <a:schemeClr val="accent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US" altLang="zh-TW" sz="2000" b="0" kern="100" dirty="0" smtClean="0">
                        <a:solidFill>
                          <a:schemeClr val="accent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875298411"/>
                  </a:ext>
                </a:extLst>
              </a:tr>
              <a:tr h="126000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kern="1200" dirty="0">
                          <a:solidFill>
                            <a:srgbClr val="7030A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持續</a:t>
                      </a:r>
                      <a:r>
                        <a:rPr lang="zh-TW" altLang="en-US" sz="2000" b="1" kern="1200" dirty="0" smtClean="0">
                          <a:solidFill>
                            <a:srgbClr val="7030A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不斷如何應對</a:t>
                      </a:r>
                      <a:endParaRPr lang="zh-HK" altLang="en-US" sz="2000" b="1" kern="1200" dirty="0">
                        <a:solidFill>
                          <a:srgbClr val="7030A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HK" altLang="en-US" sz="2000" b="0" kern="1200" dirty="0" smtClean="0">
                        <a:solidFill>
                          <a:srgbClr val="7030A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947811334"/>
                  </a:ext>
                </a:extLst>
              </a:tr>
            </a:tbl>
          </a:graphicData>
        </a:graphic>
      </p:graphicFrame>
      <p:pic>
        <p:nvPicPr>
          <p:cNvPr id="10" name="圖片 9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4119" y="257247"/>
            <a:ext cx="2273923" cy="1201016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2358042" y="259970"/>
            <a:ext cx="523156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8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一天，</a:t>
            </a:r>
            <a:r>
              <a:rPr lang="zh-TW" altLang="en-US" sz="2800" b="1" u="sng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明明</a:t>
            </a:r>
            <a:r>
              <a:rPr lang="zh-TW" altLang="en-US" sz="28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對</a:t>
            </a:r>
            <a:r>
              <a:rPr lang="zh-TW" altLang="en-US" sz="2800" b="1" u="sng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文文</a:t>
            </a:r>
            <a:r>
              <a:rPr lang="zh-TW" altLang="en-US" sz="28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說：</a:t>
            </a:r>
          </a:p>
          <a:p>
            <a:r>
              <a:rPr lang="zh-TW" altLang="en-US" sz="28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「功課太多，時間太少</a:t>
            </a:r>
            <a:r>
              <a:rPr lang="en-US" altLang="zh-TW" sz="28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……</a:t>
            </a:r>
            <a:br>
              <a:rPr lang="en-US" altLang="zh-TW" sz="28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28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你</a:t>
            </a:r>
            <a:r>
              <a:rPr lang="zh-TW" altLang="en-US" sz="28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可以</a:t>
            </a:r>
            <a:r>
              <a:rPr lang="zh-TW" altLang="en-US" sz="28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代我做功課嗎？」</a:t>
            </a:r>
          </a:p>
        </p:txBody>
      </p:sp>
      <p:sp>
        <p:nvSpPr>
          <p:cNvPr id="2" name="矩形 1"/>
          <p:cNvSpPr/>
          <p:nvPr/>
        </p:nvSpPr>
        <p:spPr>
          <a:xfrm>
            <a:off x="1408560" y="2351706"/>
            <a:ext cx="447301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82563" lvl="0" indent="-182563">
              <a:buFont typeface="Arial" panose="020B0604020202020204" pitchFamily="34" charset="0"/>
              <a:buChar char="•"/>
              <a:defRPr/>
            </a:pPr>
            <a:r>
              <a:rPr lang="zh-TW" altLang="en-US" sz="2000" kern="100" dirty="0">
                <a:solidFill>
                  <a:schemeClr val="accent5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文文要付出精神和時間替明明做功課</a:t>
            </a:r>
            <a:endParaRPr lang="en-US" altLang="zh-TW" sz="2000" kern="100" dirty="0">
              <a:solidFill>
                <a:schemeClr val="accent5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408560" y="2976426"/>
            <a:ext cx="753949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2563" indent="-182563">
              <a:buFont typeface="Arial" panose="020B0604020202020204" pitchFamily="34" charset="0"/>
              <a:buChar char="•"/>
            </a:pPr>
            <a:r>
              <a:rPr lang="zh-TW" altLang="en-US" sz="2000" dirty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對方如果沒有親自完成，仍會不明白有關課題，有違學習的意義</a:t>
            </a:r>
            <a:endParaRPr lang="en-US" altLang="zh-TW" sz="2000" dirty="0">
              <a:solidFill>
                <a:schemeClr val="accent6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182563" indent="-182563">
              <a:buFont typeface="Arial" panose="020B0604020202020204" pitchFamily="34" charset="0"/>
              <a:buChar char="•"/>
            </a:pPr>
            <a:r>
              <a:rPr lang="zh-TW" altLang="en-US" sz="2000" dirty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文文以為幫了明明，結果反而害了對方</a:t>
            </a:r>
            <a:endParaRPr lang="en-US" altLang="zh-TW" sz="2000" dirty="0">
              <a:solidFill>
                <a:schemeClr val="accent6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408560" y="3812378"/>
            <a:ext cx="763746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zh-TW" altLang="en-US" sz="2000" kern="100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假如文文幫明明做功課</a:t>
            </a:r>
            <a:r>
              <a:rPr lang="en-US" altLang="zh-TW" sz="2000" kern="100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……</a:t>
            </a:r>
          </a:p>
          <a:p>
            <a:pPr marL="182563" lvl="0" indent="-182563">
              <a:buFont typeface="Arial" panose="020B0604020202020204" pitchFamily="34" charset="0"/>
              <a:buChar char="•"/>
              <a:defRPr/>
            </a:pPr>
            <a:r>
              <a:rPr lang="zh-TW" altLang="en-US" sz="2000" kern="100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時間：自己做功課的時間／休息時間減少</a:t>
            </a:r>
            <a:endParaRPr lang="en-US" altLang="zh-TW" sz="2000" kern="1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82563" indent="-182563">
              <a:buFont typeface="Arial" panose="020B0604020202020204" pitchFamily="34" charset="0"/>
              <a:buChar char="•"/>
            </a:pPr>
            <a:r>
              <a:rPr lang="zh-TW" altLang="en-US" sz="2000" kern="100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心理壓力：若被老師發現，影響個人操行表現</a:t>
            </a:r>
            <a:endParaRPr lang="en-US" altLang="zh-TW" sz="2000" kern="1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82563" indent="-182563">
              <a:buFont typeface="Arial" panose="020B0604020202020204" pitchFamily="34" charset="0"/>
              <a:buChar char="•"/>
            </a:pPr>
            <a:r>
              <a:rPr lang="zh-TW" altLang="en-US" sz="2000" kern="100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助長歪風：變相鼓勵明明之後再要求他人協助做功課</a:t>
            </a:r>
            <a:endParaRPr lang="en-US" altLang="zh-TW" sz="2000" kern="1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408559" y="5308091"/>
            <a:ext cx="763746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zh-TW" altLang="en-US" sz="2000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「你先做你懂得的好嗎？我現在加快完成自己的功課，待會再教你做不懂得的課題吧。我們一起努力啊！」</a:t>
            </a:r>
            <a:endParaRPr lang="en-US" altLang="zh-TW" sz="2000" dirty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0">
              <a:defRPr/>
            </a:pPr>
            <a:r>
              <a:rPr lang="zh-TW" altLang="en-US" sz="2000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000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000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可提供更佳建議</a:t>
            </a:r>
            <a:r>
              <a:rPr lang="en-US" altLang="zh-TW" sz="2000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HK" altLang="en-US" sz="2000" dirty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867644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圓角矩形 7"/>
          <p:cNvSpPr>
            <a:spLocks/>
          </p:cNvSpPr>
          <p:nvPr/>
        </p:nvSpPr>
        <p:spPr>
          <a:xfrm>
            <a:off x="2422690" y="165195"/>
            <a:ext cx="6280538" cy="2118738"/>
          </a:xfrm>
          <a:prstGeom prst="roundRect">
            <a:avLst>
              <a:gd name="adj" fmla="val 0"/>
            </a:avLst>
          </a:prstGeom>
          <a:noFill/>
          <a:ln w="25400" cap="flat" cmpd="sng" algn="ctr">
            <a:noFill/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79070" indent="-175895" algn="just">
              <a:spcAft>
                <a:spcPts val="0"/>
              </a:spcAft>
            </a:pPr>
            <a:r>
              <a:rPr lang="zh-TW" altLang="en-US" sz="2200" b="1" kern="100" dirty="0">
                <a:solidFill>
                  <a:srgbClr val="943634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Arial" panose="020B0604020202020204" pitchFamily="34" charset="0"/>
              </a:rPr>
              <a:t>一天，</a:t>
            </a:r>
            <a:r>
              <a:rPr lang="zh-TW" altLang="en-US" sz="2200" b="1" u="sng" kern="100" dirty="0">
                <a:solidFill>
                  <a:srgbClr val="943634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Arial" panose="020B0604020202020204" pitchFamily="34" charset="0"/>
              </a:rPr>
              <a:t>明明</a:t>
            </a:r>
            <a:r>
              <a:rPr lang="zh-TW" altLang="en-US" sz="2200" b="1" kern="100" dirty="0">
                <a:solidFill>
                  <a:srgbClr val="943634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Arial" panose="020B0604020202020204" pitchFamily="34" charset="0"/>
              </a:rPr>
              <a:t>這樣說：</a:t>
            </a:r>
            <a:endParaRPr lang="en-US" altLang="zh-TW" sz="2200" b="1" kern="100" dirty="0" smtClean="0">
              <a:solidFill>
                <a:srgbClr val="943634"/>
              </a:solidFill>
              <a:effectLst>
                <a:outerShdw blurRad="63500" dist="50800" dir="13500000" sx="0" sy="0">
                  <a:srgbClr val="000000">
                    <a:alpha val="50000"/>
                  </a:srgbClr>
                </a:outerShdw>
              </a:effectLst>
              <a:latin typeface="Times New Roman" panose="02020603050405020304" pitchFamily="18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marL="179070" indent="-175895" algn="just">
              <a:spcAft>
                <a:spcPts val="0"/>
              </a:spcAft>
            </a:pPr>
            <a:r>
              <a:rPr lang="zh-TW" altLang="en-US" sz="2200" b="1" kern="100" dirty="0" smtClean="0">
                <a:solidFill>
                  <a:srgbClr val="943634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Arial" panose="020B0604020202020204" pitchFamily="34" charset="0"/>
              </a:rPr>
              <a:t>「最近</a:t>
            </a:r>
            <a:r>
              <a:rPr lang="zh-TW" altLang="en-US" sz="2200" b="1" kern="100" dirty="0">
                <a:solidFill>
                  <a:srgbClr val="943634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Arial" panose="020B0604020202020204" pitchFamily="34" charset="0"/>
              </a:rPr>
              <a:t>我</a:t>
            </a:r>
            <a:r>
              <a:rPr lang="zh-TW" altLang="en-US" sz="2200" b="1" kern="100" dirty="0" smtClean="0">
                <a:solidFill>
                  <a:srgbClr val="943634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Arial" panose="020B0604020202020204" pitchFamily="34" charset="0"/>
              </a:rPr>
              <a:t>愛上那新開</a:t>
            </a:r>
            <a:r>
              <a:rPr lang="zh-TW" altLang="en-US" sz="2200" b="1" kern="100" dirty="0">
                <a:solidFill>
                  <a:srgbClr val="943634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Arial" panose="020B0604020202020204" pitchFamily="34" charset="0"/>
              </a:rPr>
              <a:t>台式飲品店的芝士奶蓋拿鐵，可惜</a:t>
            </a:r>
            <a:r>
              <a:rPr lang="zh-TW" altLang="en-US" sz="2200" b="1" kern="100" dirty="0" smtClean="0">
                <a:solidFill>
                  <a:srgbClr val="943634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Arial" panose="020B0604020202020204" pitchFamily="34" charset="0"/>
              </a:rPr>
              <a:t>學校午</a:t>
            </a:r>
            <a:r>
              <a:rPr lang="zh-TW" altLang="en-US" sz="2200" b="1" kern="100" dirty="0">
                <a:solidFill>
                  <a:srgbClr val="943634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Arial" panose="020B0604020202020204" pitchFamily="34" charset="0"/>
              </a:rPr>
              <a:t>膳</a:t>
            </a:r>
            <a:r>
              <a:rPr lang="zh-TW" altLang="en-US" sz="2200" b="1" kern="100" dirty="0" smtClean="0">
                <a:solidFill>
                  <a:srgbClr val="943634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Arial" panose="020B0604020202020204" pitchFamily="34" charset="0"/>
              </a:rPr>
              <a:t>時間短，飲品店又要</a:t>
            </a:r>
            <a:r>
              <a:rPr lang="zh-TW" altLang="en-US" sz="2200" b="1" kern="100" dirty="0">
                <a:solidFill>
                  <a:srgbClr val="943634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Arial" panose="020B0604020202020204" pitchFamily="34" charset="0"/>
              </a:rPr>
              <a:t>排長龍。如果有人跟我</a:t>
            </a:r>
            <a:r>
              <a:rPr lang="zh-TW" altLang="en-US" sz="2200" b="1" kern="100" dirty="0" smtClean="0">
                <a:solidFill>
                  <a:srgbClr val="943634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Arial" panose="020B0604020202020204" pitchFamily="34" charset="0"/>
              </a:rPr>
              <a:t>一樣有</a:t>
            </a:r>
            <a:r>
              <a:rPr lang="zh-TW" altLang="en-US" sz="2200" b="1" kern="100" dirty="0">
                <a:solidFill>
                  <a:srgbClr val="943634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Arial" panose="020B0604020202020204" pitchFamily="34" charset="0"/>
              </a:rPr>
              <a:t>品味，每天</a:t>
            </a:r>
            <a:r>
              <a:rPr lang="zh-TW" altLang="en-US" sz="2200" b="1" kern="100" dirty="0" smtClean="0">
                <a:solidFill>
                  <a:srgbClr val="943634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Arial" panose="020B0604020202020204" pitchFamily="34" charset="0"/>
              </a:rPr>
              <a:t>午飯買</a:t>
            </a:r>
            <a:r>
              <a:rPr lang="zh-TW" altLang="en-US" sz="2200" b="1" kern="100" dirty="0">
                <a:solidFill>
                  <a:srgbClr val="943634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Arial" panose="020B0604020202020204" pitchFamily="34" charset="0"/>
              </a:rPr>
              <a:t>一杯回校請我喝就好啦！」</a:t>
            </a:r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3026"/>
            <a:ext cx="2692379" cy="1234519"/>
          </a:xfrm>
          <a:prstGeom prst="rect">
            <a:avLst/>
          </a:prstGeom>
        </p:spPr>
      </p:pic>
      <p:graphicFrame>
        <p:nvGraphicFramePr>
          <p:cNvPr id="5" name="表格 25">
            <a:extLst>
              <a:ext uri="{FF2B5EF4-FFF2-40B4-BE49-F238E27FC236}">
                <a16:creationId xmlns:a16="http://schemas.microsoft.com/office/drawing/2014/main" id="{7BF15D16-487C-4548-B6BB-9EDBB4031E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1546832"/>
              </p:ext>
            </p:extLst>
          </p:nvPr>
        </p:nvGraphicFramePr>
        <p:xfrm>
          <a:off x="0" y="2056373"/>
          <a:ext cx="9144000" cy="47743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31640">
                  <a:extLst>
                    <a:ext uri="{9D8B030D-6E8A-4147-A177-3AD203B41FA5}">
                      <a16:colId xmlns:a16="http://schemas.microsoft.com/office/drawing/2014/main" val="513322631"/>
                    </a:ext>
                  </a:extLst>
                </a:gridCol>
                <a:gridCol w="7812360">
                  <a:extLst>
                    <a:ext uri="{9D8B030D-6E8A-4147-A177-3AD203B41FA5}">
                      <a16:colId xmlns:a16="http://schemas.microsoft.com/office/drawing/2014/main" val="1143874009"/>
                    </a:ext>
                  </a:extLst>
                </a:gridCol>
              </a:tblGrid>
              <a:tr h="473467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思考角度</a:t>
                      </a:r>
                      <a:endParaRPr lang="zh-HK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示例</a:t>
                      </a:r>
                      <a:endParaRPr lang="zh-HK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637313665"/>
                  </a:ext>
                </a:extLst>
              </a:tr>
              <a:tr h="673714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kern="1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付出</a:t>
                      </a:r>
                      <a:endParaRPr lang="zh-HK" altLang="en-US" sz="2000" b="1" kern="1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182563" marR="0" lvl="0" indent="-1825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zh-TW" altLang="en-US" sz="2000" b="0" kern="100" dirty="0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236745203"/>
                  </a:ext>
                </a:extLst>
              </a:tr>
              <a:tr h="675516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kern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合理</a:t>
                      </a:r>
                      <a:endParaRPr lang="zh-HK" altLang="en-US" sz="2000" b="1" kern="12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182563" indent="-182563">
                        <a:buFont typeface="Arial" panose="020B0604020202020204" pitchFamily="34" charset="0"/>
                        <a:buChar char="•"/>
                      </a:pPr>
                      <a:endParaRPr lang="en-US" altLang="zh-TW" sz="2000" b="0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  <a:p>
                      <a:pPr marL="182563" indent="-182563">
                        <a:buFont typeface="Arial" panose="020B0604020202020204" pitchFamily="34" charset="0"/>
                        <a:buChar char="•"/>
                      </a:pPr>
                      <a:endParaRPr lang="en-US" altLang="zh-TW" sz="2000" b="0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  <a:p>
                      <a:pPr marL="182563" indent="-182563">
                        <a:buFont typeface="Arial" panose="020B0604020202020204" pitchFamily="34" charset="0"/>
                        <a:buChar char="•"/>
                      </a:pPr>
                      <a:endParaRPr lang="en-US" altLang="zh-TW" sz="2000" b="0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  <a:p>
                      <a:pPr marL="182563" indent="-182563">
                        <a:buFont typeface="Arial" panose="020B0604020202020204" pitchFamily="34" charset="0"/>
                        <a:buChar char="•"/>
                      </a:pPr>
                      <a:endParaRPr lang="zh-TW" altLang="en-US" sz="2000" b="0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735190237"/>
                  </a:ext>
                </a:extLst>
              </a:tr>
              <a:tr h="969219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kern="100" dirty="0" smtClean="0">
                          <a:solidFill>
                            <a:schemeClr val="accent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影響</a:t>
                      </a:r>
                      <a:endParaRPr lang="zh-HK" altLang="en-US" sz="2000" b="1" kern="100" dirty="0">
                        <a:solidFill>
                          <a:schemeClr val="accent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US" altLang="zh-TW" sz="2000" b="0" kern="100" dirty="0" smtClean="0">
                        <a:solidFill>
                          <a:schemeClr val="accent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US" altLang="zh-TW" sz="2000" b="0" kern="100" dirty="0" smtClean="0">
                        <a:solidFill>
                          <a:schemeClr val="accent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US" altLang="zh-TW" sz="2000" b="0" kern="100" dirty="0" smtClean="0">
                        <a:solidFill>
                          <a:schemeClr val="accent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zh-TW" altLang="en-US" sz="2000" b="0" kern="100" dirty="0" smtClean="0">
                        <a:solidFill>
                          <a:schemeClr val="accent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875298411"/>
                  </a:ext>
                </a:extLst>
              </a:tr>
              <a:tr h="675516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kern="1200" dirty="0">
                          <a:solidFill>
                            <a:srgbClr val="7030A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持續</a:t>
                      </a:r>
                      <a:r>
                        <a:rPr lang="zh-TW" altLang="en-US" sz="2000" b="1" kern="1200" dirty="0" smtClean="0">
                          <a:solidFill>
                            <a:srgbClr val="7030A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不斷如何應對</a:t>
                      </a:r>
                      <a:endParaRPr lang="zh-HK" altLang="en-US" sz="2000" b="1" kern="1200" dirty="0">
                        <a:solidFill>
                          <a:srgbClr val="7030A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TW" sz="2000" b="0" kern="1200" dirty="0" smtClean="0">
                        <a:solidFill>
                          <a:srgbClr val="7030A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TW" sz="2000" b="0" kern="1200" dirty="0" smtClean="0">
                        <a:solidFill>
                          <a:srgbClr val="7030A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TW" sz="2000" b="0" kern="1200" dirty="0" smtClean="0">
                        <a:solidFill>
                          <a:srgbClr val="7030A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947811334"/>
                  </a:ext>
                </a:extLst>
              </a:tr>
            </a:tbl>
          </a:graphicData>
        </a:graphic>
      </p:graphicFrame>
      <p:sp>
        <p:nvSpPr>
          <p:cNvPr id="2" name="矩形 1"/>
          <p:cNvSpPr/>
          <p:nvPr/>
        </p:nvSpPr>
        <p:spPr>
          <a:xfrm>
            <a:off x="1411504" y="2532736"/>
            <a:ext cx="7560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2563" lvl="0" indent="-182563">
              <a:buFont typeface="Arial" panose="020B0604020202020204" pitchFamily="34" charset="0"/>
              <a:buChar char="•"/>
              <a:defRPr/>
            </a:pPr>
            <a:r>
              <a:rPr lang="zh-TW" altLang="en-US" sz="2000" kern="100" dirty="0">
                <a:solidFill>
                  <a:schemeClr val="accent5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金錢：每日一杯芝士奶蓋拿鐵的花費不少</a:t>
            </a:r>
          </a:p>
          <a:p>
            <a:pPr marL="182563" lvl="0" indent="-182563">
              <a:buFont typeface="Arial" panose="020B0604020202020204" pitchFamily="34" charset="0"/>
              <a:buChar char="•"/>
              <a:defRPr/>
            </a:pPr>
            <a:r>
              <a:rPr lang="zh-TW" altLang="en-US" sz="2000" kern="100" dirty="0">
                <a:solidFill>
                  <a:schemeClr val="accent5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時間：午膳時間不多，台式飲品店要排長龍，需要騰出時間排隊</a:t>
            </a:r>
          </a:p>
        </p:txBody>
      </p:sp>
      <p:sp>
        <p:nvSpPr>
          <p:cNvPr id="4" name="矩形 3"/>
          <p:cNvSpPr/>
          <p:nvPr/>
        </p:nvSpPr>
        <p:spPr>
          <a:xfrm>
            <a:off x="1411504" y="3215529"/>
            <a:ext cx="7560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2563" indent="-182563">
              <a:buFont typeface="Arial" panose="020B0604020202020204" pitchFamily="34" charset="0"/>
              <a:buChar char="•"/>
            </a:pPr>
            <a:r>
              <a:rPr lang="zh-TW" altLang="en-US" sz="2000" dirty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午膳時間短又要排長龍，大家面對相同處境，誰也沒有任何優勢；對方只是貪方便，想每天有人服侍，要求並不合理</a:t>
            </a:r>
          </a:p>
          <a:p>
            <a:pPr marL="182563" indent="-182563">
              <a:buFont typeface="Arial" panose="020B0604020202020204" pitchFamily="34" charset="0"/>
              <a:buChar char="•"/>
            </a:pPr>
            <a:r>
              <a:rPr lang="zh-TW" altLang="en-US" sz="2000" dirty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小數怕長計（包括金錢和時間），每天做對方的跑腿，搏對方一笑，代價不小</a:t>
            </a:r>
          </a:p>
        </p:txBody>
      </p:sp>
      <p:sp>
        <p:nvSpPr>
          <p:cNvPr id="6" name="矩形 5"/>
          <p:cNvSpPr/>
          <p:nvPr/>
        </p:nvSpPr>
        <p:spPr>
          <a:xfrm>
            <a:off x="1411504" y="4528082"/>
            <a:ext cx="7560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zh-TW" altLang="en-US" sz="2000" kern="100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假如文文每天買飲品給明明</a:t>
            </a:r>
            <a:r>
              <a:rPr lang="en-US" altLang="zh-TW" sz="2000" kern="100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……</a:t>
            </a:r>
          </a:p>
          <a:p>
            <a:pPr marL="182563" lvl="0" indent="-182563">
              <a:buFont typeface="Arial" panose="020B0604020202020204" pitchFamily="34" charset="0"/>
              <a:buChar char="•"/>
              <a:defRPr/>
            </a:pPr>
            <a:r>
              <a:rPr lang="zh-TW" altLang="en-US" sz="2000" kern="100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需要花費自己的零用錢，儲蓄減少</a:t>
            </a:r>
          </a:p>
          <a:p>
            <a:pPr marL="182563" lvl="0" indent="-182563">
              <a:buFont typeface="Arial" panose="020B0604020202020204" pitchFamily="34" charset="0"/>
              <a:buChar char="•"/>
              <a:defRPr/>
            </a:pPr>
            <a:r>
              <a:rPr lang="zh-TW" altLang="en-US" sz="2000" kern="100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吃午餐的時間會縮短</a:t>
            </a:r>
          </a:p>
          <a:p>
            <a:pPr marL="182563" lvl="0" indent="-182563">
              <a:buFont typeface="Arial" panose="020B0604020202020204" pitchFamily="34" charset="0"/>
              <a:buChar char="•"/>
              <a:defRPr/>
            </a:pPr>
            <a:r>
              <a:rPr lang="zh-TW" altLang="en-US" sz="2000" kern="100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有可能因買飲品導致遲到而被罰</a:t>
            </a:r>
          </a:p>
        </p:txBody>
      </p:sp>
      <p:sp>
        <p:nvSpPr>
          <p:cNvPr id="7" name="矩形 6"/>
          <p:cNvSpPr/>
          <p:nvPr/>
        </p:nvSpPr>
        <p:spPr>
          <a:xfrm>
            <a:off x="1411504" y="5848200"/>
            <a:ext cx="7560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zh-TW" altLang="en-US" sz="2000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「那間飲品店在午膳時間排隊人龍太長了，我也擔心下午回校會遲到。不過我間中都會飲芝士奶蓋拿鐵，不如明天放學我們才一起去買。」</a:t>
            </a:r>
            <a:r>
              <a:rPr lang="en-US" altLang="zh-TW" sz="2000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000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可提供更佳建議</a:t>
            </a:r>
            <a:r>
              <a:rPr lang="en-US" altLang="zh-TW" sz="2000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621694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90" y="247084"/>
            <a:ext cx="2351252" cy="1164437"/>
          </a:xfrm>
          <a:prstGeom prst="rect">
            <a:avLst/>
          </a:prstGeom>
        </p:spPr>
      </p:pic>
      <p:sp>
        <p:nvSpPr>
          <p:cNvPr id="9" name="圓角矩形 8"/>
          <p:cNvSpPr>
            <a:spLocks/>
          </p:cNvSpPr>
          <p:nvPr/>
        </p:nvSpPr>
        <p:spPr>
          <a:xfrm>
            <a:off x="2447042" y="68463"/>
            <a:ext cx="6310458" cy="1632749"/>
          </a:xfrm>
          <a:prstGeom prst="roundRect">
            <a:avLst>
              <a:gd name="adj" fmla="val 0"/>
            </a:avLst>
          </a:prstGeom>
          <a:noFill/>
          <a:ln w="25400" cap="flat" cmpd="sng" algn="ctr">
            <a:noFill/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79070" indent="-175895" algn="just">
              <a:spcAft>
                <a:spcPts val="0"/>
              </a:spcAft>
            </a:pPr>
            <a:r>
              <a:rPr lang="zh-TW" altLang="en-US" sz="2000" b="1" kern="100" dirty="0">
                <a:solidFill>
                  <a:srgbClr val="7030A0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Arial" panose="020B0604020202020204" pitchFamily="34" charset="0"/>
              </a:rPr>
              <a:t>一天，明明對文文說：</a:t>
            </a:r>
          </a:p>
          <a:p>
            <a:pPr marL="179070" indent="-175895" algn="just">
              <a:spcAft>
                <a:spcPts val="0"/>
              </a:spcAft>
            </a:pPr>
            <a:r>
              <a:rPr lang="zh-TW" altLang="en-US" sz="2000" b="1" kern="100" dirty="0">
                <a:solidFill>
                  <a:srgbClr val="7030A0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Arial" panose="020B0604020202020204" pitchFamily="34" charset="0"/>
              </a:rPr>
              <a:t>	</a:t>
            </a:r>
            <a:r>
              <a:rPr lang="zh-TW" altLang="en-US" sz="2000" b="1" kern="100" dirty="0" smtClean="0">
                <a:solidFill>
                  <a:srgbClr val="7030A0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Arial" panose="020B0604020202020204" pitchFamily="34" charset="0"/>
              </a:rPr>
              <a:t>「</a:t>
            </a:r>
            <a:r>
              <a:rPr lang="zh-TW" altLang="en-US" sz="2000" b="1" kern="100" dirty="0">
                <a:solidFill>
                  <a:srgbClr val="7030A0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Arial" panose="020B0604020202020204" pitchFamily="34" charset="0"/>
              </a:rPr>
              <a:t>文文</a:t>
            </a:r>
            <a:r>
              <a:rPr lang="zh-TW" altLang="en-US" sz="2000" b="1" kern="100" dirty="0" smtClean="0">
                <a:solidFill>
                  <a:srgbClr val="7030A0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Arial" panose="020B0604020202020204" pitchFamily="34" charset="0"/>
              </a:rPr>
              <a:t>，</a:t>
            </a:r>
            <a:r>
              <a:rPr lang="zh-TW" altLang="en-US" sz="2000" b="1" kern="100" dirty="0">
                <a:solidFill>
                  <a:srgbClr val="7030A0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Arial" panose="020B0604020202020204" pitchFamily="34" charset="0"/>
              </a:rPr>
              <a:t>我又失戀啦，家人全都外出，現在只有我一個人在家，很悶啊。我知道明天第一天考試，你答應了父母在家温習，收復上次成績退步的失地，但為了我，你可以放下書本，到我家裡來陪我嗎？」</a:t>
            </a:r>
          </a:p>
        </p:txBody>
      </p:sp>
      <p:graphicFrame>
        <p:nvGraphicFramePr>
          <p:cNvPr id="5" name="表格 25">
            <a:extLst>
              <a:ext uri="{FF2B5EF4-FFF2-40B4-BE49-F238E27FC236}">
                <a16:creationId xmlns:a16="http://schemas.microsoft.com/office/drawing/2014/main" id="{7BF15D16-487C-4548-B6BB-9EDBB4031E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9630941"/>
              </p:ext>
            </p:extLst>
          </p:nvPr>
        </p:nvGraphicFramePr>
        <p:xfrm>
          <a:off x="0" y="1672219"/>
          <a:ext cx="9144000" cy="51857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31640">
                  <a:extLst>
                    <a:ext uri="{9D8B030D-6E8A-4147-A177-3AD203B41FA5}">
                      <a16:colId xmlns:a16="http://schemas.microsoft.com/office/drawing/2014/main" val="513322631"/>
                    </a:ext>
                  </a:extLst>
                </a:gridCol>
                <a:gridCol w="7812360">
                  <a:extLst>
                    <a:ext uri="{9D8B030D-6E8A-4147-A177-3AD203B41FA5}">
                      <a16:colId xmlns:a16="http://schemas.microsoft.com/office/drawing/2014/main" val="1143874009"/>
                    </a:ext>
                  </a:extLst>
                </a:gridCol>
              </a:tblGrid>
              <a:tr h="473467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思考角度</a:t>
                      </a:r>
                      <a:endParaRPr lang="zh-HK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示例</a:t>
                      </a:r>
                      <a:endParaRPr lang="zh-HK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637313665"/>
                  </a:ext>
                </a:extLst>
              </a:tr>
              <a:tr h="673714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kern="1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付出</a:t>
                      </a:r>
                      <a:endParaRPr lang="zh-HK" altLang="en-US" sz="2000" b="1" kern="1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182563" marR="0" lvl="0" indent="-1825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zh-TW" altLang="en-US" sz="1900" b="0" kern="100" dirty="0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236745203"/>
                  </a:ext>
                </a:extLst>
              </a:tr>
              <a:tr h="675516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kern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合理</a:t>
                      </a:r>
                      <a:endParaRPr lang="zh-HK" altLang="en-US" sz="2000" b="1" kern="12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182563" indent="-182563">
                        <a:buFont typeface="Arial" panose="020B0604020202020204" pitchFamily="34" charset="0"/>
                        <a:buChar char="•"/>
                      </a:pPr>
                      <a:endParaRPr lang="en-US" altLang="zh-TW" sz="1900" b="0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  <a:p>
                      <a:pPr marL="182563" indent="-182563">
                        <a:buFont typeface="Arial" panose="020B0604020202020204" pitchFamily="34" charset="0"/>
                        <a:buChar char="•"/>
                      </a:pPr>
                      <a:endParaRPr lang="en-US" altLang="zh-TW" sz="1900" b="0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  <a:p>
                      <a:pPr marL="182563" indent="-182563">
                        <a:buFont typeface="Arial" panose="020B0604020202020204" pitchFamily="34" charset="0"/>
                        <a:buChar char="•"/>
                      </a:pPr>
                      <a:endParaRPr lang="en-US" altLang="zh-TW" sz="1900" b="0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  <a:p>
                      <a:pPr marL="182563" indent="-182563">
                        <a:buFont typeface="Arial" panose="020B0604020202020204" pitchFamily="34" charset="0"/>
                        <a:buChar char="•"/>
                      </a:pPr>
                      <a:endParaRPr lang="en-US" altLang="zh-TW" sz="1900" b="0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  <a:p>
                      <a:pPr marL="182563" indent="-182563">
                        <a:buFont typeface="Arial" panose="020B0604020202020204" pitchFamily="34" charset="0"/>
                        <a:buChar char="•"/>
                      </a:pPr>
                      <a:endParaRPr lang="zh-TW" altLang="en-US" sz="1900" b="0" kern="12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735190237"/>
                  </a:ext>
                </a:extLst>
              </a:tr>
              <a:tr h="969219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kern="100" dirty="0" smtClean="0">
                          <a:solidFill>
                            <a:schemeClr val="accent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影響</a:t>
                      </a:r>
                      <a:endParaRPr lang="zh-HK" altLang="en-US" sz="2000" b="1" kern="100" dirty="0">
                        <a:solidFill>
                          <a:schemeClr val="accent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US" altLang="zh-TW" sz="1900" b="0" kern="100" dirty="0" smtClean="0">
                        <a:solidFill>
                          <a:schemeClr val="accent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US" altLang="zh-TW" sz="1900" b="0" kern="100" dirty="0" smtClean="0">
                        <a:solidFill>
                          <a:schemeClr val="accent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US" altLang="zh-TW" sz="1900" b="0" kern="100" dirty="0" smtClean="0">
                        <a:solidFill>
                          <a:schemeClr val="accent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zh-TW" altLang="en-US" sz="1900" b="0" kern="100" dirty="0" smtClean="0">
                        <a:solidFill>
                          <a:schemeClr val="accent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875298411"/>
                  </a:ext>
                </a:extLst>
              </a:tr>
              <a:tr h="675516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kern="1200" dirty="0">
                          <a:solidFill>
                            <a:srgbClr val="7030A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持續</a:t>
                      </a:r>
                      <a:r>
                        <a:rPr lang="zh-TW" altLang="en-US" sz="2000" b="1" kern="1200" dirty="0" smtClean="0">
                          <a:solidFill>
                            <a:srgbClr val="7030A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不斷如何應對</a:t>
                      </a:r>
                      <a:endParaRPr lang="zh-HK" altLang="en-US" sz="2000" b="1" kern="1200" dirty="0">
                        <a:solidFill>
                          <a:srgbClr val="7030A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TW" sz="1900" b="0" kern="1200" dirty="0" smtClean="0">
                        <a:solidFill>
                          <a:srgbClr val="7030A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TW" sz="1900" b="0" kern="1200" dirty="0" smtClean="0">
                        <a:solidFill>
                          <a:srgbClr val="7030A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TW" sz="1900" b="0" kern="1200" dirty="0" smtClean="0">
                        <a:solidFill>
                          <a:srgbClr val="7030A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TW" sz="1900" b="0" kern="1200" dirty="0" smtClean="0">
                        <a:solidFill>
                          <a:srgbClr val="7030A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947811334"/>
                  </a:ext>
                </a:extLst>
              </a:tr>
            </a:tbl>
          </a:graphicData>
        </a:graphic>
      </p:graphicFrame>
      <p:sp>
        <p:nvSpPr>
          <p:cNvPr id="2" name="矩形 1"/>
          <p:cNvSpPr/>
          <p:nvPr/>
        </p:nvSpPr>
        <p:spPr>
          <a:xfrm>
            <a:off x="1426028" y="2169664"/>
            <a:ext cx="7560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182563" lvl="0" indent="-182563">
              <a:buFont typeface="Arial" panose="020B0604020202020204" pitchFamily="34" charset="0"/>
              <a:buChar char="•"/>
              <a:defRPr/>
            </a:pPr>
            <a:r>
              <a:rPr lang="zh-TW" altLang="en-US" kern="100" dirty="0">
                <a:solidFill>
                  <a:schemeClr val="accent5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時間：放棄温習時間陪伴明明</a:t>
            </a:r>
          </a:p>
          <a:p>
            <a:pPr marL="182563" lvl="0" indent="-182563">
              <a:buFont typeface="Arial" panose="020B0604020202020204" pitchFamily="34" charset="0"/>
              <a:buChar char="•"/>
              <a:defRPr/>
            </a:pPr>
            <a:r>
              <a:rPr lang="zh-TW" altLang="en-US" kern="100" dirty="0">
                <a:solidFill>
                  <a:schemeClr val="accent5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成績：温習時間少，成績可能下跌</a:t>
            </a:r>
          </a:p>
        </p:txBody>
      </p:sp>
      <p:sp>
        <p:nvSpPr>
          <p:cNvPr id="3" name="矩形 2"/>
          <p:cNvSpPr/>
          <p:nvPr/>
        </p:nvSpPr>
        <p:spPr>
          <a:xfrm>
            <a:off x="1426028" y="2859539"/>
            <a:ext cx="7560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2563" indent="-182563">
              <a:buFont typeface="Arial" panose="020B0604020202020204" pitchFamily="34" charset="0"/>
              <a:buChar char="•"/>
            </a:pPr>
            <a:r>
              <a:rPr lang="zh-TW" altLang="en-US" dirty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失戀的苦悶未必可以即時消除，考試期間每天陪伴對方而不温習，既不能解決問題，對雙方成績也無甚幫助</a:t>
            </a:r>
          </a:p>
          <a:p>
            <a:pPr marL="182563" indent="-182563">
              <a:buFont typeface="Arial" panose="020B0604020202020204" pitchFamily="34" charset="0"/>
              <a:buChar char="•"/>
            </a:pPr>
            <a:r>
              <a:rPr lang="zh-TW" altLang="en-US" dirty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考試前夕，對方不顧及我成績退步的情況，更慫恿我違背對家人的承諾，想法太自私</a:t>
            </a:r>
          </a:p>
          <a:p>
            <a:pPr marL="182563" indent="-182563">
              <a:buFont typeface="Arial" panose="020B0604020202020204" pitchFamily="34" charset="0"/>
              <a:buChar char="•"/>
            </a:pPr>
            <a:r>
              <a:rPr lang="zh-TW" altLang="en-US" dirty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對方剛失戀，我可能只是做「代替品」，於我並不公平</a:t>
            </a:r>
            <a:endParaRPr lang="zh-HK" altLang="en-US" dirty="0"/>
          </a:p>
        </p:txBody>
      </p:sp>
      <p:sp>
        <p:nvSpPr>
          <p:cNvPr id="4" name="矩形 3"/>
          <p:cNvSpPr/>
          <p:nvPr/>
        </p:nvSpPr>
        <p:spPr>
          <a:xfrm>
            <a:off x="1426028" y="4391297"/>
            <a:ext cx="7560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zh-TW" altLang="en-US" kern="100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假如文文去明明家</a:t>
            </a:r>
            <a:r>
              <a:rPr lang="en-US" altLang="zh-TW" kern="100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……</a:t>
            </a:r>
          </a:p>
          <a:p>
            <a:pPr marL="182563" lvl="0" indent="-182563">
              <a:buFont typeface="Arial" panose="020B0604020202020204" pitchFamily="34" charset="0"/>
              <a:buChar char="•"/>
              <a:defRPr/>
            </a:pPr>
            <a:r>
              <a:rPr lang="zh-TW" altLang="en-US" kern="100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二人獨處，可能會引發不必要的危機</a:t>
            </a:r>
          </a:p>
          <a:p>
            <a:pPr marL="182563" lvl="0" indent="-182563">
              <a:buFont typeface="Arial" panose="020B0604020202020204" pitchFamily="34" charset="0"/>
              <a:buChar char="•"/>
              <a:defRPr/>
            </a:pPr>
            <a:r>
              <a:rPr lang="zh-TW" altLang="en-US" kern="100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放棄原本用來溫習的時間，會影響考試成績</a:t>
            </a:r>
          </a:p>
          <a:p>
            <a:pPr marL="182563" lvl="0" indent="-182563">
              <a:buFont typeface="Arial" panose="020B0604020202020204" pitchFamily="34" charset="0"/>
              <a:buChar char="•"/>
              <a:defRPr/>
            </a:pPr>
            <a:r>
              <a:rPr lang="zh-TW" altLang="en-US" kern="100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違背留家温習的承諾，令家人失望／被家人責備</a:t>
            </a:r>
          </a:p>
        </p:txBody>
      </p:sp>
      <p:sp>
        <p:nvSpPr>
          <p:cNvPr id="6" name="矩形 5"/>
          <p:cNvSpPr/>
          <p:nvPr/>
        </p:nvSpPr>
        <p:spPr>
          <a:xfrm>
            <a:off x="1426028" y="5646056"/>
            <a:ext cx="7560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zh-TW" altLang="en-US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「我明白此刻你真的很需要別人的支持，我也關心你的感受。但我上次考試成績太差，我已承諾</a:t>
            </a:r>
            <a:r>
              <a:rPr lang="zh-TW" altLang="en-US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家人</a:t>
            </a:r>
            <a:r>
              <a:rPr lang="zh-TW" altLang="en-US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要留家溫習溫習，我想我只可以打電話找你短談十五分鐘，先看看</a:t>
            </a:r>
            <a:r>
              <a:rPr lang="zh-TW" altLang="en-US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有什麼</a:t>
            </a:r>
            <a:r>
              <a:rPr lang="zh-TW" altLang="en-US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可以幫助你吧！希望你不要介意」 </a:t>
            </a:r>
            <a:r>
              <a:rPr lang="en-US" altLang="zh-TW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可提供更佳建議</a:t>
            </a:r>
            <a:r>
              <a:rPr lang="en-US" altLang="zh-TW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290423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>
            <a:extLst>
              <a:ext uri="{FF2B5EF4-FFF2-40B4-BE49-F238E27FC236}">
                <a16:creationId xmlns:a16="http://schemas.microsoft.com/office/drawing/2014/main" id="{8589AD9A-1634-4544-BA4F-D0DD1EB458A8}"/>
              </a:ext>
            </a:extLst>
          </p:cNvPr>
          <p:cNvSpPr txBox="1"/>
          <p:nvPr/>
        </p:nvSpPr>
        <p:spPr>
          <a:xfrm>
            <a:off x="2015716" y="343624"/>
            <a:ext cx="51125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6000" b="1" dirty="0" smtClean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反思問題</a:t>
            </a:r>
            <a:endParaRPr lang="zh-HK" altLang="en-US" sz="6000" b="1" dirty="0">
              <a:solidFill>
                <a:schemeClr val="accent1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0C8072CC-AAE9-4A65-988F-9C50FBBA7960}"/>
              </a:ext>
            </a:extLst>
          </p:cNvPr>
          <p:cNvSpPr txBox="1"/>
          <p:nvPr/>
        </p:nvSpPr>
        <p:spPr>
          <a:xfrm>
            <a:off x="217370" y="1631368"/>
            <a:ext cx="8421227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31825" indent="-631825">
              <a:spcBef>
                <a:spcPts val="1200"/>
              </a:spcBef>
              <a:buFontTx/>
              <a:buAutoNum type="arabicPeriod"/>
            </a:pPr>
            <a:r>
              <a:rPr lang="zh-TW" altLang="en-US" sz="3600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長期</a:t>
            </a:r>
            <a:r>
              <a:rPr lang="zh-TW" altLang="en-US" sz="3600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單方面</a:t>
            </a:r>
            <a:r>
              <a:rPr lang="zh-TW" altLang="en-US" sz="3600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為傾慕對象付出</a:t>
            </a:r>
            <a:r>
              <a:rPr lang="zh-TW" altLang="zh-HK" sz="3600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，會</a:t>
            </a:r>
            <a:r>
              <a:rPr lang="zh-TW" altLang="zh-HK" sz="3600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有</a:t>
            </a:r>
            <a:r>
              <a:rPr lang="zh-TW" altLang="en-US" sz="3600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什</a:t>
            </a:r>
            <a:r>
              <a:rPr lang="zh-TW" altLang="zh-HK" sz="3600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麼</a:t>
            </a:r>
            <a:r>
              <a:rPr lang="zh-TW" altLang="zh-HK" sz="3600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危機？</a:t>
            </a:r>
            <a:endParaRPr lang="en-US" altLang="zh-TW" sz="3600" dirty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631825" indent="-631825">
              <a:spcBef>
                <a:spcPts val="1200"/>
              </a:spcBef>
              <a:buFontTx/>
              <a:buAutoNum type="arabicPeriod"/>
            </a:pPr>
            <a:r>
              <a:rPr lang="zh-TW" altLang="en-US" sz="3600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為什麼</a:t>
            </a:r>
            <a:r>
              <a:rPr lang="zh-TW" altLang="en-US" sz="3600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我們在答應傾慕對象提出的要求前，需要深思熟慮？</a:t>
            </a:r>
            <a:endParaRPr lang="en-US" altLang="zh-TW" sz="3600" dirty="0" smtClean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631825" indent="-631825">
              <a:spcBef>
                <a:spcPts val="1200"/>
              </a:spcBef>
              <a:buFontTx/>
              <a:buAutoNum type="arabicPeriod"/>
            </a:pPr>
            <a:r>
              <a:rPr lang="zh-TW" altLang="en-US" sz="3600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若</a:t>
            </a:r>
            <a:r>
              <a:rPr lang="zh-TW" altLang="en-US" sz="3600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你</a:t>
            </a:r>
            <a:r>
              <a:rPr lang="zh-HK" altLang="zh-HK" sz="3600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成為</a:t>
            </a:r>
            <a:r>
              <a:rPr lang="zh-TW" altLang="zh-HK" sz="3600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眾人</a:t>
            </a:r>
            <a:r>
              <a:rPr lang="zh-TW" altLang="zh-HK" sz="3600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的</a:t>
            </a:r>
            <a:r>
              <a:rPr lang="zh-TW" altLang="en-US" sz="3600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傾慕對象</a:t>
            </a:r>
            <a:r>
              <a:rPr lang="zh-TW" altLang="zh-HK" sz="3600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，會</a:t>
            </a:r>
            <a:r>
              <a:rPr lang="zh-TW" altLang="en-US" sz="3600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出現哪些心理</a:t>
            </a:r>
            <a:r>
              <a:rPr lang="zh-TW" altLang="zh-HK" sz="3600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？</a:t>
            </a:r>
            <a:r>
              <a:rPr lang="zh-TW" altLang="en-US" sz="3600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你又應如何調整心態？</a:t>
            </a:r>
            <a:endParaRPr lang="en-US" altLang="zh-TW" sz="3600" dirty="0" smtClean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631825" indent="-631825">
              <a:spcBef>
                <a:spcPts val="1200"/>
              </a:spcBef>
              <a:buFontTx/>
              <a:buAutoNum type="arabicPeriod"/>
            </a:pPr>
            <a:r>
              <a:rPr lang="zh-TW" altLang="en-US" sz="3600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沒有</a:t>
            </a:r>
            <a:r>
              <a:rPr lang="zh-TW" altLang="en-US" sz="3600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愛情的生活，是否</a:t>
            </a:r>
            <a:r>
              <a:rPr lang="zh-TW" altLang="en-US" sz="3600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等於空虛、</a:t>
            </a:r>
            <a:r>
              <a:rPr lang="en-US" altLang="zh-TW" sz="3600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3600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3600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寂寞</a:t>
            </a:r>
            <a:r>
              <a:rPr lang="zh-TW" altLang="en-US" sz="3600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？為什麼</a:t>
            </a:r>
            <a:r>
              <a:rPr lang="zh-TW" altLang="en-US" sz="3600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？</a:t>
            </a:r>
            <a:endParaRPr lang="zh-HK" altLang="en-US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30224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華麗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560</TotalTime>
  <Words>2092</Words>
  <Application>Microsoft Office PowerPoint</Application>
  <PresentationFormat>如螢幕大小 (4:3)</PresentationFormat>
  <Paragraphs>160</Paragraphs>
  <Slides>12</Slides>
  <Notes>11</Notes>
  <HiddenSlides>0</HiddenSlides>
  <MMClips>0</MMClips>
  <ScaleCrop>false</ScaleCrop>
  <HeadingPairs>
    <vt:vector size="6" baseType="variant">
      <vt:variant>
        <vt:lpstr>使用字型</vt:lpstr>
      </vt:variant>
      <vt:variant>
        <vt:i4>10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12</vt:i4>
      </vt:variant>
    </vt:vector>
  </HeadingPairs>
  <TitlesOfParts>
    <vt:vector size="23" baseType="lpstr">
      <vt:lpstr>Amatic SC</vt:lpstr>
      <vt:lpstr>華康中黑體</vt:lpstr>
      <vt:lpstr>華康細圓體</vt:lpstr>
      <vt:lpstr>微軟正黑體</vt:lpstr>
      <vt:lpstr>新細明體</vt:lpstr>
      <vt:lpstr>Arial</vt:lpstr>
      <vt:lpstr>Calibri</vt:lpstr>
      <vt:lpstr>Helvetica</vt:lpstr>
      <vt:lpstr>Times New Roman</vt:lpstr>
      <vt:lpstr>Wingdings</vt:lpstr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Chan Yui Kit</dc:creator>
  <cp:lastModifiedBy>MCNE12</cp:lastModifiedBy>
  <cp:revision>86</cp:revision>
  <cp:lastPrinted>2020-10-27T01:55:33Z</cp:lastPrinted>
  <dcterms:created xsi:type="dcterms:W3CDTF">2018-05-26T03:25:04Z</dcterms:created>
  <dcterms:modified xsi:type="dcterms:W3CDTF">2021-04-15T05:41:03Z</dcterms:modified>
</cp:coreProperties>
</file>