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51" r:id="rId4"/>
    <p:sldId id="363" r:id="rId5"/>
    <p:sldId id="352" r:id="rId6"/>
    <p:sldId id="353" r:id="rId7"/>
    <p:sldId id="364" r:id="rId8"/>
    <p:sldId id="355" r:id="rId9"/>
    <p:sldId id="366" r:id="rId10"/>
    <p:sldId id="368" r:id="rId11"/>
    <p:sldId id="367" r:id="rId12"/>
    <p:sldId id="369" r:id="rId13"/>
    <p:sldId id="370" r:id="rId14"/>
    <p:sldId id="371" r:id="rId15"/>
    <p:sldId id="361" r:id="rId16"/>
    <p:sldId id="319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" initials="r" lastIdx="2" clrIdx="0">
    <p:extLst>
      <p:ext uri="{19B8F6BF-5375-455C-9EA6-DF929625EA0E}">
        <p15:presenceInfo xmlns:p15="http://schemas.microsoft.com/office/powerpoint/2012/main" userId="rac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385D8A"/>
    <a:srgbClr val="BEFEFD"/>
    <a:srgbClr val="723B8C"/>
    <a:srgbClr val="FFFFFF"/>
    <a:srgbClr val="FFD99E"/>
    <a:srgbClr val="FEADAA"/>
    <a:srgbClr val="425321"/>
    <a:srgbClr val="2E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63446" autoAdjust="0"/>
  </p:normalViewPr>
  <p:slideViewPr>
    <p:cSldViewPr>
      <p:cViewPr varScale="1">
        <p:scale>
          <a:sx n="69" d="100"/>
          <a:sy n="69" d="100"/>
        </p:scale>
        <p:origin x="262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AF62A-AFE1-4FA1-AD1E-D88E54FBC4B5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DDA39-6601-4748-A33F-32690D798B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93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7232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阿嬌應學習以同理心明白對方感受，明白暴力帶給他人的傷害。她也要學習處理個人情緒。若感到非常憤怒時，可嘗試深呼吸或離開現場，讓自己冷靜，以免因一時之氣，而造成無可挽救的過錯，破壞關係。阿嬌應該與阿良溝通，了解並尊重大家對與其他異性相處的界線及看法，達成共識。</a:t>
            </a:r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224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7030A0"/>
                </a:solidFill>
                <a:ea typeface="華康中黑體" pitchFamily="49" charset="-120"/>
              </a:rPr>
              <a:t>戀人之間應訂立親密界線：戀人要有正確的愛情觀和婚姻觀，雙方共同釐定和持守正確的戀愛原則和親密界線，才能發展健康、成熟、長遠的戀愛關係。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阿雪要分辨對方的要求是否合理合法，動機是否正確，是否對雙方有益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必須</a:t>
            </a:r>
            <a:r>
              <a:rPr lang="zh-TW" altLang="en-US" sz="1200" dirty="0" smtClean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懂得保護自己，</a:t>
            </a:r>
            <a:r>
              <a:rPr lang="zh-HK" altLang="zh-HK" sz="1200" dirty="0" smtClean="0">
                <a:solidFill>
                  <a:srgbClr val="7030A0"/>
                </a:solidFill>
                <a:ea typeface="華康中黑體" pitchFamily="49" charset="-120"/>
              </a:rPr>
              <a:t>保持理</a:t>
            </a:r>
            <a:r>
              <a:rPr lang="zh-TW" altLang="en-US" sz="1200" dirty="0" smtClean="0">
                <a:solidFill>
                  <a:srgbClr val="7030A0"/>
                </a:solidFill>
                <a:ea typeface="華康中黑體" pitchFamily="49" charset="-120"/>
              </a:rPr>
              <a:t>性，要學習</a:t>
            </a:r>
            <a:r>
              <a:rPr lang="zh-HK" altLang="zh-HK" sz="1200" dirty="0" smtClean="0">
                <a:solidFill>
                  <a:srgbClr val="7030A0"/>
                </a:solidFill>
                <a:ea typeface="華康中黑體" pitchFamily="49" charset="-120"/>
              </a:rPr>
              <a:t>回應及拒絕</a:t>
            </a:r>
            <a:r>
              <a:rPr lang="zh-TW" altLang="en-US" sz="1200" dirty="0" smtClean="0">
                <a:solidFill>
                  <a:srgbClr val="7030A0"/>
                </a:solidFill>
                <a:ea typeface="華康中黑體" pitchFamily="49" charset="-120"/>
              </a:rPr>
              <a:t>戀人的無理</a:t>
            </a:r>
            <a:r>
              <a:rPr lang="zh-HK" altLang="zh-HK" sz="1200" dirty="0" smtClean="0">
                <a:solidFill>
                  <a:srgbClr val="7030A0"/>
                </a:solidFill>
                <a:ea typeface="華康中黑體" pitchFamily="49" charset="-120"/>
              </a:rPr>
              <a:t>要求</a:t>
            </a:r>
            <a:r>
              <a:rPr lang="zh-TW" altLang="en-US" sz="1200" dirty="0" smtClean="0">
                <a:solidFill>
                  <a:srgbClr val="7030A0"/>
                </a:solidFill>
                <a:ea typeface="華康中黑體" pitchFamily="49" charset="-120"/>
              </a:rPr>
              <a:t>，</a:t>
            </a:r>
            <a:r>
              <a:rPr lang="zh-HK" altLang="zh-HK" sz="1200" dirty="0" smtClean="0">
                <a:solidFill>
                  <a:srgbClr val="7030A0"/>
                </a:solidFill>
                <a:ea typeface="華康中黑體" pitchFamily="49" charset="-120"/>
              </a:rPr>
              <a:t>避免</a:t>
            </a:r>
            <a:r>
              <a:rPr lang="zh-TW" altLang="zh-HK" sz="1200" dirty="0" smtClean="0">
                <a:solidFill>
                  <a:srgbClr val="7030A0"/>
                </a:solidFill>
                <a:ea typeface="華康中黑體" pitchFamily="49" charset="-120"/>
              </a:rPr>
              <a:t>傷害自己</a:t>
            </a:r>
            <a:r>
              <a:rPr lang="zh-HK" altLang="zh-HK" sz="1200" dirty="0" smtClean="0">
                <a:solidFill>
                  <a:srgbClr val="7030A0"/>
                </a:solidFill>
                <a:ea typeface="華康中黑體" pitchFamily="49" charset="-120"/>
              </a:rPr>
              <a:t>。</a:t>
            </a:r>
            <a:r>
              <a:rPr lang="zh-TW" altLang="en-US" dirty="0" smtClean="0"/>
              <a:t>她要坦白跟阿晞說出自己對愛情和性的看法，請阿晞尊重自己。若阿晞不肯，仍舊作出不尊重的行動，繼續以分手要脅自己，阿雪要</a:t>
            </a:r>
            <a:r>
              <a:rPr lang="zh-TW" altLang="en-US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懂得保護自己，</a:t>
            </a:r>
            <a:r>
              <a:rPr lang="zh-TW" altLang="zh-HK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立即尋求協助及專業支援，並建議對方尋找專業輔導和協助，</a:t>
            </a:r>
            <a:r>
              <a:rPr lang="zh-TW" altLang="en-US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正確面對性慾，不再做</a:t>
            </a:r>
            <a:r>
              <a:rPr lang="zh-HK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情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緒</a:t>
            </a:r>
            <a:r>
              <a:rPr lang="zh-HK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勒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索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者</a:t>
            </a:r>
            <a:r>
              <a:rPr lang="zh-TW" altLang="zh-HK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r>
              <a:rPr lang="zh-TW" altLang="en-US" dirty="0" smtClean="0"/>
              <a:t>若情況不改善，阿雪可能要考慮忍痛分手，</a:t>
            </a:r>
            <a:r>
              <a:rPr lang="zh-TW" altLang="en-US" sz="12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不再被阿晞情緒勒索和侵犯</a:t>
            </a:r>
            <a:r>
              <a:rPr lang="zh-TW" altLang="en-US" sz="12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。</a:t>
            </a:r>
            <a:endParaRPr lang="en-US" altLang="zh-HK" sz="1200" dirty="0" smtClean="0">
              <a:solidFill>
                <a:srgbClr val="7030A0"/>
              </a:solidFill>
              <a:ea typeface="華康中黑體" pitchFamily="49" charset="-120"/>
            </a:endParaRPr>
          </a:p>
          <a:p>
            <a:pPr marL="0" indent="0">
              <a:buNone/>
            </a:pPr>
            <a:endParaRPr lang="zh-TW" altLang="zh-HK" sz="1200" dirty="0" smtClean="0">
              <a:solidFill>
                <a:srgbClr val="7030A0"/>
              </a:solidFill>
              <a:ea typeface="華康中黑體" pitchFamily="49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570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阿晞</a:t>
            </a:r>
            <a:r>
              <a:rPr lang="zh-TW" altLang="zh-HK" dirty="0" smtClean="0"/>
              <a:t>必須了解談戀愛並非完全服從或佔有對方，戀愛關係應互相尊重和包容</a:t>
            </a:r>
            <a:r>
              <a:rPr lang="zh-TW" altLang="en-US" dirty="0" smtClean="0"/>
              <a:t>。雙方能</a:t>
            </a:r>
            <a:r>
              <a:rPr lang="zh-TW" altLang="zh-HK" dirty="0" smtClean="0"/>
              <a:t>易地而處，顧及對方的想法和感受，才是真正愛的表現。</a:t>
            </a:r>
            <a:r>
              <a:rPr lang="zh-TW" altLang="en-US" dirty="0" smtClean="0"/>
              <a:t>同時，他要</a:t>
            </a:r>
            <a:r>
              <a:rPr lang="zh-TW" altLang="zh-HK" dirty="0" smtClean="0"/>
              <a:t>正視</a:t>
            </a:r>
            <a:r>
              <a:rPr lang="zh-TW" altLang="en-US" dirty="0" smtClean="0"/>
              <a:t>自己不恰當的性要求和</a:t>
            </a:r>
            <a:r>
              <a:rPr lang="zh-TW" altLang="zh-HK" dirty="0" smtClean="0"/>
              <a:t>情緒勒索</a:t>
            </a:r>
            <a:r>
              <a:rPr lang="zh-TW" altLang="en-US" dirty="0" smtClean="0"/>
              <a:t>戀人</a:t>
            </a:r>
            <a:r>
              <a:rPr lang="zh-TW" altLang="zh-HK" dirty="0" smtClean="0"/>
              <a:t>的問題</a:t>
            </a:r>
            <a:r>
              <a:rPr lang="zh-TW" altLang="en-US" dirty="0" smtClean="0"/>
              <a:t>。如需要，他可以考慮</a:t>
            </a:r>
            <a:r>
              <a:rPr lang="zh-TW" altLang="zh-HK" dirty="0" smtClean="0"/>
              <a:t>尋找專業輔導和協助</a:t>
            </a:r>
            <a:r>
              <a:rPr lang="zh-TW" altLang="en-US" dirty="0" smtClean="0"/>
              <a:t>。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986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停一停：</a:t>
            </a:r>
            <a:r>
              <a:rPr lang="zh-TW" altLang="en-US" sz="1200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不要急著回應</a:t>
            </a:r>
            <a:r>
              <a:rPr lang="zh-TW" altLang="en-US" sz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。先抽離現況，停止跟對方的不良情緒互動。如對方持續威迫，只回覆「好的，我會想一想」作為防護。</a:t>
            </a:r>
          </a:p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看清楚：</a:t>
            </a:r>
            <a:r>
              <a:rPr lang="zh-TW" altLang="en-US" sz="1200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靜觀當下的感受</a:t>
            </a:r>
            <a:r>
              <a:rPr lang="zh-TW" altLang="en-US" sz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，了解事情的始末。安撫自己的焦慮和罪惡感，也可離開現場，建立恰當界線。</a:t>
            </a:r>
            <a:endParaRPr lang="en-US" altLang="zh-TW" sz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技巧回應：</a:t>
            </a:r>
            <a:r>
              <a:rPr lang="zh-TW" altLang="en-US" sz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當對方</a:t>
            </a:r>
            <a:r>
              <a:rPr lang="zh-TW" altLang="en-US" sz="1200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情緒比較緩和，可按情況作恰當的回應</a:t>
            </a:r>
            <a:r>
              <a:rPr lang="zh-TW" altLang="en-US" sz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，表明自己的立場。如對方無法好好討論，就持續做前兩個步驟，並以温柔的語調</a:t>
            </a:r>
            <a:r>
              <a:rPr lang="zh-TW" altLang="zh-HK" sz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建議對方尋找專業輔導和協助</a:t>
            </a:r>
            <a:r>
              <a:rPr lang="zh-TW" altLang="en-US" sz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5407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2009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610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透過提問了解學生對「情緒勒索」的認識。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00B0F0"/>
                </a:solidFill>
              </a:rPr>
              <a:t>教師可自行搜集與「情緒勒索」相關的新聞、個案或熟悉情境，引起學生的學習動</a:t>
            </a:r>
            <a:r>
              <a:rPr lang="zh-TW" altLang="zh-HK" sz="1200" dirty="0">
                <a:solidFill>
                  <a:srgbClr val="00B0F0"/>
                </a:solidFill>
              </a:rPr>
              <a:t>機</a:t>
            </a:r>
            <a:r>
              <a:rPr lang="zh-TW" altLang="en-US" sz="1200" dirty="0">
                <a:solidFill>
                  <a:srgbClr val="00B0F0"/>
                </a:solidFill>
              </a:rPr>
              <a:t>及促進討論。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412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 學生自由作答</a:t>
            </a:r>
            <a:r>
              <a:rPr lang="zh-TW" altLang="en-US" dirty="0" smtClean="0"/>
              <a:t>。可能會令我產生以下情緒：</a:t>
            </a:r>
            <a:r>
              <a:rPr lang="zh-TW" altLang="en-US" dirty="0"/>
              <a:t>感到不安、焦慮、壓力。</a:t>
            </a:r>
            <a:endParaRPr lang="en-US" altLang="zh-TW" dirty="0"/>
          </a:p>
          <a:p>
            <a:pPr rtl="0" fontAlgn="base"/>
            <a:r>
              <a:rPr lang="en-US" altLang="zh-HK" dirty="0"/>
              <a:t>2</a:t>
            </a:r>
            <a:r>
              <a:rPr lang="en-US" altLang="zh-HK" dirty="0" smtClean="0"/>
              <a:t>. </a:t>
            </a:r>
            <a:r>
              <a:rPr lang="zh-TW" altLang="zh-HK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「情緒勒索」是一種操控行為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勒索者：利用對方的</a:t>
            </a:r>
            <a:r>
              <a:rPr lang="zh-TW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不安或焦慮</a:t>
            </a:r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，強迫他人做出不願意的事情。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被勒索者：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因重視關係及</a:t>
            </a:r>
            <a:r>
              <a:rPr lang="zh-TW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想降低不安情緒</a:t>
            </a:r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，便選擇屈服與退讓。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altLang="zh-HK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應要拒絕別人的要求的時候</a:t>
            </a: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如：當自己因對方的不合理要求而出現</a:t>
            </a:r>
            <a:r>
              <a:rPr lang="zh-TW" altLang="en-US" dirty="0" smtClean="0"/>
              <a:t>不安、焦慮、壓力等情緒的時候。</a:t>
            </a:r>
            <a:endParaRPr lang="en-US" altLang="zh-TW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如：當對方提出性要求</a:t>
            </a:r>
            <a:r>
              <a:rPr lang="en-US" altLang="zh-TW" smtClean="0"/>
              <a:t>……</a:t>
            </a:r>
            <a:endParaRPr lang="en-US" altLang="zh-TW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如：當對方使用暴力</a:t>
            </a:r>
            <a:r>
              <a:rPr lang="en-US" altLang="zh-TW" dirty="0" smtClean="0"/>
              <a:t>……</a:t>
            </a:r>
          </a:p>
          <a:p>
            <a:pPr rtl="0" fontAlgn="base"/>
            <a:endParaRPr lang="zh-HK" altLang="zh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99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學生分組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討論</a:t>
            </a:r>
            <a:r>
              <a:rPr lang="zh-TW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：每組</a:t>
            </a:r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zh-TW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分鐘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，建議深入討論其中一個情境。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選部份組別匯報及老師回應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分鐘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47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學生分組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討論</a:t>
            </a:r>
            <a:r>
              <a:rPr lang="zh-TW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：每組</a:t>
            </a:r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zh-TW" altLang="zh-H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分鐘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，建議深入討論其中一個情境。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選部份組別匯報及老師回應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分鐘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86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u="sng" dirty="0" smtClean="0"/>
              <a:t>情境一</a:t>
            </a:r>
            <a:endParaRPr lang="en-US" altLang="zh-TW" b="1" u="sng" dirty="0" smtClean="0"/>
          </a:p>
          <a:p>
            <a:r>
              <a:rPr lang="zh-TW" altLang="en-US" dirty="0" smtClean="0"/>
              <a:t>題目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：阿良和阿嬌在戀人的社交關係上有不同的看法。阿良認為與異性單獨相處無傷大雅，但阿嬌則認為戀人之間不應有其他異性界入。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戀人也需要有其他朋友，但戀人要小心與其他異性相處的界線。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阿良</a:t>
            </a:r>
            <a:r>
              <a:rPr lang="zh-TW" altLang="en-US" sz="12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單獨跟女同學</a:t>
            </a:r>
            <a:r>
              <a:rPr lang="zh-TW" altLang="en-US" sz="12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吃飯，的確容易引起戀人妒忌及猜疑，要事先跟戀人溝通，了解大家對與其他異性交往的界線及看法，達成共識。雖然阿嬌使用暴力，令阿良感到焦慮，但阿良不應對阿嬌說謊。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謊言會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破壞戀人彼此信任的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關係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，</a:t>
            </a:r>
            <a:r>
              <a:rPr lang="zh-TW" altLang="zh-HK" sz="18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謊言</a:t>
            </a:r>
            <a:r>
              <a:rPr lang="zh-TW" altLang="zh-HK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非但沒有解決問題，</a:t>
            </a:r>
            <a:r>
              <a:rPr lang="zh-TW" altLang="en-US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反會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帶來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負面影響。</a:t>
            </a:r>
            <a:endParaRPr lang="en-US" altLang="zh-HK" sz="1200" u="none" strike="noStrike" kern="0" spc="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：阿良受到情緒勒索。他因為阿嬌的規管和暴力手段，會感到不安、焦慮、委屈、壓力，也因說謊而感到歉疚。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：阿嬌因為負面情緒而動手打阿良。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：（請老師進行下一個活動：改變想法）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u="sng" dirty="0" smtClean="0"/>
              <a:t>情境二</a:t>
            </a:r>
            <a:endParaRPr lang="en-US" altLang="zh-TW" b="1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：阿晞認為戀愛中二人只要有愛，就可以有親密行為，而戀人應該要滿足對方的要求。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：阿雪受到情緒勒索。她會因為阿晞的性要求而感到不安、焦慮、壓力。她擔心自己被阿晞侵犯／半推半就發生性關係，可能出現嚴重後果，如：擔心懷孕、感到不安、焦慮、有罪疚感。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：阿晞以威脅及言語抨擊，迫使伴侶在不願意的情況下，與自己發生性行為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：（請老師進行下一個活動：改變想法）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007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阿良不應對阿嬌說謊。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謊言會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破壞戀人彼此信任的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關係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，</a:t>
            </a:r>
            <a:r>
              <a:rPr lang="zh-TW" altLang="zh-HK" sz="18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謊言</a:t>
            </a:r>
            <a:r>
              <a:rPr lang="zh-TW" altLang="zh-HK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非但沒有解決問題，</a:t>
            </a:r>
            <a:r>
              <a:rPr lang="zh-TW" altLang="en-US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反會</a:t>
            </a:r>
            <a:r>
              <a:rPr lang="zh-TW" altLang="zh-HK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帶來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負面影響。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061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阿良雖然愛着阿嬌，但切勿為暴力找藉口，不要容忍暴力：真正愛你的人，不會做出傷害你的行為，要脅你達成自己的要求。若你選擇包容或順從對方，只會間接認同了暴力行為，使施暴者往後繼續以此「勒索」手段，獲取需要，形成惡性循環。</a:t>
            </a:r>
            <a:r>
              <a:rPr lang="zh-TW" altLang="en-US" sz="1200" u="none" strike="noStrike" kern="0" spc="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</a:rPr>
              <a:t>阿良</a:t>
            </a:r>
            <a:r>
              <a:rPr lang="zh-TW" altLang="zh-HK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應</a:t>
            </a:r>
            <a:r>
              <a:rPr lang="zh-TW" altLang="en-US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懂得保護自己，</a:t>
            </a:r>
            <a:r>
              <a:rPr lang="zh-TW" altLang="zh-HK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確保自己安全，並建議對方尋找專業輔導和協助，共</a:t>
            </a:r>
            <a:r>
              <a:rPr lang="zh-TW" altLang="en-US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</a:t>
            </a:r>
            <a:r>
              <a:rPr lang="zh-TW" altLang="zh-HK" sz="12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改善情況。</a:t>
            </a:r>
            <a:endParaRPr lang="en-US" altLang="zh-TW" sz="1200" kern="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DDA39-6601-4748-A33F-32690D798BF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341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44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30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082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670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719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369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256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340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819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734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239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068875" y="-13667"/>
            <a:ext cx="3075125" cy="59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793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333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399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211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403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57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47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20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469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21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386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699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015" r="1303"/>
          <a:stretch/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3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071A-CE3A-4074-A945-006337BFE453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170"/>
            <a:ext cx="9144000" cy="63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9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2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430C-9D0C-4BBB-9831-9E59A0FD70A8}" type="datetimeFigureOut">
              <a:rPr lang="zh-HK" altLang="en-US" smtClean="0"/>
              <a:t>15/4/2021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930B-815D-436C-88C0-145EE98B8A3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7" y="905136"/>
            <a:ext cx="7772400" cy="1470025"/>
          </a:xfrm>
        </p:spPr>
        <p:txBody>
          <a:bodyPr>
            <a:noAutofit/>
          </a:bodyPr>
          <a:lstStyle/>
          <a:p>
            <a:r>
              <a:rPr lang="zh-HK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事例</a:t>
            </a:r>
            <a:r>
              <a:rPr lang="en-US" altLang="zh-HK" sz="1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1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zh-HK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愛情的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情緒勒索」</a:t>
            </a:r>
            <a:endParaRPr lang="zh-HK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/>
          <p:nvPr/>
        </p:nvSpPr>
        <p:spPr>
          <a:xfrm>
            <a:off x="683568" y="4316906"/>
            <a:ext cx="4347001" cy="135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matic SC"/>
              </a:rPr>
              <a:t>教育局　課程發展處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matic SC"/>
              </a:rPr>
              <a:t>德育、公民及國民教育組製作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matic SC"/>
              </a:rPr>
              <a:t>2021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matic SC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matic SC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matic SC"/>
              </a:rPr>
              <a:t>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29AF0F0-A223-407D-8588-1935043AF8BB}"/>
              </a:ext>
            </a:extLst>
          </p:cNvPr>
          <p:cNvSpPr txBox="1"/>
          <p:nvPr/>
        </p:nvSpPr>
        <p:spPr>
          <a:xfrm>
            <a:off x="683567" y="3478868"/>
            <a:ext cx="4347001" cy="93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價值觀教育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性教育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)</a:t>
            </a: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高中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</p:txBody>
      </p:sp>
      <p:sp>
        <p:nvSpPr>
          <p:cNvPr id="9" name="標題 1"/>
          <p:cNvSpPr txBox="1"/>
          <p:nvPr/>
        </p:nvSpPr>
        <p:spPr>
          <a:xfrm>
            <a:off x="179511" y="6408481"/>
            <a:ext cx="6624737" cy="38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此學與教資源由</a:t>
            </a:r>
            <a:r>
              <a:rPr kumimoji="0" lang="zh-TW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香港家庭計劃指導會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策劃編寫，經教育局課程發展處調適整理</a:t>
            </a:r>
            <a:endParaRPr kumimoji="0" lang="zh-TW" alt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7222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Silhouette of angry man with his wife kneeling">
            <a:extLst>
              <a:ext uri="{FF2B5EF4-FFF2-40B4-BE49-F238E27FC236}">
                <a16:creationId xmlns:a16="http://schemas.microsoft.com/office/drawing/2014/main" id="{4E5E2096-7846-45B1-AF05-68383884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58621"/>
            <a:ext cx="3790724" cy="2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1" descr="happywomen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46" y="1360895"/>
            <a:ext cx="4865295" cy="467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9" descr="sadwoman-01">
            <a:extLst>
              <a:ext uri="{FF2B5EF4-FFF2-40B4-BE49-F238E27FC236}">
                <a16:creationId xmlns:a16="http://schemas.microsoft.com/office/drawing/2014/main" id="{AC068CD0-52B1-4A1D-B12D-6057D897D05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" y="1699126"/>
            <a:ext cx="4588249" cy="425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385D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「錯愛方程式」活動：改變想法</a:t>
            </a:r>
            <a:endParaRPr lang="zh-HK" altLang="en-US" dirty="0">
              <a:solidFill>
                <a:srgbClr val="385D8A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41058" y="14176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情境一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Text Box 849"/>
          <p:cNvSpPr txBox="1">
            <a:spLocks noChangeArrowheads="1"/>
          </p:cNvSpPr>
          <p:nvPr/>
        </p:nvSpPr>
        <p:spPr bwMode="auto">
          <a:xfrm>
            <a:off x="678320" y="2536443"/>
            <a:ext cx="1841452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</a:t>
            </a:r>
            <a:r>
              <a:rPr lang="en-US" altLang="zh-TW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……</a:t>
            </a:r>
            <a:r>
              <a:rPr lang="zh-TW" altLang="en-US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我不知道</a:t>
            </a:r>
            <a:r>
              <a:rPr lang="zh-TW" altLang="en-US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為什麼</a:t>
            </a:r>
            <a:r>
              <a:rPr lang="zh-TW" altLang="en-US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會動手</a:t>
            </a:r>
            <a:r>
              <a:rPr lang="en-US" altLang="zh-TW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……</a:t>
            </a:r>
            <a:r>
              <a:rPr lang="zh-TW" altLang="en-US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可能我太愛你了，我怕人搶走你，怕你會離開我</a:t>
            </a:r>
            <a:endParaRPr lang="zh-TW" altLang="en-US" sz="2200" b="1" kern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 Box 849"/>
          <p:cNvSpPr txBox="1">
            <a:spLocks noChangeArrowheads="1"/>
          </p:cNvSpPr>
          <p:nvPr/>
        </p:nvSpPr>
        <p:spPr bwMode="auto">
          <a:xfrm>
            <a:off x="6620091" y="2435893"/>
            <a:ext cx="20563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000" kern="1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我屢次出手打阿良，我應該向他道歉。我要反省自己，控制自己的負面情緒，我愛阿良</a:t>
            </a:r>
            <a:r>
              <a:rPr lang="zh-TW" altLang="en-US" sz="2000" kern="1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，實在不應傷害他，我必須停止這種暴力行為。</a:t>
            </a:r>
            <a:endParaRPr lang="zh-TW" altLang="en-US" sz="2000" kern="100" dirty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19772" y="5825142"/>
            <a:ext cx="4104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尊重他人，控制情緒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80" descr="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1410" r="12642" b="21988"/>
          <a:stretch>
            <a:fillRect/>
          </a:stretch>
        </p:blipFill>
        <p:spPr bwMode="auto">
          <a:xfrm>
            <a:off x="4018686" y="3487643"/>
            <a:ext cx="925195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1" descr="happywomen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46" y="1360895"/>
            <a:ext cx="4865295" cy="467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9" descr="sadwoman-01">
            <a:extLst>
              <a:ext uri="{FF2B5EF4-FFF2-40B4-BE49-F238E27FC236}">
                <a16:creationId xmlns:a16="http://schemas.microsoft.com/office/drawing/2014/main" id="{AC068CD0-52B1-4A1D-B12D-6057D897D05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" y="1699126"/>
            <a:ext cx="4588249" cy="425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385D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「錯愛方程式」活動：改變想法</a:t>
            </a:r>
            <a:endParaRPr lang="zh-HK" altLang="en-US" dirty="0">
              <a:solidFill>
                <a:srgbClr val="385D8A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41058" y="14176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情境二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Text Box 849"/>
          <p:cNvSpPr txBox="1">
            <a:spLocks noChangeArrowheads="1"/>
          </p:cNvSpPr>
          <p:nvPr/>
        </p:nvSpPr>
        <p:spPr bwMode="auto">
          <a:xfrm>
            <a:off x="614184" y="2780928"/>
            <a:ext cx="171417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2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</a:t>
            </a:r>
            <a:r>
              <a:rPr lang="zh-TW" altLang="en-US" sz="2200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真的很愛阿晞，我是不是應該滿足他，才能令他知道我其實很愛他？</a:t>
            </a:r>
          </a:p>
        </p:txBody>
      </p:sp>
      <p:sp>
        <p:nvSpPr>
          <p:cNvPr id="61" name="Text Box 849"/>
          <p:cNvSpPr txBox="1">
            <a:spLocks noChangeArrowheads="1"/>
          </p:cNvSpPr>
          <p:nvPr/>
        </p:nvSpPr>
        <p:spPr bwMode="auto">
          <a:xfrm>
            <a:off x="6534270" y="2615913"/>
            <a:ext cx="22088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200" kern="1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我明白性行為</a:t>
            </a:r>
            <a:r>
              <a:rPr lang="zh-TW" altLang="en-US" sz="2200" kern="1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有意外懷孕，感染性病、或心理壓力等後果，我應該向他清楚表達我的意願和我們之間的親密界線。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231740" y="5825142"/>
            <a:ext cx="46805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謹慎應對，保護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80" descr="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1410" r="12642" b="21988"/>
          <a:stretch>
            <a:fillRect/>
          </a:stretch>
        </p:blipFill>
        <p:spPr bwMode="auto">
          <a:xfrm>
            <a:off x="4018686" y="3487643"/>
            <a:ext cx="925195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0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2" descr="sad2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1028" b="7278"/>
          <a:stretch>
            <a:fillRect/>
          </a:stretch>
        </p:blipFill>
        <p:spPr bwMode="auto">
          <a:xfrm>
            <a:off x="40760" y="1834925"/>
            <a:ext cx="4606233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705" y="1772816"/>
            <a:ext cx="4824536" cy="42286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385D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「錯愛方程式」活動：改變想法</a:t>
            </a:r>
            <a:endParaRPr lang="zh-HK" altLang="en-US" dirty="0">
              <a:solidFill>
                <a:srgbClr val="385D8A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41058" y="14176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情境二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Text Box 849"/>
          <p:cNvSpPr txBox="1">
            <a:spLocks noChangeArrowheads="1"/>
          </p:cNvSpPr>
          <p:nvPr/>
        </p:nvSpPr>
        <p:spPr bwMode="auto">
          <a:xfrm>
            <a:off x="609110" y="2430866"/>
            <a:ext cx="1869930" cy="29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其實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你是否不愛我？如果愛的話，你不想跟我發生親密行為嗎？你這樣的態度，真令我失望。如果你唔肯，我們不如分手吧</a:t>
            </a: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HK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 Box 849"/>
          <p:cNvSpPr txBox="1">
            <a:spLocks noChangeArrowheads="1"/>
          </p:cNvSpPr>
          <p:nvPr/>
        </p:nvSpPr>
        <p:spPr bwMode="auto">
          <a:xfrm>
            <a:off x="6703550" y="2391110"/>
            <a:ext cx="194421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她已經清楚表達不願意，我應該尊重她的感受。我不應勉強對方接受我的要求，性行為</a:t>
            </a:r>
            <a:r>
              <a:rPr lang="zh-TW" altLang="en-US" sz="20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只是</a:t>
            </a: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表達愛意的其中一種方式。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987824" y="5825142"/>
            <a:ext cx="31683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理性、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80" descr="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1410" r="12642" b="21988"/>
          <a:stretch>
            <a:fillRect/>
          </a:stretch>
        </p:blipFill>
        <p:spPr bwMode="auto">
          <a:xfrm>
            <a:off x="4109402" y="3436953"/>
            <a:ext cx="925195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6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2188" y="274638"/>
            <a:ext cx="650461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如何拒絕情緒</a:t>
            </a:r>
            <a:r>
              <a:rPr lang="zh-TW" altLang="en-US" sz="4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勒索</a:t>
            </a:r>
            <a:r>
              <a:rPr lang="en-US" altLang="zh-TW" sz="4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sz="4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058" y="1326468"/>
            <a:ext cx="8229600" cy="4550804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停一停</a:t>
            </a:r>
            <a:r>
              <a:rPr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不要急著回應。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靜觀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感受，了解事情的始末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當對方情緒比較緩和，可按情況作恰當的回應，表明自己的立場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Box 849"/>
          <p:cNvSpPr txBox="1">
            <a:spLocks noChangeArrowheads="1"/>
          </p:cNvSpPr>
          <p:nvPr/>
        </p:nvSpPr>
        <p:spPr bwMode="auto">
          <a:xfrm>
            <a:off x="5724128" y="6343650"/>
            <a:ext cx="316835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zh-TW" altLang="en-US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參考資料</a:t>
            </a:r>
            <a:r>
              <a:rPr lang="en-US" altLang="zh-TW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: </a:t>
            </a:r>
            <a:r>
              <a:rPr lang="zh-TW" altLang="en-US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周慕姿</a:t>
            </a:r>
            <a:r>
              <a:rPr lang="en-US" altLang="zh-TW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《</a:t>
            </a:r>
            <a:r>
              <a:rPr lang="zh-TW" altLang="en-US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情緒勒索</a:t>
            </a:r>
            <a:r>
              <a:rPr lang="en-US" altLang="zh-TW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》</a:t>
            </a:r>
          </a:p>
          <a:p>
            <a:pPr algn="r">
              <a:spcAft>
                <a:spcPts val="0"/>
              </a:spcAft>
            </a:pPr>
            <a:r>
              <a:rPr lang="zh-TW" altLang="en-US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寶瓶文化事業股份有限公司 </a:t>
            </a:r>
            <a:r>
              <a:rPr lang="en-US" altLang="zh-TW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2017</a:t>
            </a:r>
            <a:r>
              <a:rPr lang="zh-TW" altLang="en-US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年</a:t>
            </a:r>
            <a:r>
              <a:rPr lang="en-US" altLang="zh-TW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2</a:t>
            </a:r>
            <a:r>
              <a:rPr lang="zh-TW" altLang="en-US" sz="1100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月 </a:t>
            </a:r>
            <a:endParaRPr lang="zh-TW" sz="1100" kern="100" dirty="0">
              <a:solidFill>
                <a:srgbClr val="3333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92195"/>
            <a:ext cx="121058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當下</a:t>
            </a:r>
          </a:p>
        </p:txBody>
      </p:sp>
    </p:spTree>
    <p:extLst>
      <p:ext uri="{BB962C8B-B14F-4D97-AF65-F5344CB8AC3E}">
        <p14:creationId xmlns:p14="http://schemas.microsoft.com/office/powerpoint/2010/main" val="24126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206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學習辨別和了解</a:t>
            </a:r>
            <a:r>
              <a:rPr lang="zh-HK" altLang="zh-HK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情緒勒索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強迫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害怕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讓步 ≠ 愛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別為戀愛暴力或性侵犯找藉口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控制負面情緒，改變非理性想法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建立個人信心，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勇於表達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自己的感受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zh-HK" altLang="en-US" sz="3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916177" y="4966631"/>
            <a:ext cx="3826254" cy="1656184"/>
            <a:chOff x="4355976" y="4941168"/>
            <a:chExt cx="3826254" cy="1656184"/>
          </a:xfrm>
        </p:grpSpPr>
        <p:cxnSp>
          <p:nvCxnSpPr>
            <p:cNvPr id="33" name="直線接點 32"/>
            <p:cNvCxnSpPr/>
            <p:nvPr/>
          </p:nvCxnSpPr>
          <p:spPr>
            <a:xfrm>
              <a:off x="4497452" y="5661248"/>
              <a:ext cx="3530932" cy="0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等腰三角形 33"/>
            <p:cNvSpPr/>
            <p:nvPr/>
          </p:nvSpPr>
          <p:spPr>
            <a:xfrm>
              <a:off x="5724128" y="5733256"/>
              <a:ext cx="1080120" cy="86409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心形 36"/>
            <p:cNvSpPr/>
            <p:nvPr/>
          </p:nvSpPr>
          <p:spPr>
            <a:xfrm>
              <a:off x="4355976" y="4941168"/>
              <a:ext cx="729910" cy="648072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心形 39"/>
            <p:cNvSpPr/>
            <p:nvPr/>
          </p:nvSpPr>
          <p:spPr>
            <a:xfrm>
              <a:off x="7452320" y="4941168"/>
              <a:ext cx="729910" cy="648072"/>
            </a:xfrm>
            <a:prstGeom prst="hear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5" name="標題 4">
            <a:extLst>
              <a:ext uri="{FF2B5EF4-FFF2-40B4-BE49-F238E27FC236}">
                <a16:creationId xmlns:a16="http://schemas.microsoft.com/office/drawing/2014/main" id="{8677DFB4-E1B3-4C0F-9262-0DF06D85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戀愛關係與情緒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…...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9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206" y="1544104"/>
            <a:ext cx="8229600" cy="4250620"/>
          </a:xfrm>
        </p:spPr>
        <p:txBody>
          <a:bodyPr>
            <a:normAutofit/>
          </a:bodyPr>
          <a:lstStyle/>
          <a:p>
            <a:pPr algn="just"/>
            <a:r>
              <a:rPr lang="zh-HK" altLang="zh-HK" sz="2800" spc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HK" altLang="zh-HK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的愛情關係</a:t>
            </a:r>
            <a:r>
              <a:rPr lang="zh-HK" altLang="zh-HK" sz="2800" spc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spc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戀人應尊重對方，</a:t>
            </a:r>
            <a:r>
              <a:rPr lang="zh-TW" altLang="en-US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重視對方感受，珍惜</a:t>
            </a:r>
            <a:r>
              <a:rPr lang="zh-HK" altLang="zh-HK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相處的時間，亦要</a:t>
            </a:r>
            <a:r>
              <a:rPr lang="zh-TW" altLang="en-US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明白大家要</a:t>
            </a:r>
            <a:r>
              <a:rPr lang="zh-HK" altLang="zh-HK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有各自生活的空間和發展步伐</a:t>
            </a:r>
            <a:r>
              <a:rPr lang="zh-TW" altLang="en-US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spc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spc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zh-HK" sz="2800" b="0" kern="1200" spc="100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正確的戀愛態度</a:t>
            </a:r>
            <a:r>
              <a:rPr lang="zh-TW" altLang="en-US" sz="2800" b="0" kern="1200" spc="100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及價值觀，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</a:t>
            </a:r>
            <a:r>
              <a:rPr lang="zh-HK" altLang="zh-HK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尊重他人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，保持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理性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HK" altLang="zh-HK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良好的情緒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培養與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HK" altLang="zh-HK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和諧相處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的能力。</a:t>
            </a:r>
            <a:endParaRPr lang="en-US" altLang="zh-HK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正視戀愛中情緒勒索的問題，懂得</a:t>
            </a:r>
            <a:r>
              <a:rPr lang="zh-HK" altLang="zh-HK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</a:t>
            </a:r>
            <a:r>
              <a:rPr lang="zh-TW" altLang="zh-HK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慎思明辨、持守界線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維繫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成熟、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久</a:t>
            </a:r>
            <a:r>
              <a:rPr lang="zh-TW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的戀愛關係</a:t>
            </a:r>
            <a:r>
              <a:rPr lang="zh-HK" altLang="zh-HK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Flat design gender identity concept with man and woman">
            <a:extLst>
              <a:ext uri="{FF2B5EF4-FFF2-40B4-BE49-F238E27FC236}">
                <a16:creationId xmlns:a16="http://schemas.microsoft.com/office/drawing/2014/main" id="{C9B0A0CC-13F3-428E-B561-17A2D4AD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22" y="170384"/>
            <a:ext cx="1355463" cy="1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7222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9037" y="5264109"/>
            <a:ext cx="7571303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HK" altLang="zh-HK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愛人者，人恆愛之；敬人者，人恆敬之。</a:t>
            </a:r>
            <a:endParaRPr lang="zh-HK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01995"/>
              </p:ext>
            </p:extLst>
          </p:nvPr>
        </p:nvGraphicFramePr>
        <p:xfrm>
          <a:off x="552496" y="1051429"/>
          <a:ext cx="8039007" cy="4645723"/>
        </p:xfrm>
        <a:graphic>
          <a:graphicData uri="http://schemas.openxmlformats.org/drawingml/2006/table">
            <a:tbl>
              <a:tblPr/>
              <a:tblGrid>
                <a:gridCol w="171524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2375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57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</a:t>
                      </a:r>
                      <a:r>
                        <a:rPr lang="zh-TW" altLang="en-US" sz="24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概要</a:t>
                      </a: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情境討論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，讓學生反思現今戀愛文化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中不正確的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溝通方式及權力關係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，教導學生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建立正確的戀愛態度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，學習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相處時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要保持理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性、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平等及互相尊重</a:t>
                      </a:r>
                      <a:r>
                        <a:rPr lang="zh-HK" altLang="zh-HK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088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目標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戀愛關係中的正向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價值觀，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懂得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保護自己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，尊重別人，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避免成為戀愛中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勒索者或被勒索者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400" b="0" kern="1200" spc="100" baseline="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習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以同理心明白別人的感受，慎思明辨，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建立並維繫平等的戀愛關係。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0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</a:t>
                      </a:r>
                      <a:r>
                        <a:rPr lang="zh-TW" altLang="en-US" sz="24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en-US" altLang="zh-TW" sz="24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保護自己、尊重別人、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同理心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、理性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355448" y="466654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5333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2"/>
          <p:cNvSpPr txBox="1">
            <a:spLocks/>
          </p:cNvSpPr>
          <p:nvPr/>
        </p:nvSpPr>
        <p:spPr>
          <a:xfrm>
            <a:off x="466784" y="241134"/>
            <a:ext cx="4968552" cy="100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有沒有聽過這些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說話？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707904" y="1052736"/>
            <a:ext cx="5184576" cy="1264694"/>
            <a:chOff x="3707904" y="1052736"/>
            <a:chExt cx="5184576" cy="126469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80"/>
            <a:stretch/>
          </p:blipFill>
          <p:spPr>
            <a:xfrm>
              <a:off x="3707904" y="1052736"/>
              <a:ext cx="5184576" cy="126469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087814" y="1216265"/>
              <a:ext cx="3868562" cy="892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妳如果是真心愛我，就要做到這些事情！</a:t>
              </a:r>
              <a:endPara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75250" y="1786085"/>
              <a:ext cx="288000" cy="288000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611560" y="2183352"/>
            <a:ext cx="4393248" cy="1368152"/>
            <a:chOff x="611560" y="2183352"/>
            <a:chExt cx="4393248" cy="136815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8" b="7476"/>
            <a:stretch/>
          </p:blipFill>
          <p:spPr>
            <a:xfrm>
              <a:off x="611560" y="2183352"/>
              <a:ext cx="4393248" cy="13681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168514" y="2400168"/>
              <a:ext cx="3332238" cy="892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TW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我這麼做都是因為太愛妳！</a:t>
              </a: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87814" y="3002746"/>
              <a:ext cx="288000" cy="288000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76056" y="3295724"/>
            <a:ext cx="3630926" cy="1224136"/>
            <a:chOff x="5076056" y="3295724"/>
            <a:chExt cx="3630926" cy="122413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6056" y="3295724"/>
              <a:ext cx="3630926" cy="1224136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403463" y="3434122"/>
              <a:ext cx="2725554" cy="892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TW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你不乖乖聽我的話就是不愛我！</a:t>
              </a:r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72337" y="3991267"/>
              <a:ext cx="288000" cy="288000"/>
            </a:xfrm>
            <a:prstGeom prst="rect">
              <a:avLst/>
            </a:prstGeom>
          </p:spPr>
        </p:pic>
      </p:grpSp>
      <p:grpSp>
        <p:nvGrpSpPr>
          <p:cNvPr id="33" name="群組 32"/>
          <p:cNvGrpSpPr/>
          <p:nvPr/>
        </p:nvGrpSpPr>
        <p:grpSpPr>
          <a:xfrm>
            <a:off x="611560" y="4333653"/>
            <a:ext cx="5059306" cy="1296144"/>
            <a:chOff x="611560" y="4333653"/>
            <a:chExt cx="5059306" cy="129614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0" y="4333653"/>
              <a:ext cx="5059306" cy="129614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152814" y="4477669"/>
              <a:ext cx="3862743" cy="892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TW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若妳不聽從我，我</a:t>
              </a:r>
              <a:r>
                <a:rPr lang="zh-TW" altLang="en-U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就以後都不</a:t>
              </a:r>
              <a:r>
                <a:rPr lang="zh-TW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理睬你！</a:t>
              </a:r>
            </a:p>
          </p:txBody>
        </p:sp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98306" y="5089200"/>
              <a:ext cx="288000" cy="288000"/>
            </a:xfrm>
            <a:prstGeom prst="rect">
              <a:avLst/>
            </a:prstGeom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7222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843912-3241-42CB-A455-31D53C03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6990"/>
            <a:ext cx="5338936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B290C0-D81C-4141-8F91-8D17ECDC9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4601"/>
            <a:ext cx="5338936" cy="30529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若你是當事人，聽到這些話，情緒會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影響？</a:t>
            </a:r>
            <a:endParaRPr lang="en-US" altLang="zh-TW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知道什麼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是「情緒勒索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」嗎？在哪些時候應要拒絕別人的要求？</a:t>
            </a:r>
            <a:endParaRPr lang="zh-TW" altLang="zh-HK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51237152">
            <a:extLst>
              <a:ext uri="{FF2B5EF4-FFF2-40B4-BE49-F238E27FC236}">
                <a16:creationId xmlns:a16="http://schemas.microsoft.com/office/drawing/2014/main" id="{CC07E024-E541-4171-8D32-3114238BE01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2" y="332656"/>
            <a:ext cx="1224055" cy="131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Psychological manipulation abstract concept vector illustration. mental abuse, dark psychology, emotional blackmailing, social engineering, gaslight effect, brain manipulation abstract metaphor.">
            <a:extLst>
              <a:ext uri="{FF2B5EF4-FFF2-40B4-BE49-F238E27FC236}">
                <a16:creationId xmlns:a16="http://schemas.microsoft.com/office/drawing/2014/main" id="{8870A73B-4389-413C-8C3A-27F0170F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20" y="1412776"/>
            <a:ext cx="28803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7222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B3D412-8CEA-45C1-8F1E-11391E01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t">
            <a:normAutofit/>
          </a:bodyPr>
          <a:lstStyle/>
          <a:p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</a:t>
            </a: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愛方程式  討論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情境一</a:t>
            </a:r>
            <a:endParaRPr lang="zh-HK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61CF654-2273-40D0-B5A0-0C1FB257F8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360" y="1124744"/>
            <a:ext cx="8435280" cy="4608511"/>
          </a:xfrm>
          <a:solidFill>
            <a:schemeClr val="bg1"/>
          </a:solidFill>
        </p:spPr>
        <p:txBody>
          <a:bodyPr lIns="180000" tIns="72000" rIns="180000" bIns="72000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嬌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：「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豬豬</a:t>
            </a:r>
            <a:r>
              <a:rPr lang="zh-TW" altLang="en-US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你今天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Joe 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去買遊戲機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嗎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？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大概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什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時候完結？」</a:t>
            </a:r>
            <a:endParaRPr lang="zh-TW" altLang="zh-HK" sz="2000" kern="100" dirty="0">
              <a:solidFill>
                <a:srgbClr val="CC00CC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良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「呀</a:t>
            </a:r>
            <a:r>
              <a:rPr lang="zh-HK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對呀對呀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，約</a:t>
            </a: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點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回家，回家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後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打電話給你。」</a:t>
            </a:r>
            <a:endParaRPr lang="en-US" altLang="zh-TW" sz="2000" kern="100" dirty="0"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0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    （</a:t>
            </a:r>
            <a:r>
              <a:rPr lang="zh-TW" altLang="en-US" sz="2000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晚上九時</a:t>
            </a:r>
            <a:r>
              <a:rPr lang="zh-TW" altLang="en-US" sz="20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000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阿嬌在</a:t>
            </a:r>
            <a:r>
              <a:rPr lang="zh-TW" altLang="zh-HK" sz="2000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良家</a:t>
            </a:r>
            <a:r>
              <a:rPr lang="zh-TW" altLang="en-US" sz="20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樓下</a:t>
            </a:r>
            <a:r>
              <a:rPr lang="zh-TW" altLang="en-US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  <a:endParaRPr lang="en-US" altLang="zh-TW" sz="20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阿嬌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：「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你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終於回家</a:t>
            </a: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了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！我剛才在附近商場遇上</a:t>
            </a:r>
            <a:r>
              <a:rPr lang="en-US" altLang="zh-TW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Joe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，他和家人一起去吃生日飯，還說約了你明天下午</a:t>
            </a:r>
            <a:r>
              <a:rPr lang="zh-TW" altLang="zh-HK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你今晚約見的是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誰？」</a:t>
            </a:r>
            <a:endParaRPr lang="zh-TW" altLang="zh-HK" sz="2000" kern="100" dirty="0">
              <a:solidFill>
                <a:srgbClr val="CC00CC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良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「對不起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！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其實</a:t>
            </a:r>
            <a:r>
              <a:rPr lang="zh-TW" altLang="en-US" sz="2000" kern="10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是</a:t>
            </a: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</a:t>
            </a:r>
            <a:r>
              <a:rPr lang="zh-TW" altLang="en-US" sz="2000" kern="10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堂妹，</a:t>
            </a:r>
            <a:r>
              <a:rPr lang="zh-TW" altLang="zh-HK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美國回來的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，我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陪她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去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購物，我怕你不喜歡，所以沒有跟你說真話。因為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上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次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女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同學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單獨請我吃飯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，你發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了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很大的脾氣，</a:t>
            </a: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甚至動手打我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雖然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她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是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我的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堂妹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但我真的不敢向你說。」</a:t>
            </a:r>
            <a:endParaRPr lang="zh-TW" altLang="zh-HK" sz="2000" kern="100" dirty="0"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「拍！」說時遲，那時快，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嬌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發怒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，狠狠往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良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臉上打了一巴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良呆了一下，阿嬌定過神來，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隨即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便說道：「對不起，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</a:t>
            </a:r>
            <a:r>
              <a:rPr lang="en-US" altLang="zh-TW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不知道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為</a:t>
            </a:r>
            <a:r>
              <a:rPr lang="zh-TW" altLang="en-US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什</a:t>
            </a:r>
            <a:r>
              <a:rPr lang="zh-TW" altLang="zh-HK" sz="2000" kern="100" dirty="0" smtClean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會動手</a:t>
            </a:r>
            <a:r>
              <a:rPr lang="zh-HK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可能我太愛你了，</a:t>
            </a:r>
            <a:r>
              <a:rPr lang="zh-TW" altLang="en-US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我怕人搶走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你</a:t>
            </a:r>
            <a:r>
              <a:rPr lang="zh-TW" altLang="en-US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，怕你會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離開我</a:t>
            </a:r>
            <a:r>
              <a:rPr lang="zh-HK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  <a:r>
              <a:rPr lang="zh-TW" altLang="zh-HK" sz="2000" kern="100" dirty="0">
                <a:solidFill>
                  <a:srgbClr val="CC00CC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endParaRPr lang="zh-TW" altLang="zh-HK" sz="2000" kern="100" dirty="0">
              <a:solidFill>
                <a:srgbClr val="CC00CC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良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「你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上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次承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諾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不會再打我，</a:t>
            </a:r>
            <a:r>
              <a:rPr lang="zh-TW" altLang="en-US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我包容了你，</a:t>
            </a:r>
            <a:r>
              <a:rPr lang="zh-TW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今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次</a:t>
            </a:r>
            <a:r>
              <a:rPr lang="zh-TW" altLang="en-US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你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又</a:t>
            </a:r>
            <a:r>
              <a:rPr lang="zh-HK" altLang="zh-HK" sz="2000" kern="1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  <a:r>
              <a:rPr lang="zh-TW" altLang="zh-HK" sz="2000" kern="100" dirty="0" smtClean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endParaRPr lang="zh-TW" altLang="zh-HK" sz="2000" kern="100" dirty="0"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B3D412-8CEA-45C1-8F1E-11391E01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t">
            <a:normAutofit/>
          </a:bodyPr>
          <a:lstStyle/>
          <a:p>
            <a:r>
              <a:rPr lang="zh-TW" altLang="en-US" sz="4400" b="1" dirty="0" smtClean="0">
                <a:solidFill>
                  <a:srgbClr val="4253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</a:t>
            </a:r>
            <a:r>
              <a:rPr lang="zh-TW" altLang="en-US" sz="4400" b="1" dirty="0">
                <a:solidFill>
                  <a:srgbClr val="4253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愛方程式  討論</a:t>
            </a:r>
            <a:r>
              <a:rPr lang="zh-TW" altLang="en-US" b="1" dirty="0" smtClean="0">
                <a:solidFill>
                  <a:srgbClr val="4253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情境二</a:t>
            </a:r>
            <a:endParaRPr lang="zh-HK" altLang="en-US" b="1" dirty="0">
              <a:solidFill>
                <a:srgbClr val="4253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61CF654-2273-40D0-B5A0-0C1FB257F8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360" y="1072614"/>
            <a:ext cx="8435280" cy="4752528"/>
          </a:xfrm>
          <a:solidFill>
            <a:schemeClr val="bg1"/>
          </a:solidFill>
        </p:spPr>
        <p:txBody>
          <a:bodyPr lIns="180000" tIns="72000" rIns="180000" bIns="72000">
            <a:noAutofit/>
          </a:bodyPr>
          <a:lstStyle/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阿晞</a:t>
            </a:r>
            <a:r>
              <a:rPr lang="en-US" altLang="zh-TW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「阿雪，今晚你有空嗎？來我家一齊做功課呀！」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阿雪：「好呀，我也想問你關於數學的功課，我有好幾題不懂得如何解答呢。」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晚上，</a:t>
            </a:r>
            <a:r>
              <a:rPr lang="zh-TW" altLang="en-US" sz="20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阿雪到了阿晞家討論功課</a:t>
            </a:r>
            <a:r>
              <a:rPr lang="zh-TW" altLang="en-US" sz="2000" kern="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正當</a:t>
            </a: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阿雪認真地在做數學題時，阿晞突然抱著阿雪，吻了她面頰一下，而且雙手開始觸碰阿雪的身體</a:t>
            </a:r>
            <a:r>
              <a:rPr lang="en-US" altLang="zh-TW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阿雪：「阿晞，我上次都話唔好，你今次又想夾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硬</a:t>
            </a: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嚟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？」</a:t>
            </a:r>
            <a:endParaRPr lang="zh-TW" altLang="en-US" sz="2000" kern="100" dirty="0">
              <a:solidFill>
                <a:srgbClr val="CC00CC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阿晞：「阿雪，我們一起半年了，你不是還不相信我吧？」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阿雪沒有說話，但雙手不停在顫抖。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阿晞：「其實你是否不愛我？如果愛的話，你不想跟</a:t>
            </a:r>
            <a:r>
              <a:rPr lang="zh-TW" altLang="en-US" sz="2000" kern="10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我有親密</a:t>
            </a:r>
            <a:r>
              <a:rPr lang="zh-TW" altLang="en-US" sz="2000" kern="1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行為嗎？你這樣的態度，真令我失望。如果你唔肯，我們不如分手吧！」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阿雪心裡十分掙扎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，思考自己身</a:t>
            </a: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為女朋友，</a:t>
            </a:r>
            <a:r>
              <a:rPr lang="zh-TW" altLang="en-US" sz="2000" kern="100" dirty="0" smtClean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是否有</a:t>
            </a:r>
            <a:r>
              <a:rPr lang="zh-TW" altLang="en-US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責任滿足男朋友的性要求？她不想與阿晞分手，但自己真的不願意，而且又不知道發生性行為有沒有後果</a:t>
            </a:r>
            <a:r>
              <a:rPr lang="en-US" altLang="zh-TW" sz="2000" kern="100" dirty="0">
                <a:solidFill>
                  <a:srgbClr val="CC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0618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4F99E59-5A62-47FD-B1E0-03EBD1C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情境思考題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B11C9B-3F6F-4DA8-96ED-C8165C81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4824536"/>
          </a:xfrm>
        </p:spPr>
        <p:txBody>
          <a:bodyPr>
            <a:normAutofit/>
          </a:bodyPr>
          <a:lstStyle/>
          <a:p>
            <a:pPr lvl="0" fontAlgn="base">
              <a:buFont typeface="+mj-lt"/>
              <a:buAutoNum type="arabicPeriod"/>
            </a:pP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事件中，雙方對戀愛關係有哪些不同的看法？</a:t>
            </a:r>
            <a:endParaRPr lang="en-US" altLang="zh-TW" sz="2800" kern="0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buFont typeface="+mj-lt"/>
              <a:buAutoNum type="arabicPeriod"/>
            </a:pP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哪一方</a:t>
            </a:r>
            <a:r>
              <a:rPr lang="zh-TW" altLang="en-US" sz="2800" kern="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被情緒勒索</a:t>
            </a: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？他</a:t>
            </a:r>
            <a:r>
              <a:rPr lang="en-US" altLang="zh-TW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她有什麼情緒</a:t>
            </a:r>
            <a:r>
              <a:rPr lang="en-US" altLang="zh-TW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感受。</a:t>
            </a:r>
            <a:endParaRPr lang="en-US" altLang="zh-TW" sz="2800" kern="0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buFont typeface="+mj-lt"/>
              <a:buAutoNum type="arabicPeriod"/>
            </a:pP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你認為情境中，哪些行為／要求屬於情緒勒索？</a:t>
            </a:r>
            <a:endParaRPr lang="en-US" altLang="zh-TW" sz="2800" kern="0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buFont typeface="+mj-lt"/>
              <a:buAutoNum type="arabicPeriod"/>
            </a:pPr>
            <a:r>
              <a:rPr lang="zh-TW" altLang="en-US" sz="2800" kern="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被情緒勒索</a:t>
            </a:r>
            <a:r>
              <a:rPr lang="zh-TW" altLang="en-US" sz="2800" kern="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的一方，應如何面對？情緒勒索的一方，又有哪些地方需要改善？</a:t>
            </a:r>
            <a:endParaRPr lang="en-US" altLang="zh-TW" sz="2800" kern="0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Psychological manipulation abstract concept vector illustration. mental abuse, dark psychology, emotional blackmailing, social engineering, gaslight effect, brain manipulation abstract metaphor.">
            <a:extLst>
              <a:ext uri="{FF2B5EF4-FFF2-40B4-BE49-F238E27FC236}">
                <a16:creationId xmlns:a16="http://schemas.microsoft.com/office/drawing/2014/main" id="{8870A73B-4389-413C-8C3A-27F0170F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13" y="1417638"/>
            <a:ext cx="28803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7222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385D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「錯愛方程式」活動：改變想法</a:t>
            </a:r>
            <a:endParaRPr lang="zh-HK" altLang="en-US" dirty="0">
              <a:solidFill>
                <a:srgbClr val="385D8A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41058" y="14176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情境一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" name="Picture 82" descr="sad2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1028" b="7278"/>
          <a:stretch>
            <a:fillRect/>
          </a:stretch>
        </p:blipFill>
        <p:spPr bwMode="auto">
          <a:xfrm>
            <a:off x="40760" y="1834925"/>
            <a:ext cx="4606233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 Box 849"/>
          <p:cNvSpPr txBox="1">
            <a:spLocks noChangeArrowheads="1"/>
          </p:cNvSpPr>
          <p:nvPr/>
        </p:nvSpPr>
        <p:spPr bwMode="auto">
          <a:xfrm>
            <a:off x="582542" y="2410989"/>
            <a:ext cx="194421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我怕你不喜歡，所以沒有跟你說真話。因為上次女同學單獨請我吃飯，你發了很大的脾氣，甚至動手打我。雖然他是我的堂妹，但我真的不敢向你說。</a:t>
            </a:r>
            <a:endParaRPr lang="zh-TW" altLang="en-US" b="1" kern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0" name="Picture 8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705" y="1772816"/>
            <a:ext cx="4824536" cy="42286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 Box 849"/>
          <p:cNvSpPr txBox="1">
            <a:spLocks noChangeArrowheads="1"/>
          </p:cNvSpPr>
          <p:nvPr/>
        </p:nvSpPr>
        <p:spPr bwMode="auto">
          <a:xfrm>
            <a:off x="6709021" y="2435893"/>
            <a:ext cx="194421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2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向阿嬌說了謊令她不快，我要先向他道歉。我</a:t>
            </a:r>
            <a:r>
              <a:rPr lang="zh-TW" altLang="en-US" sz="22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也應該主動</a:t>
            </a:r>
            <a:r>
              <a:rPr lang="zh-TW" altLang="en-US" sz="22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讓她知道</a:t>
            </a:r>
            <a:r>
              <a:rPr lang="zh-TW" altLang="en-US" sz="22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她</a:t>
            </a:r>
            <a:r>
              <a:rPr lang="zh-TW" altLang="en-US" sz="22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的</a:t>
            </a:r>
            <a:r>
              <a:rPr lang="zh-TW" altLang="en-US" sz="22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一些舉動和管制令我有壓力，</a:t>
            </a:r>
            <a:r>
              <a:rPr lang="zh-TW" altLang="en-US" sz="22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希望她諒解</a:t>
            </a:r>
            <a:r>
              <a:rPr lang="zh-TW" altLang="en-US" sz="22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3037967" y="5833447"/>
            <a:ext cx="306806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溝通、尋求共識</a:t>
            </a:r>
          </a:p>
        </p:txBody>
      </p:sp>
      <p:pic>
        <p:nvPicPr>
          <p:cNvPr id="64" name="Picture 80" descr="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1410" r="12642" b="21988"/>
          <a:stretch>
            <a:fillRect/>
          </a:stretch>
        </p:blipFill>
        <p:spPr bwMode="auto">
          <a:xfrm>
            <a:off x="4109402" y="3436953"/>
            <a:ext cx="925195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2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385D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「錯愛方程式」活動：改變想法</a:t>
            </a:r>
            <a:endParaRPr lang="zh-HK" altLang="en-US" dirty="0">
              <a:solidFill>
                <a:srgbClr val="385D8A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41058" y="14176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情境一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" name="Picture 82" descr="sad2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1028" b="7278"/>
          <a:stretch>
            <a:fillRect/>
          </a:stretch>
        </p:blipFill>
        <p:spPr bwMode="auto">
          <a:xfrm>
            <a:off x="40760" y="1834925"/>
            <a:ext cx="4606233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 Box 849"/>
          <p:cNvSpPr txBox="1">
            <a:spLocks noChangeArrowheads="1"/>
          </p:cNvSpPr>
          <p:nvPr/>
        </p:nvSpPr>
        <p:spPr bwMode="auto">
          <a:xfrm>
            <a:off x="582542" y="2708919"/>
            <a:ext cx="1944215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4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你</a:t>
            </a:r>
            <a:r>
              <a:rPr lang="zh-TW" altLang="en-US" sz="2400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上次承諾不會再打我，我包容了你，今次又</a:t>
            </a:r>
            <a:r>
              <a:rPr lang="en-US" altLang="zh-TW" sz="2400" kern="1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……</a:t>
            </a:r>
            <a:endParaRPr lang="zh-TW" altLang="en-US" sz="2400" kern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pic>
        <p:nvPicPr>
          <p:cNvPr id="60" name="Picture 8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705" y="1772816"/>
            <a:ext cx="4824536" cy="42286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 Box 849"/>
          <p:cNvSpPr txBox="1">
            <a:spLocks noChangeArrowheads="1"/>
          </p:cNvSpPr>
          <p:nvPr/>
        </p:nvSpPr>
        <p:spPr bwMode="auto">
          <a:xfrm>
            <a:off x="6626669" y="2435893"/>
            <a:ext cx="197777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愛我不是對我</a:t>
            </a:r>
            <a:r>
              <a:rPr lang="zh-TW" altLang="en-US" sz="20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動手的</a:t>
            </a: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藉口，啞忍只會</a:t>
            </a:r>
            <a:r>
              <a:rPr lang="zh-TW" altLang="en-US" sz="2000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令她誤會</a:t>
            </a: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我容忍暴力。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en-US" sz="2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我要明確表示自己的感受及希望得到對方尊重，希望她明白暴力不能解決問題。</a:t>
            </a:r>
          </a:p>
          <a:p>
            <a:pPr>
              <a:spcAft>
                <a:spcPts val="0"/>
              </a:spcAft>
            </a:pPr>
            <a:endParaRPr lang="zh-TW" altLang="en-US" sz="2000" kern="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39752" y="5824725"/>
            <a:ext cx="446449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檢討關係、設定底線</a:t>
            </a:r>
          </a:p>
        </p:txBody>
      </p:sp>
      <p:pic>
        <p:nvPicPr>
          <p:cNvPr id="11" name="Picture 80" descr="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1410" r="12642" b="21988"/>
          <a:stretch>
            <a:fillRect/>
          </a:stretch>
        </p:blipFill>
        <p:spPr bwMode="auto">
          <a:xfrm>
            <a:off x="4109402" y="3436953"/>
            <a:ext cx="925195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2689</Words>
  <Application>Microsoft Office PowerPoint</Application>
  <PresentationFormat>如螢幕大小 (4:3)</PresentationFormat>
  <Paragraphs>155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Amatic SC</vt:lpstr>
      <vt:lpstr>華康中黑體</vt:lpstr>
      <vt:lpstr>微軟正黑體</vt:lpstr>
      <vt:lpstr>新細明體</vt:lpstr>
      <vt:lpstr>標楷體</vt:lpstr>
      <vt:lpstr>Arial</vt:lpstr>
      <vt:lpstr>Calibri</vt:lpstr>
      <vt:lpstr>Helvetica</vt:lpstr>
      <vt:lpstr>Times New Roman</vt:lpstr>
      <vt:lpstr>Wingdings</vt:lpstr>
      <vt:lpstr>Office 佈景主題</vt:lpstr>
      <vt:lpstr>自訂設計</vt:lpstr>
      <vt:lpstr>生活事件事例 「愛情的情緒勒索」</vt:lpstr>
      <vt:lpstr>PowerPoint 簡報</vt:lpstr>
      <vt:lpstr>PowerPoint 簡報</vt:lpstr>
      <vt:lpstr>想一想</vt:lpstr>
      <vt:lpstr>錯愛方程式  討論情境一</vt:lpstr>
      <vt:lpstr>錯愛方程式  討論情境二</vt:lpstr>
      <vt:lpstr>情境思考題</vt:lpstr>
      <vt:lpstr>「錯愛方程式」活動：改變想法</vt:lpstr>
      <vt:lpstr>「錯愛方程式」活動：改變想法</vt:lpstr>
      <vt:lpstr>「錯愛方程式」活動：改變想法</vt:lpstr>
      <vt:lpstr>「錯愛方程式」活動：改變想法</vt:lpstr>
      <vt:lpstr>「錯愛方程式」活動：改變想法</vt:lpstr>
      <vt:lpstr>如何拒絕情緒勒索? </vt:lpstr>
      <vt:lpstr>戀愛關係與情緒…...</vt:lpstr>
      <vt:lpstr>總結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#有一種愛情叫情緒勒索</dc:title>
  <dc:creator>kychan</dc:creator>
  <cp:lastModifiedBy>MCNE12</cp:lastModifiedBy>
  <cp:revision>320</cp:revision>
  <dcterms:created xsi:type="dcterms:W3CDTF">2018-05-24T04:11:51Z</dcterms:created>
  <dcterms:modified xsi:type="dcterms:W3CDTF">2021-04-15T05:42:07Z</dcterms:modified>
</cp:coreProperties>
</file>