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14"/>
  </p:notesMasterIdLst>
  <p:sldIdLst>
    <p:sldId id="256" r:id="rId2"/>
    <p:sldId id="285" r:id="rId3"/>
    <p:sldId id="286" r:id="rId4"/>
    <p:sldId id="290" r:id="rId5"/>
    <p:sldId id="270" r:id="rId6"/>
    <p:sldId id="271" r:id="rId7"/>
    <p:sldId id="287" r:id="rId8"/>
    <p:sldId id="291" r:id="rId9"/>
    <p:sldId id="292" r:id="rId10"/>
    <p:sldId id="288" r:id="rId11"/>
    <p:sldId id="258" r:id="rId12"/>
    <p:sldId id="293" r:id="rId13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9F7"/>
    <a:srgbClr val="CCFFFF"/>
    <a:srgbClr val="FF9900"/>
    <a:srgbClr val="99CCFF"/>
    <a:srgbClr val="33CCFF"/>
    <a:srgbClr val="FFFFCC"/>
    <a:srgbClr val="000000"/>
    <a:srgbClr val="CC0000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1490" autoAdjust="0"/>
  </p:normalViewPr>
  <p:slideViewPr>
    <p:cSldViewPr snapToGrid="0">
      <p:cViewPr varScale="1">
        <p:scale>
          <a:sx n="90" d="100"/>
          <a:sy n="90" d="100"/>
        </p:scale>
        <p:origin x="18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857A4-F61A-43C1-AF5C-357A0DA4A06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50AEC-F15B-4A6C-ABB6-8D3C7A3BFD2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535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50AEC-F15B-4A6C-ABB6-8D3C7A3BFD27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4180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>
            <a:extLst>
              <a:ext uri="{FF2B5EF4-FFF2-40B4-BE49-F238E27FC236}">
                <a16:creationId xmlns:a16="http://schemas.microsoft.com/office/drawing/2014/main" id="{593F84FC-8C51-4447-B8EF-CA137CB974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>
            <a:extLst>
              <a:ext uri="{FF2B5EF4-FFF2-40B4-BE49-F238E27FC236}">
                <a16:creationId xmlns:a16="http://schemas.microsoft.com/office/drawing/2014/main" id="{F41DB210-ED8F-4906-A8D6-220DE8CC8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/>
          </a:p>
        </p:txBody>
      </p:sp>
      <p:sp>
        <p:nvSpPr>
          <p:cNvPr id="11268" name="投影片編號版面配置區 3">
            <a:extLst>
              <a:ext uri="{FF2B5EF4-FFF2-40B4-BE49-F238E27FC236}">
                <a16:creationId xmlns:a16="http://schemas.microsoft.com/office/drawing/2014/main" id="{9B2AAD02-5AB6-4ABA-BC69-A584D827B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3010FE-2A60-45F7-85B5-296D27D77174}" type="slidenum">
              <a:rPr lang="en-US" altLang="zh-TW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none" dirty="0">
                <a:latin typeface="標楷體" panose="03000509000000000000" pitchFamily="65" charset="-120"/>
                <a:ea typeface="標楷體" panose="03000509000000000000" pitchFamily="65" charset="-120"/>
              </a:rPr>
              <a:t>透過討論文中社會人士呼籲停止責備性侵犯受害人的行為，引導學生尊重和關懷性侵受害者。</a:t>
            </a:r>
          </a:p>
          <a:p>
            <a:endParaRPr lang="en-US" altLang="zh-TW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小結： </a:t>
            </a:r>
            <a:endParaRPr lang="en-US" altLang="zh-TW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社會存在指責受害者的文化，以致很多受害者寧願啞忍，都不願挺身舉報，縱容此風氣蔓延。因此，當我們遇見或知道有人被性侵時，除不指責受害者，更應給予關懷和支持，鼓勵他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她們勇敢舉報犯案者的惡行。 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50AEC-F15B-4A6C-ABB6-8D3C7A3BFD27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591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總結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社會傾向責備性侵受害人衣著暴露、行為不檢、沒有奮力反抗，對無辜者造成二次傷害。這行為令性侵受害人不敢挺身舉報，縱容不公義的歪風。我們不責備受害者，亦應鼓勵他</a:t>
            </a:r>
            <a:r>
              <a:rPr lang="en-US" altLang="zh-TW" dirty="0" smtClean="0"/>
              <a:t>/</a:t>
            </a:r>
            <a:r>
              <a:rPr lang="zh-TW" altLang="en-US" dirty="0" smtClean="0"/>
              <a:t>她要勇敢挺身舉報。我們必須理性地作出價值判斷，以尊重和關懷的態度對待性侵受害者。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50AEC-F15B-4A6C-ABB6-8D3C7A3BFD27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583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>
            <a:extLst>
              <a:ext uri="{FF2B5EF4-FFF2-40B4-BE49-F238E27FC236}">
                <a16:creationId xmlns:a16="http://schemas.microsoft.com/office/drawing/2014/main" id="{593F84FC-8C51-4447-B8EF-CA137CB974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>
            <a:extLst>
              <a:ext uri="{FF2B5EF4-FFF2-40B4-BE49-F238E27FC236}">
                <a16:creationId xmlns:a16="http://schemas.microsoft.com/office/drawing/2014/main" id="{F41DB210-ED8F-4906-A8D6-220DE8CC8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/>
          </a:p>
        </p:txBody>
      </p:sp>
      <p:sp>
        <p:nvSpPr>
          <p:cNvPr id="11268" name="投影片編號版面配置區 3">
            <a:extLst>
              <a:ext uri="{FF2B5EF4-FFF2-40B4-BE49-F238E27FC236}">
                <a16:creationId xmlns:a16="http://schemas.microsoft.com/office/drawing/2014/main" id="{9B2AAD02-5AB6-4ABA-BC69-A584D827B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3010FE-2A60-45F7-85B5-296D27D77174}" type="slidenum">
              <a:rPr lang="en-US" altLang="zh-TW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22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>
            <a:extLst>
              <a:ext uri="{FF2B5EF4-FFF2-40B4-BE49-F238E27FC236}">
                <a16:creationId xmlns:a16="http://schemas.microsoft.com/office/drawing/2014/main" id="{EAAE4C12-D6A9-4E19-816F-3065B1268C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>
            <a:extLst>
              <a:ext uri="{FF2B5EF4-FFF2-40B4-BE49-F238E27FC236}">
                <a16:creationId xmlns:a16="http://schemas.microsoft.com/office/drawing/2014/main" id="{74E78C81-279B-4434-8184-686E95013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3316" name="投影片編號版面配置區 3">
            <a:extLst>
              <a:ext uri="{FF2B5EF4-FFF2-40B4-BE49-F238E27FC236}">
                <a16:creationId xmlns:a16="http://schemas.microsoft.com/office/drawing/2014/main" id="{42663AD0-38B3-4620-9904-088019F0D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565100-1640-49B7-9577-258AE5C00E4F}" type="slidenum">
              <a:rPr lang="en-US" altLang="zh-TW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64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教師可將學生分為</a:t>
            </a:r>
            <a:r>
              <a:rPr lang="en-US" altLang="zh-TW" dirty="0" smtClean="0"/>
              <a:t>3-4</a:t>
            </a:r>
            <a:r>
              <a:rPr lang="zh-TW" altLang="en-US" dirty="0" smtClean="0"/>
              <a:t>人一組</a:t>
            </a:r>
            <a:r>
              <a:rPr lang="en-US" altLang="zh-TW" dirty="0" smtClean="0"/>
              <a:t>,</a:t>
            </a:r>
            <a:r>
              <a:rPr lang="zh-TW" altLang="en-US" dirty="0" smtClean="0"/>
              <a:t>進行討論</a:t>
            </a:r>
            <a:r>
              <a:rPr lang="en-US" altLang="zh-TW" dirty="0" smtClean="0"/>
              <a:t>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50AEC-F15B-4A6C-ABB6-8D3C7A3BFD27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4765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HK" sz="1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你認為</a:t>
            </a:r>
            <a:r>
              <a:rPr lang="en-US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的回應，哪個較普遍？反映什麼社會現象？為什麼？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你如何評價這些行為？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你認為這些反應是否理性？為什麼？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如果你是當事人，有什麼感受？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理性思考對價值判斷重要嗎？為什麼？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50AEC-F15B-4A6C-ABB6-8D3C7A3BFD27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0206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HK" sz="1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你認為</a:t>
            </a:r>
            <a:r>
              <a:rPr lang="en-US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的回應，哪個較普遍？反映什麼社會現象？為什麼？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你如何評價這些行為？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你認為這些反應是否理性？為什麼？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如果你是當事人，有什麼感受？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理性思考對價值判斷重要嗎？為什麼？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50AEC-F15B-4A6C-ABB6-8D3C7A3BFD27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3732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>
            <a:extLst>
              <a:ext uri="{FF2B5EF4-FFF2-40B4-BE49-F238E27FC236}">
                <a16:creationId xmlns:a16="http://schemas.microsoft.com/office/drawing/2014/main" id="{593F84FC-8C51-4447-B8EF-CA137CB974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>
            <a:extLst>
              <a:ext uri="{FF2B5EF4-FFF2-40B4-BE49-F238E27FC236}">
                <a16:creationId xmlns:a16="http://schemas.microsoft.com/office/drawing/2014/main" id="{F41DB210-ED8F-4906-A8D6-220DE8CC8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/>
          </a:p>
        </p:txBody>
      </p:sp>
      <p:sp>
        <p:nvSpPr>
          <p:cNvPr id="11268" name="投影片編號版面配置區 3">
            <a:extLst>
              <a:ext uri="{FF2B5EF4-FFF2-40B4-BE49-F238E27FC236}">
                <a16:creationId xmlns:a16="http://schemas.microsoft.com/office/drawing/2014/main" id="{9B2AAD02-5AB6-4ABA-BC69-A584D827B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3010FE-2A60-45F7-85B5-296D27D77174}" type="slidenum">
              <a:rPr lang="en-US" altLang="zh-TW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133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none" dirty="0"/>
              <a:t>透過討論讓學生體察自己可能對受害者有責備的傾向；理性地反思，認清責備受害者的不當行為</a:t>
            </a:r>
            <a:r>
              <a:rPr lang="zh-TW" altLang="en-US" u="none" dirty="0" smtClean="0"/>
              <a:t>。</a:t>
            </a:r>
            <a:endParaRPr lang="en-CA" altLang="zh-TW" u="none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50AEC-F15B-4A6C-ABB6-8D3C7A3BFD27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3101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50AEC-F15B-4A6C-ABB6-8D3C7A3BFD27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915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4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5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6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9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3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1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4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7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2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7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4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禁止標誌 1"/>
          <p:cNvSpPr/>
          <p:nvPr/>
        </p:nvSpPr>
        <p:spPr>
          <a:xfrm>
            <a:off x="5120640" y="3311124"/>
            <a:ext cx="3241964" cy="3255592"/>
          </a:xfrm>
          <a:prstGeom prst="noSmoking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6853" y="870635"/>
            <a:ext cx="4288353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生活事件事例：</a:t>
            </a:r>
            <a:endParaRPr lang="en-US" altLang="zh-TW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我不會責備受害者</a:t>
            </a:r>
            <a: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zh-TW" alt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價值觀教育</a:t>
            </a:r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zh-TW" alt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高中</a:t>
            </a:r>
            <a:endParaRPr lang="en-US" altLang="zh-TW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教育局德育、公民及國民教育組</a:t>
            </a:r>
            <a:r>
              <a:rPr lang="zh-TW" alt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製作</a:t>
            </a:r>
            <a:endParaRPr lang="en-US" altLang="zh-TW" sz="200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+mj-ea"/>
                <a:ea typeface="+mj-ea"/>
              </a:rPr>
              <a:t>2021</a:t>
            </a:r>
            <a:r>
              <a:rPr lang="zh-TW" alt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年</a:t>
            </a:r>
            <a:r>
              <a:rPr lang="en-US" altLang="zh-TW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4</a:t>
            </a:r>
            <a:r>
              <a:rPr lang="zh-TW" alt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月</a:t>
            </a:r>
            <a:endParaRPr lang="zh-TW" alt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6853" y="6435911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>
                <a:solidFill>
                  <a:schemeClr val="accent1">
                    <a:lumMod val="50000"/>
                  </a:schemeClr>
                </a:solidFill>
              </a:rPr>
              <a:t>Images: www.freepik.com</a:t>
            </a:r>
            <a:endParaRPr lang="zh-HK" alt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3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164508-9602-4B12-87F6-466B5EF50166}"/>
              </a:ext>
            </a:extLst>
          </p:cNvPr>
          <p:cNvSpPr/>
          <p:nvPr/>
        </p:nvSpPr>
        <p:spPr>
          <a:xfrm>
            <a:off x="2555776" y="2828835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反思問題</a:t>
            </a:r>
            <a:endParaRPr lang="zh-HK" altLang="en-US" sz="7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576659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4546" y="707043"/>
            <a:ext cx="7606626" cy="4592004"/>
          </a:xfrm>
          <a:noFill/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關心性侵受害者的團體上街表</a:t>
            </a:r>
            <a:r>
              <a:rPr lang="zh-TW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達</a:t>
            </a: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什麼</a:t>
            </a:r>
            <a:r>
              <a:rPr lang="zh-TW" alt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訊息</a:t>
            </a: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zh-TW" altLang="zh-HK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你認</a:t>
            </a:r>
            <a:r>
              <a:rPr lang="zh-TW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為性侵受害者</a:t>
            </a: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最需</a:t>
            </a:r>
            <a:r>
              <a:rPr lang="zh-TW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</a:t>
            </a: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什</a:t>
            </a:r>
            <a:r>
              <a:rPr lang="zh-TW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麼</a:t>
            </a: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？為什</a:t>
            </a:r>
            <a:r>
              <a:rPr lang="zh-TW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麼</a:t>
            </a: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zh-TW" altLang="zh-HK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8288" lvl="0" indent="-268288">
              <a:lnSpc>
                <a:spcPct val="150000"/>
              </a:lnSpc>
              <a:buFont typeface="+mj-lt"/>
              <a:buAutoNum type="arabicPeriod"/>
            </a:pP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性侵受害者受人責</a:t>
            </a:r>
            <a:r>
              <a:rPr lang="zh-TW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備</a:t>
            </a: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的感受如何？</a:t>
            </a:r>
            <a:r>
              <a:rPr lang="zh-HK" alt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他們</a:t>
            </a: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應受到尊重嗎？為</a:t>
            </a:r>
            <a:r>
              <a:rPr lang="zh-TW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什麼</a:t>
            </a: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zh-TW" altLang="zh-HK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8288" lvl="0" indent="-268288">
              <a:lnSpc>
                <a:spcPct val="150000"/>
              </a:lnSpc>
              <a:buFont typeface="+mj-lt"/>
              <a:buAutoNum type="arabicPeriod"/>
            </a:pP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你認為香港責</a:t>
            </a:r>
            <a:r>
              <a:rPr lang="zh-TW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備</a:t>
            </a: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性侵受害者的風氣嚴</a:t>
            </a:r>
            <a:r>
              <a:rPr lang="zh-TW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</a:t>
            </a: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嗎？有遏止的需</a:t>
            </a:r>
            <a:r>
              <a:rPr lang="zh-TW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</a:t>
            </a: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嗎？為什</a:t>
            </a:r>
            <a:r>
              <a:rPr lang="zh-TW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麼</a:t>
            </a:r>
            <a:r>
              <a:rPr lang="zh-HK" altLang="zh-HK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zh-TW" altLang="zh-HK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3" y="4886671"/>
            <a:ext cx="3824362" cy="239022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6B3117E-9634-4227-BB66-A3C3E49E2C23}"/>
              </a:ext>
            </a:extLst>
          </p:cNvPr>
          <p:cNvSpPr/>
          <p:nvPr/>
        </p:nvSpPr>
        <p:spPr>
          <a:xfrm>
            <a:off x="6074042" y="6488668"/>
            <a:ext cx="192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>
                <a:ea typeface="標楷體" panose="03000509000000000000" pitchFamily="65" charset="-120"/>
              </a:rPr>
              <a:t>Image:Freepik.com</a:t>
            </a:r>
            <a:endParaRPr lang="zh-HK" altLang="en-US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880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總結</a:t>
            </a:r>
            <a:endParaRPr lang="zh-HK" altLang="en-US" sz="48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4186" y="1308027"/>
            <a:ext cx="78951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評論別人的傷痛前，我們應深思熟慮，並以同理心體諒別人的處境及感受，避免為當事人造成再一次的傷害。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責備性侵受害人是不合情理的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那些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對無辜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受害者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的責備往往對他們造成二次傷害，因此我們必須以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理性地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反思，並且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以同理心、尊重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和關懷的態度對待被性侵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受害者。</a:t>
            </a:r>
            <a:endParaRPr lang="zh-TW" alt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11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164508-9602-4B12-87F6-466B5EF50166}"/>
              </a:ext>
            </a:extLst>
          </p:cNvPr>
          <p:cNvSpPr/>
          <p:nvPr/>
        </p:nvSpPr>
        <p:spPr>
          <a:xfrm>
            <a:off x="2555776" y="2828835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學習重點</a:t>
            </a:r>
            <a:endParaRPr lang="zh-HK" altLang="en-US" sz="7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347869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" y="260648"/>
            <a:ext cx="9052990" cy="703830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FA5DF95-1626-4046-BB8D-3D8F78F0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35" y="260648"/>
            <a:ext cx="72009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學習重點</a:t>
            </a:r>
            <a:endParaRPr lang="zh-HK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1" name="內容預留位置 2">
            <a:extLst>
              <a:ext uri="{FF2B5EF4-FFF2-40B4-BE49-F238E27FC236}">
                <a16:creationId xmlns:a16="http://schemas.microsoft.com/office/drawing/2014/main" id="{244F3F56-6D92-4A97-9474-8E97B0A34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5130800"/>
            <a:ext cx="7200900" cy="4114800"/>
          </a:xfrm>
        </p:spPr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40A3223-6B46-4DE9-94CC-451210A8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20159"/>
              </p:ext>
            </p:extLst>
          </p:nvPr>
        </p:nvGraphicFramePr>
        <p:xfrm>
          <a:off x="588785" y="1235459"/>
          <a:ext cx="7902570" cy="493784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462411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7644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內容概要</a:t>
                      </a:r>
                      <a:r>
                        <a:rPr lang="en-US" altLang="zh-TW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2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3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3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透過生活情境及綜合新聞報道</a:t>
                      </a:r>
                      <a:r>
                        <a:rPr lang="en-US" altLang="zh-TW" sz="23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23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讓學生進行理性討論</a:t>
                      </a:r>
                      <a:r>
                        <a:rPr lang="zh-TW" altLang="en-US" sz="23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和反</a:t>
                      </a:r>
                      <a:r>
                        <a:rPr lang="zh-TW" altLang="en-US" sz="23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思，並以同理心體諒別人的處境</a:t>
                      </a:r>
                      <a:r>
                        <a:rPr lang="zh-TW" altLang="en-US" sz="2300" kern="1200" dirty="0" smtClean="0">
                          <a:solidFill>
                            <a:schemeClr val="bg1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，</a:t>
                      </a:r>
                      <a:r>
                        <a:rPr lang="zh-TW" altLang="en-US" sz="23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停止社會上責備</a:t>
                      </a:r>
                      <a:r>
                        <a:rPr lang="zh-TW" altLang="en-US" sz="23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</a:t>
                      </a:r>
                      <a:r>
                        <a:rPr lang="zh-TW" altLang="en-US" sz="23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侵受害人的行為，</a:t>
                      </a:r>
                      <a:r>
                        <a:rPr lang="zh-TW" altLang="en-US" sz="23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以免對受害人造成二次傷害。</a:t>
                      </a:r>
                      <a:endParaRPr lang="en-US" altLang="zh-TW" sz="23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6123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r>
                        <a:rPr lang="en-US" altLang="zh-TW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2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3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學習以尊重和關懷的態度對待性侵受害者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3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反思理性地進行價值判斷的</a:t>
                      </a:r>
                      <a:r>
                        <a:rPr lang="zh-TW" altLang="en-US" sz="23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重要性</a:t>
                      </a:r>
                      <a:endParaRPr lang="en-US" altLang="zh-TW" sz="23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3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以同理心理解當事人的處境和需要</a:t>
                      </a:r>
                      <a:endParaRPr lang="zh-TW" altLang="en-US" sz="23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5045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價值觀和態度</a:t>
                      </a:r>
                      <a:r>
                        <a:rPr lang="en-US" altLang="zh-TW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2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同理心、尊重</a:t>
                      </a:r>
                      <a:r>
                        <a:rPr lang="zh-TW" altLang="en-US" sz="23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、關懷、理性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3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854817" y="5949280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>
                <a:solidFill>
                  <a:schemeClr val="bg1"/>
                </a:solidFill>
              </a:rPr>
              <a:t>Images: www.freepik.com</a:t>
            </a:r>
            <a:endParaRPr lang="zh-HK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0468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D164508-9602-4B12-87F6-466B5EF50166}"/>
              </a:ext>
            </a:extLst>
          </p:cNvPr>
          <p:cNvSpPr/>
          <p:nvPr/>
        </p:nvSpPr>
        <p:spPr>
          <a:xfrm>
            <a:off x="2555776" y="2828835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分組討論</a:t>
            </a:r>
            <a:endParaRPr lang="zh-HK" altLang="en-US" sz="7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522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" y="2553601"/>
            <a:ext cx="933589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9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                              </a:t>
            </a:r>
            <a:endParaRPr lang="en-US" altLang="zh-TW" sz="1350">
              <a:latin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4" y="1257384"/>
            <a:ext cx="8912646" cy="426943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58900" y="1872645"/>
            <a:ext cx="4470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HK" sz="2400" b="1" kern="1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小明平</a:t>
            </a:r>
            <a:r>
              <a:rPr lang="zh-HK" altLang="zh-HK" sz="2400" b="1" kern="1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zh-HK" sz="2400" b="1" kern="1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測驗都</a:t>
            </a:r>
            <a:r>
              <a:rPr lang="zh-TW" altLang="zh-HK" sz="2400" b="1" kern="1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是班中首</a:t>
            </a:r>
            <a:r>
              <a:rPr lang="en-US" altLang="zh-HK" sz="2400" b="1" kern="1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HK" sz="2400" b="1" kern="1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名之內，今次小明因球賽受傷影響考試，成績下滑至最後</a:t>
            </a:r>
            <a:r>
              <a:rPr lang="en-US" altLang="zh-HK" sz="2400" b="1" kern="1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HK" sz="2400" b="1" kern="1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名。</a:t>
            </a:r>
            <a:endParaRPr lang="zh-TW" altLang="zh-HK" sz="2400" b="1" kern="1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3194" y="393012"/>
            <a:ext cx="77388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情境一：小明考試失手，你認為旁觀者的反應是「</a:t>
            </a:r>
            <a:r>
              <a:rPr lang="en-US" altLang="zh-TW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</a:t>
            </a:r>
            <a:r>
              <a:rPr lang="zh-TW" alt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」</a:t>
            </a:r>
            <a:endParaRPr lang="en-US" altLang="zh-TW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還是「</a:t>
            </a:r>
            <a:r>
              <a:rPr lang="en-US" altLang="zh-TW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</a:t>
            </a:r>
            <a:r>
              <a:rPr lang="zh-TW" alt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」較常見？ 為什麼？</a:t>
            </a:r>
          </a:p>
        </p:txBody>
      </p:sp>
      <p:sp>
        <p:nvSpPr>
          <p:cNvPr id="11" name="矩形 10"/>
          <p:cNvSpPr/>
          <p:nvPr/>
        </p:nvSpPr>
        <p:spPr>
          <a:xfrm>
            <a:off x="1851816" y="4580906"/>
            <a:ext cx="53215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zh-TW" sz="2000" b="1" dirty="0">
                <a:ln/>
                <a:solidFill>
                  <a:srgbClr val="5039F7"/>
                </a:solidFill>
              </a:rPr>
              <a:t>A</a:t>
            </a:r>
            <a:r>
              <a:rPr lang="zh-TW" altLang="en-US" sz="2000" b="1" dirty="0">
                <a:ln/>
                <a:solidFill>
                  <a:srgbClr val="5039F7"/>
                </a:solidFill>
              </a:rPr>
              <a:t>：「小明平時功課表現都很好，今次他大幅退步，一定很不開心。」</a:t>
            </a:r>
          </a:p>
        </p:txBody>
      </p:sp>
      <p:sp>
        <p:nvSpPr>
          <p:cNvPr id="12" name="矩形 11"/>
          <p:cNvSpPr/>
          <p:nvPr/>
        </p:nvSpPr>
        <p:spPr>
          <a:xfrm>
            <a:off x="2666869" y="5486309"/>
            <a:ext cx="502720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 hangingPunct="0"/>
            <a:r>
              <a:rPr lang="en-US" altLang="zh-TW" sz="2000" b="1" dirty="0">
                <a:ln/>
                <a:solidFill>
                  <a:srgbClr val="5039F7"/>
                </a:solidFill>
              </a:rPr>
              <a:t>B</a:t>
            </a:r>
            <a:r>
              <a:rPr lang="zh-TW" altLang="en-US" sz="2000" b="1" dirty="0">
                <a:ln/>
                <a:solidFill>
                  <a:srgbClr val="5039F7"/>
                </a:solidFill>
              </a:rPr>
              <a:t>：「若不是小明臨近考試都繼續參加校隊比賽，又沒有自制能力，沒有好好溫習，他不會大部分題目都不懂。」</a:t>
            </a:r>
          </a:p>
        </p:txBody>
      </p:sp>
    </p:spTree>
    <p:extLst>
      <p:ext uri="{BB962C8B-B14F-4D97-AF65-F5344CB8AC3E}">
        <p14:creationId xmlns:p14="http://schemas.microsoft.com/office/powerpoint/2010/main" val="234000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3477" y="208275"/>
            <a:ext cx="89205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情境二：小強是籃球隊隊長，因身體受傷而失去參與比賽的資格，你認為旁觀者的反應是「</a:t>
            </a:r>
            <a:r>
              <a:rPr lang="en-US" altLang="zh-TW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</a:t>
            </a:r>
            <a:r>
              <a:rPr lang="zh-TW" alt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」還是「</a:t>
            </a:r>
            <a:r>
              <a:rPr lang="en-US" altLang="zh-TW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</a:t>
            </a:r>
            <a:r>
              <a:rPr lang="zh-TW" alt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」較常見？ 為什麼？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1" y="1195073"/>
            <a:ext cx="8589389" cy="539118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06500" y="1965850"/>
            <a:ext cx="50165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zh-TW" altLang="en-US" sz="2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小強是籃球隊隊長，上星期他不聽隊友勸告帶病練習時扭傷腳腕，不但不能參加下星期舉行的學界比賽，更被教練取消了未來半年所有賽事的參賽資格。</a:t>
            </a:r>
          </a:p>
        </p:txBody>
      </p:sp>
      <p:sp>
        <p:nvSpPr>
          <p:cNvPr id="9" name="矩形 8"/>
          <p:cNvSpPr/>
          <p:nvPr/>
        </p:nvSpPr>
        <p:spPr>
          <a:xfrm>
            <a:off x="4479634" y="2967335"/>
            <a:ext cx="11954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35200" y="4429941"/>
            <a:ext cx="47758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altLang="zh-TW" sz="2000" b="1" dirty="0">
                <a:ln/>
                <a:solidFill>
                  <a:srgbClr val="5039F7"/>
                </a:solidFill>
              </a:rPr>
              <a:t>A</a:t>
            </a:r>
            <a:r>
              <a:rPr lang="zh-TW" altLang="en-US" sz="2000" b="1" dirty="0">
                <a:ln/>
                <a:solidFill>
                  <a:srgbClr val="5039F7"/>
                </a:solidFill>
              </a:rPr>
              <a:t>：「他為了參加學界比賽努力練習而受傷，相信被取消未來半</a:t>
            </a:r>
            <a:r>
              <a:rPr lang="zh-TW" altLang="en-US" sz="2000" b="1" dirty="0" smtClean="0">
                <a:ln/>
                <a:solidFill>
                  <a:srgbClr val="5039F7"/>
                </a:solidFill>
              </a:rPr>
              <a:t>年所有</a:t>
            </a:r>
            <a:r>
              <a:rPr lang="zh-TW" altLang="en-US" sz="2000" b="1" dirty="0">
                <a:ln/>
                <a:solidFill>
                  <a:srgbClr val="5039F7"/>
                </a:solidFill>
              </a:rPr>
              <a:t>賽事的參賽資格一定會不開心。」</a:t>
            </a:r>
          </a:p>
        </p:txBody>
      </p:sp>
      <p:sp>
        <p:nvSpPr>
          <p:cNvPr id="12" name="矩形 11"/>
          <p:cNvSpPr/>
          <p:nvPr/>
        </p:nvSpPr>
        <p:spPr>
          <a:xfrm>
            <a:off x="2438400" y="5630937"/>
            <a:ext cx="5054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altLang="zh-TW" sz="2000" b="1" cap="none" spc="0" dirty="0">
                <a:ln/>
                <a:solidFill>
                  <a:srgbClr val="5039F7"/>
                </a:solidFill>
                <a:effectLst/>
              </a:rPr>
              <a:t> B</a:t>
            </a:r>
            <a:r>
              <a:rPr lang="zh-TW" altLang="en-US" sz="2000" b="1" cap="none" spc="0" dirty="0">
                <a:ln/>
                <a:solidFill>
                  <a:srgbClr val="5039F7"/>
                </a:solidFill>
                <a:effectLst/>
              </a:rPr>
              <a:t>：「聰明人都知道</a:t>
            </a:r>
            <a:r>
              <a:rPr lang="zh-TW" altLang="en-US" sz="2000" b="1" dirty="0">
                <a:ln/>
                <a:solidFill>
                  <a:srgbClr val="5039F7"/>
                </a:solidFill>
              </a:rPr>
              <a:t>帶傷</a:t>
            </a:r>
            <a:r>
              <a:rPr lang="zh-TW" altLang="en-US" sz="2000" b="1" cap="none" spc="0" dirty="0">
                <a:ln/>
                <a:solidFill>
                  <a:srgbClr val="5039F7"/>
                </a:solidFill>
                <a:effectLst/>
              </a:rPr>
              <a:t>不應做劇烈運動，只怪他愚蠢，不自量力被取消資格，活該。」</a:t>
            </a:r>
          </a:p>
        </p:txBody>
      </p:sp>
    </p:spTree>
    <p:extLst>
      <p:ext uri="{BB962C8B-B14F-4D97-AF65-F5344CB8AC3E}">
        <p14:creationId xmlns:p14="http://schemas.microsoft.com/office/powerpoint/2010/main" val="33964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164508-9602-4B12-87F6-466B5EF50166}"/>
              </a:ext>
            </a:extLst>
          </p:cNvPr>
          <p:cNvSpPr/>
          <p:nvPr/>
        </p:nvSpPr>
        <p:spPr>
          <a:xfrm>
            <a:off x="2555776" y="2828835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反思問題</a:t>
            </a:r>
            <a:endParaRPr lang="zh-HK" altLang="en-US" sz="7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88591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7038" y="712884"/>
            <a:ext cx="8746140" cy="5342107"/>
          </a:xfrm>
          <a:noFill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hangingPunct="0">
              <a:buNone/>
            </a:pPr>
            <a:endParaRPr lang="zh-TW" altLang="zh-HK" sz="2400" b="1" dirty="0">
              <a:ln/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hangingPunct="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你認為旁</a:t>
            </a:r>
            <a:r>
              <a:rPr lang="zh-TW" altLang="en-US" sz="28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觀者的</a:t>
            </a: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評論</a:t>
            </a:r>
            <a:r>
              <a:rPr lang="zh-TW" altLang="en-US" sz="28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8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」還是</a:t>
            </a: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」較常見？ </a:t>
            </a:r>
            <a:endParaRPr lang="zh-TW" altLang="zh-HK" sz="2800" b="1" dirty="0">
              <a:ln/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algn="just" hangingPunct="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zh-HK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你認為</a:t>
            </a:r>
            <a:r>
              <a:rPr lang="zh-TW" altLang="zh-HK" sz="28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這些</a:t>
            </a: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評論</a:t>
            </a:r>
            <a:r>
              <a:rPr lang="zh-TW" altLang="zh-HK" sz="28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是否</a:t>
            </a: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合理</a:t>
            </a:r>
            <a:r>
              <a:rPr lang="zh-TW" altLang="zh-HK" sz="28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r>
              <a:rPr lang="zh-TW" altLang="zh-HK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為什麼</a:t>
            </a:r>
            <a:r>
              <a:rPr lang="zh-TW" altLang="zh-HK" sz="28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zh-TW" altLang="zh-HK" sz="2800" b="1" dirty="0">
              <a:ln/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algn="just" hangingPunct="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zh-HK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如果你是當事人</a:t>
            </a:r>
            <a:r>
              <a:rPr lang="zh-TW" altLang="zh-HK" sz="28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聽到「</a:t>
            </a:r>
            <a:r>
              <a:rPr lang="en-US" altLang="zh-TW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的評論會</a:t>
            </a:r>
            <a:r>
              <a:rPr lang="zh-TW" altLang="zh-HK" sz="28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zh-TW" altLang="zh-HK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什麼感受？</a:t>
            </a:r>
          </a:p>
          <a:p>
            <a:pPr lvl="0" algn="just" hangingPunct="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當別人經歷傷痛時，你會選擇</a:t>
            </a: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」還是「</a:t>
            </a:r>
            <a:r>
              <a:rPr lang="en-US" altLang="zh-TW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來評論當事人</a:t>
            </a:r>
            <a:r>
              <a:rPr lang="en-US" altLang="zh-TW" sz="28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 </a:t>
            </a:r>
            <a:r>
              <a:rPr lang="zh-TW" altLang="en-US" sz="28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為什麼</a:t>
            </a:r>
            <a:r>
              <a:rPr lang="en-US" altLang="zh-TW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HK" sz="2800" b="1" dirty="0">
              <a:ln/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82" y="4531115"/>
            <a:ext cx="2331218" cy="2326885"/>
          </a:xfrm>
          <a:prstGeom prst="rect">
            <a:avLst/>
          </a:prstGeom>
        </p:spPr>
      </p:pic>
      <p:sp>
        <p:nvSpPr>
          <p:cNvPr id="4" name="矩形 6">
            <a:extLst>
              <a:ext uri="{FF2B5EF4-FFF2-40B4-BE49-F238E27FC236}">
                <a16:creationId xmlns:a16="http://schemas.microsoft.com/office/drawing/2014/main" id="{2D164508-9602-4B12-87F6-466B5EF50166}"/>
              </a:ext>
            </a:extLst>
          </p:cNvPr>
          <p:cNvSpPr/>
          <p:nvPr/>
        </p:nvSpPr>
        <p:spPr>
          <a:xfrm>
            <a:off x="2317236" y="188965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反思問題</a:t>
            </a:r>
            <a:endParaRPr lang="zh-HK" altLang="en-US" sz="48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E6B3117E-9634-4227-BB66-A3C3E49E2C23}"/>
              </a:ext>
            </a:extLst>
          </p:cNvPr>
          <p:cNvSpPr/>
          <p:nvPr/>
        </p:nvSpPr>
        <p:spPr>
          <a:xfrm>
            <a:off x="4600108" y="6488667"/>
            <a:ext cx="192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>
                <a:ea typeface="標楷體" panose="03000509000000000000" pitchFamily="65" charset="-120"/>
              </a:rPr>
              <a:t>Image:Freepik.com</a:t>
            </a:r>
            <a:endParaRPr lang="zh-HK" altLang="en-US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066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0" y="286438"/>
            <a:ext cx="8494005" cy="67069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48560" y="655935"/>
            <a:ext cx="26468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zh-HK" sz="3200" b="1" dirty="0">
                <a:solidFill>
                  <a:srgbClr val="002060"/>
                </a:solidFill>
              </a:rPr>
              <a:t>綜合新聞</a:t>
            </a:r>
            <a:r>
              <a:rPr lang="zh-TW" altLang="en-US" sz="3200" b="1" dirty="0">
                <a:solidFill>
                  <a:srgbClr val="002060"/>
                </a:solidFill>
              </a:rPr>
              <a:t>報道</a:t>
            </a:r>
          </a:p>
        </p:txBody>
      </p:sp>
      <p:sp>
        <p:nvSpPr>
          <p:cNvPr id="2" name="矩形 1"/>
          <p:cNvSpPr/>
          <p:nvPr/>
        </p:nvSpPr>
        <p:spPr>
          <a:xfrm>
            <a:off x="757699" y="1240710"/>
            <a:ext cx="762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香港關心性</a:t>
            </a:r>
            <a:r>
              <a:rPr lang="zh-TW" altLang="en-US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侵受害者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的團體上街遊行，批評「責備受害者」的文化，促請社會正視責備文化對性</a:t>
            </a:r>
            <a:r>
              <a:rPr lang="zh-TW" altLang="en-US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侵受害人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造成嚴重傷害。近百名遊行人士高呼「我要性自主，不要性暴力」、「唔好教我點著衫，教下啲人咪強姦」、「着得暴露唔代表可以畀你強暴」等。</a:t>
            </a:r>
          </a:p>
          <a:p>
            <a:pPr algn="just">
              <a:lnSpc>
                <a:spcPct val="150000"/>
              </a:lnSpc>
            </a:pP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遊行發起人指出，社會對性暴力存在不少誤解，當性暴力發生後，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不少人歸咎受害人的衣著和深夜外出，指責受害人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。她指出：「這只會令受害人更收收埋埋」，她呼籲社會各界關注受害人處境，被強暴的人沒做錯，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應停止對受害人造成二次傷害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38" y="4835339"/>
            <a:ext cx="2432666" cy="2192357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E6B3117E-9634-4227-BB66-A3C3E49E2C23}"/>
              </a:ext>
            </a:extLst>
          </p:cNvPr>
          <p:cNvSpPr/>
          <p:nvPr/>
        </p:nvSpPr>
        <p:spPr>
          <a:xfrm>
            <a:off x="4890112" y="6300886"/>
            <a:ext cx="192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>
                <a:ea typeface="標楷體" panose="03000509000000000000" pitchFamily="65" charset="-120"/>
              </a:rPr>
              <a:t>Image:Freepik.com</a:t>
            </a:r>
            <a:endParaRPr lang="zh-HK" altLang="en-US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25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9278</TotalTime>
  <Words>1090</Words>
  <Application>Microsoft Office PowerPoint</Application>
  <PresentationFormat>如螢幕大小 (4:3)</PresentationFormat>
  <Paragraphs>82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微軟正黑體</vt:lpstr>
      <vt:lpstr>新細明體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學習重點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生活事件：我不會責備受害者 學校生活及社交生活 （第四學習階段)</dc:title>
  <dc:creator>User</dc:creator>
  <cp:lastModifiedBy>MCNE12</cp:lastModifiedBy>
  <cp:revision>136</cp:revision>
  <dcterms:created xsi:type="dcterms:W3CDTF">2020-04-08T14:28:28Z</dcterms:created>
  <dcterms:modified xsi:type="dcterms:W3CDTF">2021-04-15T05:41:28Z</dcterms:modified>
</cp:coreProperties>
</file>