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8" r:id="rId3"/>
    <p:sldId id="259" r:id="rId4"/>
    <p:sldId id="257" r:id="rId5"/>
    <p:sldId id="260" r:id="rId6"/>
    <p:sldId id="261" r:id="rId7"/>
    <p:sldId id="262" r:id="rId8"/>
    <p:sldId id="263" r:id="rId9"/>
    <p:sldId id="264" r:id="rId10"/>
    <p:sldId id="265" r:id="rId11"/>
    <p:sldId id="266" r:id="rId12"/>
    <p:sldId id="269"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5" autoAdjust="0"/>
  </p:normalViewPr>
  <p:slideViewPr>
    <p:cSldViewPr snapToGrid="0">
      <p:cViewPr varScale="1">
        <p:scale>
          <a:sx n="57" d="100"/>
          <a:sy n="57" d="100"/>
        </p:scale>
        <p:origin x="108" y="624"/>
      </p:cViewPr>
      <p:guideLst/>
    </p:cSldViewPr>
  </p:slid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53B02-0586-4104-BC8F-14465FC279B6}" type="datetimeFigureOut">
              <a:rPr lang="zh-HK" altLang="en-US" smtClean="0"/>
              <a:t>13/12/2023</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6B9D6-2404-4F14-A1DF-D5A2BF86A46C}" type="slidenum">
              <a:rPr lang="zh-HK" altLang="en-US" smtClean="0"/>
              <a:t>‹#›</a:t>
            </a:fld>
            <a:endParaRPr lang="zh-HK" altLang="en-US"/>
          </a:p>
        </p:txBody>
      </p:sp>
    </p:spTree>
    <p:extLst>
      <p:ext uri="{BB962C8B-B14F-4D97-AF65-F5344CB8AC3E}">
        <p14:creationId xmlns:p14="http://schemas.microsoft.com/office/powerpoint/2010/main" val="397371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2</a:t>
            </a:fld>
            <a:endParaRPr lang="zh-HK" altLang="en-US"/>
          </a:p>
        </p:txBody>
      </p:sp>
    </p:spTree>
    <p:extLst>
      <p:ext uri="{BB962C8B-B14F-4D97-AF65-F5344CB8AC3E}">
        <p14:creationId xmlns:p14="http://schemas.microsoft.com/office/powerpoint/2010/main" val="320388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3</a:t>
            </a:fld>
            <a:endParaRPr lang="zh-HK" altLang="en-US"/>
          </a:p>
        </p:txBody>
      </p:sp>
    </p:spTree>
    <p:extLst>
      <p:ext uri="{BB962C8B-B14F-4D97-AF65-F5344CB8AC3E}">
        <p14:creationId xmlns:p14="http://schemas.microsoft.com/office/powerpoint/2010/main" val="250339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4</a:t>
            </a:fld>
            <a:endParaRPr lang="zh-HK" altLang="en-US"/>
          </a:p>
        </p:txBody>
      </p:sp>
    </p:spTree>
    <p:extLst>
      <p:ext uri="{BB962C8B-B14F-4D97-AF65-F5344CB8AC3E}">
        <p14:creationId xmlns:p14="http://schemas.microsoft.com/office/powerpoint/2010/main" val="252388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反思：</a:t>
            </a:r>
            <a:endParaRPr lang="en-US" altLang="zh-TW" dirty="0" smtClean="0"/>
          </a:p>
          <a:p>
            <a:pPr marL="228600" indent="-228600">
              <a:buAutoNum type="arabicPeriod"/>
            </a:pPr>
            <a:r>
              <a:rPr lang="zh-TW" altLang="en-US" dirty="0" smtClean="0"/>
              <a:t>當有自然災害出現，雖然環境非常惡劣，亦會增加了工作的風險，但仍然有一群人為恢復社會正常運作而努力。為甚麼他們要這樣做呢？（因為他們明白到社會的大眾福祉比個人利益更重要，因此願意為群體貢獻自己的力量。）</a:t>
            </a:r>
            <a:endParaRPr lang="en-US" altLang="zh-TW" dirty="0" smtClean="0"/>
          </a:p>
          <a:p>
            <a:pPr marL="228600" indent="-228600">
              <a:buAutoNum type="arabicPeriod"/>
            </a:pPr>
            <a:r>
              <a:rPr lang="zh-TW" altLang="en-US" dirty="0" smtClean="0"/>
              <a:t>每個人都是社會的一份子，如果人人都不願付出，社會會變成怎樣？（人人都自私自利，社會便很難發展起來，生活環境也會變差）</a:t>
            </a:r>
            <a:endParaRPr lang="en-US" altLang="zh-TW" dirty="0" smtClean="0"/>
          </a:p>
          <a:p>
            <a:pPr marL="228600" indent="-228600">
              <a:buAutoNum type="arabicPeriod"/>
            </a:pPr>
            <a:r>
              <a:rPr lang="zh-TW" altLang="en-US" dirty="0" smtClean="0"/>
              <a:t>作為小學生，你能怎樣貢獻自己的力量呢？（遇到災害時留意新聞及政府部門的消息，留在安全的地方，不到危險的地方「追風逐浪」，減少為救急部門帶來負擔及風險。災害後協助清理自己家中、學校及社區，貢獻力量。）</a:t>
            </a:r>
            <a:endParaRPr lang="en-US" altLang="zh-TW" dirty="0" smtClean="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5</a:t>
            </a:fld>
            <a:endParaRPr lang="zh-HK" altLang="en-US"/>
          </a:p>
        </p:txBody>
      </p:sp>
    </p:spTree>
    <p:extLst>
      <p:ext uri="{BB962C8B-B14F-4D97-AF65-F5344CB8AC3E}">
        <p14:creationId xmlns:p14="http://schemas.microsoft.com/office/powerpoint/2010/main" val="382712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活動建議：</a:t>
            </a:r>
            <a:endParaRPr lang="en-US" altLang="zh-TW" dirty="0" smtClean="0"/>
          </a:p>
          <a:p>
            <a:pPr marL="228600" indent="-228600">
              <a:buAutoNum type="arabicPeriod"/>
            </a:pPr>
            <a:r>
              <a:rPr lang="zh-TW" altLang="en-US" dirty="0" smtClean="0"/>
              <a:t>遊戲人數越多難度越高，可先分組進行遊戲，熟練後才挑戰更多人數。</a:t>
            </a:r>
            <a:endParaRPr lang="en-US" altLang="zh-TW" dirty="0" smtClean="0"/>
          </a:p>
          <a:p>
            <a:pPr marL="228600" indent="-228600">
              <a:buAutoNum type="arabicPeriod"/>
            </a:pPr>
            <a:r>
              <a:rPr lang="zh-TW" altLang="en-US" dirty="0" smtClean="0"/>
              <a:t>提醒學生可嘗試鑽、繞、蹲、跨等方法；</a:t>
            </a:r>
            <a:endParaRPr lang="en-US" altLang="zh-TW" dirty="0" smtClean="0"/>
          </a:p>
          <a:p>
            <a:pPr marL="228600" indent="-228600">
              <a:buAutoNum type="arabicPeriod"/>
            </a:pPr>
            <a:r>
              <a:rPr lang="zh-TW" altLang="en-US" dirty="0" smtClean="0"/>
              <a:t>提醒學生要按步嘗試，聆聽好組員指示後才行動。</a:t>
            </a:r>
            <a:endParaRPr lang="zh-HK" altLang="en-US" dirty="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8</a:t>
            </a:fld>
            <a:endParaRPr lang="zh-HK" altLang="en-US"/>
          </a:p>
        </p:txBody>
      </p:sp>
    </p:spTree>
    <p:extLst>
      <p:ext uri="{BB962C8B-B14F-4D97-AF65-F5344CB8AC3E}">
        <p14:creationId xmlns:p14="http://schemas.microsoft.com/office/powerpoint/2010/main" val="164281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教學建議：</a:t>
            </a:r>
            <a:endParaRPr lang="en-US" altLang="zh-TW" dirty="0" smtClean="0"/>
          </a:p>
          <a:p>
            <a:pPr marL="228600" indent="-228600">
              <a:buAutoNum type="arabicPeriod"/>
            </a:pPr>
            <a:r>
              <a:rPr lang="zh-TW" altLang="en-US" dirty="0" smtClean="0"/>
              <a:t>教師宜引領學生反思遊戲成功的關心在於團隊合作的重要性及與人合作的關鍵元素（如有團結精神、以群體為重、尊重他人、承擔精神等）。</a:t>
            </a:r>
            <a:endParaRPr lang="en-US" altLang="zh-TW" dirty="0" smtClean="0"/>
          </a:p>
          <a:p>
            <a:pPr marL="228600" indent="-228600">
              <a:buAutoNum type="arabicPeriod"/>
            </a:pPr>
            <a:r>
              <a:rPr lang="zh-TW" altLang="en-US" dirty="0" smtClean="0"/>
              <a:t>每個學生都是團隊的一分子，如果有人不願意投入（如放開手或態度消極），手陣便會散開，遊戲便會失敗；如果同學不願放下個人的意願／利益（如不願意蹲下、鑽過位置），手陣也不能解開。</a:t>
            </a:r>
            <a:endParaRPr lang="en-US" altLang="zh-TW" dirty="0" smtClean="0"/>
          </a:p>
          <a:p>
            <a:pPr marL="228600" indent="-228600">
              <a:buAutoNum type="arabicPeriod"/>
            </a:pPr>
            <a:r>
              <a:rPr lang="zh-TW" altLang="en-US" dirty="0" smtClean="0"/>
              <a:t>必須大家團結一致，朝著明確的共同目標進發，才能成功。</a:t>
            </a:r>
            <a:endParaRPr lang="en-US" altLang="zh-TW" dirty="0" smtClean="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9</a:t>
            </a:fld>
            <a:endParaRPr lang="zh-HK" altLang="en-US"/>
          </a:p>
        </p:txBody>
      </p:sp>
    </p:spTree>
    <p:extLst>
      <p:ext uri="{BB962C8B-B14F-4D97-AF65-F5344CB8AC3E}">
        <p14:creationId xmlns:p14="http://schemas.microsoft.com/office/powerpoint/2010/main" val="7021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譯文：</a:t>
            </a:r>
            <a:endParaRPr lang="en-US" altLang="zh-TW" dirty="0" smtClean="0"/>
          </a:p>
          <a:p>
            <a:r>
              <a:rPr lang="zh-TW" altLang="en-US" dirty="0" smtClean="0"/>
              <a:t>阿豺二十個兒子，緯代是長子。阿豺說：「你們各自給我取一枝箭，並把它折斷在地上。」一會兒，他命令弟弟慕利延：「你取一枝箭並把它折斷吧</a:t>
            </a:r>
            <a:r>
              <a:rPr lang="en-US" altLang="zh-TW" dirty="0" smtClean="0"/>
              <a:t>!</a:t>
            </a:r>
            <a:r>
              <a:rPr lang="zh-TW" altLang="en-US" dirty="0" smtClean="0"/>
              <a:t>」</a:t>
            </a:r>
            <a:endParaRPr lang="en-US" altLang="zh-TW" dirty="0" smtClean="0"/>
          </a:p>
          <a:p>
            <a:r>
              <a:rPr lang="zh-TW" altLang="en-US" dirty="0" smtClean="0"/>
              <a:t>慕利延折斷了。他又說：「你取十九枝箭折斷它們吧</a:t>
            </a:r>
            <a:r>
              <a:rPr lang="en-US" altLang="zh-TW" dirty="0" smtClean="0"/>
              <a:t>!</a:t>
            </a:r>
            <a:r>
              <a:rPr lang="zh-TW" altLang="en-US" dirty="0" smtClean="0"/>
              <a:t>。」慕利延折不斷。阿豺曰：「你們知道嗎？力量分散容易折損，團結起來則不容易被摧毀。 只要你們同心為國效力，國家就會穩固。」 </a:t>
            </a:r>
            <a:endParaRPr lang="en-US" altLang="zh-TW" dirty="0" smtClean="0"/>
          </a:p>
          <a:p>
            <a:endParaRPr lang="en-US" altLang="zh-HK" dirty="0" smtClean="0"/>
          </a:p>
          <a:p>
            <a:r>
              <a:rPr lang="zh-TW" altLang="en-US" dirty="0" smtClean="0"/>
              <a:t>參考材料：</a:t>
            </a:r>
            <a:endParaRPr lang="en-US" altLang="zh-TW" dirty="0" smtClean="0"/>
          </a:p>
          <a:p>
            <a:r>
              <a:rPr lang="zh-TW" altLang="en-US" dirty="0" smtClean="0"/>
              <a:t>積累與感興 </a:t>
            </a:r>
            <a:r>
              <a:rPr lang="en-US" altLang="zh-TW" dirty="0" smtClean="0"/>
              <a:t>—— </a:t>
            </a:r>
            <a:r>
              <a:rPr lang="zh-TW" altLang="en-US" dirty="0" smtClean="0"/>
              <a:t>小學古詩文誦讀材料選編（修訂）</a:t>
            </a:r>
            <a:endParaRPr lang="en-US" altLang="zh-TW" dirty="0" smtClean="0"/>
          </a:p>
          <a:p>
            <a:r>
              <a:rPr lang="en-US" altLang="zh-HK" dirty="0" smtClean="0"/>
              <a:t>https://cd1.edb.hkedcity.net/cd/chi/jilei_2010/pdf_wen/jilei_wen_029.pdf</a:t>
            </a:r>
          </a:p>
          <a:p>
            <a:endParaRPr lang="zh-HK" altLang="en-US" dirty="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11</a:t>
            </a:fld>
            <a:endParaRPr lang="zh-HK" altLang="en-US"/>
          </a:p>
        </p:txBody>
      </p:sp>
    </p:spTree>
    <p:extLst>
      <p:ext uri="{BB962C8B-B14F-4D97-AF65-F5344CB8AC3E}">
        <p14:creationId xmlns:p14="http://schemas.microsoft.com/office/powerpoint/2010/main" val="185782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buFont typeface="+mj-lt"/>
              <a:buAutoNum type="arabicPeriod"/>
            </a:pPr>
            <a:r>
              <a:rPr lang="zh-TW" altLang="en-US" sz="1200" dirty="0" smtClean="0">
                <a:latin typeface="微軟正黑體" panose="020B0604030504040204" pitchFamily="34" charset="-120"/>
                <a:ea typeface="微軟正黑體" panose="020B0604030504040204" pitchFamily="34" charset="-120"/>
              </a:rPr>
              <a:t>如何為不同團體付出（答案舉隅）</a:t>
            </a:r>
            <a:endParaRPr lang="en-US" altLang="zh-TW" sz="1200" dirty="0" smtClean="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家庭：尊敬長輩，友愛兄弟姐妹，主動分擔家事和關心家人，並以尊重坦誠的態度與家人溝通</a:t>
            </a:r>
            <a:r>
              <a:rPr lang="en-US" altLang="zh-TW" sz="1200" dirty="0" smtClean="0">
                <a:latin typeface="微軟正黑體" panose="020B0604030504040204" pitchFamily="34" charset="-120"/>
                <a:ea typeface="微軟正黑體" panose="020B0604030504040204" pitchFamily="34" charset="-120"/>
              </a:rPr>
              <a:t> </a:t>
            </a:r>
          </a:p>
          <a:p>
            <a:pPr marL="800100" lvl="1" indent="-342900">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朋友：以誠相待，互助互愛，互諒互讓，彼此尊重，追求和而不同</a:t>
            </a:r>
            <a:endParaRPr lang="en-US" altLang="zh-TW" sz="1200" dirty="0" smtClean="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學校：投入學習，主動擔任不同崗位，積極為學校服務，遵守校規</a:t>
            </a:r>
            <a:endParaRPr lang="en-US" altLang="zh-TW" sz="1200" dirty="0" smtClean="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社區： 保持環境清潔，尊老愛幼，參與社區活動，遵規守法，承擔公民責任</a:t>
            </a:r>
          </a:p>
          <a:p>
            <a:pPr marL="342900" indent="-342900">
              <a:buFont typeface="+mj-lt"/>
              <a:buAutoNum type="arabicPeriod" startAt="2"/>
            </a:pPr>
            <a:r>
              <a:rPr lang="zh-TW" altLang="en-US" sz="1200" dirty="0" smtClean="0">
                <a:latin typeface="微軟正黑體" panose="020B0604030504040204" pitchFamily="34" charset="-120"/>
                <a:ea typeface="微軟正黑體" panose="020B0604030504040204" pitchFamily="34" charset="-120"/>
              </a:rPr>
              <a:t>團結的表現</a:t>
            </a:r>
            <a:endParaRPr lang="en-US" altLang="zh-TW" sz="1200" dirty="0" smtClean="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展現</a:t>
            </a:r>
            <a:r>
              <a:rPr lang="zh-TW"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rPr>
              <a:t>友好、包容、和睦、守望相助及無私</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的態度</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800100" lvl="1" indent="-342900">
              <a:buFont typeface="Arial" panose="020B0604020202020204" pitchFamily="34" charset="0"/>
              <a:buChar char="•"/>
            </a:pPr>
            <a:r>
              <a:rPr lang="zh-TW"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rPr>
              <a:t>互相配合、齊心合力</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，朝著共同的目標進發</a:t>
            </a:r>
            <a:endParaRPr lang="en-US" altLang="zh-TW" sz="1200" dirty="0" smtClean="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當遇到困難和衝突時，我們先放下個人喜惡，以團體的利益和福祉為先</a:t>
            </a:r>
            <a:endParaRPr lang="en-US" altLang="zh-TW" dirty="0" smtClean="0"/>
          </a:p>
        </p:txBody>
      </p:sp>
      <p:sp>
        <p:nvSpPr>
          <p:cNvPr id="4" name="投影片編號版面配置區 3"/>
          <p:cNvSpPr>
            <a:spLocks noGrp="1"/>
          </p:cNvSpPr>
          <p:nvPr>
            <p:ph type="sldNum" sz="quarter" idx="10"/>
          </p:nvPr>
        </p:nvSpPr>
        <p:spPr/>
        <p:txBody>
          <a:bodyPr/>
          <a:lstStyle/>
          <a:p>
            <a:fld id="{F576B9D6-2404-4F14-A1DF-D5A2BF86A46C}" type="slidenum">
              <a:rPr lang="zh-HK" altLang="en-US" smtClean="0"/>
              <a:t>13</a:t>
            </a:fld>
            <a:endParaRPr lang="zh-HK" altLang="en-US"/>
          </a:p>
        </p:txBody>
      </p:sp>
    </p:spTree>
    <p:extLst>
      <p:ext uri="{BB962C8B-B14F-4D97-AF65-F5344CB8AC3E}">
        <p14:creationId xmlns:p14="http://schemas.microsoft.com/office/powerpoint/2010/main" val="210037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14</a:t>
            </a:fld>
            <a:endParaRPr lang="zh-HK" altLang="en-US"/>
          </a:p>
        </p:txBody>
      </p:sp>
    </p:spTree>
    <p:extLst>
      <p:ext uri="{BB962C8B-B14F-4D97-AF65-F5344CB8AC3E}">
        <p14:creationId xmlns:p14="http://schemas.microsoft.com/office/powerpoint/2010/main" val="111075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訂版面配置">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C215A4E-672E-4B67-9E28-20228383E6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91" t="2015" r="1303"/>
          <a:stretch/>
        </p:blipFill>
        <p:spPr>
          <a:xfrm>
            <a:off x="-48683" y="-27384"/>
            <a:ext cx="12289365" cy="6885384"/>
          </a:xfrm>
          <a:prstGeom prst="rect">
            <a:avLst/>
          </a:prstGeom>
        </p:spPr>
      </p:pic>
      <p:sp>
        <p:nvSpPr>
          <p:cNvPr id="3" name="日期版面配置區 2"/>
          <p:cNvSpPr>
            <a:spLocks noGrp="1"/>
          </p:cNvSpPr>
          <p:nvPr>
            <p:ph type="dt" sz="half" idx="10"/>
          </p:nvPr>
        </p:nvSpPr>
        <p:spPr/>
        <p:txBody>
          <a:bodyPr/>
          <a:lstStyle/>
          <a:p>
            <a:fld id="{95C2071A-CE3A-4074-A945-006337BFE453}" type="datetimeFigureOut">
              <a:rPr lang="zh-HK" altLang="en-US" smtClean="0"/>
              <a:t>13/12/2023</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D7BDAF7-2573-47DE-BFED-210B29DFE92D}" type="slidenum">
              <a:rPr lang="zh-HK" altLang="en-US" smtClean="0"/>
              <a:t>‹#›</a:t>
            </a:fld>
            <a:endParaRPr lang="zh-HK" altLang="en-US"/>
          </a:p>
        </p:txBody>
      </p:sp>
    </p:spTree>
    <p:extLst>
      <p:ext uri="{BB962C8B-B14F-4D97-AF65-F5344CB8AC3E}">
        <p14:creationId xmlns:p14="http://schemas.microsoft.com/office/powerpoint/2010/main" val="109991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447191" y="2824269"/>
            <a:ext cx="4645152" cy="264445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412362" y="2821491"/>
            <a:ext cx="4645152" cy="2637371"/>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5500" y="6244136"/>
            <a:ext cx="811019" cy="503578"/>
          </a:xfrm>
          <a:prstGeom prst="rect">
            <a:avLst/>
          </a:prstGeom>
        </p:spPr>
        <p:txBody>
          <a:bodyPr vert="horz" lIns="91440" tIns="45720" rIns="91440" bIns="45720" rtlCol="0" anchor="t"/>
          <a:lstStyle>
            <a:lvl1pPr algn="r">
              <a:defRPr sz="2800">
                <a:solidFill>
                  <a:schemeClr val="bg1"/>
                </a:solidFill>
                <a:latin typeface="微軟正黑體" panose="020B0604030504040204" pitchFamily="34" charset="-120"/>
                <a:ea typeface="微軟正黑體" panose="020B0604030504040204" pitchFamily="34" charset="-120"/>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0" i="0" kern="1200" cap="all">
          <a:solidFill>
            <a:schemeClr val="tx1"/>
          </a:solidFill>
          <a:effectLst/>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微軟正黑體" panose="020B0604030504040204" pitchFamily="34" charset="-120"/>
                <a:ea typeface="微軟正黑體" panose="020B0604030504040204" pitchFamily="34" charset="-120"/>
              </a:rPr>
              <a:t>團結事可成</a:t>
            </a:r>
            <a:endParaRPr lang="zh-HK" altLang="en-US"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417780" y="3531204"/>
            <a:ext cx="8637072" cy="1805567"/>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價值觀教育</a:t>
            </a:r>
          </a:p>
          <a:p>
            <a:r>
              <a:rPr lang="zh-TW" altLang="en-US" dirty="0">
                <a:latin typeface="微軟正黑體" panose="020B0604030504040204" pitchFamily="34" charset="-120"/>
                <a:ea typeface="微軟正黑體" panose="020B0604030504040204" pitchFamily="34" charset="-120"/>
              </a:rPr>
              <a:t>小學</a:t>
            </a:r>
          </a:p>
          <a:p>
            <a:r>
              <a:rPr lang="zh-TW" altLang="en-US" dirty="0">
                <a:latin typeface="微軟正黑體" panose="020B0604030504040204" pitchFamily="34" charset="-120"/>
                <a:ea typeface="微軟正黑體" panose="020B0604030504040204" pitchFamily="34" charset="-120"/>
              </a:rPr>
              <a:t>德育、公民及國民教育組製作</a:t>
            </a:r>
          </a:p>
          <a:p>
            <a:r>
              <a:rPr lang="en-US" altLang="zh-TW" dirty="0">
                <a:latin typeface="微軟正黑體" panose="020B0604030504040204" pitchFamily="34" charset="-120"/>
                <a:ea typeface="微軟正黑體" panose="020B0604030504040204" pitchFamily="34" charset="-120"/>
              </a:rPr>
              <a:t>2023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12</a:t>
            </a:r>
            <a:r>
              <a:rPr lang="zh-TW" altLang="en-US" dirty="0" smtClean="0">
                <a:latin typeface="微軟正黑體" panose="020B0604030504040204" pitchFamily="34" charset="-120"/>
                <a:ea typeface="微軟正黑體" panose="020B0604030504040204" pitchFamily="34" charset="-120"/>
              </a:rPr>
              <a:t>月</a:t>
            </a:r>
            <a:endParaRPr lang="zh-TW" altLang="en-US" dirty="0">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517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故事分享：</a:t>
            </a:r>
            <a:r>
              <a:rPr lang="en-US" altLang="zh-TW" dirty="0" smtClean="0"/>
              <a:t>〈</a:t>
            </a:r>
            <a:r>
              <a:rPr lang="zh-TW" altLang="en-US" dirty="0" smtClean="0"/>
              <a:t>折箭</a:t>
            </a:r>
            <a:r>
              <a:rPr lang="en-US" altLang="zh-TW" dirty="0" smtClean="0"/>
              <a:t>〉</a:t>
            </a:r>
            <a:r>
              <a:rPr lang="zh-HK" altLang="en-US" dirty="0"/>
              <a:t>魏收</a:t>
            </a:r>
          </a:p>
        </p:txBody>
      </p:sp>
      <p:sp>
        <p:nvSpPr>
          <p:cNvPr id="3" name="文字版面配置區 2"/>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294209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19681" t="21504" r="20466" b="9216"/>
          <a:stretch/>
        </p:blipFill>
        <p:spPr>
          <a:xfrm>
            <a:off x="0" y="0"/>
            <a:ext cx="10532855" cy="6858000"/>
          </a:xfrm>
          <a:prstGeom prst="rect">
            <a:avLst/>
          </a:prstGeom>
        </p:spPr>
      </p:pic>
      <p:pic>
        <p:nvPicPr>
          <p:cNvPr id="7" name="圖片 6"/>
          <p:cNvPicPr>
            <a:picLocks noChangeAspect="1"/>
          </p:cNvPicPr>
          <p:nvPr/>
        </p:nvPicPr>
        <p:blipFill rotWithShape="1">
          <a:blip r:embed="rId4"/>
          <a:srcRect l="58645"/>
          <a:stretch/>
        </p:blipFill>
        <p:spPr>
          <a:xfrm>
            <a:off x="10679430" y="1364394"/>
            <a:ext cx="1398277" cy="1271101"/>
          </a:xfrm>
          <a:prstGeom prst="rect">
            <a:avLst/>
          </a:prstGeom>
        </p:spPr>
      </p:pic>
      <p:pic>
        <p:nvPicPr>
          <p:cNvPr id="8" name="圖片 7"/>
          <p:cNvPicPr>
            <a:picLocks noChangeAspect="1"/>
          </p:cNvPicPr>
          <p:nvPr/>
        </p:nvPicPr>
        <p:blipFill rotWithShape="1">
          <a:blip r:embed="rId4"/>
          <a:srcRect r="58675"/>
          <a:stretch/>
        </p:blipFill>
        <p:spPr>
          <a:xfrm>
            <a:off x="10679430" y="93293"/>
            <a:ext cx="1397293" cy="1271101"/>
          </a:xfrm>
          <a:prstGeom prst="rect">
            <a:avLst/>
          </a:prstGeom>
        </p:spPr>
      </p:pic>
      <p:sp>
        <p:nvSpPr>
          <p:cNvPr id="9" name="矩形 8"/>
          <p:cNvSpPr/>
          <p:nvPr/>
        </p:nvSpPr>
        <p:spPr>
          <a:xfrm>
            <a:off x="7532077" y="5343690"/>
            <a:ext cx="3002305" cy="140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5"/>
          <a:stretch>
            <a:fillRect/>
          </a:stretch>
        </p:blipFill>
        <p:spPr>
          <a:xfrm>
            <a:off x="9119577" y="2769796"/>
            <a:ext cx="3072423" cy="4088204"/>
          </a:xfrm>
          <a:prstGeom prst="rect">
            <a:avLst/>
          </a:prstGeom>
        </p:spPr>
      </p:pic>
      <p:pic>
        <p:nvPicPr>
          <p:cNvPr id="6" name="圖片 5"/>
          <p:cNvPicPr>
            <a:picLocks noChangeAspect="1"/>
          </p:cNvPicPr>
          <p:nvPr/>
        </p:nvPicPr>
        <p:blipFill>
          <a:blip r:embed="rId6"/>
          <a:stretch>
            <a:fillRect/>
          </a:stretch>
        </p:blipFill>
        <p:spPr>
          <a:xfrm>
            <a:off x="8050483" y="5474312"/>
            <a:ext cx="795500" cy="795500"/>
          </a:xfrm>
          <a:prstGeom prst="rect">
            <a:avLst/>
          </a:prstGeom>
        </p:spPr>
      </p:pic>
      <p:sp>
        <p:nvSpPr>
          <p:cNvPr id="5" name="矩形 4">
            <a:extLst>
              <a:ext uri="{FF2B5EF4-FFF2-40B4-BE49-F238E27FC236}">
                <a16:creationId xmlns:a16="http://schemas.microsoft.com/office/drawing/2014/main" id="{7A326B75-49B8-46C3-A5E7-A682F4B745CC}"/>
              </a:ext>
            </a:extLst>
          </p:cNvPr>
          <p:cNvSpPr/>
          <p:nvPr/>
        </p:nvSpPr>
        <p:spPr>
          <a:xfrm>
            <a:off x="6546943" y="6373406"/>
            <a:ext cx="4062876" cy="28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資料來源</a:t>
            </a:r>
            <a:r>
              <a:rPr lang="zh-HK"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HK"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中國語文課程</a:t>
            </a:r>
            <a:r>
              <a:rPr lang="en-US" altLang="zh-TW" sz="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文言經典建議篇章</a:t>
            </a:r>
            <a:endParaRPr lang="en-US" altLang="zh-TW"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r>
              <a:rPr lang="en-US" altLang="zh-HK"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積累．感興</a:t>
            </a:r>
            <a:r>
              <a:rPr lang="en-US" altLang="zh-TW"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（高小）</a:t>
            </a:r>
            <a:endParaRPr lang="zh-HK" altLang="en-US" sz="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4877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47700" y="0"/>
            <a:ext cx="10782300" cy="6824241"/>
          </a:xfrm>
          <a:prstGeom prst="rect">
            <a:avLst/>
          </a:prstGeom>
        </p:spPr>
      </p:pic>
    </p:spTree>
    <p:extLst>
      <p:ext uri="{BB962C8B-B14F-4D97-AF65-F5344CB8AC3E}">
        <p14:creationId xmlns:p14="http://schemas.microsoft.com/office/powerpoint/2010/main" val="24591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954038" y="737283"/>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zh-TW" altLang="en-US" sz="3600" dirty="0" smtClean="0">
                <a:latin typeface="標楷體" panose="03000509000000000000" pitchFamily="65" charset="-120"/>
                <a:ea typeface="標楷體" panose="03000509000000000000" pitchFamily="65" charset="-120"/>
              </a:rPr>
              <a:t>討論問題</a:t>
            </a:r>
            <a:endParaRPr lang="zh-HK" altLang="en-US" sz="3600" dirty="0">
              <a:latin typeface="標楷體" panose="03000509000000000000" pitchFamily="65" charset="-120"/>
              <a:ea typeface="標楷體" panose="03000509000000000000" pitchFamily="65" charset="-120"/>
            </a:endParaRPr>
          </a:p>
        </p:txBody>
      </p:sp>
      <p:sp>
        <p:nvSpPr>
          <p:cNvPr id="3" name="矩形 2"/>
          <p:cNvSpPr/>
          <p:nvPr/>
        </p:nvSpPr>
        <p:spPr>
          <a:xfrm>
            <a:off x="1086970" y="2023826"/>
            <a:ext cx="9820835" cy="4034438"/>
          </a:xfrm>
          <a:prstGeom prst="rect">
            <a:avLst/>
          </a:prstGeom>
        </p:spPr>
        <p:txBody>
          <a:bodyPr wrap="square">
            <a:spAutoFit/>
          </a:bodyPr>
          <a:lstStyle/>
          <a:p>
            <a:r>
              <a:rPr lang="zh-TW" altLang="en-US" sz="2800" dirty="0" smtClean="0">
                <a:latin typeface="微軟正黑體" panose="020B0604030504040204" pitchFamily="34" charset="-120"/>
                <a:ea typeface="微軟正黑體" panose="020B0604030504040204" pitchFamily="34" charset="-120"/>
              </a:rPr>
              <a:t>我們於不同團體中擔當不同的角色。作為團體的一份子，我們可以怎樣為團體付出？如何才是團結的表現？</a:t>
            </a:r>
            <a:endParaRPr lang="en-US" altLang="zh-TW" sz="2800" dirty="0" smtClean="0">
              <a:latin typeface="微軟正黑體" panose="020B0604030504040204" pitchFamily="34" charset="-120"/>
              <a:ea typeface="微軟正黑體" panose="020B0604030504040204" pitchFamily="34" charset="-120"/>
            </a:endParaRPr>
          </a:p>
          <a:p>
            <a:pPr marL="342900" indent="-342900">
              <a:lnSpc>
                <a:spcPts val="1700"/>
              </a:lnSpc>
              <a:buFont typeface="+mj-lt"/>
              <a:buAutoNum type="arabicPeriod"/>
            </a:pP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家庭</a:t>
            </a: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友儕</a:t>
            </a: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學校（班、級、社等）</a:t>
            </a: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社區</a:t>
            </a: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914400" lvl="1" indent="-457200">
              <a:buFont typeface="Arial" panose="020B0604020202020204" pitchFamily="34" charset="0"/>
              <a:buChar char="•"/>
            </a:pPr>
            <a:endParaRPr lang="zh-TW" altLang="en-US" sz="28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46815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EE1A609-063F-4C6B-84B1-30C8112C51A7}"/>
              </a:ext>
            </a:extLst>
          </p:cNvPr>
          <p:cNvSpPr txBox="1"/>
          <p:nvPr/>
        </p:nvSpPr>
        <p:spPr>
          <a:xfrm>
            <a:off x="4714478" y="989289"/>
            <a:ext cx="2605658" cy="707886"/>
          </a:xfrm>
          <a:prstGeom prst="rect">
            <a:avLst/>
          </a:prstGeom>
          <a:noFill/>
        </p:spPr>
        <p:txBody>
          <a:bodyPr wrap="square" rtlCol="0">
            <a:spAutoFit/>
          </a:bodyPr>
          <a:lstStyle/>
          <a:p>
            <a:pPr algn="ctr"/>
            <a:r>
              <a:rPr lang="zh-TW" altLang="en-US" sz="4000" spc="100" dirty="0" smtClean="0">
                <a:solidFill>
                  <a:schemeClr val="bg1">
                    <a:lumMod val="95000"/>
                  </a:schemeClr>
                </a:solidFill>
                <a:latin typeface="標楷體" panose="03000509000000000000" pitchFamily="65" charset="-120"/>
                <a:ea typeface="標楷體" panose="03000509000000000000" pitchFamily="65" charset="-120"/>
              </a:rPr>
              <a:t>總結</a:t>
            </a:r>
            <a:endParaRPr lang="zh-HK" altLang="en-US" sz="4000" spc="100" dirty="0">
              <a:solidFill>
                <a:schemeClr val="bg1">
                  <a:lumMod val="95000"/>
                </a:schemeClr>
              </a:solidFill>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7A326B75-49B8-46C3-A5E7-A682F4B745CC}"/>
              </a:ext>
            </a:extLst>
          </p:cNvPr>
          <p:cNvSpPr/>
          <p:nvPr/>
        </p:nvSpPr>
        <p:spPr>
          <a:xfrm>
            <a:off x="7320136" y="602472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圖片</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來源</a:t>
            </a:r>
            <a:r>
              <a:rPr lang="zh-HK"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HK"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http</a:t>
            </a:r>
            <a:r>
              <a:rPr lang="en-US" altLang="zh-HK"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://www.freepik.com</a:t>
            </a:r>
            <a:endParaRPr lang="zh-HK"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文字方塊 3"/>
          <p:cNvSpPr txBox="1"/>
          <p:nvPr/>
        </p:nvSpPr>
        <p:spPr>
          <a:xfrm>
            <a:off x="1093211" y="2186152"/>
            <a:ext cx="10079286" cy="3108543"/>
          </a:xfrm>
          <a:prstGeom prst="rect">
            <a:avLst/>
          </a:prstGeom>
          <a:noFill/>
        </p:spPr>
        <p:txBody>
          <a:bodyPr wrap="square" rtlCol="0">
            <a:spAutoFit/>
          </a:bodyPr>
          <a:lstStyle/>
          <a:p>
            <a:pPr marL="457200" indent="-457200">
              <a:buAutoNum type="arabicPeriod"/>
            </a:pPr>
            <a:r>
              <a:rPr lang="zh-TW" altLang="en-US" sz="2800" dirty="0" smtClean="0">
                <a:solidFill>
                  <a:schemeClr val="bg1"/>
                </a:solidFill>
                <a:latin typeface="標楷體" panose="03000509000000000000" pitchFamily="65" charset="-120"/>
                <a:ea typeface="標楷體" panose="03000509000000000000" pitchFamily="65" charset="-120"/>
              </a:rPr>
              <a:t>團結</a:t>
            </a:r>
            <a:r>
              <a:rPr lang="zh-TW" altLang="en-US" sz="2800" dirty="0">
                <a:solidFill>
                  <a:schemeClr val="bg1"/>
                </a:solidFill>
                <a:latin typeface="標楷體" panose="03000509000000000000" pitchFamily="65" charset="-120"/>
                <a:ea typeface="標楷體" panose="03000509000000000000" pitchFamily="65" charset="-120"/>
              </a:rPr>
              <a:t>的具體表現</a:t>
            </a:r>
            <a:r>
              <a:rPr lang="zh-TW" altLang="en-US" sz="2800" dirty="0" smtClean="0">
                <a:solidFill>
                  <a:schemeClr val="bg1"/>
                </a:solidFill>
                <a:latin typeface="標楷體" panose="03000509000000000000" pitchFamily="65" charset="-120"/>
                <a:ea typeface="標楷體" panose="03000509000000000000" pitchFamily="65" charset="-120"/>
              </a:rPr>
              <a:t>是</a:t>
            </a:r>
            <a:endParaRPr lang="en-US" altLang="zh-TW" sz="2800" dirty="0" smtClean="0">
              <a:solidFill>
                <a:schemeClr val="bg1"/>
              </a:solidFill>
              <a:latin typeface="標楷體" panose="03000509000000000000" pitchFamily="65" charset="-120"/>
              <a:ea typeface="標楷體" panose="03000509000000000000" pitchFamily="65" charset="-120"/>
            </a:endParaRPr>
          </a:p>
          <a:p>
            <a:pPr marL="914400" lvl="1" indent="-457200">
              <a:buFont typeface="Arial" panose="020B0604020202020204" pitchFamily="34" charset="0"/>
              <a:buChar char="•"/>
            </a:pPr>
            <a:r>
              <a:rPr lang="zh-TW" altLang="en-US" sz="2800" dirty="0" smtClean="0">
                <a:solidFill>
                  <a:schemeClr val="bg1"/>
                </a:solidFill>
                <a:latin typeface="標楷體" panose="03000509000000000000" pitchFamily="65" charset="-120"/>
                <a:ea typeface="標楷體" panose="03000509000000000000" pitchFamily="65" charset="-120"/>
              </a:rPr>
              <a:t>要</a:t>
            </a:r>
            <a:r>
              <a:rPr lang="zh-TW" altLang="en-US" sz="2800" dirty="0">
                <a:solidFill>
                  <a:schemeClr val="bg1"/>
                </a:solidFill>
                <a:latin typeface="標楷體" panose="03000509000000000000" pitchFamily="65" charset="-120"/>
                <a:ea typeface="標楷體" panose="03000509000000000000" pitchFamily="65" charset="-120"/>
              </a:rPr>
              <a:t>展現</a:t>
            </a:r>
            <a:r>
              <a:rPr lang="zh-TW" altLang="en-US" sz="2800" dirty="0">
                <a:solidFill>
                  <a:srgbClr val="FFC000"/>
                </a:solidFill>
                <a:latin typeface="標楷體" panose="03000509000000000000" pitchFamily="65" charset="-120"/>
                <a:ea typeface="標楷體" panose="03000509000000000000" pitchFamily="65" charset="-120"/>
              </a:rPr>
              <a:t>友好、包容、和睦、互助及無私</a:t>
            </a:r>
            <a:r>
              <a:rPr lang="zh-TW" altLang="en-US" sz="2800" dirty="0">
                <a:solidFill>
                  <a:schemeClr val="bg1"/>
                </a:solidFill>
                <a:latin typeface="標楷體" panose="03000509000000000000" pitchFamily="65" charset="-120"/>
                <a:ea typeface="標楷體" panose="03000509000000000000" pitchFamily="65" charset="-120"/>
              </a:rPr>
              <a:t>的</a:t>
            </a:r>
            <a:r>
              <a:rPr lang="zh-TW" altLang="en-US" sz="2800" dirty="0" smtClean="0">
                <a:solidFill>
                  <a:schemeClr val="bg1"/>
                </a:solidFill>
                <a:latin typeface="標楷體" panose="03000509000000000000" pitchFamily="65" charset="-120"/>
                <a:ea typeface="標楷體" panose="03000509000000000000" pitchFamily="65" charset="-120"/>
              </a:rPr>
              <a:t>態度；</a:t>
            </a:r>
            <a:endParaRPr lang="en-US" altLang="zh-TW" sz="2800" dirty="0" smtClean="0">
              <a:solidFill>
                <a:schemeClr val="bg1"/>
              </a:solidFill>
              <a:latin typeface="標楷體" panose="03000509000000000000" pitchFamily="65" charset="-120"/>
              <a:ea typeface="標楷體" panose="03000509000000000000" pitchFamily="65" charset="-120"/>
            </a:endParaRPr>
          </a:p>
          <a:p>
            <a:pPr marL="914400" lvl="1" indent="-457200">
              <a:buFont typeface="Arial" panose="020B0604020202020204" pitchFamily="34" charset="0"/>
              <a:buChar char="•"/>
            </a:pPr>
            <a:r>
              <a:rPr lang="zh-TW" altLang="en-US" sz="2800" dirty="0">
                <a:solidFill>
                  <a:srgbClr val="FFC000"/>
                </a:solidFill>
                <a:latin typeface="標楷體" panose="03000509000000000000" pitchFamily="65" charset="-120"/>
                <a:ea typeface="標楷體" panose="03000509000000000000" pitchFamily="65" charset="-120"/>
              </a:rPr>
              <a:t>互相配合、齊心合力</a:t>
            </a:r>
            <a:r>
              <a:rPr lang="zh-TW" altLang="en-US" sz="2800" dirty="0">
                <a:solidFill>
                  <a:schemeClr val="bg1"/>
                </a:solidFill>
                <a:latin typeface="標楷體" panose="03000509000000000000" pitchFamily="65" charset="-120"/>
                <a:ea typeface="標楷體" panose="03000509000000000000" pitchFamily="65" charset="-120"/>
              </a:rPr>
              <a:t>，朝著共同的目標</a:t>
            </a:r>
            <a:r>
              <a:rPr lang="zh-TW" altLang="en-US" sz="2800" dirty="0" smtClean="0">
                <a:solidFill>
                  <a:schemeClr val="bg1"/>
                </a:solidFill>
                <a:latin typeface="標楷體" panose="03000509000000000000" pitchFamily="65" charset="-120"/>
                <a:ea typeface="標楷體" panose="03000509000000000000" pitchFamily="65" charset="-120"/>
              </a:rPr>
              <a:t>進發；</a:t>
            </a:r>
            <a:endParaRPr lang="en-US" altLang="zh-TW" sz="2800" dirty="0" smtClean="0">
              <a:solidFill>
                <a:schemeClr val="bg1"/>
              </a:solidFill>
              <a:latin typeface="標楷體" panose="03000509000000000000" pitchFamily="65" charset="-120"/>
              <a:ea typeface="標楷體" panose="03000509000000000000" pitchFamily="65" charset="-120"/>
            </a:endParaRPr>
          </a:p>
          <a:p>
            <a:pPr marL="914400" lvl="1" indent="-457200">
              <a:buFont typeface="Arial" panose="020B0604020202020204" pitchFamily="34" charset="0"/>
              <a:buChar char="•"/>
            </a:pPr>
            <a:r>
              <a:rPr lang="zh-TW" altLang="en-US" sz="2800" dirty="0" smtClean="0">
                <a:solidFill>
                  <a:schemeClr val="bg1"/>
                </a:solidFill>
                <a:latin typeface="標楷體" panose="03000509000000000000" pitchFamily="65" charset="-120"/>
                <a:ea typeface="標楷體" panose="03000509000000000000" pitchFamily="65" charset="-120"/>
              </a:rPr>
              <a:t>凡事</a:t>
            </a:r>
            <a:r>
              <a:rPr lang="zh-TW" altLang="en-US" sz="2800" dirty="0">
                <a:solidFill>
                  <a:schemeClr val="bg1"/>
                </a:solidFill>
                <a:latin typeface="標楷體" panose="03000509000000000000" pitchFamily="65" charset="-120"/>
                <a:ea typeface="標楷體" panose="03000509000000000000" pitchFamily="65" charset="-120"/>
              </a:rPr>
              <a:t>以</a:t>
            </a:r>
            <a:r>
              <a:rPr lang="zh-TW" altLang="en-US" sz="2800" dirty="0">
                <a:solidFill>
                  <a:srgbClr val="FFC000"/>
                </a:solidFill>
                <a:latin typeface="標楷體" panose="03000509000000000000" pitchFamily="65" charset="-120"/>
                <a:ea typeface="標楷體" panose="03000509000000000000" pitchFamily="65" charset="-120"/>
              </a:rPr>
              <a:t>群體的福祉為</a:t>
            </a:r>
            <a:r>
              <a:rPr lang="zh-TW" altLang="en-US" sz="2800" dirty="0" smtClean="0">
                <a:solidFill>
                  <a:srgbClr val="FFC000"/>
                </a:solidFill>
                <a:latin typeface="標楷體" panose="03000509000000000000" pitchFamily="65" charset="-120"/>
                <a:ea typeface="標楷體" panose="03000509000000000000" pitchFamily="65" charset="-120"/>
              </a:rPr>
              <a:t>先</a:t>
            </a:r>
            <a:r>
              <a:rPr lang="zh-TW" altLang="en-US" sz="2800" dirty="0">
                <a:solidFill>
                  <a:schemeClr val="bg1"/>
                </a:solidFill>
                <a:latin typeface="標楷體" panose="03000509000000000000" pitchFamily="65" charset="-120"/>
                <a:ea typeface="標楷體" panose="03000509000000000000" pitchFamily="65" charset="-120"/>
              </a:rPr>
              <a:t>。</a:t>
            </a:r>
            <a:endParaRPr lang="en-US" altLang="zh-TW" sz="2800" dirty="0">
              <a:solidFill>
                <a:schemeClr val="bg1"/>
              </a:solidFill>
              <a:latin typeface="標楷體" panose="03000509000000000000" pitchFamily="65" charset="-120"/>
              <a:ea typeface="標楷體" panose="03000509000000000000" pitchFamily="65" charset="-120"/>
            </a:endParaRPr>
          </a:p>
          <a:p>
            <a:pPr marL="914400" lvl="1" indent="-457200">
              <a:buFont typeface="Arial" panose="020B0604020202020204" pitchFamily="34" charset="0"/>
              <a:buChar char="•"/>
            </a:pPr>
            <a:endParaRPr lang="en-US" altLang="zh-TW" sz="2800" dirty="0" smtClean="0">
              <a:solidFill>
                <a:schemeClr val="bg1"/>
              </a:solidFill>
              <a:latin typeface="標楷體" panose="03000509000000000000" pitchFamily="65" charset="-120"/>
              <a:ea typeface="標楷體" panose="03000509000000000000" pitchFamily="65" charset="-120"/>
            </a:endParaRPr>
          </a:p>
          <a:p>
            <a:pPr marL="457200" indent="-457200">
              <a:buAutoNum type="arabicPeriod"/>
            </a:pPr>
            <a:r>
              <a:rPr lang="zh-TW" altLang="en-US" sz="2800" dirty="0" smtClean="0">
                <a:solidFill>
                  <a:schemeClr val="bg1"/>
                </a:solidFill>
                <a:latin typeface="標楷體" panose="03000509000000000000" pitchFamily="65" charset="-120"/>
                <a:ea typeface="標楷體" panose="03000509000000000000" pitchFamily="65" charset="-120"/>
              </a:rPr>
              <a:t>個人的力量雖小，</a:t>
            </a:r>
            <a:r>
              <a:rPr lang="zh-TW" altLang="en-US" sz="2800" dirty="0">
                <a:solidFill>
                  <a:schemeClr val="bg1"/>
                </a:solidFill>
                <a:latin typeface="標楷體" panose="03000509000000000000" pitchFamily="65" charset="-120"/>
                <a:ea typeface="標楷體" panose="03000509000000000000" pitchFamily="65" charset="-120"/>
              </a:rPr>
              <a:t>但「團結就是力量</a:t>
            </a:r>
            <a:r>
              <a:rPr lang="zh-TW" altLang="en-US" sz="2800" smtClean="0">
                <a:solidFill>
                  <a:schemeClr val="bg1"/>
                </a:solidFill>
                <a:latin typeface="標楷體" panose="03000509000000000000" pitchFamily="65" charset="-120"/>
                <a:ea typeface="標楷體" panose="03000509000000000000" pitchFamily="65" charset="-120"/>
              </a:rPr>
              <a:t>」，能</a:t>
            </a:r>
            <a:r>
              <a:rPr lang="zh-TW" altLang="en-US" sz="2800" smtClean="0">
                <a:solidFill>
                  <a:srgbClr val="FFC000"/>
                </a:solidFill>
                <a:latin typeface="標楷體" panose="03000509000000000000" pitchFamily="65" charset="-120"/>
                <a:ea typeface="標楷體" panose="03000509000000000000" pitchFamily="65" charset="-120"/>
              </a:rPr>
              <a:t>使</a:t>
            </a:r>
            <a:r>
              <a:rPr lang="zh-TW" altLang="en-US" sz="2800" dirty="0" smtClean="0">
                <a:solidFill>
                  <a:srgbClr val="FFC000"/>
                </a:solidFill>
                <a:latin typeface="標楷體" panose="03000509000000000000" pitchFamily="65" charset="-120"/>
                <a:ea typeface="標楷體" panose="03000509000000000000" pitchFamily="65" charset="-120"/>
              </a:rPr>
              <a:t>家庭</a:t>
            </a:r>
            <a:r>
              <a:rPr lang="zh-TW" altLang="en-US" sz="2800" dirty="0">
                <a:solidFill>
                  <a:srgbClr val="FFC000"/>
                </a:solidFill>
                <a:latin typeface="標楷體" panose="03000509000000000000" pitchFamily="65" charset="-120"/>
                <a:ea typeface="標楷體" panose="03000509000000000000" pitchFamily="65" charset="-120"/>
              </a:rPr>
              <a:t>融洽、社會和諧、國家安定</a:t>
            </a:r>
            <a:r>
              <a:rPr lang="zh-TW" altLang="en-US" sz="2800" dirty="0" smtClean="0">
                <a:solidFill>
                  <a:schemeClr val="bg1"/>
                </a:solidFill>
                <a:latin typeface="標楷體" panose="03000509000000000000" pitchFamily="65" charset="-120"/>
                <a:ea typeface="標楷體" panose="03000509000000000000" pitchFamily="65" charset="-120"/>
              </a:rPr>
              <a:t>。</a:t>
            </a:r>
            <a:endParaRPr lang="en-US" altLang="zh-TW" sz="2800" dirty="0" smtClean="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40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8">
            <a:extLst>
              <a:ext uri="{FF2B5EF4-FFF2-40B4-BE49-F238E27FC236}">
                <a16:creationId xmlns:a16="http://schemas.microsoft.com/office/drawing/2014/main" id="{212136E0-08E0-4418-88D5-5E76717EA7BB}"/>
              </a:ext>
            </a:extLst>
          </p:cNvPr>
          <p:cNvGraphicFramePr>
            <a:graphicFrameLocks noGrp="1"/>
          </p:cNvGraphicFramePr>
          <p:nvPr>
            <p:extLst>
              <p:ext uri="{D42A27DB-BD31-4B8C-83A1-F6EECF244321}">
                <p14:modId xmlns:p14="http://schemas.microsoft.com/office/powerpoint/2010/main" val="2589674204"/>
              </p:ext>
            </p:extLst>
          </p:nvPr>
        </p:nvGraphicFramePr>
        <p:xfrm>
          <a:off x="2089943" y="1481737"/>
          <a:ext cx="7965862" cy="4145845"/>
        </p:xfrm>
        <a:graphic>
          <a:graphicData uri="http://schemas.openxmlformats.org/drawingml/2006/table">
            <a:tbl>
              <a:tblPr/>
              <a:tblGrid>
                <a:gridCol w="1699642">
                  <a:extLst>
                    <a:ext uri="{9D8B030D-6E8A-4147-A177-3AD203B41FA5}">
                      <a16:colId xmlns:a16="http://schemas.microsoft.com/office/drawing/2014/main" val="671913260"/>
                    </a:ext>
                  </a:extLst>
                </a:gridCol>
                <a:gridCol w="6266220">
                  <a:extLst>
                    <a:ext uri="{9D8B030D-6E8A-4147-A177-3AD203B41FA5}">
                      <a16:colId xmlns:a16="http://schemas.microsoft.com/office/drawing/2014/main" val="3911223499"/>
                    </a:ext>
                  </a:extLst>
                </a:gridCol>
              </a:tblGrid>
              <a:tr h="18127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600"/>
                        </a:spcBef>
                        <a:spcAft>
                          <a:spcPts val="600"/>
                        </a:spcAft>
                        <a:buClrTx/>
                        <a:buSzTx/>
                        <a:buFontTx/>
                        <a:buNone/>
                        <a:tabLst/>
                        <a:defRPr/>
                      </a:pPr>
                      <a:r>
                        <a:rPr lang="zh-TW" altLang="en-US" sz="2400" b="0" spc="100" baseline="0" dirty="0">
                          <a:solidFill>
                            <a:schemeClr val="bg1">
                              <a:lumMod val="95000"/>
                            </a:schemeClr>
                          </a:solidFill>
                          <a:latin typeface="微軟正黑體" panose="020B0604030504040204" pitchFamily="34" charset="-120"/>
                          <a:ea typeface="微軟正黑體" panose="020B0604030504040204" pitchFamily="34" charset="-120"/>
                        </a:rPr>
                        <a:t>活動概要</a:t>
                      </a: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kern="1200" spc="100" baseline="0" dirty="0" smtClean="0">
                          <a:solidFill>
                            <a:schemeClr val="bg1">
                              <a:lumMod val="95000"/>
                            </a:schemeClr>
                          </a:solidFill>
                          <a:latin typeface="微軟正黑體" panose="020B0604030504040204" pitchFamily="34" charset="-120"/>
                          <a:ea typeface="微軟正黑體" panose="020B0604030504040204" pitchFamily="34" charset="-120"/>
                          <a:cs typeface="+mn-cs"/>
                        </a:rPr>
                        <a:t>透過生活事件，讓學生明白團結就是不自私，不以自己的喜好為先，尊重群體的福祉。當我們能聚合眾人的力量，便能面對困難，提升社會凝聚力，建設安定的美好家園。</a:t>
                      </a:r>
                      <a:endParaRPr lang="en-US" altLang="zh-HK" sz="2400" b="0" kern="1200" spc="100" baseline="0" dirty="0">
                        <a:solidFill>
                          <a:schemeClr val="bg1">
                            <a:lumMod val="95000"/>
                          </a:schemeClr>
                        </a:solidFill>
                        <a:latin typeface="微軟正黑體" panose="020B0604030504040204" pitchFamily="34" charset="-120"/>
                        <a:ea typeface="微軟正黑體" panose="020B0604030504040204" pitchFamily="34" charset="-120"/>
                        <a:cs typeface="+mn-cs"/>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15333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600"/>
                        </a:spcBef>
                        <a:spcAft>
                          <a:spcPts val="600"/>
                        </a:spcAft>
                        <a:buClrTx/>
                        <a:buSzTx/>
                        <a:buFontTx/>
                        <a:buNone/>
                        <a:tabLst/>
                        <a:defRPr/>
                      </a:pPr>
                      <a:r>
                        <a:rPr lang="zh-TW" altLang="en-US" sz="2400" b="0" kern="1200" spc="100" baseline="0" dirty="0">
                          <a:solidFill>
                            <a:schemeClr val="bg1">
                              <a:lumMod val="95000"/>
                            </a:schemeClr>
                          </a:solidFill>
                          <a:latin typeface="微軟正黑體" panose="020B0604030504040204" pitchFamily="34" charset="-120"/>
                          <a:ea typeface="微軟正黑體" panose="020B0604030504040204" pitchFamily="34" charset="-120"/>
                          <a:cs typeface="+mn-cs"/>
                        </a:rPr>
                        <a:t>學習目標</a:t>
                      </a: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indent="-457200">
                        <a:buAutoNum type="arabicPeriod"/>
                      </a:pPr>
                      <a:r>
                        <a:rPr lang="zh-TW" altLang="en-US" sz="2400" b="0" kern="1200" spc="100" baseline="0" dirty="0" smtClean="0">
                          <a:solidFill>
                            <a:schemeClr val="bg1">
                              <a:lumMod val="95000"/>
                            </a:schemeClr>
                          </a:solidFill>
                          <a:latin typeface="微軟正黑體" panose="020B0604030504040204" pitchFamily="34" charset="-120"/>
                          <a:ea typeface="微軟正黑體" panose="020B0604030504040204" pitchFamily="34" charset="-120"/>
                          <a:cs typeface="+mn-cs"/>
                        </a:rPr>
                        <a:t>學生能了解團結的意義。</a:t>
                      </a:r>
                      <a:endParaRPr lang="en-US" altLang="zh-TW" sz="2400" b="0" kern="1200" spc="100" baseline="0" dirty="0" smtClean="0">
                        <a:solidFill>
                          <a:schemeClr val="bg1">
                            <a:lumMod val="95000"/>
                          </a:schemeClr>
                        </a:solidFill>
                        <a:latin typeface="微軟正黑體" panose="020B0604030504040204" pitchFamily="34" charset="-120"/>
                        <a:ea typeface="微軟正黑體" panose="020B0604030504040204" pitchFamily="34" charset="-120"/>
                        <a:cs typeface="+mn-cs"/>
                      </a:endParaRPr>
                    </a:p>
                    <a:p>
                      <a:pPr marL="457200" indent="-457200">
                        <a:buAutoNum type="arabicPeriod"/>
                      </a:pPr>
                      <a:r>
                        <a:rPr lang="zh-TW" altLang="en-US" sz="2400" b="0" kern="1200" spc="100" baseline="0" dirty="0" smtClean="0">
                          <a:solidFill>
                            <a:schemeClr val="bg1">
                              <a:lumMod val="95000"/>
                            </a:schemeClr>
                          </a:solidFill>
                          <a:latin typeface="微軟正黑體" panose="020B0604030504040204" pitchFamily="34" charset="-120"/>
                          <a:ea typeface="微軟正黑體" panose="020B0604030504040204" pitchFamily="34" charset="-120"/>
                          <a:cs typeface="+mn-cs"/>
                        </a:rPr>
                        <a:t>學生能明白每個人都可為群體貢獻，並思考如何貢獻自己的力量。</a:t>
                      </a:r>
                      <a:endParaRPr lang="zh-TW" altLang="zh-HK" sz="2400" b="0" kern="1200" spc="100" baseline="0" dirty="0">
                        <a:solidFill>
                          <a:schemeClr val="bg1">
                            <a:lumMod val="95000"/>
                          </a:schemeClr>
                        </a:solidFill>
                        <a:latin typeface="微軟正黑體" panose="020B0604030504040204" pitchFamily="34" charset="-120"/>
                        <a:ea typeface="微軟正黑體" panose="020B0604030504040204" pitchFamily="34" charset="-120"/>
                        <a:cs typeface="+mn-cs"/>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7996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400" b="0" spc="100" baseline="0" dirty="0">
                          <a:solidFill>
                            <a:schemeClr val="bg1">
                              <a:lumMod val="95000"/>
                            </a:schemeClr>
                          </a:solidFill>
                          <a:latin typeface="微軟正黑體" panose="020B0604030504040204" pitchFamily="34" charset="-120"/>
                          <a:ea typeface="微軟正黑體" panose="020B0604030504040204" pitchFamily="34" charset="-120"/>
                        </a:rPr>
                        <a:t>價值觀和</a:t>
                      </a:r>
                      <a:r>
                        <a:rPr lang="en-US" altLang="zh-TW" sz="2400" b="0" spc="100" baseline="0" dirty="0">
                          <a:solidFill>
                            <a:schemeClr val="bg1">
                              <a:lumMod val="95000"/>
                            </a:schemeClr>
                          </a:solidFill>
                          <a:latin typeface="微軟正黑體" panose="020B0604030504040204" pitchFamily="34" charset="-120"/>
                          <a:ea typeface="微軟正黑體" panose="020B0604030504040204" pitchFamily="34" charset="-120"/>
                        </a:rPr>
                        <a:t/>
                      </a:r>
                      <a:br>
                        <a:rPr lang="en-US" altLang="zh-TW" sz="2400" b="0" spc="100" baseline="0" dirty="0">
                          <a:solidFill>
                            <a:schemeClr val="bg1">
                              <a:lumMod val="95000"/>
                            </a:schemeClr>
                          </a:solidFill>
                          <a:latin typeface="微軟正黑體" panose="020B0604030504040204" pitchFamily="34" charset="-120"/>
                          <a:ea typeface="微軟正黑體" panose="020B0604030504040204" pitchFamily="34" charset="-120"/>
                        </a:rPr>
                      </a:br>
                      <a:r>
                        <a:rPr lang="zh-TW" altLang="en-US" sz="2400" b="0" spc="100" baseline="0" dirty="0">
                          <a:solidFill>
                            <a:schemeClr val="bg1">
                              <a:lumMod val="95000"/>
                            </a:schemeClr>
                          </a:solidFill>
                          <a:latin typeface="微軟正黑體" panose="020B0604030504040204" pitchFamily="34" charset="-120"/>
                          <a:ea typeface="微軟正黑體" panose="020B0604030504040204" pitchFamily="34" charset="-120"/>
                        </a:rPr>
                        <a:t>態度</a:t>
                      </a: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kern="1200" spc="100" baseline="0" dirty="0" smtClean="0">
                          <a:solidFill>
                            <a:schemeClr val="bg1">
                              <a:lumMod val="95000"/>
                            </a:schemeClr>
                          </a:solidFill>
                          <a:latin typeface="微軟正黑體" panose="020B0604030504040204" pitchFamily="34" charset="-120"/>
                          <a:ea typeface="微軟正黑體" panose="020B0604030504040204" pitchFamily="34" charset="-120"/>
                          <a:cs typeface="+mn-cs"/>
                        </a:rPr>
                        <a:t>團結、仁愛、同理心</a:t>
                      </a:r>
                      <a:endParaRPr lang="zh-TW" altLang="zh-HK" sz="2400" b="0" kern="1200" spc="100" baseline="0" dirty="0">
                        <a:solidFill>
                          <a:schemeClr val="bg1">
                            <a:lumMod val="95000"/>
                          </a:schemeClr>
                        </a:solidFill>
                        <a:latin typeface="微軟正黑體" panose="020B0604030504040204" pitchFamily="34" charset="-120"/>
                        <a:ea typeface="微軟正黑體" panose="020B0604030504040204" pitchFamily="34" charset="-120"/>
                        <a:cs typeface="+mn-cs"/>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2" name="文字方塊 1">
            <a:extLst>
              <a:ext uri="{FF2B5EF4-FFF2-40B4-BE49-F238E27FC236}">
                <a16:creationId xmlns:a16="http://schemas.microsoft.com/office/drawing/2014/main" id="{6EE1A609-063F-4C6B-84B1-30C8112C51A7}"/>
              </a:ext>
            </a:extLst>
          </p:cNvPr>
          <p:cNvSpPr txBox="1"/>
          <p:nvPr/>
        </p:nvSpPr>
        <p:spPr>
          <a:xfrm>
            <a:off x="1753947" y="661448"/>
            <a:ext cx="2605658" cy="646331"/>
          </a:xfrm>
          <a:prstGeom prst="rect">
            <a:avLst/>
          </a:prstGeom>
          <a:noFill/>
        </p:spPr>
        <p:txBody>
          <a:bodyPr wrap="square" rtlCol="0">
            <a:spAutoFit/>
          </a:bodyPr>
          <a:lstStyle/>
          <a:p>
            <a:pPr algn="ctr"/>
            <a:r>
              <a:rPr lang="zh-TW" altLang="en-US" sz="3600" spc="100" dirty="0">
                <a:solidFill>
                  <a:schemeClr val="bg1">
                    <a:lumMod val="95000"/>
                  </a:schemeClr>
                </a:solidFill>
                <a:latin typeface="標楷體" panose="03000509000000000000" pitchFamily="65" charset="-120"/>
                <a:ea typeface="標楷體" panose="03000509000000000000" pitchFamily="65" charset="-120"/>
              </a:rPr>
              <a:t>學習重點</a:t>
            </a:r>
            <a:endParaRPr lang="zh-HK" altLang="en-US" sz="3600" spc="100" dirty="0">
              <a:solidFill>
                <a:schemeClr val="bg1">
                  <a:lumMod val="95000"/>
                </a:schemeClr>
              </a:solidFill>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7A326B75-49B8-46C3-A5E7-A682F4B745CC}"/>
              </a:ext>
            </a:extLst>
          </p:cNvPr>
          <p:cNvSpPr/>
          <p:nvPr/>
        </p:nvSpPr>
        <p:spPr>
          <a:xfrm>
            <a:off x="7320136" y="602472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圖片</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來源</a:t>
            </a:r>
            <a:r>
              <a:rPr lang="zh-HK"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HK"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http</a:t>
            </a:r>
            <a:r>
              <a:rPr lang="en-US" altLang="zh-HK"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://www.freepik.com</a:t>
            </a:r>
            <a:endParaRPr lang="zh-HK"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87850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721619" y="367643"/>
            <a:ext cx="9602788" cy="1049338"/>
          </a:xfrm>
        </p:spPr>
        <p:txBody>
          <a:bodyPr/>
          <a:lstStyle/>
          <a:p>
            <a:r>
              <a:rPr lang="zh-TW" altLang="en-US" dirty="0" smtClean="0"/>
              <a:t>天災無情</a:t>
            </a:r>
            <a:r>
              <a:rPr lang="en-US" altLang="zh-TW" dirty="0"/>
              <a:t> </a:t>
            </a:r>
            <a:endParaRPr lang="zh-HK" altLang="en-US" dirty="0"/>
          </a:p>
        </p:txBody>
      </p:sp>
      <p:sp>
        <p:nvSpPr>
          <p:cNvPr id="6" name="矩形 5">
            <a:extLst>
              <a:ext uri="{FF2B5EF4-FFF2-40B4-BE49-F238E27FC236}">
                <a16:creationId xmlns:a16="http://schemas.microsoft.com/office/drawing/2014/main" id="{7A326B75-49B8-46C3-A5E7-A682F4B745CC}"/>
              </a:ext>
            </a:extLst>
          </p:cNvPr>
          <p:cNvSpPr/>
          <p:nvPr/>
        </p:nvSpPr>
        <p:spPr>
          <a:xfrm>
            <a:off x="10324407" y="6282422"/>
            <a:ext cx="1546167" cy="24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圖片</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來源</a:t>
            </a:r>
            <a:r>
              <a:rPr lang="zh-HK"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香港電台</a:t>
            </a:r>
            <a:endParaRPr lang="zh-HK"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文字方塊 6"/>
          <p:cNvSpPr txBox="1"/>
          <p:nvPr/>
        </p:nvSpPr>
        <p:spPr>
          <a:xfrm>
            <a:off x="1751215" y="5142190"/>
            <a:ext cx="8573192" cy="646331"/>
          </a:xfrm>
          <a:prstGeom prst="rect">
            <a:avLst/>
          </a:prstGeom>
          <a:noFill/>
        </p:spPr>
        <p:txBody>
          <a:bodyPr wrap="square" rtlCol="0">
            <a:spAutoFit/>
          </a:bodyPr>
          <a:lstStyle/>
          <a:p>
            <a:r>
              <a:rPr lang="en-US" altLang="zh-HK" dirty="0" smtClean="0">
                <a:latin typeface="微軟正黑體" panose="020B0604030504040204" pitchFamily="34" charset="-120"/>
                <a:ea typeface="微軟正黑體" panose="020B0604030504040204" pitchFamily="34" charset="-120"/>
              </a:rPr>
              <a:t>20</a:t>
            </a:r>
            <a:r>
              <a:rPr lang="en-US" altLang="zh-TW" dirty="0" smtClean="0">
                <a:latin typeface="微軟正黑體" panose="020B0604030504040204" pitchFamily="34" charset="-120"/>
                <a:ea typeface="微軟正黑體" panose="020B0604030504040204" pitchFamily="34" charset="-120"/>
              </a:rPr>
              <a:t>18</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16</a:t>
            </a:r>
            <a:r>
              <a:rPr lang="zh-TW" altLang="en-US" dirty="0" smtClean="0">
                <a:latin typeface="微軟正黑體" panose="020B0604030504040204" pitchFamily="34" charset="-120"/>
                <a:ea typeface="微軟正黑體" panose="020B0604030504040204" pitchFamily="34" charset="-120"/>
              </a:rPr>
              <a:t>日，超強颱風山竹吹襲香港，期間</a:t>
            </a:r>
            <a:r>
              <a:rPr lang="zh-TW" altLang="en-US" dirty="0">
                <a:latin typeface="微軟正黑體" panose="020B0604030504040204" pitchFamily="34" charset="-120"/>
                <a:ea typeface="微軟正黑體" panose="020B0604030504040204" pitchFamily="34" charset="-120"/>
              </a:rPr>
              <a:t>海面掀起</a:t>
            </a:r>
            <a:r>
              <a:rPr lang="zh-TW" altLang="en-US" dirty="0" smtClean="0">
                <a:latin typeface="微軟正黑體" panose="020B0604030504040204" pitchFamily="34" charset="-120"/>
                <a:ea typeface="微軟正黑體" panose="020B0604030504040204" pitchFamily="34" charset="-120"/>
              </a:rPr>
              <a:t>巨浪，強風造成超過</a:t>
            </a:r>
            <a:r>
              <a:rPr lang="en-US" altLang="zh-TW" dirty="0" smtClean="0">
                <a:latin typeface="微軟正黑體" panose="020B0604030504040204" pitchFamily="34" charset="-120"/>
                <a:ea typeface="微軟正黑體" panose="020B0604030504040204" pitchFamily="34" charset="-120"/>
              </a:rPr>
              <a:t>6000</a:t>
            </a:r>
            <a:r>
              <a:rPr lang="zh-TW" altLang="en-US" dirty="0" smtClean="0">
                <a:latin typeface="微軟正黑體" panose="020B0604030504040204" pitchFamily="34" charset="-120"/>
                <a:ea typeface="微軟正黑體" panose="020B0604030504040204" pitchFamily="34" charset="-120"/>
              </a:rPr>
              <a:t>宗塌樹報告、多區嚴重水浸，全港交通癱瘓兩天才逐步恢復。</a:t>
            </a:r>
            <a:endParaRPr lang="zh-HK" altLang="en-US"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66" y="1074420"/>
            <a:ext cx="7119391" cy="4004658"/>
          </a:xfrm>
          <a:prstGeom prst="rect">
            <a:avLst/>
          </a:prstGeom>
        </p:spPr>
      </p:pic>
      <p:sp>
        <p:nvSpPr>
          <p:cNvPr id="4" name="矩形 3"/>
          <p:cNvSpPr/>
          <p:nvPr/>
        </p:nvSpPr>
        <p:spPr>
          <a:xfrm>
            <a:off x="4863528" y="354488"/>
            <a:ext cx="7007046" cy="523220"/>
          </a:xfrm>
          <a:prstGeom prst="rect">
            <a:avLst/>
          </a:prstGeom>
        </p:spPr>
        <p:txBody>
          <a:bodyPr wrap="none">
            <a:spAutoFit/>
          </a:bodyPr>
          <a:lstStyle/>
          <a:p>
            <a:r>
              <a:rPr lang="zh-TW" altLang="en-US" sz="2800" b="1" dirty="0">
                <a:solidFill>
                  <a:schemeClr val="accent1"/>
                </a:solidFill>
                <a:latin typeface="標楷體" panose="03000509000000000000" pitchFamily="65" charset="-120"/>
                <a:ea typeface="標楷體" panose="03000509000000000000" pitchFamily="65" charset="-120"/>
              </a:rPr>
              <a:t>你還記得這些天災嗎？你當時有甚麼感受？</a:t>
            </a:r>
            <a:endParaRPr lang="en-US" altLang="zh-TW" sz="2800" b="1" dirty="0">
              <a:solidFill>
                <a:schemeClr val="accent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41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6436" y="272504"/>
            <a:ext cx="9603275" cy="1049235"/>
          </a:xfrm>
        </p:spPr>
        <p:txBody>
          <a:bodyPr/>
          <a:lstStyle/>
          <a:p>
            <a:r>
              <a:rPr lang="zh-TW" altLang="en-US" dirty="0" smtClean="0"/>
              <a:t>天災無情</a:t>
            </a:r>
            <a:r>
              <a:rPr lang="en-US" altLang="zh-TW" dirty="0"/>
              <a:t> </a:t>
            </a:r>
            <a:endParaRPr lang="zh-HK"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112" y="2337304"/>
            <a:ext cx="6087952" cy="3424473"/>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51" y="1196052"/>
            <a:ext cx="4588625" cy="3441469"/>
          </a:xfrm>
          <a:prstGeom prst="rect">
            <a:avLst/>
          </a:prstGeom>
        </p:spPr>
      </p:pic>
      <p:sp>
        <p:nvSpPr>
          <p:cNvPr id="6" name="矩形 5">
            <a:extLst>
              <a:ext uri="{FF2B5EF4-FFF2-40B4-BE49-F238E27FC236}">
                <a16:creationId xmlns:a16="http://schemas.microsoft.com/office/drawing/2014/main" id="{7A326B75-49B8-46C3-A5E7-A682F4B745CC}"/>
              </a:ext>
            </a:extLst>
          </p:cNvPr>
          <p:cNvSpPr/>
          <p:nvPr/>
        </p:nvSpPr>
        <p:spPr>
          <a:xfrm>
            <a:off x="10439711" y="6282421"/>
            <a:ext cx="1430863"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圖片</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來源</a:t>
            </a:r>
            <a:r>
              <a:rPr lang="zh-HK"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香港電台</a:t>
            </a:r>
            <a:endParaRPr lang="zh-HK"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文字方塊 6"/>
          <p:cNvSpPr txBox="1"/>
          <p:nvPr/>
        </p:nvSpPr>
        <p:spPr>
          <a:xfrm>
            <a:off x="5503026" y="1196052"/>
            <a:ext cx="5619403" cy="646331"/>
          </a:xfrm>
          <a:prstGeom prst="rect">
            <a:avLst/>
          </a:prstGeom>
          <a:noFill/>
        </p:spPr>
        <p:txBody>
          <a:bodyPr wrap="square" rtlCol="0">
            <a:spAutoFit/>
          </a:bodyPr>
          <a:lstStyle/>
          <a:p>
            <a:r>
              <a:rPr lang="en-US" altLang="zh-HK" dirty="0" smtClean="0">
                <a:latin typeface="微軟正黑體" panose="020B0604030504040204" pitchFamily="34" charset="-120"/>
                <a:ea typeface="微軟正黑體" panose="020B0604030504040204" pitchFamily="34" charset="-120"/>
              </a:rPr>
              <a:t>2023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日，香港遭遇了百年一遇的大暴雨，全港多區嚴重水浸，更有多宗山泥傾瀉報告。</a:t>
            </a:r>
            <a:endParaRPr lang="zh-HK" altLang="en-US" dirty="0">
              <a:latin typeface="微軟正黑體" panose="020B0604030504040204" pitchFamily="34" charset="-120"/>
              <a:ea typeface="微軟正黑體" panose="020B0604030504040204" pitchFamily="34" charset="-120"/>
            </a:endParaRPr>
          </a:p>
        </p:txBody>
      </p:sp>
      <p:pic>
        <p:nvPicPr>
          <p:cNvPr id="9" name="Picture 2" descr="黃大仙站外今早仍然嚴重水浸。（仇志榮攝）"/>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878" y="3755771"/>
            <a:ext cx="4028761" cy="302157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463419" y="273901"/>
            <a:ext cx="8443337" cy="523220"/>
          </a:xfrm>
          <a:prstGeom prst="rect">
            <a:avLst/>
          </a:prstGeom>
        </p:spPr>
        <p:txBody>
          <a:bodyPr wrap="none">
            <a:spAutoFit/>
          </a:bodyPr>
          <a:lstStyle/>
          <a:p>
            <a:r>
              <a:rPr lang="zh-TW" altLang="en-US" sz="2800" b="1" dirty="0">
                <a:solidFill>
                  <a:schemeClr val="accent1"/>
                </a:solidFill>
                <a:latin typeface="標楷體" panose="03000509000000000000" pitchFamily="65" charset="-120"/>
                <a:ea typeface="標楷體" panose="03000509000000000000" pitchFamily="65" charset="-120"/>
              </a:rPr>
              <a:t>如果只有一人的力量，足以處理災後的善後工作嗎？</a:t>
            </a:r>
          </a:p>
        </p:txBody>
      </p:sp>
    </p:spTree>
    <p:extLst>
      <p:ext uri="{BB962C8B-B14F-4D97-AF65-F5344CB8AC3E}">
        <p14:creationId xmlns:p14="http://schemas.microsoft.com/office/powerpoint/2010/main" val="39729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51579" y="977910"/>
            <a:ext cx="9603275" cy="1049235"/>
          </a:xfrm>
        </p:spPr>
        <p:txBody>
          <a:bodyPr/>
          <a:lstStyle/>
          <a:p>
            <a:r>
              <a:rPr lang="zh-TW" altLang="en-US" dirty="0" smtClean="0"/>
              <a:t>團結就是力量</a:t>
            </a:r>
            <a:endParaRPr lang="zh-HK"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649" y="2199981"/>
            <a:ext cx="3805516" cy="2854137"/>
          </a:xfrm>
          <a:prstGeom prst="rect">
            <a:avLst/>
          </a:prstGeom>
        </p:spPr>
      </p:pic>
      <p:sp>
        <p:nvSpPr>
          <p:cNvPr id="8" name="文字方塊 7"/>
          <p:cNvSpPr txBox="1"/>
          <p:nvPr/>
        </p:nvSpPr>
        <p:spPr>
          <a:xfrm>
            <a:off x="1005039" y="5226954"/>
            <a:ext cx="10776654"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在災後，政府各部門、消防員、維修、清潔工人等各司其職，協助清理堵塞道路，使市面</a:t>
            </a:r>
            <a:r>
              <a:rPr lang="zh-TW" altLang="en-US" dirty="0">
                <a:latin typeface="微軟正黑體" panose="020B0604030504040204" pitchFamily="34" charset="-120"/>
                <a:ea typeface="微軟正黑體" panose="020B0604030504040204" pitchFamily="34" charset="-120"/>
              </a:rPr>
              <a:t>儘速</a:t>
            </a:r>
            <a:r>
              <a:rPr lang="zh-TW" altLang="en-US" dirty="0" smtClean="0">
                <a:latin typeface="微軟正黑體" panose="020B0604030504040204" pitchFamily="34" charset="-120"/>
                <a:ea typeface="微軟正黑體" panose="020B0604030504040204" pitchFamily="34" charset="-120"/>
              </a:rPr>
              <a:t>回復正常。</a:t>
            </a:r>
            <a:endParaRPr lang="zh-HK" altLang="en-US"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7A326B75-49B8-46C3-A5E7-A682F4B745CC}"/>
              </a:ext>
            </a:extLst>
          </p:cNvPr>
          <p:cNvSpPr/>
          <p:nvPr/>
        </p:nvSpPr>
        <p:spPr>
          <a:xfrm>
            <a:off x="10324407" y="6282422"/>
            <a:ext cx="1546167" cy="24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圖片</a:t>
            </a:r>
            <a:r>
              <a:rPr lang="zh-TW"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來源</a:t>
            </a:r>
            <a:r>
              <a:rPr lang="zh-HK" altLang="en-US" sz="1050" dirty="0" smtClean="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rPr>
              <a:t>香港電台</a:t>
            </a:r>
            <a:endParaRPr lang="zh-HK" altLang="en-US" sz="1050" dirty="0">
              <a:solidFill>
                <a:schemeClr val="bg1">
                  <a:lumMod val="9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6" name="圖片 5"/>
          <p:cNvPicPr>
            <a:picLocks noChangeAspect="1"/>
          </p:cNvPicPr>
          <p:nvPr/>
        </p:nvPicPr>
        <p:blipFill>
          <a:blip r:embed="rId4"/>
          <a:stretch>
            <a:fillRect/>
          </a:stretch>
        </p:blipFill>
        <p:spPr>
          <a:xfrm>
            <a:off x="0" y="2199981"/>
            <a:ext cx="5041745" cy="2838015"/>
          </a:xfrm>
          <a:prstGeom prst="rect">
            <a:avLst/>
          </a:prstGeom>
        </p:spPr>
      </p:pic>
      <p:pic>
        <p:nvPicPr>
          <p:cNvPr id="3" name="圖片 2"/>
          <p:cNvPicPr>
            <a:picLocks noChangeAspect="1"/>
          </p:cNvPicPr>
          <p:nvPr/>
        </p:nvPicPr>
        <p:blipFill>
          <a:blip r:embed="rId5"/>
          <a:stretch>
            <a:fillRect/>
          </a:stretch>
        </p:blipFill>
        <p:spPr>
          <a:xfrm>
            <a:off x="4811550" y="2199981"/>
            <a:ext cx="4663566" cy="2839022"/>
          </a:xfrm>
          <a:prstGeom prst="rect">
            <a:avLst/>
          </a:prstGeom>
        </p:spPr>
      </p:pic>
    </p:spTree>
    <p:extLst>
      <p:ext uri="{BB962C8B-B14F-4D97-AF65-F5344CB8AC3E}">
        <p14:creationId xmlns:p14="http://schemas.microsoft.com/office/powerpoint/2010/main" val="38328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小結：</a:t>
            </a:r>
            <a:endParaRPr lang="zh-HK" altLang="en-US" dirty="0"/>
          </a:p>
        </p:txBody>
      </p:sp>
      <p:sp>
        <p:nvSpPr>
          <p:cNvPr id="5" name="內容版面配置區 4"/>
          <p:cNvSpPr>
            <a:spLocks noGrp="1"/>
          </p:cNvSpPr>
          <p:nvPr>
            <p:ph idx="1"/>
          </p:nvPr>
        </p:nvSpPr>
        <p:spPr>
          <a:xfrm>
            <a:off x="1451579" y="2015732"/>
            <a:ext cx="10059103" cy="3450613"/>
          </a:xfrm>
        </p:spPr>
        <p:txBody>
          <a:bodyPr/>
          <a:lstStyle/>
          <a:p>
            <a:r>
              <a:rPr lang="zh-TW" altLang="en-US" sz="2800" dirty="0" smtClean="0"/>
              <a:t>每個人都是社會的一分子，即使</a:t>
            </a:r>
            <a:r>
              <a:rPr lang="zh-TW" altLang="en-US" sz="2800" b="1" dirty="0" smtClean="0">
                <a:solidFill>
                  <a:schemeClr val="accent1"/>
                </a:solidFill>
              </a:rPr>
              <a:t>微小</a:t>
            </a:r>
            <a:r>
              <a:rPr lang="zh-TW" altLang="en-US" sz="2800" dirty="0"/>
              <a:t>，</a:t>
            </a:r>
            <a:r>
              <a:rPr lang="zh-TW" altLang="en-US" sz="2800" dirty="0" smtClean="0"/>
              <a:t>我們也能</a:t>
            </a:r>
            <a:r>
              <a:rPr lang="zh-TW" altLang="en-US" sz="2800" b="1" dirty="0">
                <a:solidFill>
                  <a:schemeClr val="accent1"/>
                </a:solidFill>
              </a:rPr>
              <a:t>貢獻自己</a:t>
            </a:r>
            <a:r>
              <a:rPr lang="zh-TW" altLang="en-US" sz="2800" dirty="0" smtClean="0"/>
              <a:t>。</a:t>
            </a:r>
            <a:endParaRPr lang="en-US" altLang="zh-TW" sz="2800" dirty="0" smtClean="0"/>
          </a:p>
          <a:p>
            <a:r>
              <a:rPr lang="zh-TW" altLang="en-US" sz="2800" dirty="0" smtClean="0"/>
              <a:t>每一分微小的付出，能集合成為</a:t>
            </a:r>
            <a:r>
              <a:rPr lang="zh-TW" altLang="en-US" sz="2800" b="1" dirty="0">
                <a:solidFill>
                  <a:schemeClr val="accent1"/>
                </a:solidFill>
              </a:rPr>
              <a:t>強大的、具建設性的力量</a:t>
            </a:r>
            <a:r>
              <a:rPr lang="zh-TW" altLang="en-US" sz="2800" dirty="0" smtClean="0"/>
              <a:t>。</a:t>
            </a:r>
            <a:endParaRPr lang="en-US" altLang="zh-TW" sz="2800" dirty="0"/>
          </a:p>
          <a:p>
            <a:r>
              <a:rPr lang="zh-TW" altLang="en-US" sz="2800" dirty="0" smtClean="0"/>
              <a:t>例如</a:t>
            </a:r>
            <a:r>
              <a:rPr lang="zh-TW" altLang="en-US" sz="2800" dirty="0"/>
              <a:t>：</a:t>
            </a:r>
            <a:r>
              <a:rPr lang="zh-TW" altLang="en-US" sz="2800" dirty="0" smtClean="0"/>
              <a:t>在天災過後，我們可以主動協助校工清潔校園，集 </a:t>
            </a:r>
            <a:r>
              <a:rPr lang="en-US" altLang="zh-TW" sz="2800" dirty="0" smtClean="0"/>
              <a:t>	    </a:t>
            </a:r>
            <a:r>
              <a:rPr lang="zh-TW" altLang="en-US" sz="2800" dirty="0" smtClean="0"/>
              <a:t>合所有人的力量，將校園恢復原貌，減輕校工的負擔。</a:t>
            </a:r>
            <a:endParaRPr lang="en-US" altLang="zh-TW" sz="2800" dirty="0" smtClean="0"/>
          </a:p>
          <a:p>
            <a:endParaRPr lang="en-US" altLang="zh-HK" dirty="0"/>
          </a:p>
        </p:txBody>
      </p:sp>
    </p:spTree>
    <p:extLst>
      <p:ext uri="{BB962C8B-B14F-4D97-AF65-F5344CB8AC3E}">
        <p14:creationId xmlns:p14="http://schemas.microsoft.com/office/powerpoint/2010/main" val="13453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smtClean="0"/>
              <a:t>活動：齊解手結陣</a:t>
            </a:r>
            <a:endParaRPr lang="zh-HK" altLang="en-US" sz="4000" dirty="0"/>
          </a:p>
        </p:txBody>
      </p:sp>
      <p:sp>
        <p:nvSpPr>
          <p:cNvPr id="5" name="文字版面配置區 4"/>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35017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56129" y="1965555"/>
            <a:ext cx="10409748" cy="2954655"/>
          </a:xfrm>
          <a:prstGeom prst="rect">
            <a:avLst/>
          </a:prstGeom>
        </p:spPr>
        <p:txBody>
          <a:bodyPr wrap="square">
            <a:spAutoFit/>
          </a:bodyPr>
          <a:lstStyle/>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所有人圍</a:t>
            </a:r>
            <a:r>
              <a:rPr lang="zh-TW" altLang="en-US" sz="2800" dirty="0">
                <a:latin typeface="微軟正黑體" panose="020B0604030504040204" pitchFamily="34" charset="-120"/>
                <a:ea typeface="微軟正黑體" panose="020B0604030504040204" pitchFamily="34" charset="-120"/>
              </a:rPr>
              <a:t>圈站好</a:t>
            </a:r>
            <a:r>
              <a:rPr lang="zh-TW" altLang="en-US" sz="2800" dirty="0" smtClean="0">
                <a:latin typeface="微軟正黑體" panose="020B0604030504040204" pitchFamily="34" charset="-120"/>
                <a:ea typeface="微軟正黑體" panose="020B0604030504040204" pitchFamily="34" charset="-120"/>
              </a:rPr>
              <a:t>，並伸出</a:t>
            </a:r>
            <a:r>
              <a:rPr lang="zh-TW" altLang="en-US" sz="2800" dirty="0">
                <a:latin typeface="微軟正黑體" panose="020B0604030504040204" pitchFamily="34" charset="-120"/>
                <a:ea typeface="微軟正黑體" panose="020B0604030504040204" pitchFamily="34" charset="-120"/>
              </a:rPr>
              <a:t>右</a:t>
            </a:r>
            <a:r>
              <a:rPr lang="zh-TW" altLang="en-US" sz="2800" dirty="0" smtClean="0">
                <a:latin typeface="微軟正黑體" panose="020B0604030504040204" pitchFamily="34" charset="-120"/>
                <a:ea typeface="微軟正黑體" panose="020B0604030504040204" pitchFamily="34" charset="-120"/>
              </a:rPr>
              <a:t>手握着其他人的</a:t>
            </a:r>
            <a:r>
              <a:rPr lang="zh-TW" altLang="en-US" sz="2800" dirty="0">
                <a:latin typeface="微軟正黑體" panose="020B0604030504040204" pitchFamily="34" charset="-120"/>
                <a:ea typeface="微軟正黑體" panose="020B0604030504040204" pitchFamily="34" charset="-120"/>
              </a:rPr>
              <a:t>左手，但不可握自己身</a:t>
            </a:r>
            <a:r>
              <a:rPr lang="zh-TW" altLang="en-US" sz="2800" dirty="0" smtClean="0">
                <a:latin typeface="微軟正黑體" panose="020B0604030504040204" pitchFamily="34" charset="-120"/>
                <a:ea typeface="微軟正黑體" panose="020B0604030504040204" pitchFamily="34" charset="-120"/>
              </a:rPr>
              <a:t>旁同學的</a:t>
            </a:r>
            <a:r>
              <a:rPr lang="zh-TW" altLang="en-US" sz="2800" dirty="0">
                <a:latin typeface="微軟正黑體" panose="020B0604030504040204" pitchFamily="34" charset="-120"/>
                <a:ea typeface="微軟正黑體" panose="020B0604030504040204" pitchFamily="34" charset="-120"/>
              </a:rPr>
              <a:t>手</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手牽好後不可放開，直至遊戲完結。</a:t>
            </a: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zh-TW" altLang="en-US" sz="28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想方法將</a:t>
            </a:r>
            <a:r>
              <a:rPr lang="zh-TW" altLang="en-US" sz="2800" dirty="0">
                <a:latin typeface="微軟正黑體" panose="020B0604030504040204" pitchFamily="34" charset="-120"/>
                <a:ea typeface="微軟正黑體" panose="020B0604030504040204" pitchFamily="34" charset="-120"/>
              </a:rPr>
              <a:t>全組的手結解開，直</a:t>
            </a:r>
            <a:r>
              <a:rPr lang="zh-TW" altLang="en-US" sz="2800" dirty="0" smtClean="0">
                <a:latin typeface="微軟正黑體" panose="020B0604030504040204" pitchFamily="34" charset="-120"/>
                <a:ea typeface="微軟正黑體" panose="020B0604030504040204" pitchFamily="34" charset="-120"/>
              </a:rPr>
              <a:t>至站成一個</a:t>
            </a:r>
            <a:r>
              <a:rPr lang="zh-TW" altLang="en-US" sz="2800" dirty="0">
                <a:latin typeface="微軟正黑體" panose="020B0604030504040204" pitchFamily="34" charset="-120"/>
                <a:ea typeface="微軟正黑體" panose="020B0604030504040204" pitchFamily="34" charset="-120"/>
              </a:rPr>
              <a:t>手拉手的大圈。</a:t>
            </a:r>
          </a:p>
          <a:p>
            <a:endParaRPr lang="zh-TW" altLang="en-US" dirty="0"/>
          </a:p>
        </p:txBody>
      </p:sp>
      <p:sp>
        <p:nvSpPr>
          <p:cNvPr id="8" name="文字方塊 7"/>
          <p:cNvSpPr txBox="1"/>
          <p:nvPr/>
        </p:nvSpPr>
        <p:spPr>
          <a:xfrm>
            <a:off x="856129" y="697523"/>
            <a:ext cx="2743200" cy="707886"/>
          </a:xfrm>
          <a:prstGeom prst="rect">
            <a:avLst/>
          </a:prstGeom>
          <a:noFill/>
        </p:spPr>
        <p:txBody>
          <a:bodyPr wrap="square" rtlCol="0">
            <a:spAutoFit/>
          </a:bodyPr>
          <a:lstStyle/>
          <a:p>
            <a:r>
              <a:rPr lang="zh-TW" altLang="en-US" sz="4000" dirty="0" smtClean="0">
                <a:latin typeface="標楷體" panose="03000509000000000000" pitchFamily="65" charset="-120"/>
                <a:ea typeface="標楷體" panose="03000509000000000000" pitchFamily="65" charset="-120"/>
              </a:rPr>
              <a:t>遊戲規則</a:t>
            </a:r>
            <a:endParaRPr lang="zh-HK"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0054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1125070" y="713837"/>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zh-TW" altLang="en-US" sz="4000" dirty="0" smtClean="0">
                <a:latin typeface="標楷體" panose="03000509000000000000" pitchFamily="65" charset="-120"/>
                <a:ea typeface="標楷體" panose="03000509000000000000" pitchFamily="65" charset="-120"/>
              </a:rPr>
              <a:t>活動反思</a:t>
            </a:r>
            <a:endParaRPr lang="zh-HK" altLang="en-US" sz="4000" dirty="0">
              <a:latin typeface="標楷體" panose="03000509000000000000" pitchFamily="65" charset="-120"/>
              <a:ea typeface="標楷體" panose="03000509000000000000" pitchFamily="65" charset="-120"/>
            </a:endParaRPr>
          </a:p>
        </p:txBody>
      </p:sp>
      <p:sp>
        <p:nvSpPr>
          <p:cNvPr id="3" name="矩形 2"/>
          <p:cNvSpPr/>
          <p:nvPr/>
        </p:nvSpPr>
        <p:spPr>
          <a:xfrm>
            <a:off x="1125070" y="1642826"/>
            <a:ext cx="9820835" cy="2523768"/>
          </a:xfrm>
          <a:prstGeom prst="rect">
            <a:avLst/>
          </a:prstGeom>
        </p:spPr>
        <p:txBody>
          <a:bodyPr wrap="square">
            <a:spAutoFit/>
          </a:bodyPr>
          <a:lstStyle/>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你們有成功解開手結陣嗎？</a:t>
            </a:r>
            <a:endParaRPr lang="en-US" altLang="zh-TW" sz="2800" dirty="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你認為成功</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失敗的原因是甚麼？</a:t>
            </a: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zh-TW" altLang="en-US" sz="28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如果每個人都只按自己的方法</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心意行事，會有甚麼問題？</a:t>
            </a:r>
            <a:endParaRPr lang="zh-TW" altLang="en-US" sz="28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9476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TM10001114[[fn=圖庫]]</Template>
  <TotalTime>11324</TotalTime>
  <Words>1235</Words>
  <Application>Microsoft Office PowerPoint</Application>
  <PresentationFormat>寬螢幕</PresentationFormat>
  <Paragraphs>99</Paragraphs>
  <Slides>14</Slides>
  <Notes>9</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微軟正黑體</vt:lpstr>
      <vt:lpstr>新細明體</vt:lpstr>
      <vt:lpstr>標楷體</vt:lpstr>
      <vt:lpstr>Arial</vt:lpstr>
      <vt:lpstr>Calibri</vt:lpstr>
      <vt:lpstr>Gill Sans MT</vt:lpstr>
      <vt:lpstr>Gallery</vt:lpstr>
      <vt:lpstr>團結事可成</vt:lpstr>
      <vt:lpstr>PowerPoint 簡報</vt:lpstr>
      <vt:lpstr>天災無情 </vt:lpstr>
      <vt:lpstr>天災無情 </vt:lpstr>
      <vt:lpstr>團結就是力量</vt:lpstr>
      <vt:lpstr>小結：</vt:lpstr>
      <vt:lpstr>活動：齊解手結陣</vt:lpstr>
      <vt:lpstr>PowerPoint 簡報</vt:lpstr>
      <vt:lpstr>PowerPoint 簡報</vt:lpstr>
      <vt:lpstr>故事分享：〈折箭〉魏收</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團結事可成</dc:title>
  <dc:creator>YAN, Wai-man</dc:creator>
  <cp:lastModifiedBy>CHOW Angela, SCDO(MCNE)4</cp:lastModifiedBy>
  <cp:revision>60</cp:revision>
  <dcterms:created xsi:type="dcterms:W3CDTF">2023-09-11T01:37:02Z</dcterms:created>
  <dcterms:modified xsi:type="dcterms:W3CDTF">2023-12-13T02:58:43Z</dcterms:modified>
</cp:coreProperties>
</file>