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6"/>
  </p:notesMasterIdLst>
  <p:sldIdLst>
    <p:sldId id="282" r:id="rId2"/>
    <p:sldId id="258" r:id="rId3"/>
    <p:sldId id="283" r:id="rId4"/>
    <p:sldId id="280" r:id="rId5"/>
    <p:sldId id="284" r:id="rId6"/>
    <p:sldId id="290" r:id="rId7"/>
    <p:sldId id="260" r:id="rId8"/>
    <p:sldId id="291" r:id="rId9"/>
    <p:sldId id="274" r:id="rId10"/>
    <p:sldId id="259" r:id="rId11"/>
    <p:sldId id="261" r:id="rId12"/>
    <p:sldId id="262" r:id="rId13"/>
    <p:sldId id="292" r:id="rId14"/>
    <p:sldId id="293" r:id="rId15"/>
    <p:sldId id="288" r:id="rId16"/>
    <p:sldId id="289" r:id="rId17"/>
    <p:sldId id="287" r:id="rId18"/>
    <p:sldId id="276" r:id="rId19"/>
    <p:sldId id="275" r:id="rId20"/>
    <p:sldId id="268" r:id="rId21"/>
    <p:sldId id="277" r:id="rId22"/>
    <p:sldId id="269" r:id="rId23"/>
    <p:sldId id="281" r:id="rId24"/>
    <p:sldId id="271" r:id="rId25"/>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2305" autoAdjust="0"/>
  </p:normalViewPr>
  <p:slideViewPr>
    <p:cSldViewPr snapToGrid="0">
      <p:cViewPr varScale="1">
        <p:scale>
          <a:sx n="91" d="100"/>
          <a:sy n="91" d="100"/>
        </p:scale>
        <p:origin x="1968"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HK" alt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8E36570-970B-4AA4-99B0-885BD26A804D}" type="datetimeFigureOut">
              <a:rPr lang="zh-HK" altLang="en-US" smtClean="0"/>
              <a:t>21/4/2023</a:t>
            </a:fld>
            <a:endParaRPr lang="zh-HK" altLang="en-US"/>
          </a:p>
        </p:txBody>
      </p:sp>
      <p:sp>
        <p:nvSpPr>
          <p:cNvPr id="4" name="投影片影像版面配置區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zh-HK" altLang="en-US"/>
          </a:p>
        </p:txBody>
      </p:sp>
      <p:sp>
        <p:nvSpPr>
          <p:cNvPr id="5" name="備忘稿版面配置區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HK" altLang="en-US"/>
          </a:p>
        </p:txBody>
      </p:sp>
      <p:sp>
        <p:nvSpPr>
          <p:cNvPr id="7" name="投影片編號版面配置區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9922E5D-B2F4-4E1F-99CD-A481D5405240}" type="slidenum">
              <a:rPr lang="zh-HK" altLang="en-US" smtClean="0"/>
              <a:t>‹#›</a:t>
            </a:fld>
            <a:endParaRPr lang="zh-HK" altLang="en-US"/>
          </a:p>
        </p:txBody>
      </p:sp>
    </p:spTree>
    <p:extLst>
      <p:ext uri="{BB962C8B-B14F-4D97-AF65-F5344CB8AC3E}">
        <p14:creationId xmlns:p14="http://schemas.microsoft.com/office/powerpoint/2010/main" val="404957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elp/263149623790594"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twitter.ethicspointvp.com/custom/twitter/forms/data/form_data.asp" TargetMode="External"/><Relationship Id="rId5" Type="http://schemas.openxmlformats.org/officeDocument/2006/relationships/hyperlink" Target="mailto:abuse@telegram.org" TargetMode="External"/><Relationship Id="rId4" Type="http://schemas.openxmlformats.org/officeDocument/2006/relationships/hyperlink" Target="https://www.facebook.com/help/instagram/494582480904711?helpref=relate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cpd.org.hk/besmartonline/Cyber-bullying.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odcast.rthk.hk/podcast/item.php?pid=144&amp;eid=105065&amp;lang=zh-C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cpd.org.hk/besmartonline/Cyber-bullying.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defTabSz="495239">
              <a:defRPr/>
            </a:pPr>
            <a:fld id="{79922E5D-B2F4-4E1F-99CD-A481D5405240}" type="slidenum">
              <a:rPr lang="zh-HK" altLang="en-US" sz="1900">
                <a:solidFill>
                  <a:prstClr val="black"/>
                </a:solidFill>
                <a:latin typeface="微軟正黑體" panose="020B0604030504040204" pitchFamily="34" charset="-120"/>
                <a:ea typeface="微軟正黑體" panose="020B0604030504040204" pitchFamily="34" charset="-120"/>
              </a:rPr>
              <a:pPr defTabSz="495239">
                <a:defRPr/>
              </a:pPr>
              <a:t>1</a:t>
            </a:fld>
            <a:endParaRPr lang="zh-HK" altLang="en-US" sz="190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9261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r>
              <a:rPr lang="zh-TW" altLang="en-US" dirty="0"/>
              <a:t>學習</a:t>
            </a:r>
            <a:r>
              <a:rPr lang="zh-TW" altLang="en-US" dirty="0" smtClean="0"/>
              <a:t>重點：</a:t>
            </a:r>
            <a:endParaRPr lang="en-US" altLang="zh-TW" dirty="0"/>
          </a:p>
          <a:p>
            <a:pPr marL="185715" indent="-185715">
              <a:spcBef>
                <a:spcPct val="0"/>
              </a:spcBef>
              <a:buFont typeface="Arial" panose="020B0604020202020204" pitchFamily="34" charset="0"/>
              <a:buChar char="•"/>
            </a:pPr>
            <a:r>
              <a:rPr lang="zh-TW" altLang="en-US" dirty="0" smtClean="0"/>
              <a:t>通過個案分析了解</a:t>
            </a:r>
            <a:r>
              <a:rPr lang="zh-TW" altLang="en-US" dirty="0"/>
              <a:t>角色的處境和感受，並引起學生</a:t>
            </a:r>
            <a:r>
              <a:rPr lang="zh-TW" altLang="en-US" dirty="0" smtClean="0"/>
              <a:t>對「起底」行為和</a:t>
            </a:r>
            <a:r>
              <a:rPr lang="zh-TW" altLang="en-US" dirty="0"/>
              <a:t>保障個人私隱的關注。</a:t>
            </a:r>
            <a:endParaRPr lang="en-US" altLang="zh-TW" dirty="0"/>
          </a:p>
          <a:p>
            <a:pPr marL="185715" marR="0" lvl="0" indent="-185715"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zh-TW" altLang="en-US" dirty="0"/>
              <a:t>讓學生</a:t>
            </a:r>
            <a:r>
              <a:rPr lang="zh-TW" altLang="en-US" dirty="0" smtClean="0"/>
              <a:t>學習尊重他人，培養守法、同理心、</a:t>
            </a:r>
            <a:r>
              <a:rPr lang="zh-TW" altLang="en-US" sz="1200" kern="1200" spc="100" baseline="0" dirty="0" smtClean="0">
                <a:solidFill>
                  <a:schemeClr val="bg1"/>
                </a:solidFill>
                <a:latin typeface="微軟正黑體" panose="020B0604030504040204" pitchFamily="34" charset="-120"/>
                <a:ea typeface="微軟正黑體" panose="020B0604030504040204" pitchFamily="34" charset="-120"/>
                <a:cs typeface="+mn-cs"/>
              </a:rPr>
              <a:t>慎思明辨</a:t>
            </a:r>
            <a:r>
              <a:rPr lang="zh-TW" altLang="en-US" dirty="0" smtClean="0"/>
              <a:t>等正面的</a:t>
            </a:r>
            <a:r>
              <a:rPr lang="zh-TW" altLang="en-US" dirty="0"/>
              <a:t>價值觀和態度。</a:t>
            </a:r>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10</a:t>
            </a:fld>
            <a:endParaRPr lang="zh-HK" altLang="en-US"/>
          </a:p>
        </p:txBody>
      </p:sp>
    </p:spTree>
    <p:extLst>
      <p:ext uri="{BB962C8B-B14F-4D97-AF65-F5344CB8AC3E}">
        <p14:creationId xmlns:p14="http://schemas.microsoft.com/office/powerpoint/2010/main" val="176114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247775" y="1279525"/>
            <a:ext cx="4603750" cy="3454400"/>
          </a:xfrm>
        </p:spPr>
      </p:sp>
      <p:sp>
        <p:nvSpPr>
          <p:cNvPr id="3" name="備忘稿版面配置區 2"/>
          <p:cNvSpPr>
            <a:spLocks noGrp="1"/>
          </p:cNvSpPr>
          <p:nvPr>
            <p:ph type="body" idx="1"/>
          </p:nvPr>
        </p:nvSpPr>
        <p:spPr/>
        <p:txBody>
          <a:bodyPr/>
          <a:lstStyle/>
          <a:p>
            <a:pPr defTabSz="990478">
              <a:defRPr/>
            </a:pPr>
            <a:endParaRPr lang="en-US" altLang="zh-TW" sz="1300" dirty="0"/>
          </a:p>
          <a:p>
            <a:pPr defTabSz="990478">
              <a:defRPr/>
            </a:pPr>
            <a:endParaRPr lang="zh-HK" altLang="en-US"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11</a:t>
            </a:fld>
            <a:endParaRPr lang="zh-HK" altLang="en-US"/>
          </a:p>
        </p:txBody>
      </p:sp>
    </p:spTree>
    <p:extLst>
      <p:ext uri="{BB962C8B-B14F-4D97-AF65-F5344CB8AC3E}">
        <p14:creationId xmlns:p14="http://schemas.microsoft.com/office/powerpoint/2010/main" val="364261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zh-TW" altLang="en-US" u="none" dirty="0">
                <a:latin typeface="PMingLiU" panose="02020500000000000000" pitchFamily="18" charset="-120"/>
              </a:rPr>
              <a:t>提出反思問題，邀請</a:t>
            </a:r>
            <a:r>
              <a:rPr lang="zh-TW" altLang="en-US" u="none" dirty="0" smtClean="0">
                <a:latin typeface="PMingLiU" panose="02020500000000000000" pitchFamily="18" charset="-120"/>
              </a:rPr>
              <a:t>學生表達</a:t>
            </a:r>
            <a:r>
              <a:rPr lang="zh-TW" altLang="en-US" u="none" dirty="0">
                <a:latin typeface="PMingLiU" panose="02020500000000000000" pitchFamily="18" charset="-120"/>
              </a:rPr>
              <a:t>意見</a:t>
            </a:r>
            <a:r>
              <a:rPr lang="zh-TW" altLang="en-US" u="none" dirty="0" smtClean="0">
                <a:latin typeface="PMingLiU" panose="02020500000000000000" pitchFamily="18" charset="-120"/>
              </a:rPr>
              <a:t>，並作出適當的回饋。</a:t>
            </a:r>
            <a:endParaRPr lang="en-US" altLang="zh-TW" u="none" dirty="0">
              <a:latin typeface="PMingLiU" panose="02020500000000000000" pitchFamily="18" charset="-120"/>
            </a:endParaRPr>
          </a:p>
          <a:p>
            <a:pPr>
              <a:defRPr/>
            </a:pPr>
            <a:endParaRPr lang="en-US" altLang="zh-TW" u="none" dirty="0" smtClean="0">
              <a:latin typeface="PMingLiU"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u="none" dirty="0" smtClean="0">
                <a:latin typeface="PMingLiU" panose="02020500000000000000" pitchFamily="18" charset="-120"/>
              </a:rPr>
              <a:t>回應方向舉隅：</a:t>
            </a:r>
            <a:endParaRPr lang="en-US" altLang="zh-TW" u="none" dirty="0" smtClean="0">
              <a:latin typeface="PMingLiU" panose="02020500000000000000" pitchFamily="18" charset="-120"/>
            </a:endParaRPr>
          </a:p>
          <a:p>
            <a:pPr marL="171450" lvl="0" indent="-171450">
              <a:buFont typeface="Arial" panose="020B0604020202020204" pitchFamily="34" charset="0"/>
              <a:buChar char="•"/>
              <a:defRPr/>
            </a:pPr>
            <a:r>
              <a:rPr lang="zh-TW" altLang="en-US" u="none" dirty="0" smtClean="0">
                <a:latin typeface="PMingLiU" panose="02020500000000000000" pitchFamily="18" charset="-120"/>
              </a:rPr>
              <a:t>可引導學生思考明軒行事的動機（全心報復？一時意氣？</a:t>
            </a:r>
            <a:r>
              <a:rPr lang="zh-TW" altLang="en-US" sz="1300" dirty="0" smtClean="0">
                <a:latin typeface="微軟正黑體" panose="020B0604030504040204" pitchFamily="34" charset="-120"/>
                <a:ea typeface="微軟正黑體" panose="020B0604030504040204" pitchFamily="34" charset="-120"/>
              </a:rPr>
              <a:t>貪玩？誤以為不易被發現？誤以為匿名能逃避法律責任？誤以為在互聯網轉發他人資料不屬違法？）</a:t>
            </a:r>
            <a:endParaRPr lang="en-US" altLang="zh-TW" sz="1300" dirty="0" smtClean="0">
              <a:latin typeface="微軟正黑體" panose="020B0604030504040204" pitchFamily="34" charset="-120"/>
              <a:ea typeface="微軟正黑體" panose="020B0604030504040204" pitchFamily="34" charset="-120"/>
            </a:endParaRPr>
          </a:p>
          <a:p>
            <a:pPr marL="171450" lvl="0" indent="-171450">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向學生強調</a:t>
            </a:r>
            <a:r>
              <a:rPr lang="zh-TW" altLang="en-US" sz="1400" u="none" dirty="0" smtClean="0">
                <a:latin typeface="PMingLiU" panose="02020500000000000000" pitchFamily="18" charset="-120"/>
              </a:rPr>
              <a:t>明軒的行為屬於「起底」，會觸犯法例並需承擔法律責任（如有學生認為明軒的做法正確或認同其行為／表示有做過相類的行為，更應立即指正）</a:t>
            </a:r>
            <a:endParaRPr lang="en-US" altLang="zh-TW" sz="1400" u="none" dirty="0" smtClean="0">
              <a:latin typeface="PMingLiU" panose="02020500000000000000" pitchFamily="18" charset="-120"/>
            </a:endParaRPr>
          </a:p>
          <a:p>
            <a:pPr marL="171450" lvl="0" indent="-171450">
              <a:buFont typeface="Arial" panose="020B0604020202020204" pitchFamily="34" charset="0"/>
              <a:buChar char="•"/>
              <a:defRPr/>
            </a:pPr>
            <a:r>
              <a:rPr lang="zh-TW" altLang="en-US" sz="1400" u="none" dirty="0" smtClean="0">
                <a:latin typeface="PMingLiU" panose="02020500000000000000" pitchFamily="18" charset="-120"/>
              </a:rPr>
              <a:t>可引導學生思考明軒的行為會為志文及其家人帶來的影響及設想他人感受（</a:t>
            </a:r>
            <a:r>
              <a:rPr lang="zh-TW" altLang="en-US" sz="1400" u="none" dirty="0" smtClean="0"/>
              <a:t>例如恐懼、無助、憤怒或個人自尊受損等</a:t>
            </a:r>
            <a:r>
              <a:rPr lang="zh-TW" altLang="en-US" sz="1400" u="none" dirty="0" smtClean="0">
                <a:latin typeface="PMingLiU" panose="02020500000000000000" pitchFamily="18" charset="-120"/>
              </a:rPr>
              <a:t>），</a:t>
            </a:r>
            <a:r>
              <a:rPr lang="zh-TW" altLang="en-US" sz="1400" u="none" dirty="0" smtClean="0"/>
              <a:t>朋友之間相處</a:t>
            </a:r>
            <a:r>
              <a:rPr lang="zh-TW" altLang="en-US" sz="1400" u="none" dirty="0" smtClean="0">
                <a:latin typeface="PMingLiU" panose="02020500000000000000" pitchFamily="18" charset="-120"/>
              </a:rPr>
              <a:t>應保持良好的</a:t>
            </a:r>
            <a:r>
              <a:rPr lang="zh-TW" altLang="en-US" sz="1400" u="none" dirty="0" smtClean="0"/>
              <a:t>溝通、互相尊重及包容</a:t>
            </a:r>
            <a:endParaRPr lang="en-US" altLang="zh-TW" sz="1400" u="none" dirty="0" smtClean="0">
              <a:latin typeface="PMingLiU" panose="02020500000000000000" pitchFamily="18" charset="-120"/>
            </a:endParaRPr>
          </a:p>
          <a:p>
            <a:pPr marL="171450" lvl="0" indent="-171450">
              <a:buFont typeface="Arial" panose="020B0604020202020204" pitchFamily="34" charset="0"/>
              <a:buChar char="•"/>
              <a:defRPr/>
            </a:pPr>
            <a:r>
              <a:rPr lang="zh-TW" altLang="en-US" sz="1400" u="none" dirty="0" smtClean="0">
                <a:latin typeface="PMingLiU" panose="02020500000000000000" pitchFamily="18" charset="-120"/>
              </a:rPr>
              <a:t>可引導學生應抱持甚麼價值觀和態度（如同理心、和而不同、包容、守法等）面對日常生活中的爭執，強調報復並非正確的處理方式</a:t>
            </a:r>
            <a:endParaRPr lang="en-US" altLang="zh-TW" sz="1400" u="none" dirty="0" smtClean="0">
              <a:latin typeface="PMingLiU" panose="02020500000000000000" pitchFamily="18" charset="-120"/>
            </a:endParaRPr>
          </a:p>
          <a:p>
            <a:pPr marL="628650" lvl="1" indent="-171450">
              <a:buFont typeface="Arial" panose="020B0604020202020204" pitchFamily="34" charset="0"/>
              <a:buChar char="•"/>
              <a:defRPr/>
            </a:pPr>
            <a:endParaRPr lang="en-US" altLang="zh-TW" u="none" dirty="0" smtClean="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12</a:t>
            </a:fld>
            <a:endParaRPr lang="zh-HK" altLang="en-US"/>
          </a:p>
        </p:txBody>
      </p:sp>
    </p:spTree>
    <p:extLst>
      <p:ext uri="{BB962C8B-B14F-4D97-AF65-F5344CB8AC3E}">
        <p14:creationId xmlns:p14="http://schemas.microsoft.com/office/powerpoint/2010/main" val="3325764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rPr>
              <a:t>教學</a:t>
            </a:r>
            <a:r>
              <a:rPr lang="zh-HK" altLang="en-US" sz="1200" dirty="0" smtClean="0">
                <a:latin typeface="微軟正黑體" panose="020B0604030504040204" pitchFamily="34" charset="-120"/>
                <a:ea typeface="微軟正黑體" panose="020B0604030504040204" pitchFamily="34" charset="-120"/>
              </a:rPr>
              <a:t>重點</a:t>
            </a:r>
            <a:r>
              <a:rPr lang="zh-TW" altLang="en-US" sz="1200" dirty="0" smtClean="0">
                <a:latin typeface="微軟正黑體" panose="020B0604030504040204" pitchFamily="34" charset="-120"/>
                <a:ea typeface="微軟正黑體" panose="020B0604030504040204" pitchFamily="34" charset="-120"/>
              </a:rPr>
              <a:t>：</a:t>
            </a:r>
            <a:endParaRPr lang="en-US" altLang="zh-HK" sz="1200" dirty="0" smtClean="0">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dirty="0" smtClean="0"/>
              <a:t>讓學生了解：</a:t>
            </a:r>
            <a:endParaRPr lang="en-US" altLang="zh-TW" dirty="0" smtClean="0"/>
          </a:p>
          <a:p>
            <a:pPr marL="628650" lvl="1" indent="-171450">
              <a:buFont typeface="Arial" panose="020B0604020202020204" pitchFamily="34" charset="0"/>
              <a:buChar char="•"/>
            </a:pPr>
            <a:r>
              <a:rPr lang="zh-TW" altLang="en-US" dirty="0" smtClean="0"/>
              <a:t>網絡欺凌的情況嚴重</a:t>
            </a:r>
            <a:endParaRPr lang="en-US" altLang="zh-TW" dirty="0" smtClean="0"/>
          </a:p>
          <a:p>
            <a:pPr marL="628650" lvl="1" indent="-171450">
              <a:buFont typeface="Arial" panose="020B0604020202020204" pitchFamily="34" charset="0"/>
              <a:buChar char="•"/>
            </a:pPr>
            <a:r>
              <a:rPr lang="zh-TW" altLang="en-US" dirty="0" smtClean="0"/>
              <a:t>欺凌對受害者的影響</a:t>
            </a:r>
            <a:endParaRPr lang="en-US" altLang="zh-TW" dirty="0" smtClean="0"/>
          </a:p>
          <a:p>
            <a:pPr marL="628650" lvl="1" indent="-171450">
              <a:buFont typeface="Arial" panose="020B0604020202020204" pitchFamily="34" charset="0"/>
              <a:buChar char="•"/>
            </a:pPr>
            <a:r>
              <a:rPr lang="zh-TW" altLang="en-US" dirty="0" smtClean="0"/>
              <a:t>旁觀者及時阻止、伸出援手的重要性</a:t>
            </a:r>
            <a:endParaRPr lang="en-US" altLang="zh-TW" dirty="0" smtClean="0"/>
          </a:p>
          <a:p>
            <a:pPr marL="628650" lvl="1" indent="-171450">
              <a:buFont typeface="Arial" panose="020B0604020202020204" pitchFamily="34" charset="0"/>
              <a:buChar char="•"/>
            </a:pPr>
            <a:r>
              <a:rPr lang="zh-TW" altLang="en-US" dirty="0" smtClean="0"/>
              <a:t>旁觀者未有伸出援手的原因</a:t>
            </a:r>
            <a:endParaRPr lang="en-US" altLang="zh-TW" dirty="0" smtClean="0"/>
          </a:p>
          <a:p>
            <a:pPr marL="171450" lvl="0" indent="-171450">
              <a:buFont typeface="Arial" panose="020B0604020202020204" pitchFamily="34" charset="0"/>
              <a:buChar char="•"/>
            </a:pPr>
            <a:r>
              <a:rPr lang="zh-TW" altLang="en-US" dirty="0" smtClean="0"/>
              <a:t>讓學生初步思考如在網上世界或現實生活中目睹欺凌的事件，應如何處理？</a:t>
            </a:r>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13</a:t>
            </a:fld>
            <a:endParaRPr lang="zh-HK" altLang="en-US"/>
          </a:p>
        </p:txBody>
      </p:sp>
    </p:spTree>
    <p:extLst>
      <p:ext uri="{BB962C8B-B14F-4D97-AF65-F5344CB8AC3E}">
        <p14:creationId xmlns:p14="http://schemas.microsoft.com/office/powerpoint/2010/main" val="101522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478">
              <a:defRPr/>
            </a:pPr>
            <a:r>
              <a:rPr lang="zh-TW" altLang="en-US" u="none" dirty="0" smtClean="0"/>
              <a:t>相關影片：</a:t>
            </a:r>
            <a:endParaRPr lang="en-US" altLang="zh-TW" u="none" dirty="0" smtClean="0"/>
          </a:p>
          <a:p>
            <a:pPr defTabSz="990478">
              <a:defRPr/>
            </a:pPr>
            <a:r>
              <a:rPr lang="en-US" altLang="zh-TW" sz="1300" u="none" dirty="0" smtClean="0"/>
              <a:t>【</a:t>
            </a:r>
            <a:r>
              <a:rPr lang="zh-TW" altLang="en-US" sz="1300" u="none" dirty="0" smtClean="0"/>
              <a:t>警察專題：「起底」有罪</a:t>
            </a:r>
            <a:r>
              <a:rPr lang="en-US" altLang="zh-TW" sz="1300" u="none" dirty="0" smtClean="0"/>
              <a:t>】 </a:t>
            </a:r>
          </a:p>
          <a:p>
            <a:endParaRPr lang="en-US" dirty="0"/>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14</a:t>
            </a:fld>
            <a:endParaRPr lang="zh-HK" altLang="en-US"/>
          </a:p>
        </p:txBody>
      </p:sp>
    </p:spTree>
    <p:extLst>
      <p:ext uri="{BB962C8B-B14F-4D97-AF65-F5344CB8AC3E}">
        <p14:creationId xmlns:p14="http://schemas.microsoft.com/office/powerpoint/2010/main" val="53620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zh-TW" altLang="en-US" u="none" dirty="0" smtClean="0">
                <a:latin typeface="PMingLiU" panose="02020500000000000000" pitchFamily="18" charset="-120"/>
              </a:rPr>
              <a:t>提出反思問題，邀請學生表達意見，並作出適當的回饋。</a:t>
            </a:r>
            <a:endParaRPr lang="en-US" altLang="zh-TW" u="none" dirty="0" smtClean="0">
              <a:latin typeface="PMingLiU" panose="02020500000000000000" pitchFamily="18" charset="-120"/>
            </a:endParaRPr>
          </a:p>
          <a:p>
            <a:pPr>
              <a:defRPr/>
            </a:pPr>
            <a:endParaRPr lang="en-US" altLang="zh-TW" u="none" dirty="0" smtClean="0">
              <a:latin typeface="PMingLiU"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u="none" dirty="0" smtClean="0">
                <a:latin typeface="PMingLiU" panose="02020500000000000000" pitchFamily="18" charset="-120"/>
              </a:rPr>
              <a:t>回應方向舉隅：</a:t>
            </a:r>
            <a:endParaRPr lang="en-US" altLang="zh-TW" u="none" dirty="0" smtClean="0">
              <a:latin typeface="PMingLiU" panose="02020500000000000000" pitchFamily="18" charset="-120"/>
            </a:endParaRPr>
          </a:p>
          <a:p>
            <a:pPr marL="171450" lvl="0" indent="-171450">
              <a:buFont typeface="Arial" panose="020B0604020202020204" pitchFamily="34" charset="0"/>
              <a:buChar char="•"/>
              <a:defRPr/>
            </a:pPr>
            <a:r>
              <a:rPr lang="zh-TW" altLang="en-US" u="none" dirty="0" smtClean="0">
                <a:latin typeface="PMingLiU" panose="02020500000000000000" pitchFamily="18" charset="-120"/>
              </a:rPr>
              <a:t>可引導學生思考如何才是理想的人際關係？（和諧團結？分化撕裂？）</a:t>
            </a:r>
            <a:endParaRPr lang="en-US" altLang="zh-TW" u="none" dirty="0" smtClean="0">
              <a:latin typeface="PMingLiU" panose="02020500000000000000" pitchFamily="18" charset="-120"/>
            </a:endParaRPr>
          </a:p>
          <a:p>
            <a:pPr marL="171450" lvl="0" indent="-171450">
              <a:buFont typeface="Arial" panose="020B0604020202020204" pitchFamily="34" charset="0"/>
              <a:buChar char="•"/>
              <a:defRPr/>
            </a:pPr>
            <a:r>
              <a:rPr lang="zh-TW" altLang="en-US" u="none" dirty="0" smtClean="0">
                <a:latin typeface="PMingLiU" panose="02020500000000000000" pitchFamily="18" charset="-120"/>
              </a:rPr>
              <a:t>如何才能維持良好、和諧的人際關係？（抱持同理心、關愛、尊重他人的態度）</a:t>
            </a:r>
            <a:endParaRPr lang="en-US" altLang="zh-TW" u="none" dirty="0" smtClean="0">
              <a:latin typeface="PMingLiU" panose="02020500000000000000" pitchFamily="18" charset="-120"/>
            </a:endParaRPr>
          </a:p>
          <a:p>
            <a:pPr marL="171450" lvl="0" indent="-171450">
              <a:buFont typeface="Arial" panose="020B0604020202020204" pitchFamily="34" charset="0"/>
              <a:buChar char="•"/>
              <a:defRPr/>
            </a:pPr>
            <a:r>
              <a:rPr lang="zh-TW" altLang="en-US" dirty="0" smtClean="0"/>
              <a:t>社會上各人的文化、教育、成長等背景各異，有不同的想法和意見是必然的，因此必須抱著包容、接納的心，嘗試理解對方的觀點，並以冷靜、平和的態度與人討論和相處</a:t>
            </a:r>
            <a:endParaRPr lang="en-US" altLang="zh-TW" dirty="0" smtClean="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15</a:t>
            </a:fld>
            <a:endParaRPr lang="zh-HK" altLang="en-US"/>
          </a:p>
        </p:txBody>
      </p:sp>
    </p:spTree>
    <p:extLst>
      <p:ext uri="{BB962C8B-B14F-4D97-AF65-F5344CB8AC3E}">
        <p14:creationId xmlns:p14="http://schemas.microsoft.com/office/powerpoint/2010/main" val="78303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r>
              <a:rPr lang="zh-TW" altLang="en-US" u="none" dirty="0" smtClean="0">
                <a:latin typeface="微軟正黑體" panose="020B0604030504040204" pitchFamily="34" charset="-120"/>
                <a:ea typeface="微軟正黑體" panose="020B0604030504040204" pitchFamily="34" charset="-120"/>
              </a:rPr>
              <a:t>提出反思問題，邀請學生自由表達意見，然後作出回應。</a:t>
            </a:r>
            <a:endParaRPr lang="en-US" altLang="zh-TW" u="none" dirty="0" smtClean="0">
              <a:latin typeface="微軟正黑體" panose="020B0604030504040204" pitchFamily="34" charset="-120"/>
              <a:ea typeface="微軟正黑體" panose="020B0604030504040204" pitchFamily="34" charset="-120"/>
            </a:endParaRPr>
          </a:p>
          <a:p>
            <a:pPr>
              <a:defRPr/>
            </a:pPr>
            <a:endParaRPr lang="en-US" altLang="zh-TW" u="none" dirty="0" smtClean="0">
              <a:latin typeface="微軟正黑體" panose="020B0604030504040204" pitchFamily="34" charset="-120"/>
              <a:ea typeface="微軟正黑體" panose="020B0604030504040204" pitchFamily="34" charset="-120"/>
            </a:endParaRPr>
          </a:p>
          <a:p>
            <a:pPr>
              <a:defRPr/>
            </a:pPr>
            <a:r>
              <a:rPr lang="zh-TW" altLang="en-US" u="none" dirty="0" smtClean="0">
                <a:latin typeface="微軟正黑體" panose="020B0604030504040204" pitchFamily="34" charset="-120"/>
                <a:ea typeface="微軟正黑體" panose="020B0604030504040204" pitchFamily="34" charset="-120"/>
              </a:rPr>
              <a:t>回應舉隅：</a:t>
            </a:r>
            <a:endParaRPr lang="en-US" altLang="zh-TW" u="none" dirty="0" smtClean="0">
              <a:latin typeface="微軟正黑體" panose="020B0604030504040204" pitchFamily="34" charset="-120"/>
              <a:ea typeface="微軟正黑體" panose="020B0604030504040204" pitchFamily="34" charset="-120"/>
            </a:endParaRPr>
          </a:p>
          <a:p>
            <a:pPr marL="185715" indent="-185715">
              <a:buFont typeface="Arial" panose="020B0604020202020204" pitchFamily="34" charset="0"/>
              <a:buChar char="•"/>
              <a:defRPr/>
            </a:pPr>
            <a:r>
              <a:rPr lang="zh-TW" altLang="en-US" b="0" u="none" dirty="0" smtClean="0">
                <a:latin typeface="微軟正黑體" panose="020B0604030504040204" pitchFamily="34" charset="-120"/>
                <a:ea typeface="微軟正黑體" panose="020B0604030504040204" pitchFamily="34" charset="-120"/>
              </a:rPr>
              <a:t>明軒</a:t>
            </a:r>
            <a:r>
              <a:rPr lang="zh-TW" altLang="en-US" u="none" dirty="0" smtClean="0">
                <a:latin typeface="微軟正黑體" panose="020B0604030504040204" pitchFamily="34" charset="-120"/>
                <a:ea typeface="微軟正黑體" panose="020B0604030504040204" pitchFamily="34" charset="-120"/>
              </a:rPr>
              <a:t>必須勇於承擔自己的過錯和責任，向志文道歉及承認錯誤，並隨即向網絡平台及討論區管理員求助，要求刪除在網上發布的個人資料資訊</a:t>
            </a:r>
            <a:endParaRPr lang="en-US" altLang="zh-TW" u="none"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16</a:t>
            </a:fld>
            <a:endParaRPr lang="zh-HK" altLang="en-US"/>
          </a:p>
        </p:txBody>
      </p:sp>
    </p:spTree>
    <p:extLst>
      <p:ext uri="{BB962C8B-B14F-4D97-AF65-F5344CB8AC3E}">
        <p14:creationId xmlns:p14="http://schemas.microsoft.com/office/powerpoint/2010/main" val="2789304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latin typeface="微軟正黑體" panose="020B0604030504040204" pitchFamily="34" charset="-120"/>
                <a:ea typeface="微軟正黑體" panose="020B0604030504040204" pitchFamily="34" charset="-120"/>
              </a:rPr>
              <a:t>慎思明辨：學生應保持冷靜和中立，先了解事情的始末，不應莽下判斷或胡亂轉發相關訊息</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latin typeface="微軟正黑體" panose="020B0604030504040204" pitchFamily="34" charset="-120"/>
                <a:ea typeface="微軟正黑體" panose="020B0604030504040204" pitchFamily="34" charset="-120"/>
              </a:rPr>
              <a:t>阻止發布：學生不應參與轉載或散播的行為</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latin typeface="微軟正黑體" panose="020B0604030504040204" pitchFamily="34" charset="-120"/>
                <a:ea typeface="微軟正黑體" panose="020B0604030504040204" pitchFamily="34" charset="-120"/>
              </a:rPr>
              <a:t>向人求助：應適時向</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網絡管理員檢舉欺凌資訊；向</a:t>
            </a:r>
            <a:r>
              <a:rPr lang="zh-TW" altLang="en-US" sz="1200" b="0" i="0" kern="1200" dirty="0" smtClean="0">
                <a:solidFill>
                  <a:schemeClr val="tx1"/>
                </a:solidFill>
                <a:effectLst/>
                <a:latin typeface="+mn-lt"/>
                <a:ea typeface="+mn-ea"/>
                <a:cs typeface="+mn-cs"/>
              </a:rPr>
              <a:t>師長或學校社工求助</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latin typeface="微軟正黑體" panose="020B0604030504040204" pitchFamily="34" charset="-120"/>
                <a:ea typeface="微軟正黑體" panose="020B0604030504040204" pitchFamily="34" charset="-120"/>
              </a:rPr>
              <a:t>避免回應：不應參與反擊的行為</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smtClean="0">
                <a:latin typeface="微軟正黑體" panose="020B0604030504040204" pitchFamily="34" charset="-120"/>
                <a:ea typeface="微軟正黑體" panose="020B0604030504040204" pitchFamily="34" charset="-120"/>
              </a:rPr>
              <a:t>給予支持：可多給予被欺凌者關心，主動了解其感受和需要</a:t>
            </a: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17</a:t>
            </a:fld>
            <a:endParaRPr lang="zh-HK" altLang="en-US"/>
          </a:p>
        </p:txBody>
      </p:sp>
    </p:spTree>
    <p:extLst>
      <p:ext uri="{BB962C8B-B14F-4D97-AF65-F5344CB8AC3E}">
        <p14:creationId xmlns:p14="http://schemas.microsoft.com/office/powerpoint/2010/main" val="82922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18</a:t>
            </a:fld>
            <a:endParaRPr lang="zh-HK" altLang="en-US"/>
          </a:p>
        </p:txBody>
      </p:sp>
    </p:spTree>
    <p:extLst>
      <p:ext uri="{BB962C8B-B14F-4D97-AF65-F5344CB8AC3E}">
        <p14:creationId xmlns:p14="http://schemas.microsoft.com/office/powerpoint/2010/main" val="523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cap="none" dirty="0" smtClean="0"/>
              <a:t>Facebook</a:t>
            </a:r>
            <a:r>
              <a:rPr lang="zh-TW" altLang="en-US" dirty="0" smtClean="0"/>
              <a:t>：</a:t>
            </a:r>
            <a:r>
              <a:rPr lang="en-US" altLang="zh-TW" dirty="0" smtClean="0"/>
              <a:t> </a:t>
            </a:r>
            <a:r>
              <a:rPr lang="en-US" altLang="zh-TW" cap="none" dirty="0" smtClean="0">
                <a:hlinkClick r:id="rId3"/>
              </a:rPr>
              <a:t>https://www.facebook.com/help/263149623790594</a:t>
            </a:r>
            <a:r>
              <a:rPr lang="en-US" altLang="zh-TW" dirty="0" smtClean="0"/>
              <a:t/>
            </a:r>
            <a:br>
              <a:rPr lang="en-US" altLang="zh-TW" dirty="0" smtClean="0"/>
            </a:br>
            <a:r>
              <a:rPr lang="en-US" altLang="zh-TW" dirty="0" smtClean="0"/>
              <a:t>I</a:t>
            </a:r>
            <a:r>
              <a:rPr lang="en-US" altLang="zh-TW" cap="none" dirty="0" smtClean="0"/>
              <a:t>nstagram</a:t>
            </a:r>
            <a:r>
              <a:rPr lang="zh-TW" altLang="en-US" dirty="0" smtClean="0"/>
              <a:t>：</a:t>
            </a:r>
            <a:r>
              <a:rPr lang="en-US" altLang="zh-TW" dirty="0" smtClean="0"/>
              <a:t> </a:t>
            </a:r>
            <a:r>
              <a:rPr lang="en-US" altLang="zh-TW" cap="none" dirty="0" smtClean="0">
                <a:hlinkClick r:id="rId4"/>
              </a:rPr>
              <a:t>https://www.facebook.com/help/instagram/494582480904711?helpref=related</a:t>
            </a:r>
            <a:r>
              <a:rPr lang="en-US" altLang="zh-TW" dirty="0" smtClean="0"/>
              <a:t/>
            </a:r>
            <a:br>
              <a:rPr lang="en-US" altLang="zh-TW" dirty="0" smtClean="0"/>
            </a:br>
            <a:r>
              <a:rPr lang="en-US" altLang="zh-TW" cap="none" dirty="0" smtClean="0"/>
              <a:t>Telegram</a:t>
            </a:r>
            <a:r>
              <a:rPr lang="zh-TW" altLang="en-US" dirty="0" smtClean="0"/>
              <a:t>：</a:t>
            </a:r>
            <a:r>
              <a:rPr lang="en-US" altLang="zh-TW" cap="none" dirty="0" smtClean="0">
                <a:hlinkClick r:id="rId5"/>
              </a:rPr>
              <a:t>abuse@telegram.org</a:t>
            </a:r>
            <a:r>
              <a:rPr lang="en-US" altLang="zh-TW" dirty="0" smtClean="0"/>
              <a:t/>
            </a:r>
            <a:br>
              <a:rPr lang="en-US" altLang="zh-TW" dirty="0" smtClean="0"/>
            </a:br>
            <a:r>
              <a:rPr lang="en-US" altLang="zh-TW" cap="none" dirty="0" smtClean="0"/>
              <a:t>Twitter</a:t>
            </a:r>
            <a:r>
              <a:rPr lang="zh-TW" altLang="en-US" dirty="0" smtClean="0"/>
              <a:t>：</a:t>
            </a:r>
            <a:r>
              <a:rPr lang="en-US" altLang="zh-TW" dirty="0" smtClean="0"/>
              <a:t/>
            </a:r>
            <a:br>
              <a:rPr lang="en-US" altLang="zh-TW" dirty="0" smtClean="0"/>
            </a:br>
            <a:r>
              <a:rPr lang="en-US" altLang="zh-TW" cap="none" dirty="0" smtClean="0">
                <a:hlinkClick r:id="rId6"/>
              </a:rPr>
              <a:t>https://twitter.ethicspointvp.com/custom/twitter/forms/data/form_data.asp</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19</a:t>
            </a:fld>
            <a:endParaRPr lang="zh-HK" altLang="en-US"/>
          </a:p>
        </p:txBody>
      </p:sp>
    </p:spTree>
    <p:extLst>
      <p:ext uri="{BB962C8B-B14F-4D97-AF65-F5344CB8AC3E}">
        <p14:creationId xmlns:p14="http://schemas.microsoft.com/office/powerpoint/2010/main" val="197641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a:t>
            </a:fld>
            <a:endParaRPr lang="zh-HK" altLang="en-US"/>
          </a:p>
        </p:txBody>
      </p:sp>
    </p:spTree>
    <p:extLst>
      <p:ext uri="{BB962C8B-B14F-4D97-AF65-F5344CB8AC3E}">
        <p14:creationId xmlns:p14="http://schemas.microsoft.com/office/powerpoint/2010/main" val="309474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20</a:t>
            </a:fld>
            <a:endParaRPr lang="zh-HK" altLang="en-US"/>
          </a:p>
        </p:txBody>
      </p:sp>
    </p:spTree>
    <p:extLst>
      <p:ext uri="{BB962C8B-B14F-4D97-AF65-F5344CB8AC3E}">
        <p14:creationId xmlns:p14="http://schemas.microsoft.com/office/powerpoint/2010/main" val="156005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endParaRPr lang="en-US" altLang="zh-HK" sz="1300" dirty="0">
              <a:hlinkClick r:id="rId3"/>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21</a:t>
            </a:fld>
            <a:endParaRPr lang="zh-HK" altLang="en-US"/>
          </a:p>
        </p:txBody>
      </p:sp>
    </p:spTree>
    <p:extLst>
      <p:ext uri="{BB962C8B-B14F-4D97-AF65-F5344CB8AC3E}">
        <p14:creationId xmlns:p14="http://schemas.microsoft.com/office/powerpoint/2010/main" val="93094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478">
              <a:defRPr/>
            </a:pPr>
            <a:r>
              <a:rPr lang="zh-TW" altLang="en-US" dirty="0"/>
              <a:t>按圖片以</a:t>
            </a:r>
            <a:r>
              <a:rPr lang="zh-TW" altLang="zh-HK" sz="1300" dirty="0"/>
              <a:t>觀看香港電台影片後進行反</a:t>
            </a:r>
            <a:r>
              <a:rPr lang="zh-TW" altLang="zh-HK" sz="1300" dirty="0" smtClean="0"/>
              <a:t>思</a:t>
            </a:r>
            <a:r>
              <a:rPr lang="zh-TW" altLang="en-US" sz="1300" dirty="0" smtClean="0"/>
              <a:t>：</a:t>
            </a:r>
            <a:endParaRPr lang="zh-TW" altLang="zh-HK" sz="1300" dirty="0"/>
          </a:p>
          <a:p>
            <a:pPr defTabSz="990478">
              <a:defRPr/>
            </a:pPr>
            <a:r>
              <a:rPr lang="zh-TW" altLang="zh-HK" sz="1300" dirty="0"/>
              <a:t>影片</a:t>
            </a:r>
            <a:r>
              <a:rPr lang="zh-TW" altLang="zh-HK" sz="1300" dirty="0" smtClean="0"/>
              <a:t>名稱</a:t>
            </a:r>
            <a:r>
              <a:rPr lang="zh-TW" altLang="en-US" sz="1300" dirty="0" smtClean="0"/>
              <a:t>：網</a:t>
            </a:r>
            <a:r>
              <a:rPr lang="zh-TW" altLang="en-US" sz="1300" dirty="0"/>
              <a:t>絡欺凌 </a:t>
            </a:r>
            <a:r>
              <a:rPr lang="zh-TW" altLang="en-US" sz="1300" dirty="0" smtClean="0"/>
              <a:t>（有</a:t>
            </a:r>
            <a:r>
              <a:rPr lang="zh-TW" altLang="en-US" sz="1300" dirty="0"/>
              <a:t>犯罪或不誠實意圖而取用</a:t>
            </a:r>
            <a:r>
              <a:rPr lang="zh-TW" altLang="en-US" sz="1300" dirty="0" smtClean="0"/>
              <a:t>電腦）</a:t>
            </a:r>
            <a:r>
              <a:rPr lang="en-US" altLang="zh-TW" sz="1300" dirty="0" smtClean="0"/>
              <a:t> </a:t>
            </a:r>
            <a:r>
              <a:rPr lang="zh-TW" altLang="en-US" sz="1300" dirty="0" smtClean="0"/>
              <a:t>（時段：</a:t>
            </a:r>
            <a:r>
              <a:rPr lang="en-US" altLang="zh-TW" sz="1300" dirty="0" smtClean="0"/>
              <a:t> </a:t>
            </a:r>
            <a:r>
              <a:rPr lang="en-US" altLang="zh-TW" sz="1300" dirty="0"/>
              <a:t>10’43”-12’29</a:t>
            </a:r>
            <a:r>
              <a:rPr lang="en-US" altLang="zh-TW" sz="1300" dirty="0" smtClean="0"/>
              <a:t>”</a:t>
            </a:r>
            <a:r>
              <a:rPr lang="zh-TW" altLang="en-US" sz="1300" dirty="0" smtClean="0"/>
              <a:t>）</a:t>
            </a:r>
            <a:endParaRPr lang="en-US" altLang="zh-TW" sz="1300" dirty="0"/>
          </a:p>
          <a:p>
            <a:r>
              <a:rPr lang="zh-TW" altLang="zh-HK" sz="1300" dirty="0"/>
              <a:t>節目</a:t>
            </a:r>
            <a:r>
              <a:rPr lang="zh-TW" altLang="zh-HK" sz="1300" dirty="0" smtClean="0"/>
              <a:t>名稱</a:t>
            </a:r>
            <a:r>
              <a:rPr lang="zh-TW" altLang="en-US" sz="1300" dirty="0" smtClean="0"/>
              <a:t>：</a:t>
            </a:r>
            <a:r>
              <a:rPr lang="en-US" altLang="zh-TW" dirty="0" smtClean="0"/>
              <a:t>《</a:t>
            </a:r>
            <a:r>
              <a:rPr lang="zh-HK" altLang="en-US" dirty="0"/>
              <a:t>警訊</a:t>
            </a:r>
            <a:r>
              <a:rPr lang="en-US" altLang="zh-TW" dirty="0"/>
              <a:t>》</a:t>
            </a:r>
          </a:p>
          <a:p>
            <a:r>
              <a:rPr lang="zh-TW" altLang="zh-HK" sz="1300" dirty="0"/>
              <a:t>播放</a:t>
            </a:r>
            <a:r>
              <a:rPr lang="zh-TW" altLang="zh-HK" sz="1300" dirty="0" smtClean="0"/>
              <a:t>日期</a:t>
            </a:r>
            <a:r>
              <a:rPr lang="zh-TW" altLang="en-US" sz="1300" dirty="0" smtClean="0"/>
              <a:t>：</a:t>
            </a:r>
            <a:r>
              <a:rPr lang="en-US" altLang="zh-HK" sz="1300" dirty="0" smtClean="0"/>
              <a:t>2018</a:t>
            </a:r>
            <a:r>
              <a:rPr lang="zh-TW" altLang="zh-HK" sz="1300" dirty="0"/>
              <a:t>年</a:t>
            </a:r>
            <a:r>
              <a:rPr lang="en-US" altLang="zh-HK" sz="1300" dirty="0"/>
              <a:t>1</a:t>
            </a:r>
            <a:r>
              <a:rPr lang="zh-TW" altLang="zh-HK" sz="1300" dirty="0"/>
              <a:t>月</a:t>
            </a:r>
            <a:r>
              <a:rPr lang="en-US" altLang="zh-HK" sz="1300" dirty="0"/>
              <a:t>3</a:t>
            </a:r>
            <a:r>
              <a:rPr lang="zh-TW" altLang="zh-HK" sz="1300" dirty="0"/>
              <a:t>日</a:t>
            </a:r>
            <a:endParaRPr lang="en-US" altLang="zh-TW" sz="1300" dirty="0"/>
          </a:p>
          <a:p>
            <a:endParaRPr lang="zh-TW" altLang="zh-HK" sz="1300" dirty="0"/>
          </a:p>
          <a:p>
            <a:r>
              <a:rPr lang="zh-HK" altLang="zh-HK" sz="1300" dirty="0"/>
              <a:t>網　　</a:t>
            </a:r>
            <a:r>
              <a:rPr lang="zh-HK" altLang="zh-HK" sz="1300" dirty="0" smtClean="0"/>
              <a:t>址</a:t>
            </a:r>
            <a:r>
              <a:rPr lang="zh-HK" altLang="en-US" sz="1300" dirty="0" smtClean="0"/>
              <a:t>：</a:t>
            </a:r>
            <a:r>
              <a:rPr lang="en-US" altLang="zh-HK" dirty="0" smtClean="0">
                <a:hlinkClick r:id="rId3"/>
              </a:rPr>
              <a:t>https</a:t>
            </a:r>
            <a:r>
              <a:rPr lang="en-US" altLang="zh-TW" dirty="0" smtClean="0">
                <a:hlinkClick r:id="rId3"/>
              </a:rPr>
              <a:t>:</a:t>
            </a:r>
            <a:r>
              <a:rPr lang="en-US" altLang="zh-HK" dirty="0" smtClean="0">
                <a:hlinkClick r:id="rId3"/>
              </a:rPr>
              <a:t>//</a:t>
            </a:r>
            <a:r>
              <a:rPr lang="en-US" altLang="zh-HK" dirty="0">
                <a:hlinkClick r:id="rId3"/>
              </a:rPr>
              <a:t>podcast.rthk.hk/podcast/item.php?pid=144&amp;eid=105065&amp;lang=zh-CN</a:t>
            </a:r>
            <a:endParaRPr lang="en-US" altLang="zh-TW" sz="1300" dirty="0"/>
          </a:p>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22</a:t>
            </a:fld>
            <a:endParaRPr lang="zh-HK" altLang="en-US"/>
          </a:p>
        </p:txBody>
      </p:sp>
    </p:spTree>
    <p:extLst>
      <p:ext uri="{BB962C8B-B14F-4D97-AF65-F5344CB8AC3E}">
        <p14:creationId xmlns:p14="http://schemas.microsoft.com/office/powerpoint/2010/main" val="213982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23</a:t>
            </a:fld>
            <a:endParaRPr lang="zh-HK" altLang="en-US"/>
          </a:p>
        </p:txBody>
      </p:sp>
    </p:spTree>
    <p:extLst>
      <p:ext uri="{BB962C8B-B14F-4D97-AF65-F5344CB8AC3E}">
        <p14:creationId xmlns:p14="http://schemas.microsoft.com/office/powerpoint/2010/main" val="981384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endParaRPr lang="en-US" altLang="zh-HK" sz="1300" dirty="0">
              <a:hlinkClick r:id="rId3"/>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24</a:t>
            </a:fld>
            <a:endParaRPr lang="zh-HK" altLang="en-US"/>
          </a:p>
        </p:txBody>
      </p:sp>
    </p:spTree>
    <p:extLst>
      <p:ext uri="{BB962C8B-B14F-4D97-AF65-F5344CB8AC3E}">
        <p14:creationId xmlns:p14="http://schemas.microsoft.com/office/powerpoint/2010/main" val="161432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smtClean="0"/>
              <a:t>教師可讓學生先按從日常生活觀察所得，總結</a:t>
            </a:r>
            <a:r>
              <a:rPr lang="zh-TW" altLang="en-US" dirty="0" smtClean="0">
                <a:latin typeface="微軟正黑體" panose="020B0604030504040204" pitchFamily="34" charset="-120"/>
                <a:ea typeface="微軟正黑體" panose="020B0604030504040204" pitchFamily="34" charset="-120"/>
              </a:rPr>
              <a:t>「起底」</a:t>
            </a:r>
            <a:r>
              <a:rPr lang="zh-TW" altLang="en-US" dirty="0" smtClean="0"/>
              <a:t>的定義</a:t>
            </a:r>
            <a:endParaRPr lang="en-US" altLang="zh-TW" dirty="0" smtClean="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3</a:t>
            </a:fld>
            <a:endParaRPr lang="zh-HK" altLang="en-US"/>
          </a:p>
        </p:txBody>
      </p:sp>
    </p:spTree>
    <p:extLst>
      <p:ext uri="{BB962C8B-B14F-4D97-AF65-F5344CB8AC3E}">
        <p14:creationId xmlns:p14="http://schemas.microsoft.com/office/powerpoint/2010/main" val="213807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478">
              <a:defRPr/>
            </a:pPr>
            <a:r>
              <a:rPr lang="zh-TW" altLang="en-US" sz="1300" dirty="0"/>
              <a:t>相關</a:t>
            </a:r>
            <a:r>
              <a:rPr lang="zh-TW" altLang="en-US" sz="1300" dirty="0" smtClean="0"/>
              <a:t>影片：</a:t>
            </a:r>
            <a:endParaRPr lang="en-US" altLang="zh-TW" sz="1300" dirty="0"/>
          </a:p>
          <a:p>
            <a:pPr defTabSz="990478">
              <a:defRPr/>
            </a:pPr>
            <a:r>
              <a:rPr lang="zh-TW" altLang="en-US" sz="1300" dirty="0"/>
              <a:t>影片</a:t>
            </a:r>
            <a:r>
              <a:rPr lang="zh-TW" altLang="en-US" sz="1300" dirty="0" smtClean="0"/>
              <a:t>名稱：何謂</a:t>
            </a:r>
            <a:r>
              <a:rPr lang="zh-TW" altLang="en-US" sz="1300" dirty="0"/>
              <a:t>「起底」？</a:t>
            </a:r>
            <a:endParaRPr lang="en-US" altLang="zh-TW" sz="1300" dirty="0"/>
          </a:p>
          <a:p>
            <a:pPr defTabSz="990478">
              <a:defRPr/>
            </a:pPr>
            <a:r>
              <a:rPr lang="zh-TW" altLang="en-US" sz="1300" dirty="0"/>
              <a:t>影片</a:t>
            </a:r>
            <a:r>
              <a:rPr lang="zh-TW" altLang="en-US" sz="1300" dirty="0" smtClean="0"/>
              <a:t>長度：</a:t>
            </a:r>
            <a:r>
              <a:rPr lang="en-US" altLang="zh-TW" sz="1300" dirty="0" smtClean="0"/>
              <a:t>30</a:t>
            </a:r>
            <a:r>
              <a:rPr lang="zh-TW" altLang="en-US" sz="1300" dirty="0"/>
              <a:t>秒</a:t>
            </a:r>
            <a:endParaRPr lang="en-US" altLang="zh-TW" sz="1300" dirty="0"/>
          </a:p>
          <a:p>
            <a:pPr defTabSz="990478">
              <a:defRPr/>
            </a:pPr>
            <a:r>
              <a:rPr lang="zh-TW" altLang="en-US" sz="1300" dirty="0"/>
              <a:t>網       </a:t>
            </a:r>
            <a:r>
              <a:rPr lang="zh-TW" altLang="en-US" sz="1300" dirty="0" smtClean="0"/>
              <a:t>址：</a:t>
            </a:r>
            <a:r>
              <a:rPr lang="en-US" altLang="zh-TW" sz="1300" dirty="0" smtClean="0"/>
              <a:t>https://</a:t>
            </a:r>
            <a:r>
              <a:rPr lang="en-US" altLang="zh-TW" sz="1300" dirty="0"/>
              <a:t>www.pcpd.org.hk/tc_chi/doxxing/index.html</a:t>
            </a:r>
          </a:p>
          <a:p>
            <a:pPr defTabSz="990478">
              <a:defRPr/>
            </a:pPr>
            <a:endParaRPr lang="zh-TW" altLang="zh-HK" sz="1300" dirty="0"/>
          </a:p>
          <a:p>
            <a:pPr defTabSz="990478">
              <a:defRPr/>
            </a:pPr>
            <a:r>
              <a:rPr lang="zh-TW" altLang="zh-HK" sz="1300" dirty="0"/>
              <a:t>影片</a:t>
            </a:r>
            <a:r>
              <a:rPr lang="zh-TW" altLang="zh-HK" sz="1300" dirty="0" smtClean="0"/>
              <a:t>名稱</a:t>
            </a:r>
            <a:r>
              <a:rPr lang="zh-TW" altLang="en-US" sz="1300" dirty="0" smtClean="0"/>
              <a:t>：何謂</a:t>
            </a:r>
            <a:r>
              <a:rPr lang="zh-TW" altLang="en-US" sz="1300" dirty="0"/>
              <a:t>「起底」罪行？</a:t>
            </a:r>
            <a:endParaRPr lang="en-US" altLang="zh-TW" sz="1300" dirty="0"/>
          </a:p>
          <a:p>
            <a:pPr defTabSz="990478">
              <a:defRPr/>
            </a:pPr>
            <a:r>
              <a:rPr lang="zh-TW" altLang="en-US" sz="1300" dirty="0"/>
              <a:t>影片</a:t>
            </a:r>
            <a:r>
              <a:rPr lang="zh-TW" altLang="en-US" sz="1300" dirty="0" smtClean="0"/>
              <a:t>長度：</a:t>
            </a:r>
            <a:r>
              <a:rPr lang="en-US" altLang="zh-TW" sz="1300" dirty="0" smtClean="0"/>
              <a:t>38</a:t>
            </a:r>
            <a:r>
              <a:rPr lang="zh-TW" altLang="en-US" sz="1300" dirty="0"/>
              <a:t>秒</a:t>
            </a:r>
            <a:endParaRPr lang="en-US" altLang="zh-TW" sz="1300" dirty="0"/>
          </a:p>
          <a:p>
            <a:r>
              <a:rPr lang="zh-HK" altLang="zh-HK" sz="1300" dirty="0"/>
              <a:t>網　　</a:t>
            </a:r>
            <a:r>
              <a:rPr lang="zh-HK" altLang="zh-HK" sz="1300" dirty="0" smtClean="0"/>
              <a:t>址</a:t>
            </a:r>
            <a:r>
              <a:rPr lang="zh-HK" altLang="en-US" sz="1300" dirty="0" smtClean="0"/>
              <a:t>：</a:t>
            </a:r>
            <a:r>
              <a:rPr lang="en-US" altLang="zh-HK" sz="1300" dirty="0" smtClean="0"/>
              <a:t>https://youtu.be/Il3BYQfSc5s</a:t>
            </a:r>
          </a:p>
          <a:p>
            <a:r>
              <a:rPr lang="zh-TW" altLang="en-US" dirty="0" smtClean="0"/>
              <a:t>補充</a:t>
            </a:r>
            <a:r>
              <a:rPr lang="zh-TW" altLang="en-US" dirty="0" smtClean="0"/>
              <a:t>資料：</a:t>
            </a:r>
            <a:endParaRPr lang="en-US" altLang="zh-TW" dirty="0" smtClean="0"/>
          </a:p>
          <a:p>
            <a:pPr marL="171450" indent="-171450" defTabSz="990478">
              <a:buFont typeface="Arial" panose="020B0604020202020204" pitchFamily="34" charset="0"/>
              <a:buChar char="•"/>
              <a:defRPr/>
            </a:pPr>
            <a:r>
              <a:rPr lang="zh-TW" altLang="en-US" sz="1200" b="0" dirty="0" smtClean="0">
                <a:latin typeface="微軟正黑體" panose="020B0604030504040204" pitchFamily="34" charset="-120"/>
                <a:ea typeface="微軟正黑體" panose="020B0604030504040204" pitchFamily="34" charset="-120"/>
              </a:rPr>
              <a:t>「起底」</a:t>
            </a:r>
            <a:r>
              <a:rPr lang="zh-TW" altLang="en-US" sz="1200" dirty="0" smtClean="0">
                <a:latin typeface="微軟正黑體" panose="020B0604030504040204" pitchFamily="34" charset="-120"/>
                <a:ea typeface="微軟正黑體" panose="020B0604030504040204" pitchFamily="34" charset="-120"/>
              </a:rPr>
              <a:t>是指從不同來源收集到的目標人物或是他們家屬的個人資料，在未經相關資料當事人同意的情況下，在互聯網、社交平台或其他公開平台披露</a:t>
            </a:r>
            <a:endParaRPr lang="en-US" altLang="zh-TW" sz="1200" dirty="0" smtClean="0">
              <a:latin typeface="微軟正黑體" panose="020B0604030504040204" pitchFamily="34" charset="-120"/>
              <a:ea typeface="微軟正黑體" panose="020B0604030504040204" pitchFamily="34" charset="-120"/>
            </a:endParaRPr>
          </a:p>
          <a:p>
            <a:pPr marL="171450" indent="-171450" defTabSz="990478">
              <a:buFont typeface="Arial" panose="020B0604020202020204" pitchFamily="34" charset="0"/>
              <a:buChar char="•"/>
              <a:defRPr/>
            </a:pPr>
            <a:r>
              <a:rPr lang="zh-TW" altLang="en-US" sz="1200" b="0" dirty="0" smtClean="0">
                <a:latin typeface="微軟正黑體" panose="020B0604030504040204" pitchFamily="34" charset="-120"/>
                <a:ea typeface="微軟正黑體" panose="020B0604030504040204" pitchFamily="34" charset="-120"/>
              </a:rPr>
              <a:t>「起底」</a:t>
            </a:r>
            <a:r>
              <a:rPr lang="zh-TW" altLang="en-US" sz="1200" dirty="0" smtClean="0">
                <a:latin typeface="微軟正黑體" panose="020B0604030504040204" pitchFamily="34" charset="-120"/>
                <a:ea typeface="微軟正黑體" panose="020B0604030504040204" pitchFamily="34" charset="-120"/>
              </a:rPr>
              <a:t>的資料可以是從朋友、同學、媒體、個人資料庫等收集，在未獲權情況下發布至互聯網，包括討論區及社交平台等</a:t>
            </a:r>
            <a:endParaRPr lang="en-US" altLang="zh-TW" sz="1200" dirty="0" smtClean="0">
              <a:latin typeface="微軟正黑體" panose="020B0604030504040204" pitchFamily="34" charset="-120"/>
              <a:ea typeface="微軟正黑體" panose="020B0604030504040204" pitchFamily="34" charset="-120"/>
            </a:endParaRPr>
          </a:p>
          <a:p>
            <a:pPr marL="171450" indent="-171450" defTabSz="990478">
              <a:buFont typeface="Arial" panose="020B0604020202020204" pitchFamily="34" charset="0"/>
              <a:buChar char="•"/>
              <a:defRPr/>
            </a:pPr>
            <a:r>
              <a:rPr lang="zh-TW" altLang="en-US" sz="1200" b="0" dirty="0" smtClean="0">
                <a:latin typeface="微軟正黑體" panose="020B0604030504040204" pitchFamily="34" charset="-120"/>
                <a:ea typeface="微軟正黑體" panose="020B0604030504040204" pitchFamily="34" charset="-120"/>
              </a:rPr>
              <a:t>「起底」</a:t>
            </a:r>
            <a:r>
              <a:rPr lang="zh-TW" altLang="en-US" sz="1200" dirty="0" smtClean="0">
                <a:latin typeface="微軟正黑體" panose="020B0604030504040204" pitchFamily="34" charset="-120"/>
                <a:ea typeface="微軟正黑體" panose="020B0604030504040204" pitchFamily="34" charset="-120"/>
              </a:rPr>
              <a:t>對受害者有可能帶來嚴重的情緒困擾（如：自卑、焦慮、缺乏安全感和抑鬱）</a:t>
            </a:r>
            <a:endParaRPr lang="en-US" altLang="zh-TW" sz="1200" dirty="0" smtClean="0">
              <a:latin typeface="微軟正黑體" panose="020B0604030504040204" pitchFamily="34" charset="-120"/>
              <a:ea typeface="微軟正黑體" panose="020B0604030504040204" pitchFamily="34" charset="-120"/>
            </a:endParaRPr>
          </a:p>
          <a:p>
            <a:pPr marL="171450" indent="-171450" defTabSz="990478">
              <a:buFont typeface="Arial" panose="020B0604020202020204" pitchFamily="34" charset="0"/>
              <a:buChar char="•"/>
              <a:defRPr/>
            </a:pPr>
            <a:r>
              <a:rPr lang="zh-TW" altLang="en-US" sz="1200" dirty="0" smtClean="0">
                <a:latin typeface="微軟正黑體" panose="020B0604030504040204" pitchFamily="34" charset="-120"/>
                <a:ea typeface="微軟正黑體" panose="020B0604030504040204" pitchFamily="34" charset="-120"/>
              </a:rPr>
              <a:t>參與</a:t>
            </a:r>
            <a:r>
              <a:rPr lang="zh-TW" altLang="en-US" sz="1200" b="0" dirty="0" smtClean="0">
                <a:latin typeface="微軟正黑體" panose="020B0604030504040204" pitchFamily="34" charset="-120"/>
                <a:ea typeface="微軟正黑體" panose="020B0604030504040204" pitchFamily="34" charset="-120"/>
              </a:rPr>
              <a:t>「起底」行為</a:t>
            </a:r>
            <a:r>
              <a:rPr lang="zh-TW" altLang="en-US" sz="1200" dirty="0" smtClean="0">
                <a:latin typeface="微軟正黑體" panose="020B0604030504040204" pitchFamily="34" charset="-120"/>
                <a:ea typeface="微軟正黑體" panose="020B0604030504040204" pitchFamily="34" charset="-120"/>
              </a:rPr>
              <a:t>更有可能干犯嚴重罪行，不會因為匿名上網或不清楚而避過法律責任</a:t>
            </a:r>
            <a:endParaRPr lang="en-US" altLang="zh-TW" sz="1200" dirty="0" smtClean="0">
              <a:latin typeface="微軟正黑體" panose="020B0604030504040204" pitchFamily="34" charset="-120"/>
              <a:ea typeface="微軟正黑體" panose="020B0604030504040204" pitchFamily="34" charset="-120"/>
            </a:endParaRPr>
          </a:p>
          <a:p>
            <a:endParaRPr lang="en-US" altLang="zh-HK" dirty="0" smtClean="0"/>
          </a:p>
          <a:p>
            <a:endParaRPr lang="zh-HK" altLang="en-US" dirty="0"/>
          </a:p>
        </p:txBody>
      </p:sp>
      <p:sp>
        <p:nvSpPr>
          <p:cNvPr id="4" name="投影片編號版面配置區 3"/>
          <p:cNvSpPr>
            <a:spLocks noGrp="1"/>
          </p:cNvSpPr>
          <p:nvPr>
            <p:ph type="sldNum" sz="quarter" idx="5"/>
          </p:nvPr>
        </p:nvSpPr>
        <p:spPr/>
        <p:txBody>
          <a:bodyPr/>
          <a:lstStyle/>
          <a:p>
            <a:pPr defTabSz="495239">
              <a:defRPr/>
            </a:pPr>
            <a:fld id="{79922E5D-B2F4-4E1F-99CD-A481D5405240}" type="slidenum">
              <a:rPr lang="zh-HK" altLang="en-US">
                <a:solidFill>
                  <a:prstClr val="black"/>
                </a:solidFill>
                <a:latin typeface="Calibri" panose="020F0502020204030204"/>
                <a:ea typeface="新細明體" panose="02020500000000000000" pitchFamily="18" charset="-120"/>
              </a:rPr>
              <a:pPr defTabSz="495239">
                <a:defRPr/>
              </a:pPr>
              <a:t>4</a:t>
            </a:fld>
            <a:endParaRPr lang="zh-HK" altLang="en-US">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46460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247775" y="1279525"/>
            <a:ext cx="4603750" cy="3454400"/>
          </a:xfrm>
        </p:spPr>
      </p:sp>
      <p:sp>
        <p:nvSpPr>
          <p:cNvPr id="3" name="備忘稿版面配置區 2"/>
          <p:cNvSpPr>
            <a:spLocks noGrp="1"/>
          </p:cNvSpPr>
          <p:nvPr>
            <p:ph type="body" idx="1"/>
          </p:nvPr>
        </p:nvSpPr>
        <p:spPr/>
        <p:txBody>
          <a:bodyPr/>
          <a:lstStyle/>
          <a:p>
            <a:pPr defTabSz="990478">
              <a:defRPr/>
            </a:pPr>
            <a:r>
              <a:rPr lang="zh-TW" altLang="en-US" sz="1300" dirty="0" smtClean="0">
                <a:latin typeface="微軟正黑體" panose="020B0604030504040204" pitchFamily="34" charset="-120"/>
                <a:ea typeface="微軟正黑體" panose="020B0604030504040204" pitchFamily="34" charset="-120"/>
              </a:rPr>
              <a:t>教學</a:t>
            </a:r>
            <a:r>
              <a:rPr lang="zh-HK" altLang="en-US" sz="1300" dirty="0" smtClean="0">
                <a:latin typeface="微軟正黑體" panose="020B0604030504040204" pitchFamily="34" charset="-120"/>
                <a:ea typeface="微軟正黑體" panose="020B0604030504040204" pitchFamily="34" charset="-120"/>
              </a:rPr>
              <a:t>重點</a:t>
            </a:r>
            <a:r>
              <a:rPr lang="zh-TW" altLang="en-US" sz="1300" dirty="0" smtClean="0">
                <a:latin typeface="微軟正黑體" panose="020B0604030504040204" pitchFamily="34" charset="-120"/>
                <a:ea typeface="微軟正黑體" panose="020B0604030504040204" pitchFamily="34" charset="-120"/>
                <a:sym typeface="Wingdings" panose="05000000000000000000" pitchFamily="2" charset="2"/>
              </a:rPr>
              <a:t>：</a:t>
            </a:r>
            <a:endParaRPr lang="en-US" altLang="zh-HK" sz="1300" dirty="0">
              <a:latin typeface="微軟正黑體" panose="020B0604030504040204" pitchFamily="34" charset="-120"/>
              <a:ea typeface="微軟正黑體" panose="020B0604030504040204" pitchFamily="34" charset="-120"/>
            </a:endParaRPr>
          </a:p>
          <a:p>
            <a:pPr marL="185715" marR="0" lvl="0" indent="-185715" algn="l" defTabSz="990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00" dirty="0" smtClean="0">
                <a:latin typeface="微軟正黑體" panose="020B0604030504040204" pitchFamily="34" charset="-120"/>
                <a:ea typeface="微軟正黑體" panose="020B0604030504040204" pitchFamily="34" charset="-120"/>
              </a:rPr>
              <a:t>讓學生</a:t>
            </a:r>
            <a:r>
              <a:rPr lang="zh-TW" altLang="en-US" sz="1400" b="0" dirty="0" smtClean="0">
                <a:latin typeface="微軟正黑體" panose="020B0604030504040204" pitchFamily="34" charset="-120"/>
                <a:ea typeface="微軟正黑體" panose="020B0604030504040204" pitchFamily="34" charset="-120"/>
              </a:rPr>
              <a:t>了解「起底」行為的涵義（包括轉載他人的個人資料，或未經當事人同意轉載其資料）</a:t>
            </a:r>
            <a:endParaRPr lang="en-US" altLang="zh-TW" sz="1400" b="0" dirty="0" smtClean="0">
              <a:latin typeface="微軟正黑體" panose="020B0604030504040204" pitchFamily="34" charset="-120"/>
              <a:ea typeface="微軟正黑體" panose="020B0604030504040204" pitchFamily="34" charset="-120"/>
            </a:endParaRPr>
          </a:p>
          <a:p>
            <a:endParaRPr lang="zh-HK"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22E5D-B2F4-4E1F-99CD-A481D5405240}" type="slidenum">
              <a:rPr kumimoji="0" lang="zh-HK" altLang="en-US" sz="13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HK" altLang="en-US" sz="13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1847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85715"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透過讓學生回想參與／曾遭</a:t>
            </a:r>
            <a:r>
              <a:rPr lang="zh-TW" altLang="en-US" sz="1400" b="0" dirty="0" smtClean="0">
                <a:latin typeface="微軟正黑體" panose="020B0604030504040204" pitchFamily="34" charset="-120"/>
                <a:ea typeface="微軟正黑體" panose="020B0604030504040204" pitchFamily="34" charset="-120"/>
              </a:rPr>
              <a:t>「起底」</a:t>
            </a:r>
            <a:r>
              <a:rPr lang="zh-TW" altLang="en-US" sz="1400" dirty="0" smtClean="0">
                <a:latin typeface="微軟正黑體" panose="020B0604030504040204" pitchFamily="34" charset="-120"/>
                <a:ea typeface="微軟正黑體" panose="020B0604030504040204" pitchFamily="34" charset="-120"/>
              </a:rPr>
              <a:t>的經歷，反思</a:t>
            </a:r>
            <a:r>
              <a:rPr lang="zh-TW" altLang="en-US" sz="1400" b="0" dirty="0" smtClean="0">
                <a:latin typeface="微軟正黑體" panose="020B0604030504040204" pitchFamily="34" charset="-120"/>
                <a:ea typeface="微軟正黑體" panose="020B0604030504040204" pitchFamily="34" charset="-120"/>
              </a:rPr>
              <a:t>「起底」</a:t>
            </a:r>
            <a:r>
              <a:rPr lang="zh-TW" altLang="en-US" sz="1400" dirty="0" smtClean="0">
                <a:latin typeface="微軟正黑體" panose="020B0604030504040204" pitchFamily="34" charset="-120"/>
                <a:ea typeface="微軟正黑體" panose="020B0604030504040204" pitchFamily="34" charset="-120"/>
              </a:rPr>
              <a:t>行為的原因多為：</a:t>
            </a:r>
            <a:endParaRPr lang="en-US" altLang="zh-TW" sz="1400" dirty="0" smtClean="0">
              <a:latin typeface="微軟正黑體" panose="020B0604030504040204" pitchFamily="34" charset="-120"/>
              <a:ea typeface="微軟正黑體" panose="020B0604030504040204" pitchFamily="34" charset="-120"/>
            </a:endParaRPr>
          </a:p>
          <a:p>
            <a:pPr marL="642915" lvl="1"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一時貪玩／憤怒／好奇</a:t>
            </a:r>
            <a:endParaRPr lang="en-US" altLang="zh-TW" sz="1300" dirty="0" smtClean="0">
              <a:latin typeface="微軟正黑體" panose="020B0604030504040204" pitchFamily="34" charset="-120"/>
              <a:ea typeface="微軟正黑體" panose="020B0604030504040204" pitchFamily="34" charset="-120"/>
            </a:endParaRPr>
          </a:p>
          <a:p>
            <a:pPr marL="642915" lvl="1"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誤以為互聯網上的行為不易被發現</a:t>
            </a:r>
            <a:endParaRPr lang="en-US" altLang="zh-TW" sz="1300" dirty="0" smtClean="0">
              <a:latin typeface="微軟正黑體" panose="020B0604030504040204" pitchFamily="34" charset="-120"/>
              <a:ea typeface="微軟正黑體" panose="020B0604030504040204" pitchFamily="34" charset="-120"/>
            </a:endParaRPr>
          </a:p>
          <a:p>
            <a:pPr marL="642915" lvl="1"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誤以為匿名上網便不會被發現／能逃避法律責任</a:t>
            </a:r>
            <a:endParaRPr lang="en-US" altLang="zh-TW" sz="1300" dirty="0" smtClean="0">
              <a:latin typeface="微軟正黑體" panose="020B0604030504040204" pitchFamily="34" charset="-120"/>
              <a:ea typeface="微軟正黑體" panose="020B0604030504040204" pitchFamily="34" charset="-120"/>
            </a:endParaRPr>
          </a:p>
          <a:p>
            <a:pPr marL="642915" lvl="1"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誤以為自稱不清楚後果便可避過法律責任</a:t>
            </a:r>
            <a:endParaRPr lang="en-US" altLang="zh-TW" sz="1300" dirty="0" smtClean="0">
              <a:latin typeface="微軟正黑體" panose="020B0604030504040204" pitchFamily="34" charset="-120"/>
              <a:ea typeface="微軟正黑體" panose="020B0604030504040204" pitchFamily="34" charset="-120"/>
            </a:endParaRPr>
          </a:p>
          <a:p>
            <a:pPr marL="642915" lvl="1"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以為在互聯網轉發他人資料不屬違法</a:t>
            </a:r>
            <a:endParaRPr lang="en-US" altLang="zh-TW" sz="1300" dirty="0" smtClean="0">
              <a:latin typeface="微軟正黑體" panose="020B0604030504040204" pitchFamily="34" charset="-120"/>
              <a:ea typeface="微軟正黑體" panose="020B0604030504040204" pitchFamily="34" charset="-120"/>
            </a:endParaRPr>
          </a:p>
          <a:p>
            <a:pPr marL="642915" lvl="1"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其他原因</a:t>
            </a:r>
            <a:endParaRPr lang="en-US" altLang="zh-TW" sz="1300" dirty="0" smtClean="0">
              <a:latin typeface="微軟正黑體" panose="020B0604030504040204" pitchFamily="34" charset="-120"/>
              <a:ea typeface="微軟正黑體" panose="020B0604030504040204" pitchFamily="34" charset="-120"/>
            </a:endParaRPr>
          </a:p>
          <a:p>
            <a:pPr marL="185715" marR="0" lvl="0" indent="-185715" algn="l" defTabSz="990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0" dirty="0" smtClean="0">
                <a:latin typeface="微軟正黑體" panose="020B0604030504040204" pitchFamily="34" charset="-120"/>
                <a:ea typeface="微軟正黑體" panose="020B0604030504040204" pitchFamily="34" charset="-120"/>
              </a:rPr>
              <a:t>讓學生明白日常生活中一些無心插柳、以為是微不足道的行為，也</a:t>
            </a:r>
            <a:r>
              <a:rPr lang="zh-TW" altLang="en-US" sz="1400" dirty="0" smtClean="0">
                <a:latin typeface="微軟正黑體" panose="020B0604030504040204" pitchFamily="34" charset="-120"/>
                <a:ea typeface="微軟正黑體" panose="020B0604030504040204" pitchFamily="34" charset="-120"/>
              </a:rPr>
              <a:t>更有可能干犯嚴重罪行</a:t>
            </a:r>
            <a:endParaRPr lang="en-US" altLang="zh-TW" sz="14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6</a:t>
            </a:fld>
            <a:endParaRPr lang="zh-HK" altLang="en-US"/>
          </a:p>
        </p:txBody>
      </p:sp>
    </p:spTree>
    <p:extLst>
      <p:ext uri="{BB962C8B-B14F-4D97-AF65-F5344CB8AC3E}">
        <p14:creationId xmlns:p14="http://schemas.microsoft.com/office/powerpoint/2010/main" val="192914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247775" y="1279525"/>
            <a:ext cx="4603750" cy="3454400"/>
          </a:xfrm>
        </p:spPr>
      </p:sp>
      <p:sp>
        <p:nvSpPr>
          <p:cNvPr id="3" name="備忘稿版面配置區 2"/>
          <p:cNvSpPr>
            <a:spLocks noGrp="1"/>
          </p:cNvSpPr>
          <p:nvPr>
            <p:ph type="body" idx="1"/>
          </p:nvPr>
        </p:nvSpPr>
        <p:spPr/>
        <p:txBody>
          <a:bodyPr/>
          <a:lstStyle/>
          <a:p>
            <a:pPr defTabSz="990478">
              <a:defRPr/>
            </a:pPr>
            <a:r>
              <a:rPr lang="zh-TW" altLang="en-US" sz="1300" dirty="0" smtClean="0">
                <a:latin typeface="微軟正黑體" panose="020B0604030504040204" pitchFamily="34" charset="-120"/>
                <a:ea typeface="微軟正黑體" panose="020B0604030504040204" pitchFamily="34" charset="-120"/>
              </a:rPr>
              <a:t>教學</a:t>
            </a:r>
            <a:r>
              <a:rPr lang="zh-HK" altLang="en-US" sz="1300" dirty="0" smtClean="0">
                <a:latin typeface="微軟正黑體" panose="020B0604030504040204" pitchFamily="34" charset="-120"/>
                <a:ea typeface="微軟正黑體" panose="020B0604030504040204" pitchFamily="34" charset="-120"/>
              </a:rPr>
              <a:t>重點</a:t>
            </a:r>
            <a:r>
              <a:rPr lang="zh-TW" altLang="en-US" sz="1300" dirty="0" smtClean="0">
                <a:latin typeface="微軟正黑體" panose="020B0604030504040204" pitchFamily="34" charset="-120"/>
                <a:ea typeface="微軟正黑體" panose="020B0604030504040204" pitchFamily="34" charset="-120"/>
              </a:rPr>
              <a:t>：</a:t>
            </a:r>
            <a:endParaRPr lang="en-US" altLang="zh-HK" sz="1300" dirty="0">
              <a:latin typeface="微軟正黑體" panose="020B0604030504040204" pitchFamily="34" charset="-120"/>
              <a:ea typeface="微軟正黑體" panose="020B0604030504040204" pitchFamily="34" charset="-120"/>
            </a:endParaRPr>
          </a:p>
          <a:p>
            <a:pPr marL="185715"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讓</a:t>
            </a:r>
            <a:r>
              <a:rPr lang="zh-TW" altLang="en-US" sz="1300" dirty="0">
                <a:latin typeface="微軟正黑體" panose="020B0604030504040204" pitchFamily="34" charset="-120"/>
                <a:ea typeface="微軟正黑體" panose="020B0604030504040204" pitchFamily="34" charset="-120"/>
              </a:rPr>
              <a:t>學生</a:t>
            </a:r>
            <a:r>
              <a:rPr lang="zh-TW" altLang="en-US" sz="1300" dirty="0" smtClean="0">
                <a:latin typeface="微軟正黑體" panose="020B0604030504040204" pitchFamily="34" charset="-120"/>
                <a:ea typeface="微軟正黑體" panose="020B0604030504040204" pitchFamily="34" charset="-120"/>
              </a:rPr>
              <a:t>體會遭起底的</a:t>
            </a:r>
            <a:r>
              <a:rPr lang="zh-TW" altLang="en-US" sz="1300" dirty="0">
                <a:latin typeface="微軟正黑體" panose="020B0604030504040204" pitchFamily="34" charset="-120"/>
                <a:ea typeface="微軟正黑體" panose="020B0604030504040204" pitchFamily="34" charset="-120"/>
              </a:rPr>
              <a:t>感受並引入</a:t>
            </a:r>
            <a:r>
              <a:rPr lang="zh-TW" altLang="en-US" sz="1300" dirty="0" smtClean="0">
                <a:latin typeface="微軟正黑體" panose="020B0604030504040204" pitchFamily="34" charset="-120"/>
                <a:ea typeface="微軟正黑體" panose="020B0604030504040204" pitchFamily="34" charset="-120"/>
              </a:rPr>
              <a:t>課題</a:t>
            </a:r>
            <a:endParaRPr lang="en-US" altLang="zh-TW" sz="1300" dirty="0">
              <a:latin typeface="微軟正黑體" panose="020B0604030504040204" pitchFamily="34" charset="-120"/>
              <a:ea typeface="微軟正黑體" panose="020B0604030504040204" pitchFamily="34" charset="-120"/>
            </a:endParaRPr>
          </a:p>
          <a:p>
            <a:pPr marL="185715" indent="-185715"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教師在教學過程中需注意學生的感受，尤其要留意曾被</a:t>
            </a:r>
            <a:r>
              <a:rPr lang="zh-TW" altLang="en-US" sz="1200" b="0" dirty="0" smtClean="0">
                <a:latin typeface="微軟正黑體" panose="020B0604030504040204" pitchFamily="34" charset="-120"/>
                <a:ea typeface="微軟正黑體" panose="020B0604030504040204" pitchFamily="34" charset="-120"/>
              </a:rPr>
              <a:t>「起底」學生的情緒，應靈活調整教學內容、給予適時的回應，並提供適當的輔導及跟進。</a:t>
            </a:r>
            <a:endParaRPr lang="en-US" altLang="zh-TW" sz="13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7</a:t>
            </a:fld>
            <a:endParaRPr lang="zh-HK" altLang="en-US"/>
          </a:p>
        </p:txBody>
      </p:sp>
    </p:spTree>
    <p:extLst>
      <p:ext uri="{BB962C8B-B14F-4D97-AF65-F5344CB8AC3E}">
        <p14:creationId xmlns:p14="http://schemas.microsoft.com/office/powerpoint/2010/main" val="10874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8</a:t>
            </a:fld>
            <a:endParaRPr lang="zh-HK" altLang="en-US"/>
          </a:p>
        </p:txBody>
      </p:sp>
    </p:spTree>
    <p:extLst>
      <p:ext uri="{BB962C8B-B14F-4D97-AF65-F5344CB8AC3E}">
        <p14:creationId xmlns:p14="http://schemas.microsoft.com/office/powerpoint/2010/main" val="286653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zh-TW" altLang="en-US" sz="1300" dirty="0" smtClean="0"/>
              <a:t>觀看短片</a:t>
            </a:r>
            <a:r>
              <a:rPr lang="zh-TW" altLang="en-US" sz="1300" dirty="0" smtClean="0"/>
              <a:t>：</a:t>
            </a:r>
            <a:r>
              <a:rPr lang="en-US" altLang="zh-TW" sz="1300" dirty="0" smtClean="0"/>
              <a:t>https://www.youtube.com/watch?v=-UBDtlrG2Eo</a:t>
            </a:r>
          </a:p>
          <a:p>
            <a:pPr marL="285750" indent="-285750">
              <a:buFont typeface="Arial" panose="020B0604020202020204" pitchFamily="34" charset="0"/>
              <a:buChar char="•"/>
            </a:pPr>
            <a:r>
              <a:rPr lang="zh-TW" altLang="en-US" sz="1300" dirty="0" smtClean="0"/>
              <a:t>讓學生了解</a:t>
            </a:r>
            <a:endParaRPr lang="en-US" altLang="zh-TW" sz="1300" dirty="0" smtClean="0"/>
          </a:p>
          <a:p>
            <a:pPr marL="742950" lvl="1" indent="-285750">
              <a:buFont typeface="Arial" panose="020B0604020202020204" pitchFamily="34" charset="0"/>
              <a:buChar char="•"/>
            </a:pPr>
            <a:r>
              <a:rPr lang="zh-TW" altLang="en-US" sz="1300" dirty="0" smtClean="0"/>
              <a:t>現時</a:t>
            </a:r>
            <a:r>
              <a:rPr lang="zh-TW" altLang="en-US" sz="1300" dirty="0" smtClean="0"/>
              <a:t>涉及</a:t>
            </a:r>
            <a:r>
              <a:rPr lang="zh-TW" altLang="en-US" sz="1400" b="0" dirty="0" smtClean="0">
                <a:latin typeface="微軟正黑體" panose="020B0604030504040204" pitchFamily="34" charset="-120"/>
                <a:ea typeface="微軟正黑體" panose="020B0604030504040204" pitchFamily="34" charset="-120"/>
              </a:rPr>
              <a:t>「起底」行為的個案數字</a:t>
            </a:r>
            <a:endParaRPr lang="en-US" altLang="zh-TW" sz="1400" b="0"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sz="1300" dirty="0" smtClean="0"/>
              <a:t>與「起</a:t>
            </a:r>
            <a:r>
              <a:rPr lang="zh-TW" altLang="en-US" sz="1300" dirty="0"/>
              <a:t>底」相關的香港</a:t>
            </a:r>
            <a:r>
              <a:rPr lang="zh-TW" altLang="en-US" sz="1300" dirty="0" smtClean="0"/>
              <a:t>法例的內容及作用</a:t>
            </a:r>
            <a:endParaRPr lang="en-US" altLang="zh-TW" sz="1300" dirty="0" smtClean="0"/>
          </a:p>
          <a:p>
            <a:pPr marL="742950" lvl="1" indent="-285750">
              <a:buFont typeface="Arial" panose="020B0604020202020204" pitchFamily="34" charset="0"/>
              <a:buChar char="•"/>
            </a:pPr>
            <a:r>
              <a:rPr lang="zh-TW" altLang="en-US" sz="1200" b="0" dirty="0" smtClean="0">
                <a:latin typeface="微軟正黑體" panose="020B0604030504040204" pitchFamily="34" charset="-120"/>
                <a:ea typeface="微軟正黑體" panose="020B0604030504040204" pitchFamily="34" charset="-120"/>
              </a:rPr>
              <a:t>「起底」行為的涵義，如</a:t>
            </a:r>
            <a:r>
              <a:rPr lang="zh-TW" altLang="en-US" sz="1300" dirty="0" smtClean="0"/>
              <a:t>未經資料當事人同意而披露其個人資料，包括：</a:t>
            </a:r>
            <a:endParaRPr lang="en-US" altLang="zh-TW" sz="1300" dirty="0" smtClean="0"/>
          </a:p>
          <a:p>
            <a:pPr marL="1200150" lvl="2" indent="-285750">
              <a:buFont typeface="Arial" panose="020B0604020202020204" pitchFamily="34" charset="0"/>
              <a:buChar char="•"/>
            </a:pPr>
            <a:r>
              <a:rPr lang="zh-TW" altLang="en-US" sz="1300" dirty="0" smtClean="0"/>
              <a:t>網上公開他人的電話號碼、個人資料</a:t>
            </a:r>
            <a:endParaRPr lang="en-US" altLang="zh-TW" sz="1300" dirty="0" smtClean="0"/>
          </a:p>
          <a:p>
            <a:pPr marL="1200150" lvl="2" indent="-285750">
              <a:buFont typeface="Arial" panose="020B0604020202020204" pitchFamily="34" charset="0"/>
              <a:buChar char="•"/>
            </a:pPr>
            <a:r>
              <a:rPr lang="zh-TW" altLang="en-US" sz="1300" dirty="0" smtClean="0"/>
              <a:t>公開張貼其照片</a:t>
            </a:r>
            <a:endParaRPr lang="en-US" altLang="zh-TW" sz="1300" dirty="0" smtClean="0"/>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00" dirty="0" smtClean="0"/>
              <a:t>有意圖或罔顧是否導致當事人或其家人蒙受指明傷害</a:t>
            </a:r>
            <a:r>
              <a:rPr lang="zh-TW" altLang="en-US" sz="1200" b="0" dirty="0" smtClean="0">
                <a:latin typeface="微軟正黑體" panose="020B0604030504040204" pitchFamily="34" charset="-120"/>
                <a:ea typeface="微軟正黑體" panose="020B0604030504040204" pitchFamily="34" charset="-120"/>
              </a:rPr>
              <a:t>（如遭滋擾、騷擾、纏擾、威脅、恐嚇、對他們的身體或心理造成傷害、造成財產受損）</a:t>
            </a:r>
            <a:endParaRPr lang="en-US" altLang="zh-TW" sz="1200" b="0"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sz="1400" b="0" dirty="0" smtClean="0">
                <a:latin typeface="微軟正黑體" panose="020B0604030504040204" pitchFamily="34" charset="-120"/>
                <a:ea typeface="微軟正黑體" panose="020B0604030504040204" pitchFamily="34" charset="-120"/>
              </a:rPr>
              <a:t>「起底」行為對受害也及其家人的影響（如遭滋擾、騷擾、纏擾、威脅、恐嚇、對他們的身體或心理造成傷害、造成財產受損）</a:t>
            </a:r>
            <a:endParaRPr lang="en-US" altLang="zh-TW" sz="1400" b="0"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sz="1400" b="0" dirty="0" smtClean="0">
                <a:latin typeface="微軟正黑體" panose="020B0604030504040204" pitchFamily="34" charset="-120"/>
                <a:ea typeface="微軟正黑體" panose="020B0604030504040204" pitchFamily="34" charset="-120"/>
              </a:rPr>
              <a:t>許多人因為害怕被「起底」而不願意公開表達自己的意見</a:t>
            </a:r>
            <a:endParaRPr lang="en-US" altLang="zh-TW" sz="1400" b="0"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sz="1400" b="0" dirty="0" smtClean="0">
                <a:latin typeface="微軟正黑體" panose="020B0604030504040204" pitchFamily="34" charset="-120"/>
                <a:ea typeface="微軟正黑體" panose="020B0604030504040204" pitchFamily="34" charset="-120"/>
              </a:rPr>
              <a:t>私隱公署的職責</a:t>
            </a:r>
            <a:endParaRPr lang="en-US" altLang="zh-TW" sz="1400" b="0" dirty="0" smtClean="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TW" altLang="en-US" sz="1300" dirty="0" smtClean="0"/>
              <a:t>提示學生在轉載任何有可能是</a:t>
            </a:r>
            <a:r>
              <a:rPr lang="zh-TW" altLang="en-US" sz="1200" b="0" dirty="0" smtClean="0">
                <a:latin typeface="微軟正黑體" panose="020B0604030504040204" pitchFamily="34" charset="-120"/>
                <a:ea typeface="微軟正黑體" panose="020B0604030504040204" pitchFamily="34" charset="-120"/>
              </a:rPr>
              <a:t>「起底」的訊息前要三思，以免觸犯法例</a:t>
            </a:r>
            <a:endParaRPr lang="en-US" altLang="zh-TW" sz="1200" b="0" dirty="0" smtClean="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endParaRPr lang="en-US" altLang="zh-TW" sz="1300" dirty="0" smtClean="0"/>
          </a:p>
          <a:p>
            <a:pPr marL="285750" lvl="0" indent="-285750">
              <a:buFont typeface="Arial" panose="020B0604020202020204" pitchFamily="34" charset="0"/>
              <a:buChar char="•"/>
            </a:pPr>
            <a:endParaRPr lang="en-US" altLang="zh-TW" sz="1300" dirty="0" smtClean="0"/>
          </a:p>
          <a:p>
            <a:pPr marL="0" lvl="0" indent="0">
              <a:buFont typeface="Arial" panose="020B0604020202020204" pitchFamily="34" charset="0"/>
              <a:buNone/>
            </a:pPr>
            <a:r>
              <a:rPr lang="zh-TW" altLang="en-US" sz="1300" dirty="0" smtClean="0"/>
              <a:t>參考資料：</a:t>
            </a:r>
            <a:endParaRPr lang="en-US" altLang="zh-TW" sz="1300" dirty="0"/>
          </a:p>
          <a:p>
            <a:pPr marL="285750" indent="-285750">
              <a:buFont typeface="Arial" panose="020B0604020202020204" pitchFamily="34" charset="0"/>
              <a:buChar char="•"/>
            </a:pPr>
            <a:r>
              <a:rPr lang="zh-TW" altLang="en-US" sz="1300" dirty="0" smtClean="0"/>
              <a:t>隨著</a:t>
            </a:r>
            <a:r>
              <a:rPr lang="en-US" altLang="zh-TW" sz="1300" dirty="0"/>
              <a:t>《2021</a:t>
            </a:r>
            <a:r>
              <a:rPr lang="zh-TW" altLang="en-US" sz="1300" dirty="0"/>
              <a:t>年個人</a:t>
            </a:r>
            <a:r>
              <a:rPr lang="zh-TW" altLang="en-US" sz="1300" dirty="0" smtClean="0"/>
              <a:t>資料（私隱）（修訂）條例</a:t>
            </a:r>
            <a:r>
              <a:rPr lang="zh-TW" altLang="en-US" sz="1300" dirty="0"/>
              <a:t>草案</a:t>
            </a:r>
            <a:r>
              <a:rPr lang="en-US" altLang="zh-TW" sz="1300" dirty="0" smtClean="0"/>
              <a:t>》</a:t>
            </a:r>
            <a:r>
              <a:rPr lang="zh-TW" altLang="en-US" sz="1300" dirty="0" smtClean="0"/>
              <a:t>（</a:t>
            </a:r>
            <a:r>
              <a:rPr lang="en-US" altLang="zh-TW" sz="1300" dirty="0" smtClean="0"/>
              <a:t>《</a:t>
            </a:r>
            <a:r>
              <a:rPr lang="zh-TW" altLang="en-US" sz="1300" dirty="0"/>
              <a:t>條例草案</a:t>
            </a:r>
            <a:r>
              <a:rPr lang="en-US" altLang="zh-TW" sz="1300" dirty="0" smtClean="0"/>
              <a:t>》</a:t>
            </a:r>
            <a:r>
              <a:rPr lang="zh-TW" altLang="en-US" sz="1300" dirty="0" smtClean="0"/>
              <a:t>）於</a:t>
            </a:r>
            <a:r>
              <a:rPr lang="en-US" altLang="zh-TW" sz="1300" dirty="0"/>
              <a:t>2021</a:t>
            </a:r>
            <a:r>
              <a:rPr lang="zh-TW" altLang="en-US" sz="1300" dirty="0"/>
              <a:t>年</a:t>
            </a:r>
            <a:r>
              <a:rPr lang="en-US" altLang="zh-TW" sz="1300" dirty="0"/>
              <a:t>9</a:t>
            </a:r>
            <a:r>
              <a:rPr lang="zh-TW" altLang="en-US" sz="1300" dirty="0"/>
              <a:t>月</a:t>
            </a:r>
            <a:r>
              <a:rPr lang="en-US" altLang="zh-TW" sz="1300" dirty="0"/>
              <a:t>29</a:t>
            </a:r>
            <a:r>
              <a:rPr lang="zh-TW" altLang="en-US" sz="1300" dirty="0"/>
              <a:t>日通過，</a:t>
            </a:r>
            <a:r>
              <a:rPr lang="en-US" altLang="zh-TW" sz="1300" dirty="0"/>
              <a:t>《</a:t>
            </a:r>
            <a:r>
              <a:rPr lang="zh-TW" altLang="en-US" sz="1300" dirty="0"/>
              <a:t>個人</a:t>
            </a:r>
            <a:r>
              <a:rPr lang="zh-TW" altLang="en-US" sz="1300" dirty="0" smtClean="0"/>
              <a:t>資料（私隱）條例</a:t>
            </a:r>
            <a:r>
              <a:rPr lang="en-US" altLang="zh-TW" sz="1300" dirty="0" smtClean="0"/>
              <a:t>》</a:t>
            </a:r>
            <a:r>
              <a:rPr lang="zh-TW" altLang="en-US" sz="1300" dirty="0" smtClean="0"/>
              <a:t>（</a:t>
            </a:r>
            <a:r>
              <a:rPr lang="en-US" altLang="zh-TW" sz="1300" dirty="0" smtClean="0"/>
              <a:t>《</a:t>
            </a:r>
            <a:r>
              <a:rPr lang="zh-TW" altLang="en-US" sz="1300" dirty="0"/>
              <a:t>私隱條例</a:t>
            </a:r>
            <a:r>
              <a:rPr lang="en-US" altLang="zh-TW" sz="1300" dirty="0" smtClean="0"/>
              <a:t>》</a:t>
            </a:r>
            <a:r>
              <a:rPr lang="zh-TW" altLang="en-US" sz="1300" dirty="0" smtClean="0"/>
              <a:t>）有關</a:t>
            </a:r>
            <a:r>
              <a:rPr lang="zh-TW" altLang="en-US" sz="1300" dirty="0"/>
              <a:t>「起底」的修訂條文於</a:t>
            </a:r>
            <a:r>
              <a:rPr lang="en-US" altLang="zh-TW" sz="1300" dirty="0"/>
              <a:t>2021</a:t>
            </a:r>
            <a:r>
              <a:rPr lang="zh-TW" altLang="en-US" sz="1300" dirty="0"/>
              <a:t>年</a:t>
            </a:r>
            <a:r>
              <a:rPr lang="en-US" altLang="zh-TW" sz="1300" dirty="0"/>
              <a:t>10</a:t>
            </a:r>
            <a:r>
              <a:rPr lang="zh-TW" altLang="en-US" sz="1300" dirty="0"/>
              <a:t>月</a:t>
            </a:r>
            <a:r>
              <a:rPr lang="en-US" altLang="zh-TW" sz="1300" dirty="0"/>
              <a:t>8</a:t>
            </a:r>
            <a:r>
              <a:rPr lang="zh-TW" altLang="en-US" sz="1300" dirty="0"/>
              <a:t>日正式生效</a:t>
            </a:r>
            <a:r>
              <a:rPr lang="zh-TW" altLang="en-US" sz="1300" dirty="0" smtClean="0"/>
              <a:t>。</a:t>
            </a:r>
            <a:endParaRPr lang="en-US" altLang="zh-TW" sz="1300" dirty="0" smtClean="0"/>
          </a:p>
          <a:p>
            <a:pPr marL="285750" indent="-285750">
              <a:buFont typeface="Arial" panose="020B0604020202020204" pitchFamily="34" charset="0"/>
              <a:buChar char="•"/>
            </a:pPr>
            <a:r>
              <a:rPr lang="zh-TW" altLang="en-US" dirty="0" smtClean="0"/>
              <a:t>相關條文內容：</a:t>
            </a:r>
            <a:r>
              <a:rPr lang="en-US" altLang="zh-HK" dirty="0" smtClean="0"/>
              <a:t>https</a:t>
            </a:r>
            <a:r>
              <a:rPr lang="zh-HK" altLang="en-US" dirty="0" smtClean="0"/>
              <a:t>：</a:t>
            </a:r>
            <a:r>
              <a:rPr lang="en-US" altLang="zh-HK" dirty="0" smtClean="0"/>
              <a:t>//www.gld.gov.hk/egazette/pdf/20212540/cs12021254032.pdf </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9</a:t>
            </a:fld>
            <a:endParaRPr lang="zh-HK" altLang="en-US"/>
          </a:p>
        </p:txBody>
      </p:sp>
    </p:spTree>
    <p:extLst>
      <p:ext uri="{BB962C8B-B14F-4D97-AF65-F5344CB8AC3E}">
        <p14:creationId xmlns:p14="http://schemas.microsoft.com/office/powerpoint/2010/main" val="1148809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rot="21420000">
            <a:off x="3669071" y="4714242"/>
            <a:ext cx="4607740" cy="942356"/>
          </a:xfrm>
          <a:prstGeom prst="rect">
            <a:avLst/>
          </a:prstGeom>
        </p:spPr>
        <p:txBody>
          <a:bodyPr/>
          <a:lstStyle>
            <a:lvl1pPr algn="ctr">
              <a:defRPr sz="4200">
                <a:solidFill>
                  <a:schemeClr val="accent1">
                    <a:lumMod val="50000"/>
                  </a:schemeClr>
                </a:solidFill>
              </a:defRPr>
            </a:lvl1pPr>
          </a:lstStyle>
          <a:p>
            <a:fld id="{90448882-45A1-4D2A-B657-03608055354D}" type="datetime1">
              <a:rPr lang="en-US" altLang="zh-TW" smtClean="0"/>
              <a:t>4/21/2023</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0320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473562" y="5757334"/>
            <a:ext cx="2838450" cy="498470"/>
          </a:xfrm>
          <a:prstGeom prst="rect">
            <a:avLst/>
          </a:prstGeom>
        </p:spPr>
        <p:txBody>
          <a:bodyPr/>
          <a:lstStyle/>
          <a:p>
            <a:fld id="{AB0985D6-C08D-4963-9884-1B577233ED74}" type="datetime1">
              <a:rPr lang="en-US" altLang="zh-TW" smtClean="0"/>
              <a:t>4/21/2023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827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473562" y="5757334"/>
            <a:ext cx="2838450" cy="498470"/>
          </a:xfrm>
          <a:prstGeom prst="rect">
            <a:avLst/>
          </a:prstGeom>
        </p:spPr>
        <p:txBody>
          <a:bodyPr/>
          <a:lstStyle/>
          <a:p>
            <a:fld id="{977A5179-EFCD-4558-B99C-2F8F07459D74}" type="datetime1">
              <a:rPr lang="en-US" altLang="zh-TW" smtClean="0"/>
              <a:t>4/21/2023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4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473562" y="5757334"/>
            <a:ext cx="2838450" cy="498470"/>
          </a:xfrm>
          <a:prstGeom prst="rect">
            <a:avLst/>
          </a:prstGeom>
        </p:spPr>
        <p:txBody>
          <a:bodyPr/>
          <a:lstStyle/>
          <a:p>
            <a:fld id="{ADD2D05A-060C-4158-B763-8FB15F4B8E0F}" type="datetime1">
              <a:rPr lang="en-US" altLang="zh-TW" smtClean="0"/>
              <a:t>4/21/2023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285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473562" y="5757334"/>
            <a:ext cx="2838450" cy="498470"/>
          </a:xfrm>
          <a:prstGeom prst="rect">
            <a:avLst/>
          </a:prstGeom>
        </p:spPr>
        <p:txBody>
          <a:bodyPr/>
          <a:lstStyle/>
          <a:p>
            <a:fld id="{12CD6FD1-9FAD-4C7B-AB4A-6074DDD03D93}" type="datetime1">
              <a:rPr lang="en-US" altLang="zh-TW" smtClean="0"/>
              <a:t>4/21/2023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01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zh-TW" altLang="en-US"/>
              <a:t>按一下以編輯母片標題樣式</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a:xfrm>
            <a:off x="5473562" y="5757334"/>
            <a:ext cx="2838450" cy="498470"/>
          </a:xfrm>
          <a:prstGeom prst="rect">
            <a:avLst/>
          </a:prstGeom>
        </p:spPr>
        <p:txBody>
          <a:bodyPr/>
          <a:lstStyle/>
          <a:p>
            <a:fld id="{7EF8E171-B9E8-483F-B285-A2BCD7227CE7}" type="datetime1">
              <a:rPr lang="en-US" altLang="zh-TW" smtClean="0"/>
              <a:t>4/21/2023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80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zh-TW" altLang="en-US"/>
              <a:t>按一下以編輯母片標題樣式</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a:xfrm>
            <a:off x="5473562" y="5757334"/>
            <a:ext cx="2838450" cy="498470"/>
          </a:xfrm>
          <a:prstGeom prst="rect">
            <a:avLst/>
          </a:prstGeom>
        </p:spPr>
        <p:txBody>
          <a:bodyPr/>
          <a:lstStyle/>
          <a:p>
            <a:fld id="{3B933345-24DD-401A-B0D7-0C6AC488AAA5}" type="datetime1">
              <a:rPr lang="en-US" altLang="zh-TW" smtClean="0"/>
              <a:t>4/21/2023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182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E1A4A0D0-8684-45A9-8628-508059A06A0F}" type="datetime1">
              <a:rPr lang="en-US" altLang="zh-TW" smtClean="0"/>
              <a:t>4/21/2023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857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BEF22E71-1777-4716-9E19-10F23BF71F2A}" type="datetime1">
              <a:rPr lang="en-US" altLang="zh-TW" smtClean="0"/>
              <a:t>4/21/2023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53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AFCBE2E2-8294-49A9-8180-0033BBF33AAE}" type="datetime1">
              <a:rPr lang="en-US" altLang="zh-TW" smtClean="0"/>
              <a:t>4/21/2023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12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zh-TW" altLang="en-US"/>
              <a:t>按一下以編輯母片標題樣式</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70C360F2-8D60-4DD9-8060-77DB8B7FD6F0}" type="datetime1">
              <a:rPr lang="en-US" altLang="zh-TW" smtClean="0"/>
              <a:t>4/21/2023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32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5473562" y="5757334"/>
            <a:ext cx="2838450" cy="498470"/>
          </a:xfrm>
          <a:prstGeom prst="rect">
            <a:avLst/>
          </a:prstGeom>
        </p:spPr>
        <p:txBody>
          <a:bodyPr/>
          <a:lstStyle/>
          <a:p>
            <a:fld id="{E57BC4E2-1D8C-43A8-A7A9-A70A3F46AD6B}" type="datetime1">
              <a:rPr lang="en-US" altLang="zh-TW" smtClean="0"/>
              <a:t>4/21/2023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73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514352" y="2861733"/>
            <a:ext cx="3816534"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4495477" y="2861733"/>
            <a:ext cx="3816535"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5473562" y="5757334"/>
            <a:ext cx="2838450" cy="498470"/>
          </a:xfrm>
          <a:prstGeom prst="rect">
            <a:avLst/>
          </a:prstGeom>
        </p:spPr>
        <p:txBody>
          <a:bodyPr/>
          <a:lstStyle/>
          <a:p>
            <a:fld id="{9903D46B-FA09-4FA2-8B62-2C324989EE9D}" type="datetime1">
              <a:rPr lang="en-US" altLang="zh-TW" smtClean="0"/>
              <a:t>4/21/2023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955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5473562" y="5757334"/>
            <a:ext cx="2838450" cy="498470"/>
          </a:xfrm>
          <a:prstGeom prst="rect">
            <a:avLst/>
          </a:prstGeom>
        </p:spPr>
        <p:txBody>
          <a:bodyPr/>
          <a:lstStyle/>
          <a:p>
            <a:fld id="{DF864D64-D884-43A2-B342-94C40D6257BC}" type="datetime1">
              <a:rPr lang="en-US" altLang="zh-TW" smtClean="0"/>
              <a:t>4/21/2023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32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73562" y="5757334"/>
            <a:ext cx="2838450" cy="498470"/>
          </a:xfrm>
          <a:prstGeom prst="rect">
            <a:avLst/>
          </a:prstGeom>
        </p:spPr>
        <p:txBody>
          <a:bodyPr/>
          <a:lstStyle/>
          <a:p>
            <a:fld id="{F9F4F110-8287-420B-9F8E-D1736F51513F}" type="datetime1">
              <a:rPr lang="en-US" altLang="zh-TW" smtClean="0"/>
              <a:t>4/21/2023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441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473562" y="5757334"/>
            <a:ext cx="2838450" cy="498470"/>
          </a:xfrm>
          <a:prstGeom prst="rect">
            <a:avLst/>
          </a:prstGeom>
        </p:spPr>
        <p:txBody>
          <a:bodyPr/>
          <a:lstStyle/>
          <a:p>
            <a:fld id="{D9C4C51B-D9A5-44B7-8F7A-70112FAFA6C7}" type="datetime1">
              <a:rPr lang="en-US" altLang="zh-TW" smtClean="0"/>
              <a:t>4/21/2023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536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473562" y="5757334"/>
            <a:ext cx="2838450" cy="498470"/>
          </a:xfrm>
          <a:prstGeom prst="rect">
            <a:avLst/>
          </a:prstGeom>
        </p:spPr>
        <p:txBody>
          <a:bodyPr/>
          <a:lstStyle/>
          <a:p>
            <a:fld id="{7657A85A-730F-46EC-B04F-ECD51BE91A6B}" type="datetime1">
              <a:rPr lang="en-US" altLang="zh-TW" smtClean="0"/>
              <a:t>4/21/2023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543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userDrawn="1"/>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latin typeface="微軟正黑體" panose="020B0604030504040204" pitchFamily="34" charset="-120"/>
                <a:ea typeface="微軟正黑體" panose="020B0604030504040204" pitchFamily="34" charset="-120"/>
              </a:defRPr>
            </a:lvl1pPr>
          </a:lstStyle>
          <a:p>
            <a:endParaRPr lang="en-US" dirty="0"/>
          </a:p>
        </p:txBody>
      </p:sp>
      <p:sp>
        <p:nvSpPr>
          <p:cNvPr id="6" name="Slide Number Placeholder 5"/>
          <p:cNvSpPr>
            <a:spLocks noGrp="1"/>
          </p:cNvSpPr>
          <p:nvPr>
            <p:ph type="sldNum" sz="quarter" idx="4"/>
          </p:nvPr>
        </p:nvSpPr>
        <p:spPr>
          <a:xfrm>
            <a:off x="7979898" y="5737520"/>
            <a:ext cx="680390" cy="498470"/>
          </a:xfrm>
          <a:prstGeom prst="rect">
            <a:avLst/>
          </a:prstGeom>
        </p:spPr>
        <p:txBody>
          <a:bodyPr vert="horz" lIns="91440" tIns="45720" rIns="91440" bIns="45720" rtlCol="0" anchor="ctr"/>
          <a:lstStyle>
            <a:lvl1pPr algn="ctr">
              <a:defRPr sz="2800" cap="all" baseline="0">
                <a:solidFill>
                  <a:schemeClr val="bg1"/>
                </a:solidFill>
                <a:latin typeface="微軟正黑體" panose="020B0604030504040204" pitchFamily="34" charset="-120"/>
                <a:ea typeface="微軟正黑體" panose="020B0604030504040204" pitchFamily="34" charset="-12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81068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4t_vVb7mE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HKPChannel/abou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b.gov.hk/attachment/tc/curriculum-development/4-key-tasks/moral-civic/lea/2020Oct%20update/I%20dont%20like%20to%20be%20KOL_Cyberbullying%20(1).pptx"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pcpd.org.hk/tc_chi/doxxing/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hcan.hk/zh-hk/theme/bullying/index.html"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cpd.org.hk/tc_chi/doxxing/index.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youtu.be/Il3BYQfSc5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j1BZ18MW7o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cpd.org.hk/tc_chi/news_events/media_statements/press_20221215.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BDtlrG2E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89556" y="1819944"/>
            <a:ext cx="6789107" cy="200054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生活事件</a:t>
            </a:r>
            <a:r>
              <a:rPr kumimoji="0" lang="zh-TW" altLang="en-US" sz="2400" b="0"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事例：</a:t>
            </a:r>
            <a:endParaRPr kumimoji="0" lang="en-US" altLang="zh-TW" sz="2400" b="0"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1100" b="0"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lvl="0" algn="ctr">
              <a:defRPr/>
            </a:pPr>
            <a:r>
              <a:rPr lang="zh-TW" altLang="en-US" sz="4800" b="1" dirty="0">
                <a:solidFill>
                  <a:prstClr val="white"/>
                </a:solidFill>
                <a:latin typeface="微軟正黑體" panose="020B0604030504040204" pitchFamily="34" charset="-120"/>
                <a:ea typeface="微軟正黑體" panose="020B0604030504040204" pitchFamily="34" charset="-120"/>
              </a:rPr>
              <a:t>「為何別人認識我？</a:t>
            </a:r>
            <a:r>
              <a:rPr lang="zh-TW" altLang="en-US" sz="4800" b="1" dirty="0" smtClean="0">
                <a:solidFill>
                  <a:prstClr val="white"/>
                </a:solidFill>
                <a:latin typeface="微軟正黑體" panose="020B0604030504040204" pitchFamily="34" charset="-120"/>
                <a:ea typeface="微軟正黑體" panose="020B0604030504040204" pitchFamily="34" charset="-120"/>
              </a:rPr>
              <a:t>」</a:t>
            </a:r>
            <a:endParaRPr lang="en-US" altLang="zh-TW" sz="4800" b="1" dirty="0" smtClean="0">
              <a:solidFill>
                <a:prstClr val="white"/>
              </a:solidFill>
              <a:latin typeface="微軟正黑體" panose="020B0604030504040204" pitchFamily="34" charset="-120"/>
              <a:ea typeface="微軟正黑體" panose="020B0604030504040204" pitchFamily="34" charset="-120"/>
            </a:endParaRPr>
          </a:p>
          <a:p>
            <a:pPr lvl="0" algn="ctr">
              <a:defRPr/>
            </a:pPr>
            <a:r>
              <a:rPr lang="zh-TW" altLang="en-US" sz="4000" dirty="0" smtClean="0">
                <a:solidFill>
                  <a:prstClr val="white"/>
                </a:solidFill>
                <a:latin typeface="微軟正黑體" panose="020B0604030504040204" pitchFamily="34" charset="-120"/>
                <a:ea typeface="微軟正黑體" panose="020B0604030504040204" pitchFamily="34" charset="-120"/>
              </a:rPr>
              <a:t>（網上起底行為）</a:t>
            </a:r>
            <a:endParaRPr lang="zh-TW" altLang="en-US" sz="4000" dirty="0">
              <a:solidFill>
                <a:prstClr val="white"/>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573566" y="4896585"/>
            <a:ext cx="4316599" cy="1152394"/>
          </a:xfrm>
          <a:prstGeom prst="rect">
            <a:avLst/>
          </a:prstGeom>
          <a:solidFill>
            <a:srgbClr val="E6E7E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0">
              <a:defRPr/>
            </a:pPr>
            <a:r>
              <a:rPr lang="zh-TW" altLang="en-US" b="1" dirty="0">
                <a:solidFill>
                  <a:srgbClr val="424242">
                    <a:lumMod val="75000"/>
                  </a:srgbClr>
                </a:solidFill>
                <a:latin typeface="微軟正黑體" panose="020B0604030504040204" pitchFamily="34" charset="-120"/>
                <a:ea typeface="微軟正黑體" panose="020B0604030504040204" pitchFamily="34" charset="-120"/>
              </a:rPr>
              <a:t>價值觀</a:t>
            </a:r>
            <a:r>
              <a:rPr lang="zh-TW" altLang="en-US" b="1" dirty="0" smtClean="0">
                <a:solidFill>
                  <a:srgbClr val="424242">
                    <a:lumMod val="75000"/>
                  </a:srgbClr>
                </a:solidFill>
                <a:latin typeface="微軟正黑體" panose="020B0604030504040204" pitchFamily="34" charset="-120"/>
                <a:ea typeface="微軟正黑體" panose="020B0604030504040204" pitchFamily="34" charset="-120"/>
              </a:rPr>
              <a:t>教育（媒體和資訊素養教育）</a:t>
            </a:r>
            <a:endParaRPr lang="en-US" altLang="zh-TW" b="1" dirty="0">
              <a:solidFill>
                <a:srgbClr val="424242">
                  <a:lumMod val="75000"/>
                </a:srgbClr>
              </a:solidFill>
              <a:latin typeface="微軟正黑體" panose="020B0604030504040204" pitchFamily="34" charset="-120"/>
              <a:ea typeface="微軟正黑體" panose="020B0604030504040204" pitchFamily="34" charset="-120"/>
            </a:endParaRPr>
          </a:p>
          <a:p>
            <a:pPr marL="174625" lvl="0">
              <a:defRPr/>
            </a:pPr>
            <a:r>
              <a:rPr lang="zh-TW" altLang="en-US" b="1" dirty="0" smtClean="0">
                <a:solidFill>
                  <a:srgbClr val="424242">
                    <a:lumMod val="75000"/>
                  </a:srgbClr>
                </a:solidFill>
                <a:latin typeface="微軟正黑體" panose="020B0604030504040204" pitchFamily="34" charset="-120"/>
                <a:ea typeface="微軟正黑體" panose="020B0604030504040204" pitchFamily="34" charset="-120"/>
              </a:rPr>
              <a:t>初中至高中</a:t>
            </a:r>
            <a:endParaRPr lang="zh-TW" altLang="en-US" b="1" dirty="0">
              <a:solidFill>
                <a:srgbClr val="424242">
                  <a:lumMod val="75000"/>
                </a:srgbClr>
              </a:solidFill>
              <a:latin typeface="微軟正黑體" panose="020B0604030504040204" pitchFamily="34" charset="-120"/>
              <a:ea typeface="微軟正黑體" panose="020B0604030504040204" pitchFamily="34" charset="-120"/>
            </a:endParaRPr>
          </a:p>
          <a:p>
            <a:pPr marL="174625" lvl="0">
              <a:defRPr/>
            </a:pPr>
            <a:r>
              <a:rPr lang="zh-TW" altLang="en-US" b="1" dirty="0" smtClean="0">
                <a:solidFill>
                  <a:srgbClr val="424242">
                    <a:lumMod val="75000"/>
                  </a:srgbClr>
                </a:solidFill>
                <a:latin typeface="微軟正黑體" panose="020B0604030504040204" pitchFamily="34" charset="-120"/>
                <a:ea typeface="微軟正黑體" panose="020B0604030504040204" pitchFamily="34" charset="-120"/>
              </a:rPr>
              <a:t>教育局</a:t>
            </a:r>
            <a:endParaRPr lang="en-US" altLang="zh-TW" b="1" dirty="0" smtClean="0">
              <a:solidFill>
                <a:srgbClr val="424242">
                  <a:lumMod val="75000"/>
                </a:srgbClr>
              </a:solidFill>
              <a:latin typeface="微軟正黑體" panose="020B0604030504040204" pitchFamily="34" charset="-120"/>
              <a:ea typeface="微軟正黑體" panose="020B0604030504040204" pitchFamily="34" charset="-120"/>
            </a:endParaRPr>
          </a:p>
          <a:p>
            <a:pPr marL="174625" lvl="0">
              <a:defRPr/>
            </a:pPr>
            <a:r>
              <a:rPr lang="zh-TW" altLang="en-US" b="1" dirty="0" smtClean="0">
                <a:solidFill>
                  <a:srgbClr val="424242">
                    <a:lumMod val="75000"/>
                  </a:srgbClr>
                </a:solidFill>
                <a:latin typeface="微軟正黑體" panose="020B0604030504040204" pitchFamily="34" charset="-120"/>
                <a:ea typeface="微軟正黑體" panose="020B0604030504040204" pitchFamily="34" charset="-120"/>
              </a:rPr>
              <a:t>德育</a:t>
            </a:r>
            <a:r>
              <a:rPr lang="zh-TW" altLang="en-US" b="1" dirty="0">
                <a:solidFill>
                  <a:srgbClr val="424242">
                    <a:lumMod val="75000"/>
                  </a:srgbClr>
                </a:solidFill>
                <a:latin typeface="微軟正黑體" panose="020B0604030504040204" pitchFamily="34" charset="-120"/>
                <a:ea typeface="微軟正黑體" panose="020B0604030504040204" pitchFamily="34" charset="-120"/>
              </a:rPr>
              <a:t>、公民及國民教育</a:t>
            </a:r>
            <a:r>
              <a:rPr lang="zh-TW" altLang="en-US" b="1" dirty="0" smtClean="0">
                <a:solidFill>
                  <a:srgbClr val="424242">
                    <a:lumMod val="75000"/>
                  </a:srgbClr>
                </a:solidFill>
                <a:latin typeface="微軟正黑體" panose="020B0604030504040204" pitchFamily="34" charset="-120"/>
                <a:ea typeface="微軟正黑體" panose="020B0604030504040204" pitchFamily="34" charset="-120"/>
              </a:rPr>
              <a:t>組</a:t>
            </a:r>
            <a:r>
              <a:rPr lang="en-US" altLang="zh-TW" b="1" dirty="0" smtClean="0">
                <a:solidFill>
                  <a:srgbClr val="424242">
                    <a:lumMod val="75000"/>
                  </a:srgbClr>
                </a:solidFill>
                <a:latin typeface="微軟正黑體" panose="020B0604030504040204" pitchFamily="34" charset="-120"/>
                <a:ea typeface="微軟正黑體" panose="020B0604030504040204" pitchFamily="34" charset="-120"/>
              </a:rPr>
              <a:t>1</a:t>
            </a:r>
            <a:r>
              <a:rPr lang="zh-TW" altLang="en-US" b="1" dirty="0" smtClean="0">
                <a:solidFill>
                  <a:srgbClr val="424242">
                    <a:lumMod val="75000"/>
                  </a:srgbClr>
                </a:solidFill>
                <a:latin typeface="微軟正黑體" panose="020B0604030504040204" pitchFamily="34" charset="-120"/>
                <a:ea typeface="微軟正黑體" panose="020B0604030504040204" pitchFamily="34" charset="-120"/>
              </a:rPr>
              <a:t>製作</a:t>
            </a:r>
            <a:endParaRPr kumimoji="0" lang="zh-TW" altLang="en-US" sz="1800" b="1" i="0" u="none" strike="noStrike" kern="1200" cap="none" spc="0" normalizeH="0" baseline="0" noProof="0" dirty="0">
              <a:ln>
                <a:noFill/>
              </a:ln>
              <a:solidFill>
                <a:srgbClr val="424242">
                  <a:lumMod val="75000"/>
                </a:srgbClr>
              </a:solidFill>
              <a:effectLst/>
              <a:uLnTx/>
              <a:uFillTx/>
              <a:latin typeface="Impact" panose="020B0806030902050204"/>
              <a:ea typeface="新細明體" panose="02020500000000000000" pitchFamily="18" charset="-120"/>
              <a:cs typeface="+mn-cs"/>
            </a:endParaRPr>
          </a:p>
        </p:txBody>
      </p:sp>
      <p:pic>
        <p:nvPicPr>
          <p:cNvPr id="13" name="圖片 12"/>
          <p:cNvPicPr>
            <a:picLocks noChangeAspect="1"/>
          </p:cNvPicPr>
          <p:nvPr/>
        </p:nvPicPr>
        <p:blipFill rotWithShape="1">
          <a:blip r:embed="rId4">
            <a:extLst>
              <a:ext uri="{28A0092B-C50C-407E-A947-70E740481C1C}">
                <a14:useLocalDpi xmlns:a14="http://schemas.microsoft.com/office/drawing/2010/main" val="0"/>
              </a:ext>
            </a:extLst>
          </a:blip>
          <a:srcRect l="15267" t="63745" r="53712"/>
          <a:stretch/>
        </p:blipFill>
        <p:spPr>
          <a:xfrm flipH="1">
            <a:off x="6613742" y="5010411"/>
            <a:ext cx="1828800" cy="2386208"/>
          </a:xfrm>
          <a:prstGeom prst="rect">
            <a:avLst/>
          </a:prstGeom>
        </p:spPr>
      </p:pic>
      <p:sp>
        <p:nvSpPr>
          <p:cNvPr id="5" name="文字方塊 4"/>
          <p:cNvSpPr txBox="1"/>
          <p:nvPr/>
        </p:nvSpPr>
        <p:spPr>
          <a:xfrm>
            <a:off x="7102887" y="6439837"/>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Images</a:t>
            </a:r>
            <a:r>
              <a:rPr kumimoji="0" lang="zh-HK" alt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a:t>
            </a:r>
            <a:r>
              <a:rPr kumimoji="0" lang="en-US" altLang="zh-HK"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 www.freepik.com</a:t>
            </a:r>
            <a:endParaRPr kumimoji="0" lang="zh-H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 name="圓角矩形 3"/>
          <p:cNvSpPr/>
          <p:nvPr/>
        </p:nvSpPr>
        <p:spPr>
          <a:xfrm rot="20950608">
            <a:off x="7544654" y="4422782"/>
            <a:ext cx="1063503" cy="1449582"/>
          </a:xfrm>
          <a:prstGeom prst="roundRect">
            <a:avLst>
              <a:gd name="adj" fmla="val 13625"/>
            </a:avLst>
          </a:pr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rgbClr val="424242">
                    <a:lumMod val="75000"/>
                  </a:srgbClr>
                </a:solidFill>
                <a:effectLst/>
                <a:uLnTx/>
                <a:uFillTx/>
                <a:latin typeface="微軟正黑體" panose="020B0604030504040204" pitchFamily="34" charset="-120"/>
                <a:ea typeface="微軟正黑體" panose="020B0604030504040204" pitchFamily="34" charset="-120"/>
                <a:cs typeface="+mn-cs"/>
              </a:rPr>
              <a:t>2023</a:t>
            </a:r>
            <a:r>
              <a:rPr kumimoji="0" lang="zh-TW" altLang="en-US" sz="1800" b="1" i="0" u="none" strike="noStrike" kern="1200" cap="none" spc="0" normalizeH="0" baseline="0" noProof="0" dirty="0" smtClean="0">
                <a:ln>
                  <a:noFill/>
                </a:ln>
                <a:solidFill>
                  <a:srgbClr val="424242">
                    <a:lumMod val="75000"/>
                  </a:srgbClr>
                </a:solidFill>
                <a:effectLst/>
                <a:uLnTx/>
                <a:uFillTx/>
                <a:latin typeface="微軟正黑體" panose="020B0604030504040204" pitchFamily="34" charset="-120"/>
                <a:ea typeface="微軟正黑體" panose="020B0604030504040204" pitchFamily="34" charset="-120"/>
                <a:cs typeface="+mn-cs"/>
              </a:rPr>
              <a:t>年</a:t>
            </a:r>
            <a:r>
              <a:rPr kumimoji="0" lang="en-US" altLang="zh-TW" sz="1800" b="1" i="0" u="none" strike="noStrike" kern="1200" cap="none" spc="0" normalizeH="0" baseline="0" noProof="0" dirty="0" smtClean="0">
                <a:ln>
                  <a:noFill/>
                </a:ln>
                <a:solidFill>
                  <a:srgbClr val="424242">
                    <a:lumMod val="75000"/>
                  </a:srgbClr>
                </a:solidFill>
                <a:effectLst/>
                <a:uLnTx/>
                <a:uFillTx/>
                <a:latin typeface="微軟正黑體" panose="020B0604030504040204" pitchFamily="34" charset="-120"/>
                <a:ea typeface="微軟正黑體" panose="020B0604030504040204" pitchFamily="34" charset="-120"/>
                <a:cs typeface="+mn-cs"/>
              </a:rPr>
              <a:t>4</a:t>
            </a:r>
            <a:r>
              <a:rPr kumimoji="0" lang="zh-TW" altLang="en-US" sz="1800" b="1" i="0" u="none" strike="noStrike" kern="1200" cap="none" spc="0" normalizeH="0" baseline="0" noProof="0" dirty="0" smtClean="0">
                <a:ln>
                  <a:noFill/>
                </a:ln>
                <a:solidFill>
                  <a:srgbClr val="424242">
                    <a:lumMod val="75000"/>
                  </a:srgbClr>
                </a:solidFill>
                <a:effectLst/>
                <a:uLnTx/>
                <a:uFillTx/>
                <a:latin typeface="微軟正黑體" panose="020B0604030504040204" pitchFamily="34" charset="-120"/>
                <a:ea typeface="微軟正黑體" panose="020B0604030504040204" pitchFamily="34" charset="-120"/>
                <a:cs typeface="+mn-cs"/>
              </a:rPr>
              <a:t>月</a:t>
            </a:r>
            <a:endParaRPr kumimoji="0" lang="zh-TW" altLang="en-US" sz="1800" b="1" i="0" u="none" strike="noStrike" kern="1200" cap="none" spc="0" normalizeH="0" baseline="0" noProof="0" dirty="0">
              <a:ln>
                <a:noFill/>
              </a:ln>
              <a:solidFill>
                <a:srgbClr val="424242">
                  <a:lumMod val="75000"/>
                </a:srgbClr>
              </a:solidFill>
              <a:effectLst/>
              <a:uLnTx/>
              <a:uFillTx/>
              <a:latin typeface="微軟正黑體" panose="020B0604030504040204" pitchFamily="34" charset="-120"/>
              <a:ea typeface="微軟正黑體" panose="020B0604030504040204" pitchFamily="34" charset="-120"/>
              <a:cs typeface="+mn-cs"/>
            </a:endParaRPr>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3552830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342901" y="1352380"/>
            <a:ext cx="7134224" cy="1762295"/>
          </a:xfrm>
        </p:spPr>
        <p:txBody>
          <a:bodyPr/>
          <a:lstStyle/>
          <a:p>
            <a:r>
              <a:rPr lang="zh-TW" altLang="en-US" sz="6000"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Light" panose="020B0304030504040204" pitchFamily="34" charset="-120"/>
                <a:ea typeface="微軟正黑體 Light" panose="020B0304030504040204" pitchFamily="34" charset="-120"/>
              </a:rPr>
              <a:t>活動（一）個案</a:t>
            </a:r>
            <a:r>
              <a:rPr lang="zh-TW" altLang="en-US" sz="60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Light" panose="020B0304030504040204" pitchFamily="34" charset="-120"/>
                <a:ea typeface="微軟正黑體 Light" panose="020B0304030504040204" pitchFamily="34" charset="-120"/>
              </a:rPr>
              <a:t>討論</a:t>
            </a:r>
            <a:r>
              <a:rPr lang="en-US" altLang="zh-TW" b="1" dirty="0">
                <a:ln w="0"/>
                <a:effectLst>
                  <a:outerShdw blurRad="38100" dist="25400" dir="5400000" algn="ctr" rotWithShape="0">
                    <a:srgbClr val="6E747A">
                      <a:alpha val="43000"/>
                    </a:srgbClr>
                  </a:outerShdw>
                </a:effectLst>
                <a:latin typeface="微軟正黑體 Light" panose="020B0304030504040204" pitchFamily="34" charset="-120"/>
                <a:ea typeface="微軟正黑體 Light" panose="020B0304030504040204" pitchFamily="34" charset="-120"/>
              </a:rPr>
              <a:t/>
            </a:r>
            <a:br>
              <a:rPr lang="en-US" altLang="zh-TW" b="1" dirty="0">
                <a:ln w="0"/>
                <a:effectLst>
                  <a:outerShdw blurRad="38100" dist="25400" dir="5400000" algn="ctr" rotWithShape="0">
                    <a:srgbClr val="6E747A">
                      <a:alpha val="43000"/>
                    </a:srgbClr>
                  </a:outerShdw>
                </a:effectLst>
                <a:latin typeface="微軟正黑體 Light" panose="020B0304030504040204" pitchFamily="34" charset="-120"/>
                <a:ea typeface="微軟正黑體 Light" panose="020B0304030504040204" pitchFamily="34" charset="-120"/>
              </a:rPr>
            </a:br>
            <a:endParaRPr lang="zh-HK" altLang="en-US" dirty="0">
              <a:latin typeface="微軟正黑體 Light" panose="020B0304030504040204" pitchFamily="34" charset="-120"/>
              <a:ea typeface="微軟正黑體 Light" panose="020B0304030504040204" pitchFamily="34" charset="-120"/>
            </a:endParaRPr>
          </a:p>
        </p:txBody>
      </p:sp>
      <p:pic>
        <p:nvPicPr>
          <p:cNvPr id="4" name="圖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81715" y="3200399"/>
            <a:ext cx="4050755" cy="4050755"/>
          </a:xfrm>
          <a:prstGeom prst="rect">
            <a:avLst/>
          </a:prstGeom>
        </p:spPr>
      </p:pic>
      <p:sp>
        <p:nvSpPr>
          <p:cNvPr id="6" name="文字方塊 5"/>
          <p:cNvSpPr txBox="1"/>
          <p:nvPr/>
        </p:nvSpPr>
        <p:spPr>
          <a:xfrm>
            <a:off x="342901" y="6439836"/>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a:t>
            </a:r>
            <a:r>
              <a:rPr lang="zh-HK" altLang="en-US" sz="1100" dirty="0" smtClean="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488196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DFBEFC2B-87D3-4053-889C-DD533E7002B0}"/>
              </a:ext>
            </a:extLst>
          </p:cNvPr>
          <p:cNvSpPr>
            <a:spLocks noGrp="1"/>
          </p:cNvSpPr>
          <p:nvPr>
            <p:ph type="title"/>
          </p:nvPr>
        </p:nvSpPr>
        <p:spPr>
          <a:xfrm>
            <a:off x="514351" y="0"/>
            <a:ext cx="7797662" cy="1151965"/>
          </a:xfrm>
        </p:spPr>
        <p:txBody>
          <a:bodyPr/>
          <a:lstStyle/>
          <a:p>
            <a:pPr algn="ctr"/>
            <a:r>
              <a:rPr lang="zh-TW" alt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個案內容</a:t>
            </a:r>
            <a:endParaRPr lang="zh-HK"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ontent Placeholder 3"/>
          <p:cNvSpPr>
            <a:spLocks noGrp="1"/>
          </p:cNvSpPr>
          <p:nvPr>
            <p:ph sz="quarter" idx="13"/>
          </p:nvPr>
        </p:nvSpPr>
        <p:spPr>
          <a:xfrm>
            <a:off x="164433" y="1189101"/>
            <a:ext cx="5648324" cy="4548419"/>
          </a:xfrm>
          <a:solidFill>
            <a:schemeClr val="bg1"/>
          </a:solidFill>
          <a:ln w="79375" cmpd="dbl">
            <a:solidFill>
              <a:schemeClr val="accent1"/>
            </a:solidFill>
          </a:ln>
        </p:spPr>
        <p:txBody>
          <a:bodyPr>
            <a:noAutofit/>
          </a:bodyPr>
          <a:lstStyle/>
          <a:p>
            <a:pPr marL="0" indent="0">
              <a:lnSpc>
                <a:spcPct val="100000"/>
              </a:lnSpc>
              <a:spcBef>
                <a:spcPts val="0"/>
              </a:spcBef>
              <a:spcAft>
                <a:spcPts val="1200"/>
              </a:spcAft>
              <a:buNone/>
            </a:pPr>
            <a:r>
              <a:rPr lang="zh-TW" altLang="en-US" sz="2200" dirty="0" smtClean="0"/>
              <a:t>某天，</a:t>
            </a:r>
            <a:r>
              <a:rPr lang="zh-TW" altLang="en-US" sz="2200" u="sng" dirty="0" smtClean="0"/>
              <a:t>志文</a:t>
            </a:r>
            <a:r>
              <a:rPr lang="zh-TW" altLang="en-US" sz="2200" dirty="0" smtClean="0"/>
              <a:t>在討論區上與其他網民爭辯某事件的對錯，發生了小爭執。數日後，發現網上的討論區及社交平台出現了他與家人的合照，並記錄了他和家人的姓名及住址等資料。在他的印象中，沒有在互聯網發布或上載過相關資料。事件令</a:t>
            </a:r>
            <a:r>
              <a:rPr lang="zh-TW" altLang="en-US" sz="2200" u="sng" dirty="0" smtClean="0"/>
              <a:t>志文</a:t>
            </a:r>
            <a:r>
              <a:rPr lang="zh-TW" altLang="en-US" sz="2200" dirty="0" smtClean="0"/>
              <a:t>及其家人感到恐懼和不安。</a:t>
            </a:r>
            <a:endParaRPr lang="en-US" altLang="zh-TW" sz="2200" dirty="0" smtClean="0"/>
          </a:p>
          <a:p>
            <a:pPr marL="0" indent="0">
              <a:lnSpc>
                <a:spcPct val="100000"/>
              </a:lnSpc>
              <a:spcBef>
                <a:spcPts val="0"/>
              </a:spcBef>
              <a:spcAft>
                <a:spcPts val="1200"/>
              </a:spcAft>
              <a:buNone/>
            </a:pPr>
            <a:r>
              <a:rPr lang="zh-TW" altLang="en-US" sz="2200" dirty="0" smtClean="0"/>
              <a:t>經查證下，</a:t>
            </a:r>
            <a:r>
              <a:rPr lang="zh-TW" altLang="en-US" sz="2200" dirty="0"/>
              <a:t>原來</a:t>
            </a:r>
            <a:r>
              <a:rPr lang="zh-TW" altLang="en-US" sz="2200" dirty="0" smtClean="0"/>
              <a:t>是</a:t>
            </a:r>
            <a:r>
              <a:rPr lang="zh-TW" altLang="en-US" sz="2200" u="sng" dirty="0" smtClean="0"/>
              <a:t>志</a:t>
            </a:r>
            <a:r>
              <a:rPr lang="zh-TW" altLang="en-US" sz="2200" u="sng" dirty="0"/>
              <a:t>文</a:t>
            </a:r>
            <a:r>
              <a:rPr lang="zh-TW" altLang="en-US" sz="2200" dirty="0"/>
              <a:t>的</a:t>
            </a:r>
            <a:r>
              <a:rPr lang="zh-TW" altLang="en-US" sz="2200" dirty="0" smtClean="0"/>
              <a:t>同學</a:t>
            </a:r>
            <a:r>
              <a:rPr lang="zh-TW" altLang="en-US" sz="2200" u="sng" dirty="0" smtClean="0"/>
              <a:t>明軒</a:t>
            </a:r>
            <a:r>
              <a:rPr lang="zh-TW" altLang="en-US" sz="2200" dirty="0" smtClean="0"/>
              <a:t>，最近與他意見</a:t>
            </a:r>
            <a:r>
              <a:rPr lang="zh-TW" altLang="en-US" sz="2200" dirty="0"/>
              <a:t>不合，加上在網民的慫恿</a:t>
            </a:r>
            <a:r>
              <a:rPr lang="zh-TW" altLang="en-US" sz="2200" dirty="0" smtClean="0"/>
              <a:t>下便一時衝動，在未得</a:t>
            </a:r>
            <a:r>
              <a:rPr lang="zh-TW" altLang="en-US" sz="2200" u="sng" dirty="0"/>
              <a:t>志文</a:t>
            </a:r>
            <a:r>
              <a:rPr lang="zh-TW" altLang="en-US" sz="2200" dirty="0"/>
              <a:t>的同意</a:t>
            </a:r>
            <a:r>
              <a:rPr lang="zh-TW" altLang="en-US" sz="2200" dirty="0" smtClean="0"/>
              <a:t>下，將他的個人資料在互聯網中發放及不斷轉載，</a:t>
            </a:r>
            <a:r>
              <a:rPr lang="zh-TW" altLang="en-US" sz="2200" dirty="0"/>
              <a:t>使他</a:t>
            </a:r>
            <a:r>
              <a:rPr lang="zh-TW" altLang="en-US" sz="2200" dirty="0" smtClean="0"/>
              <a:t>成為被</a:t>
            </a:r>
            <a:r>
              <a:rPr lang="zh-TW" altLang="en-US" sz="2200" dirty="0"/>
              <a:t>攻擊和「起底」的對象</a:t>
            </a:r>
            <a:r>
              <a:rPr lang="zh-TW" altLang="en-US" sz="2200" dirty="0" smtClean="0"/>
              <a:t>。</a:t>
            </a:r>
            <a:endParaRPr lang="zh-HK" altLang="en-US" sz="2200" dirty="0"/>
          </a:p>
        </p:txBody>
      </p:sp>
      <p:sp>
        <p:nvSpPr>
          <p:cNvPr id="6" name="文字方塊 5"/>
          <p:cNvSpPr txBox="1"/>
          <p:nvPr/>
        </p:nvSpPr>
        <p:spPr>
          <a:xfrm>
            <a:off x="7060195" y="6392335"/>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a:t>
            </a:r>
            <a:r>
              <a:rPr lang="zh-HK" altLang="en-US" sz="1100" dirty="0" smtClean="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pic>
        <p:nvPicPr>
          <p:cNvPr id="2" name="Picture 1" descr="Family 001 Free Stock Photo - Public Domain Pictures"/>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5905924" y="1340107"/>
            <a:ext cx="2754364" cy="2028825"/>
          </a:xfrm>
          <a:prstGeom prst="rect">
            <a:avLst/>
          </a:prstGeom>
        </p:spPr>
      </p:pic>
      <p:pic>
        <p:nvPicPr>
          <p:cNvPr id="3" name="Picture 2" descr="Friends Friendship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400" y="3545362"/>
            <a:ext cx="2157412" cy="1887408"/>
          </a:xfrm>
          <a:prstGeom prst="rect">
            <a:avLst/>
          </a:prstGeom>
        </p:spPr>
      </p:pic>
      <p:sp>
        <p:nvSpPr>
          <p:cNvPr id="7" name="投影片編號版面配置區 6"/>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41770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000"/>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2903" y="54610"/>
            <a:ext cx="7626194" cy="10132062"/>
          </a:xfrm>
          <a:prstGeom prst="rect">
            <a:avLst/>
          </a:prstGeom>
        </p:spPr>
      </p:pic>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1449518" y="1040634"/>
            <a:ext cx="3457574" cy="1151965"/>
          </a:xfrm>
        </p:spPr>
        <p:txBody>
          <a:bodyPr/>
          <a:lstStyle/>
          <a:p>
            <a:pPr algn="ctr"/>
            <a:r>
              <a:rPr lang="zh-TW" altLang="en-US" b="1" cap="none"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反思問題</a:t>
            </a:r>
            <a:endParaRPr lang="zh-HK" altLang="en-US" b="1" cap="none"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1734825" y="2629479"/>
            <a:ext cx="5342869" cy="2491162"/>
          </a:xfrm>
        </p:spPr>
        <p:txBody>
          <a:bodyPr>
            <a:normAutofit fontScale="92500" lnSpcReduction="10000"/>
            <a:scene3d>
              <a:camera prst="orthographicFront"/>
              <a:lightRig rig="harsh" dir="t"/>
            </a:scene3d>
            <a:sp3d extrusionH="57150" prstMaterial="matte">
              <a:bevelT w="63500" h="12700" prst="angle"/>
              <a:contourClr>
                <a:schemeClr val="bg1">
                  <a:lumMod val="65000"/>
                </a:schemeClr>
              </a:contourClr>
            </a:sp3d>
          </a:bodyPr>
          <a:lstStyle/>
          <a:p>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你怎樣評價</a:t>
            </a:r>
            <a:r>
              <a:rPr lang="zh-TW" altLang="en-US" sz="2800" b="1" u="sng"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明軒</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將</a:t>
            </a:r>
            <a:r>
              <a:rPr lang="zh-TW" altLang="en-US" sz="2800" b="1" u="sng"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志文</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的個人資料</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rPr>
              <a:t>上</a:t>
            </a:r>
            <a:r>
              <a:rPr lang="zh-TW" altLang="en-US" sz="2800" b="1" cap="none" dirty="0">
                <a:ln/>
                <a:solidFill>
                  <a:schemeClr val="accent3"/>
                </a:solidFill>
                <a:latin typeface="微軟正黑體" panose="020B0604030504040204" pitchFamily="34" charset="-120"/>
                <a:ea typeface="微軟正黑體" panose="020B0604030504040204" pitchFamily="34" charset="-120"/>
              </a:rPr>
              <a:t>載互聯</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rPr>
              <a:t>網</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的行為？</a:t>
            </a:r>
            <a:endParaRPr lang="en-US" altLang="zh-TW"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endParaRPr>
          </a:p>
          <a:p>
            <a:r>
              <a:rPr lang="zh-TW" altLang="en-US"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假如你</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是</a:t>
            </a:r>
            <a:r>
              <a:rPr lang="zh-TW" altLang="en-US" sz="2800" b="1" u="sng"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志文</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rPr>
              <a:t>，</a:t>
            </a:r>
            <a:r>
              <a:rPr lang="zh-TW" altLang="en-US" sz="2800" b="1" cap="none" dirty="0">
                <a:ln/>
                <a:solidFill>
                  <a:schemeClr val="accent3"/>
                </a:solidFill>
                <a:latin typeface="微軟正黑體" panose="020B0604030504040204" pitchFamily="34" charset="-120"/>
                <a:ea typeface="微軟正黑體" panose="020B0604030504040204" pitchFamily="34" charset="-120"/>
              </a:rPr>
              <a:t>若發現自己</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rPr>
              <a:t>的個人資料（如住址等）被</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公開</a:t>
            </a:r>
            <a:r>
              <a:rPr lang="zh-TW" altLang="en-US"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，你有何</a:t>
            </a:r>
            <a:r>
              <a:rPr lang="zh-TW" altLang="en-US" sz="2800" b="1" cap="none" dirty="0" smtClean="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rPr>
              <a:t>感受？為甚麼？</a:t>
            </a:r>
            <a:endParaRPr lang="en-US" altLang="zh-TW" sz="2800" b="1" cap="none" dirty="0">
              <a:ln/>
              <a:solidFill>
                <a:schemeClr val="accent3"/>
              </a:solidFill>
              <a:latin typeface="微軟正黑體" panose="020B0604030504040204" pitchFamily="34" charset="-120"/>
              <a:ea typeface="微軟正黑體" panose="020B0604030504040204" pitchFamily="34" charset="-120"/>
              <a:cs typeface="Calibri" panose="020F0502020204030204" pitchFamily="34" charset="0"/>
            </a:endParaRPr>
          </a:p>
          <a:p>
            <a:pPr marL="0" indent="0">
              <a:buNone/>
            </a:pPr>
            <a:endParaRPr lang="en-US" altLang="zh-TW" b="1" cap="none" dirty="0">
              <a:ln/>
              <a:solidFill>
                <a:schemeClr val="accent3"/>
              </a:solidFill>
              <a:latin typeface="Calibri" panose="020F0502020204030204" pitchFamily="34" charset="0"/>
              <a:cs typeface="Calibri" panose="020F0502020204030204" pitchFamily="34" charset="0"/>
            </a:endParaRPr>
          </a:p>
          <a:p>
            <a:endParaRPr lang="en-US" altLang="zh-TW" b="1" cap="none" dirty="0">
              <a:ln/>
              <a:solidFill>
                <a:schemeClr val="accent3"/>
              </a:solidFill>
              <a:latin typeface="Calibri" panose="020F0502020204030204" pitchFamily="34" charset="0"/>
              <a:cs typeface="Calibri" panose="020F0502020204030204" pitchFamily="34" charset="0"/>
            </a:endParaRPr>
          </a:p>
          <a:p>
            <a:endParaRPr lang="zh-HK" altLang="en-US" b="1" cap="none" dirty="0">
              <a:ln/>
              <a:solidFill>
                <a:schemeClr val="accent3"/>
              </a:solidFill>
              <a:latin typeface="Calibri" panose="020F0502020204030204" pitchFamily="34" charset="0"/>
              <a:cs typeface="Calibri" panose="020F0502020204030204" pitchFamily="34" charset="0"/>
            </a:endParaRPr>
          </a:p>
        </p:txBody>
      </p:sp>
      <p:sp>
        <p:nvSpPr>
          <p:cNvPr id="7" name="文字方塊 6"/>
          <p:cNvSpPr txBox="1"/>
          <p:nvPr/>
        </p:nvSpPr>
        <p:spPr>
          <a:xfrm>
            <a:off x="0" y="6439837"/>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a:t>
            </a:r>
            <a:r>
              <a:rPr lang="zh-HK" altLang="en-US" sz="1100" dirty="0" smtClean="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81708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「起底」行為對受害者的</a:t>
            </a:r>
            <a:r>
              <a:rPr lang="zh-TW" altLang="en-US" dirty="0" smtClean="0"/>
              <a:t>影響</a:t>
            </a:r>
            <a:endParaRPr lang="en-US" dirty="0"/>
          </a:p>
        </p:txBody>
      </p:sp>
      <p:sp>
        <p:nvSpPr>
          <p:cNvPr id="3" name="內容版面配置區 2"/>
          <p:cNvSpPr>
            <a:spLocks noGrp="1"/>
          </p:cNvSpPr>
          <p:nvPr>
            <p:ph sz="quarter" idx="13"/>
          </p:nvPr>
        </p:nvSpPr>
        <p:spPr/>
        <p:txBody>
          <a:bodyPr/>
          <a:lstStyle/>
          <a:p>
            <a:r>
              <a:rPr lang="zh-TW" altLang="en-US" dirty="0"/>
              <a:t>短期：可能令被起底者出現情緒困擾、失眠和</a:t>
            </a:r>
            <a:r>
              <a:rPr lang="zh-TW" altLang="en-US" dirty="0" smtClean="0"/>
              <a:t>焦慮，害怕上學</a:t>
            </a:r>
            <a:r>
              <a:rPr lang="en-US" altLang="zh-TW" dirty="0" smtClean="0"/>
              <a:t>/</a:t>
            </a:r>
            <a:r>
              <a:rPr lang="zh-TW" altLang="en-US" dirty="0" smtClean="0"/>
              <a:t>上班，成績</a:t>
            </a:r>
            <a:r>
              <a:rPr lang="en-US" altLang="zh-TW" dirty="0" smtClean="0"/>
              <a:t>/</a:t>
            </a:r>
            <a:r>
              <a:rPr lang="zh-TW" altLang="en-US" dirty="0" smtClean="0"/>
              <a:t>工作表現例退</a:t>
            </a:r>
            <a:endParaRPr lang="zh-TW" altLang="en-US" dirty="0"/>
          </a:p>
          <a:p>
            <a:r>
              <a:rPr lang="zh-TW" altLang="en-US" dirty="0"/>
              <a:t>長期：可能會令他失去對別人的信任，導致影響日常社交</a:t>
            </a:r>
            <a:r>
              <a:rPr lang="zh-TW" altLang="en-US" dirty="0" smtClean="0"/>
              <a:t>生活，甚至出現自殺念頭</a:t>
            </a:r>
            <a:endParaRPr lang="zh-TW" altLang="en-US" dirty="0"/>
          </a:p>
          <a:p>
            <a:r>
              <a:rPr lang="zh-TW" altLang="en-US" dirty="0"/>
              <a:t>有些受害人會埋怨自己，內疚當初處理得不好，長遠影響他個人的自信心</a:t>
            </a:r>
          </a:p>
          <a:p>
            <a:r>
              <a:rPr lang="zh-TW" altLang="en-US" dirty="0"/>
              <a:t>較嚴重的情況更需要尋求精神科醫生</a:t>
            </a:r>
            <a:r>
              <a:rPr lang="zh-TW" altLang="en-US" dirty="0" smtClean="0"/>
              <a:t>治療</a:t>
            </a:r>
            <a:endParaRPr lang="zh-TW" alt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543949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4708" y="2104697"/>
            <a:ext cx="7797662" cy="1151965"/>
          </a:xfrm>
        </p:spPr>
        <p:txBody>
          <a:bodyPr/>
          <a:lstStyle/>
          <a:p>
            <a:r>
              <a:rPr lang="en-US" altLang="zh-TW" dirty="0">
                <a:hlinkClick r:id="rId3"/>
              </a:rPr>
              <a:t>【</a:t>
            </a:r>
            <a:r>
              <a:rPr lang="zh-TW" altLang="en-US" dirty="0">
                <a:hlinkClick r:id="rId3"/>
              </a:rPr>
              <a:t>警察專題：「起底」有罪</a:t>
            </a:r>
            <a:r>
              <a:rPr lang="en-US" altLang="zh-TW" dirty="0">
                <a:hlinkClick r:id="rId3"/>
              </a:rPr>
              <a:t>】</a:t>
            </a:r>
            <a:r>
              <a:rPr lang="en-US" altLang="zh-TW" dirty="0"/>
              <a:t> </a:t>
            </a:r>
            <a:endParaRPr 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t>14</a:t>
            </a:fld>
            <a:endParaRPr lang="en-US" dirty="0"/>
          </a:p>
        </p:txBody>
      </p:sp>
      <p:sp>
        <p:nvSpPr>
          <p:cNvPr id="7" name="文字方塊 6"/>
          <p:cNvSpPr txBox="1"/>
          <p:nvPr/>
        </p:nvSpPr>
        <p:spPr>
          <a:xfrm>
            <a:off x="674708" y="3164907"/>
            <a:ext cx="3194304"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請點擊連結觀看短片</a:t>
            </a:r>
            <a:endParaRPr lang="zh-TW" altLang="en-US" dirty="0">
              <a:latin typeface="微軟正黑體" panose="020B0604030504040204" pitchFamily="34" charset="-120"/>
              <a:ea typeface="微軟正黑體" panose="020B0604030504040204" pitchFamily="34" charset="-120"/>
            </a:endParaRPr>
          </a:p>
        </p:txBody>
      </p:sp>
      <p:sp>
        <p:nvSpPr>
          <p:cNvPr id="8" name="矩形 7"/>
          <p:cNvSpPr/>
          <p:nvPr/>
        </p:nvSpPr>
        <p:spPr>
          <a:xfrm>
            <a:off x="275229" y="5179550"/>
            <a:ext cx="5202195" cy="261610"/>
          </a:xfrm>
          <a:prstGeom prst="rect">
            <a:avLst/>
          </a:prstGeom>
        </p:spPr>
        <p:txBody>
          <a:bodyPr wrap="square">
            <a:spAutoFit/>
          </a:bodyPr>
          <a:lstStyle/>
          <a:p>
            <a:r>
              <a:rPr lang="zh-TW" altLang="en-US" sz="1100" dirty="0">
                <a:solidFill>
                  <a:srgbClr val="000000"/>
                </a:solidFill>
                <a:latin typeface="Arial" panose="020B0604020202020204" pitchFamily="34" charset="0"/>
              </a:rPr>
              <a:t>資料來源</a:t>
            </a:r>
            <a:r>
              <a:rPr lang="zh-TW" altLang="en-US" sz="1100" dirty="0">
                <a:solidFill>
                  <a:srgbClr val="000000"/>
                </a:solidFill>
                <a:latin typeface="Arial" panose="020B0604020202020204" pitchFamily="34" charset="0"/>
              </a:rPr>
              <a:t>：</a:t>
            </a:r>
            <a:r>
              <a:rPr lang="zh-TW" altLang="en-US" sz="1100" dirty="0">
                <a:solidFill>
                  <a:srgbClr val="000000"/>
                </a:solidFill>
                <a:latin typeface="Arial" panose="020B0604020202020204" pitchFamily="34" charset="0"/>
                <a:hlinkClick r:id="rId3"/>
              </a:rPr>
              <a:t>香港</a:t>
            </a:r>
            <a:r>
              <a:rPr lang="zh-TW" altLang="en-US" sz="1100" dirty="0">
                <a:solidFill>
                  <a:srgbClr val="000000"/>
                </a:solidFill>
                <a:latin typeface="Arial" panose="020B0604020202020204" pitchFamily="34" charset="0"/>
                <a:hlinkClick r:id="rId3"/>
              </a:rPr>
              <a:t>警務</a:t>
            </a:r>
            <a:r>
              <a:rPr lang="zh-TW" altLang="en-US" sz="1100" dirty="0" smtClean="0">
                <a:solidFill>
                  <a:srgbClr val="000000"/>
                </a:solidFill>
                <a:latin typeface="Arial" panose="020B0604020202020204" pitchFamily="34" charset="0"/>
                <a:hlinkClick r:id="rId3"/>
              </a:rPr>
              <a:t>處（警務處）官方</a:t>
            </a:r>
            <a:r>
              <a:rPr lang="en-US" altLang="zh-TW" sz="1100" dirty="0">
                <a:solidFill>
                  <a:srgbClr val="000000"/>
                </a:solidFill>
                <a:latin typeface="Arial" panose="020B0604020202020204" pitchFamily="34" charset="0"/>
                <a:hlinkClick r:id="rId3"/>
              </a:rPr>
              <a:t>YouTube</a:t>
            </a:r>
            <a:r>
              <a:rPr lang="zh-TW" altLang="en-US" sz="1100" dirty="0">
                <a:solidFill>
                  <a:srgbClr val="000000"/>
                </a:solidFill>
                <a:latin typeface="Arial" panose="020B0604020202020204" pitchFamily="34" charset="0"/>
                <a:hlinkClick r:id="rId3"/>
              </a:rPr>
              <a:t>頻道</a:t>
            </a:r>
            <a:endParaRPr lang="zh-TW" altLang="en-US" sz="1100" dirty="0">
              <a:solidFill>
                <a:srgbClr val="000000"/>
              </a:solidFill>
              <a:latin typeface="Arial" panose="020B0604020202020204" pitchFamily="34" charset="0"/>
              <a:hlinkClick r:id="rId4"/>
            </a:endParaRPr>
          </a:p>
        </p:txBody>
      </p:sp>
    </p:spTree>
    <p:extLst>
      <p:ext uri="{BB962C8B-B14F-4D97-AF65-F5344CB8AC3E}">
        <p14:creationId xmlns:p14="http://schemas.microsoft.com/office/powerpoint/2010/main" val="812538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000"/>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2903" y="54610"/>
            <a:ext cx="7626194" cy="10132062"/>
          </a:xfrm>
          <a:prstGeom prst="rect">
            <a:avLst/>
          </a:prstGeom>
        </p:spPr>
      </p:pic>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1449518" y="1040634"/>
            <a:ext cx="3457574" cy="1151965"/>
          </a:xfrm>
        </p:spPr>
        <p:txBody>
          <a:bodyPr/>
          <a:lstStyle/>
          <a:p>
            <a:pPr algn="ctr"/>
            <a:r>
              <a:rPr lang="zh-TW" altLang="en-US" b="1" cap="none"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反思問題</a:t>
            </a:r>
            <a:endParaRPr lang="zh-HK" altLang="en-US" b="1" cap="none"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1734825" y="2454442"/>
            <a:ext cx="5342869" cy="2666199"/>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zh-TW" altLang="en-US" sz="2800" b="1" cap="none" dirty="0">
                <a:ln/>
                <a:solidFill>
                  <a:schemeClr val="accent3"/>
                </a:solidFill>
                <a:cs typeface="Calibri" panose="020F0502020204030204" pitchFamily="34" charset="0"/>
              </a:rPr>
              <a:t>與人相處，總會遇上與自己立場、意見不同的人，你認為應抱持甚麼態度去面對</a:t>
            </a:r>
            <a:r>
              <a:rPr lang="zh-TW" altLang="en-US" sz="2800" b="1" cap="none" dirty="0" smtClean="0">
                <a:ln/>
                <a:solidFill>
                  <a:schemeClr val="accent3"/>
                </a:solidFill>
                <a:cs typeface="Calibri" panose="020F0502020204030204" pitchFamily="34" charset="0"/>
              </a:rPr>
              <a:t>？</a:t>
            </a:r>
            <a:endParaRPr lang="en-US" altLang="zh-TW" sz="2800" b="1" cap="none" dirty="0" smtClean="0">
              <a:ln/>
              <a:solidFill>
                <a:schemeClr val="accent3"/>
              </a:solidFill>
              <a:cs typeface="Calibri" panose="020F0502020204030204" pitchFamily="34" charset="0"/>
            </a:endParaRPr>
          </a:p>
          <a:p>
            <a:pPr marL="0" indent="0">
              <a:buNone/>
            </a:pPr>
            <a:endParaRPr lang="en-US" altLang="zh-TW" b="1" cap="none" dirty="0" smtClean="0">
              <a:ln/>
              <a:solidFill>
                <a:schemeClr val="accent3"/>
              </a:solidFill>
              <a:latin typeface="Calibri" panose="020F0502020204030204" pitchFamily="34" charset="0"/>
              <a:cs typeface="Calibri" panose="020F0502020204030204" pitchFamily="34" charset="0"/>
            </a:endParaRPr>
          </a:p>
          <a:p>
            <a:endParaRPr lang="en-US" altLang="zh-TW" b="1" cap="none" dirty="0">
              <a:ln/>
              <a:solidFill>
                <a:schemeClr val="accent3"/>
              </a:solidFill>
              <a:latin typeface="Calibri" panose="020F0502020204030204" pitchFamily="34" charset="0"/>
              <a:cs typeface="Calibri" panose="020F0502020204030204" pitchFamily="34" charset="0"/>
            </a:endParaRPr>
          </a:p>
          <a:p>
            <a:endParaRPr lang="zh-HK" altLang="en-US" b="1" cap="none" dirty="0">
              <a:ln/>
              <a:solidFill>
                <a:schemeClr val="accent3"/>
              </a:solidFill>
              <a:latin typeface="Calibri" panose="020F0502020204030204" pitchFamily="34" charset="0"/>
              <a:cs typeface="Calibri" panose="020F0502020204030204" pitchFamily="34" charset="0"/>
            </a:endParaRPr>
          </a:p>
        </p:txBody>
      </p:sp>
      <p:sp>
        <p:nvSpPr>
          <p:cNvPr id="7" name="文字方塊 6"/>
          <p:cNvSpPr txBox="1"/>
          <p:nvPr/>
        </p:nvSpPr>
        <p:spPr>
          <a:xfrm>
            <a:off x="0" y="6439837"/>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a:t>
            </a:r>
            <a:r>
              <a:rPr lang="zh-HK" altLang="en-US" sz="1100" dirty="0" smtClean="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162723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000"/>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2903" y="54610"/>
            <a:ext cx="7626194" cy="10132062"/>
          </a:xfrm>
          <a:prstGeom prst="rect">
            <a:avLst/>
          </a:prstGeom>
        </p:spPr>
      </p:pic>
      <p:sp>
        <p:nvSpPr>
          <p:cNvPr id="3" name="標題 2">
            <a:extLst>
              <a:ext uri="{FF2B5EF4-FFF2-40B4-BE49-F238E27FC236}">
                <a16:creationId xmlns:a16="http://schemas.microsoft.com/office/drawing/2014/main" id="{C270A0CF-A93E-45E5-ADC3-64B1EAF27277}"/>
              </a:ext>
            </a:extLst>
          </p:cNvPr>
          <p:cNvSpPr>
            <a:spLocks noGrp="1"/>
          </p:cNvSpPr>
          <p:nvPr>
            <p:ph type="title"/>
          </p:nvPr>
        </p:nvSpPr>
        <p:spPr>
          <a:xfrm>
            <a:off x="1449518" y="1040634"/>
            <a:ext cx="3457574" cy="1151965"/>
          </a:xfrm>
        </p:spPr>
        <p:txBody>
          <a:bodyPr/>
          <a:lstStyle/>
          <a:p>
            <a:pPr algn="ctr"/>
            <a:r>
              <a:rPr lang="zh-TW" altLang="en-US" b="1" cap="none"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反思問題</a:t>
            </a:r>
            <a:endParaRPr lang="zh-HK" altLang="en-US" b="1" cap="none"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id="{01290BC5-6A3D-493F-89A7-C601799E60A3}"/>
              </a:ext>
            </a:extLst>
          </p:cNvPr>
          <p:cNvSpPr>
            <a:spLocks noGrp="1"/>
          </p:cNvSpPr>
          <p:nvPr>
            <p:ph sz="quarter" idx="13"/>
          </p:nvPr>
        </p:nvSpPr>
        <p:spPr>
          <a:xfrm>
            <a:off x="1903267" y="2689630"/>
            <a:ext cx="5342869" cy="2491162"/>
          </a:xfrm>
        </p:spPr>
        <p:txBody>
          <a:bodyPr>
            <a:normAutofit fontScale="92500" lnSpcReduction="10000"/>
            <a:scene3d>
              <a:camera prst="orthographicFront"/>
              <a:lightRig rig="harsh" dir="t"/>
            </a:scene3d>
            <a:sp3d extrusionH="57150" prstMaterial="matte">
              <a:bevelT w="63500" h="12700" prst="angle"/>
              <a:contourClr>
                <a:schemeClr val="bg1">
                  <a:lumMod val="65000"/>
                </a:schemeClr>
              </a:contourClr>
            </a:sp3d>
          </a:bodyPr>
          <a:lstStyle/>
          <a:p>
            <a:r>
              <a:rPr lang="zh-TW" altLang="en-US" sz="2800" b="1" cap="none" dirty="0">
                <a:ln/>
                <a:solidFill>
                  <a:schemeClr val="accent3"/>
                </a:solidFill>
                <a:cs typeface="Calibri" panose="020F0502020204030204" pitchFamily="34" charset="0"/>
              </a:rPr>
              <a:t>假如你是明軒，你會</a:t>
            </a:r>
            <a:r>
              <a:rPr lang="zh-TW" altLang="en-US" sz="2800" b="1" cap="none" dirty="0" smtClean="0">
                <a:ln/>
                <a:solidFill>
                  <a:schemeClr val="accent3"/>
                </a:solidFill>
                <a:cs typeface="Calibri" panose="020F0502020204030204" pitchFamily="34" charset="0"/>
              </a:rPr>
              <a:t>如</a:t>
            </a:r>
            <a:r>
              <a:rPr lang="zh-TW" altLang="en-US" sz="2800" b="1" cap="none" dirty="0">
                <a:ln/>
                <a:solidFill>
                  <a:schemeClr val="accent3"/>
                </a:solidFill>
                <a:cs typeface="Calibri" panose="020F0502020204030204" pitchFamily="34" charset="0"/>
              </a:rPr>
              <a:t>何</a:t>
            </a:r>
            <a:r>
              <a:rPr lang="zh-TW" altLang="en-US" sz="2800" b="1" cap="none" dirty="0" smtClean="0">
                <a:ln/>
                <a:solidFill>
                  <a:schemeClr val="accent3"/>
                </a:solidFill>
                <a:cs typeface="Calibri" panose="020F0502020204030204" pitchFamily="34" charset="0"/>
              </a:rPr>
              <a:t>彌補</a:t>
            </a:r>
            <a:r>
              <a:rPr lang="zh-TW" altLang="en-US" sz="2800" b="1" cap="none" dirty="0">
                <a:ln/>
                <a:solidFill>
                  <a:schemeClr val="accent3"/>
                </a:solidFill>
                <a:cs typeface="Calibri" panose="020F0502020204030204" pitchFamily="34" charset="0"/>
              </a:rPr>
              <a:t>所做的</a:t>
            </a:r>
            <a:r>
              <a:rPr lang="zh-TW" altLang="en-US" sz="2800" b="1" cap="none" dirty="0" smtClean="0">
                <a:ln/>
                <a:solidFill>
                  <a:schemeClr val="accent3"/>
                </a:solidFill>
                <a:cs typeface="Calibri" panose="020F0502020204030204" pitchFamily="34" charset="0"/>
              </a:rPr>
              <a:t>事情</a:t>
            </a:r>
            <a:r>
              <a:rPr lang="zh-TW" altLang="en-US" sz="2800" b="1" cap="none" dirty="0">
                <a:ln/>
                <a:solidFill>
                  <a:schemeClr val="accent3"/>
                </a:solidFill>
                <a:cs typeface="Calibri" panose="020F0502020204030204" pitchFamily="34" charset="0"/>
              </a:rPr>
              <a:t>？</a:t>
            </a:r>
          </a:p>
          <a:p>
            <a:r>
              <a:rPr lang="zh-TW" altLang="en-US" sz="2800" b="1" cap="none" dirty="0" smtClean="0">
                <a:ln/>
                <a:solidFill>
                  <a:schemeClr val="accent3"/>
                </a:solidFill>
                <a:cs typeface="Calibri" panose="020F0502020204030204" pitchFamily="34" charset="0"/>
              </a:rPr>
              <a:t>如果</a:t>
            </a:r>
            <a:r>
              <a:rPr lang="zh-TW" altLang="en-US" sz="2800" b="1" cap="none" dirty="0">
                <a:ln/>
                <a:solidFill>
                  <a:schemeClr val="accent3"/>
                </a:solidFill>
                <a:cs typeface="Calibri" panose="020F0502020204030204" pitchFamily="34" charset="0"/>
              </a:rPr>
              <a:t>你遇見網上欺凌的行為，會如何處理</a:t>
            </a:r>
            <a:r>
              <a:rPr lang="zh-TW" altLang="en-US" sz="2800" b="1" cap="none" dirty="0" smtClean="0">
                <a:ln/>
                <a:solidFill>
                  <a:schemeClr val="accent3"/>
                </a:solidFill>
                <a:cs typeface="Calibri" panose="020F0502020204030204" pitchFamily="34" charset="0"/>
              </a:rPr>
              <a:t>？／如果你認識</a:t>
            </a:r>
            <a:r>
              <a:rPr lang="zh-TW" altLang="en-US" sz="2800" b="1" cap="none" dirty="0">
                <a:ln/>
                <a:solidFill>
                  <a:schemeClr val="accent3"/>
                </a:solidFill>
                <a:cs typeface="Calibri" panose="020F0502020204030204" pitchFamily="34" charset="0"/>
              </a:rPr>
              <a:t>志文，你會如何幫助</a:t>
            </a:r>
            <a:r>
              <a:rPr lang="zh-TW" altLang="en-US" sz="2800" b="1" cap="none" dirty="0" smtClean="0">
                <a:ln/>
                <a:solidFill>
                  <a:schemeClr val="accent3"/>
                </a:solidFill>
                <a:cs typeface="Calibri" panose="020F0502020204030204" pitchFamily="34" charset="0"/>
              </a:rPr>
              <a:t>他</a:t>
            </a:r>
            <a:r>
              <a:rPr lang="zh-TW" altLang="en-US" sz="2800" b="1" cap="none" dirty="0">
                <a:ln/>
                <a:solidFill>
                  <a:schemeClr val="accent3"/>
                </a:solidFill>
                <a:cs typeface="Calibri" panose="020F0502020204030204" pitchFamily="34" charset="0"/>
              </a:rPr>
              <a:t>？</a:t>
            </a:r>
            <a:endParaRPr lang="en-US" altLang="zh-TW" sz="2800" b="1" cap="none" dirty="0">
              <a:ln/>
              <a:solidFill>
                <a:schemeClr val="accent3"/>
              </a:solidFill>
              <a:cs typeface="Calibri" panose="020F0502020204030204" pitchFamily="34" charset="0"/>
            </a:endParaRPr>
          </a:p>
          <a:p>
            <a:pPr marL="0" indent="0">
              <a:buNone/>
            </a:pPr>
            <a:endParaRPr lang="en-US" altLang="zh-TW" b="1" cap="none" dirty="0">
              <a:ln/>
              <a:solidFill>
                <a:schemeClr val="accent3"/>
              </a:solidFill>
              <a:latin typeface="Calibri" panose="020F0502020204030204" pitchFamily="34" charset="0"/>
              <a:cs typeface="Calibri" panose="020F0502020204030204" pitchFamily="34" charset="0"/>
            </a:endParaRPr>
          </a:p>
          <a:p>
            <a:endParaRPr lang="en-US" altLang="zh-TW" b="1" cap="none" dirty="0">
              <a:ln/>
              <a:solidFill>
                <a:schemeClr val="accent3"/>
              </a:solidFill>
              <a:latin typeface="Calibri" panose="020F0502020204030204" pitchFamily="34" charset="0"/>
              <a:cs typeface="Calibri" panose="020F0502020204030204" pitchFamily="34" charset="0"/>
            </a:endParaRPr>
          </a:p>
          <a:p>
            <a:endParaRPr lang="zh-HK" altLang="en-US" b="1" cap="none" dirty="0">
              <a:ln/>
              <a:solidFill>
                <a:schemeClr val="accent3"/>
              </a:solidFill>
              <a:latin typeface="Calibri" panose="020F0502020204030204" pitchFamily="34" charset="0"/>
              <a:cs typeface="Calibri" panose="020F0502020204030204" pitchFamily="34" charset="0"/>
            </a:endParaRPr>
          </a:p>
        </p:txBody>
      </p:sp>
      <p:sp>
        <p:nvSpPr>
          <p:cNvPr id="7" name="文字方塊 6"/>
          <p:cNvSpPr txBox="1"/>
          <p:nvPr/>
        </p:nvSpPr>
        <p:spPr>
          <a:xfrm>
            <a:off x="0" y="6439837"/>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a:t>
            </a:r>
            <a:r>
              <a:rPr lang="zh-HK" altLang="en-US" sz="1100" dirty="0" smtClean="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004090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9349" y="353090"/>
            <a:ext cx="7797662" cy="1151965"/>
          </a:xfrm>
        </p:spPr>
        <p:txBody>
          <a:bodyPr/>
          <a:lstStyle/>
          <a:p>
            <a:r>
              <a:rPr lang="zh-TW" altLang="en-US" b="1" dirty="0"/>
              <a:t>處理網上</a:t>
            </a:r>
            <a:r>
              <a:rPr lang="zh-TW" altLang="en-US" b="1" dirty="0" smtClean="0"/>
              <a:t>欺凌（旁觀者）</a:t>
            </a:r>
            <a:endParaRPr lang="zh-TW" altLang="en-US" b="1" dirty="0"/>
          </a:p>
        </p:txBody>
      </p:sp>
      <p:sp>
        <p:nvSpPr>
          <p:cNvPr id="3" name="投影片編號版面配置區 2"/>
          <p:cNvSpPr>
            <a:spLocks noGrp="1"/>
          </p:cNvSpPr>
          <p:nvPr>
            <p:ph type="sldNum" sz="quarter" idx="12"/>
          </p:nvPr>
        </p:nvSpPr>
        <p:spPr/>
        <p:txBody>
          <a:bodyPr/>
          <a:lstStyle/>
          <a:p>
            <a:fld id="{6D22F896-40B5-4ADD-8801-0D06FADFA095}" type="slidenum">
              <a:rPr lang="en-US" smtClean="0"/>
              <a:t>17</a:t>
            </a:fld>
            <a:endParaRPr lang="en-US" dirty="0"/>
          </a:p>
        </p:txBody>
      </p:sp>
      <p:sp>
        <p:nvSpPr>
          <p:cNvPr id="4" name="六邊形 3"/>
          <p:cNvSpPr/>
          <p:nvPr/>
        </p:nvSpPr>
        <p:spPr>
          <a:xfrm>
            <a:off x="1721922" y="1600259"/>
            <a:ext cx="2090057" cy="1801773"/>
          </a:xfrm>
          <a:prstGeom prst="hexag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zh-TW" altLang="en-US" sz="2400" dirty="0">
                <a:latin typeface="微軟正黑體" panose="020B0604030504040204" pitchFamily="34" charset="-120"/>
                <a:ea typeface="微軟正黑體" panose="020B0604030504040204" pitchFamily="34" charset="-120"/>
              </a:rPr>
              <a:t>慎思明辨</a:t>
            </a:r>
          </a:p>
        </p:txBody>
      </p:sp>
      <p:sp>
        <p:nvSpPr>
          <p:cNvPr id="5" name="六邊形 4"/>
          <p:cNvSpPr/>
          <p:nvPr/>
        </p:nvSpPr>
        <p:spPr>
          <a:xfrm>
            <a:off x="3515834" y="2561817"/>
            <a:ext cx="2090057" cy="1801773"/>
          </a:xfrm>
          <a:prstGeom prst="hexag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zh-TW" altLang="en-US" sz="2400" dirty="0" smtClean="0">
                <a:latin typeface="微軟正黑體" panose="020B0604030504040204" pitchFamily="34" charset="-120"/>
                <a:ea typeface="微軟正黑體" panose="020B0604030504040204" pitchFamily="34" charset="-120"/>
              </a:rPr>
              <a:t>阻止發布</a:t>
            </a:r>
            <a:endParaRPr lang="zh-TW" altLang="en-US" sz="2400" dirty="0">
              <a:latin typeface="微軟正黑體" panose="020B0604030504040204" pitchFamily="34" charset="-120"/>
              <a:ea typeface="微軟正黑體" panose="020B0604030504040204" pitchFamily="34" charset="-120"/>
            </a:endParaRPr>
          </a:p>
        </p:txBody>
      </p:sp>
      <p:sp>
        <p:nvSpPr>
          <p:cNvPr id="6" name="六邊形 5"/>
          <p:cNvSpPr/>
          <p:nvPr/>
        </p:nvSpPr>
        <p:spPr>
          <a:xfrm>
            <a:off x="5291968" y="1600258"/>
            <a:ext cx="2090057" cy="1801773"/>
          </a:xfrm>
          <a:prstGeom prst="hexag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zh-TW" altLang="en-US" sz="2400" dirty="0" smtClean="0">
                <a:latin typeface="微軟正黑體" panose="020B0604030504040204" pitchFamily="34" charset="-120"/>
                <a:ea typeface="微軟正黑體" panose="020B0604030504040204" pitchFamily="34" charset="-120"/>
              </a:rPr>
              <a:t>向人求助</a:t>
            </a:r>
            <a:endParaRPr lang="zh-TW" altLang="en-US" sz="2400" dirty="0">
              <a:latin typeface="微軟正黑體" panose="020B0604030504040204" pitchFamily="34" charset="-120"/>
              <a:ea typeface="微軟正黑體" panose="020B0604030504040204" pitchFamily="34" charset="-120"/>
            </a:endParaRPr>
          </a:p>
        </p:txBody>
      </p:sp>
      <p:sp>
        <p:nvSpPr>
          <p:cNvPr id="7" name="六邊形 6"/>
          <p:cNvSpPr/>
          <p:nvPr/>
        </p:nvSpPr>
        <p:spPr>
          <a:xfrm>
            <a:off x="1721922" y="3486455"/>
            <a:ext cx="2090057" cy="1801773"/>
          </a:xfrm>
          <a:prstGeom prst="hexag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zh-TW" altLang="en-US" sz="2400" dirty="0" smtClean="0">
                <a:latin typeface="微軟正黑體" panose="020B0604030504040204" pitchFamily="34" charset="-120"/>
                <a:ea typeface="微軟正黑體" panose="020B0604030504040204" pitchFamily="34" charset="-120"/>
              </a:rPr>
              <a:t>避免回應</a:t>
            </a:r>
            <a:endParaRPr lang="zh-TW" altLang="en-US" sz="2400" dirty="0">
              <a:latin typeface="微軟正黑體" panose="020B0604030504040204" pitchFamily="34" charset="-120"/>
              <a:ea typeface="微軟正黑體" panose="020B0604030504040204" pitchFamily="34" charset="-120"/>
            </a:endParaRPr>
          </a:p>
        </p:txBody>
      </p:sp>
      <p:sp>
        <p:nvSpPr>
          <p:cNvPr id="8" name="六邊形 7"/>
          <p:cNvSpPr/>
          <p:nvPr/>
        </p:nvSpPr>
        <p:spPr>
          <a:xfrm>
            <a:off x="5291967" y="3486454"/>
            <a:ext cx="2090057" cy="1801773"/>
          </a:xfrm>
          <a:prstGeom prst="hexag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zh-TW" altLang="en-US" sz="2400" dirty="0" smtClean="0">
                <a:latin typeface="微軟正黑體" panose="020B0604030504040204" pitchFamily="34" charset="-120"/>
                <a:ea typeface="微軟正黑體" panose="020B0604030504040204" pitchFamily="34" charset="-120"/>
              </a:rPr>
              <a:t>給予支持</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73584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15" y="0"/>
            <a:ext cx="7797662" cy="1151965"/>
          </a:xfrm>
        </p:spPr>
        <p:txBody>
          <a:bodyPr/>
          <a:lstStyle/>
          <a:p>
            <a:r>
              <a:rPr lang="zh-TW" altLang="en-US" b="1" dirty="0" smtClean="0"/>
              <a:t>減低被起底／欺凌風險的方法</a:t>
            </a:r>
            <a:endParaRPr lang="zh-HK" altLang="en-US" b="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85327991"/>
              </p:ext>
            </p:extLst>
          </p:nvPr>
        </p:nvGraphicFramePr>
        <p:xfrm>
          <a:off x="311262" y="980911"/>
          <a:ext cx="8349025" cy="4485640"/>
        </p:xfrm>
        <a:graphic>
          <a:graphicData uri="http://schemas.openxmlformats.org/drawingml/2006/table">
            <a:tbl>
              <a:tblPr firstRow="1" bandRow="1">
                <a:tableStyleId>{5C22544A-7EE6-4342-B048-85BDC9FD1C3A}</a:tableStyleId>
              </a:tblPr>
              <a:tblGrid>
                <a:gridCol w="1457380">
                  <a:extLst>
                    <a:ext uri="{9D8B030D-6E8A-4147-A177-3AD203B41FA5}">
                      <a16:colId xmlns:a16="http://schemas.microsoft.com/office/drawing/2014/main" val="3936500711"/>
                    </a:ext>
                  </a:extLst>
                </a:gridCol>
                <a:gridCol w="6891645">
                  <a:extLst>
                    <a:ext uri="{9D8B030D-6E8A-4147-A177-3AD203B41FA5}">
                      <a16:colId xmlns:a16="http://schemas.microsoft.com/office/drawing/2014/main" val="396946383"/>
                    </a:ext>
                  </a:extLst>
                </a:gridCol>
              </a:tblGrid>
              <a:tr h="370840">
                <a:tc>
                  <a:txBody>
                    <a:bodyPr/>
                    <a:lstStyle/>
                    <a:p>
                      <a:r>
                        <a:rPr lang="zh-TW" altLang="en-US" dirty="0" smtClean="0">
                          <a:latin typeface="微軟正黑體" panose="020B0604030504040204" pitchFamily="34" charset="-120"/>
                          <a:ea typeface="微軟正黑體" panose="020B0604030504040204" pitchFamily="34" charset="-120"/>
                        </a:rPr>
                        <a:t>行動</a:t>
                      </a:r>
                      <a:endParaRPr lang="zh-HK"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smtClean="0">
                          <a:latin typeface="微軟正黑體" panose="020B0604030504040204" pitchFamily="34" charset="-120"/>
                          <a:ea typeface="微軟正黑體" panose="020B0604030504040204" pitchFamily="34" charset="-120"/>
                        </a:rPr>
                        <a:t>處理方法</a:t>
                      </a:r>
                      <a:endParaRPr lang="zh-HK"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910009449"/>
                  </a:ext>
                </a:extLst>
              </a:tr>
              <a:tr h="370840">
                <a:tc>
                  <a:txBody>
                    <a:bodyPr/>
                    <a:lstStyle/>
                    <a:p>
                      <a:r>
                        <a:rPr lang="zh-TW" altLang="en-US" dirty="0" smtClean="0">
                          <a:latin typeface="微軟正黑體" panose="020B0604030504040204" pitchFamily="34" charset="-120"/>
                          <a:ea typeface="微軟正黑體" panose="020B0604030504040204" pitchFamily="34" charset="-120"/>
                        </a:rPr>
                        <a:t>保護自己</a:t>
                      </a:r>
                      <a:endParaRPr lang="zh-HK" altLang="en-US" dirty="0">
                        <a:latin typeface="微軟正黑體" panose="020B0604030504040204" pitchFamily="34" charset="-120"/>
                        <a:ea typeface="微軟正黑體" panose="020B0604030504040204" pitchFamily="34" charset="-120"/>
                      </a:endParaRPr>
                    </a:p>
                  </a:txBody>
                  <a:tcPr/>
                </a:tc>
                <a:tc>
                  <a:txBody>
                    <a:bodyPr/>
                    <a:lstStyle/>
                    <a:p>
                      <a:pPr marL="285750" indent="-285750">
                        <a:buClr>
                          <a:schemeClr val="accent1"/>
                        </a:buClr>
                        <a:buFont typeface="Arial" panose="020B0604020202020204" pitchFamily="34" charset="0"/>
                        <a:buChar char="•"/>
                      </a:pPr>
                      <a:r>
                        <a:rPr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減少在互聯網上載及分享個人資訊</a:t>
                      </a:r>
                      <a:endParaRPr lang="en-US" altLang="zh-TW" sz="1800" kern="1200" dirty="0" smtClean="0">
                        <a:solidFill>
                          <a:schemeClr val="dk1"/>
                        </a:solidFill>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使用虛擬私人網絡（</a:t>
                      </a:r>
                      <a:r>
                        <a:rPr lang="en-US" altLang="zh-TW" sz="1800" kern="1200" dirty="0" smtClean="0">
                          <a:solidFill>
                            <a:schemeClr val="dk1"/>
                          </a:solidFill>
                          <a:latin typeface="微軟正黑體" panose="020B0604030504040204" pitchFamily="34" charset="-120"/>
                          <a:ea typeface="微軟正黑體" panose="020B0604030504040204" pitchFamily="34" charset="-120"/>
                          <a:cs typeface="+mn-cs"/>
                        </a:rPr>
                        <a:t>VPN</a:t>
                      </a:r>
                      <a:r>
                        <a:rPr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）隱藏個人的網絡地址，降低在公共</a:t>
                      </a:r>
                      <a:r>
                        <a:rPr lang="en-US" altLang="zh-TW" sz="1800" kern="1200" dirty="0" err="1" smtClean="0">
                          <a:solidFill>
                            <a:schemeClr val="dk1"/>
                          </a:solidFill>
                          <a:latin typeface="微軟正黑體" panose="020B0604030504040204" pitchFamily="34" charset="-120"/>
                          <a:ea typeface="微軟正黑體" panose="020B0604030504040204" pitchFamily="34" charset="-120"/>
                          <a:cs typeface="+mn-cs"/>
                        </a:rPr>
                        <a:t>WiFi</a:t>
                      </a:r>
                      <a:r>
                        <a:rPr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被人盜取個人資料的機會</a:t>
                      </a:r>
                      <a:endParaRPr lang="en-US" altLang="zh-TW" sz="1800" kern="1200" dirty="0" smtClean="0">
                        <a:solidFill>
                          <a:schemeClr val="dk1"/>
                        </a:solidFill>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TW" altLang="en-US" dirty="0" smtClean="0">
                          <a:latin typeface="微軟正黑體" panose="020B0604030504040204" pitchFamily="34" charset="-120"/>
                          <a:ea typeface="微軟正黑體" panose="020B0604030504040204" pitchFamily="34" charset="-120"/>
                        </a:rPr>
                        <a:t>在網上公開平台（如討論區、交友平台、論壇等），不要隨便披露個人資料及身份，亦避免在網上與他人分享定位位置</a:t>
                      </a:r>
                      <a:endParaRPr lang="zh-HK" altLang="en-US" sz="180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291781468"/>
                  </a:ext>
                </a:extLst>
              </a:tr>
              <a:tr h="370840">
                <a:tc>
                  <a:txBody>
                    <a:bodyPr/>
                    <a:lstStyle/>
                    <a:p>
                      <a:r>
                        <a:rPr lang="zh-TW" altLang="en-US" dirty="0" smtClean="0">
                          <a:latin typeface="微軟正黑體" panose="020B0604030504040204" pitchFamily="34" charset="-120"/>
                          <a:ea typeface="微軟正黑體" panose="020B0604030504040204" pitchFamily="34" charset="-120"/>
                        </a:rPr>
                        <a:t>注意禮儀</a:t>
                      </a:r>
                      <a:endParaRPr lang="zh-HK" altLang="en-US" dirty="0">
                        <a:latin typeface="微軟正黑體" panose="020B0604030504040204" pitchFamily="34" charset="-120"/>
                        <a:ea typeface="微軟正黑體" panose="020B0604030504040204" pitchFamily="34" charset="-120"/>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TW" altLang="en-US" dirty="0" smtClean="0">
                          <a:latin typeface="微軟正黑體" panose="020B0604030504040204" pitchFamily="34" charset="-120"/>
                          <a:ea typeface="微軟正黑體" panose="020B0604030504040204" pitchFamily="34" charset="-120"/>
                        </a:rPr>
                        <a:t>在公開社交場合注意避免作出引人注目的行為，例如在討論區表現粗魯無禮</a:t>
                      </a:r>
                      <a:endParaRPr lang="en-US" altLang="zh-TW" dirty="0" smtClean="0">
                        <a:latin typeface="微軟正黑體" panose="020B0604030504040204" pitchFamily="34" charset="-120"/>
                        <a:ea typeface="微軟正黑體" panose="020B0604030504040204" pitchFamily="34" charset="-120"/>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TW" altLang="en-US" dirty="0" smtClean="0">
                          <a:latin typeface="微軟正黑體" panose="020B0604030504040204" pitchFamily="34" charset="-120"/>
                          <a:ea typeface="微軟正黑體" panose="020B0604030504040204" pitchFamily="34" charset="-120"/>
                        </a:rPr>
                        <a:t>在網上與人相處時應抱持尊重、包容的態度</a:t>
                      </a:r>
                    </a:p>
                  </a:txBody>
                  <a:tcPr/>
                </a:tc>
                <a:extLst>
                  <a:ext uri="{0D108BD9-81ED-4DB2-BD59-A6C34878D82A}">
                    <a16:rowId xmlns:a16="http://schemas.microsoft.com/office/drawing/2014/main" val="2566645362"/>
                  </a:ext>
                </a:extLst>
              </a:tr>
              <a:tr h="370840">
                <a:tc>
                  <a:txBody>
                    <a:bodyPr/>
                    <a:lstStyle/>
                    <a:p>
                      <a:r>
                        <a:rPr lang="zh-TW" altLang="en-US" dirty="0" smtClean="0">
                          <a:latin typeface="微軟正黑體" panose="020B0604030504040204" pitchFamily="34" charset="-120"/>
                          <a:ea typeface="微軟正黑體" panose="020B0604030504040204" pitchFamily="34" charset="-120"/>
                        </a:rPr>
                        <a:t>沉著冷靜</a:t>
                      </a:r>
                      <a:endParaRPr lang="zh-HK" altLang="en-US" dirty="0">
                        <a:latin typeface="微軟正黑體" panose="020B0604030504040204" pitchFamily="34" charset="-120"/>
                        <a:ea typeface="微軟正黑體" panose="020B0604030504040204" pitchFamily="34" charset="-120"/>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不要回應網絡欺凌者避免引發更多網絡欺凌訊息</a:t>
                      </a:r>
                      <a:endParaRPr lang="en-US" altLang="zh-TW" sz="1800" kern="1200" dirty="0" smtClean="0">
                        <a:solidFill>
                          <a:schemeClr val="dk1"/>
                        </a:solidFill>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不要刪除網絡欺凌者發出的訊息以保留證據</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如內容或訊息含侮辱成分或違反使用條款，可向網絡服務供應商舉報</a:t>
                      </a:r>
                      <a:endParaRPr lang="en-US" altLang="zh-TW" sz="1800" kern="1200" dirty="0" smtClean="0">
                        <a:solidFill>
                          <a:schemeClr val="dk1"/>
                        </a:solidFill>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如網絡欺凌活動涉及刑事罪行（如「起底」）或不當使用個人資料，可向香港警務處或個人資料私隱專員公署舉報</a:t>
                      </a:r>
                      <a:endParaRPr lang="zh-HK" altLang="en-US" sz="180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3138296205"/>
                  </a:ext>
                </a:extLst>
              </a:tr>
            </a:tbl>
          </a:graphicData>
        </a:graphic>
      </p:graphicFrame>
      <p:sp>
        <p:nvSpPr>
          <p:cNvPr id="3" name="投影片編號版面配置區 2"/>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72215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1"/>
            <a:ext cx="7797662" cy="1151965"/>
          </a:xfrm>
        </p:spPr>
        <p:txBody>
          <a:bodyPr/>
          <a:lstStyle/>
          <a:p>
            <a:r>
              <a:rPr lang="zh-TW" altLang="en-US" b="1" dirty="0" smtClean="0"/>
              <a:t>處理「起底」的途徑</a:t>
            </a:r>
            <a:endParaRPr lang="zh-HK" altLang="en-US" b="1" dirty="0"/>
          </a:p>
        </p:txBody>
      </p:sp>
      <p:sp>
        <p:nvSpPr>
          <p:cNvPr id="3" name="Content Placeholder 2"/>
          <p:cNvSpPr>
            <a:spLocks noGrp="1"/>
          </p:cNvSpPr>
          <p:nvPr>
            <p:ph sz="quarter" idx="13"/>
          </p:nvPr>
        </p:nvSpPr>
        <p:spPr>
          <a:xfrm>
            <a:off x="339656" y="1166581"/>
            <a:ext cx="8147049" cy="4559300"/>
          </a:xfrm>
        </p:spPr>
        <p:txBody>
          <a:bodyPr anchor="t">
            <a:normAutofit/>
          </a:bodyPr>
          <a:lstStyle/>
          <a:p>
            <a:r>
              <a:rPr lang="zh-TW" altLang="en-US" sz="2400" dirty="0" smtClean="0"/>
              <a:t>與</a:t>
            </a:r>
            <a:r>
              <a:rPr lang="zh-TW" altLang="en-US" sz="2400" dirty="0"/>
              <a:t>個人資料私隱專員</a:t>
            </a:r>
            <a:r>
              <a:rPr lang="zh-TW" altLang="en-US" sz="2400" dirty="0" smtClean="0"/>
              <a:t>公署聯絡。有關</a:t>
            </a:r>
            <a:r>
              <a:rPr lang="zh-TW" altLang="en-US" sz="2400" dirty="0"/>
              <a:t>「起底」查詢</a:t>
            </a:r>
            <a:r>
              <a:rPr lang="en-US" altLang="zh-TW" sz="2400" dirty="0"/>
              <a:t>/</a:t>
            </a:r>
            <a:r>
              <a:rPr lang="zh-TW" altLang="en-US" sz="2400" dirty="0"/>
              <a:t>投訴</a:t>
            </a:r>
            <a:r>
              <a:rPr lang="zh-TW" altLang="en-US" sz="2400" dirty="0" smtClean="0"/>
              <a:t>熱線：</a:t>
            </a:r>
            <a:r>
              <a:rPr lang="en-US" altLang="zh-TW" sz="2400" dirty="0" smtClean="0"/>
              <a:t>3423 </a:t>
            </a:r>
            <a:r>
              <a:rPr lang="en-US" altLang="zh-TW" sz="2400" dirty="0"/>
              <a:t>6666</a:t>
            </a:r>
          </a:p>
          <a:p>
            <a:r>
              <a:rPr lang="zh-TW" altLang="en-US" sz="2400" dirty="0" smtClean="0"/>
              <a:t>向社交</a:t>
            </a:r>
            <a:r>
              <a:rPr lang="zh-TW" altLang="en-US" sz="2400" dirty="0"/>
              <a:t>平台要求移除有關「起底」連結的聯絡</a:t>
            </a:r>
            <a:r>
              <a:rPr lang="zh-TW" altLang="en-US" sz="2400" dirty="0" smtClean="0"/>
              <a:t>方式</a:t>
            </a:r>
            <a:endParaRPr lang="en-US" altLang="zh-TW" sz="2400" dirty="0"/>
          </a:p>
          <a:p>
            <a:r>
              <a:rPr lang="zh-TW" altLang="en-US" sz="2400" dirty="0" smtClean="0"/>
              <a:t>致電</a:t>
            </a:r>
            <a:r>
              <a:rPr lang="en-US" altLang="zh-TW" sz="2400" dirty="0"/>
              <a:t>999</a:t>
            </a:r>
            <a:r>
              <a:rPr lang="zh-TW" altLang="en-US" sz="2400" dirty="0"/>
              <a:t>向警方報案，或致電</a:t>
            </a:r>
            <a:r>
              <a:rPr lang="en-US" altLang="zh-TW" sz="2400" dirty="0"/>
              <a:t>18222</a:t>
            </a:r>
            <a:r>
              <a:rPr lang="zh-TW" altLang="en-US" sz="2400" dirty="0"/>
              <a:t>反詐騙諮詢熱線</a:t>
            </a:r>
            <a:endParaRPr lang="zh-HK" altLang="en-US" sz="2400"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21217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24" y="260086"/>
            <a:ext cx="8428406" cy="6860804"/>
          </a:xfrm>
          <a:prstGeom prst="rect">
            <a:avLst/>
          </a:prstGeom>
        </p:spPr>
      </p:pic>
      <p:sp>
        <p:nvSpPr>
          <p:cNvPr id="4" name="標題 3">
            <a:extLst>
              <a:ext uri="{FF2B5EF4-FFF2-40B4-BE49-F238E27FC236}">
                <a16:creationId xmlns:a16="http://schemas.microsoft.com/office/drawing/2014/main" id="{556B8203-6F47-42B7-9D27-336C0F3DC4C7}"/>
              </a:ext>
            </a:extLst>
          </p:cNvPr>
          <p:cNvSpPr>
            <a:spLocks noGrp="1"/>
          </p:cNvSpPr>
          <p:nvPr>
            <p:ph type="title"/>
          </p:nvPr>
        </p:nvSpPr>
        <p:spPr>
          <a:xfrm>
            <a:off x="805842" y="776566"/>
            <a:ext cx="2686051" cy="909359"/>
          </a:xfrm>
        </p:spPr>
        <p:txBody>
          <a:bodyPr/>
          <a:lstStyle/>
          <a:p>
            <a:r>
              <a:rPr lang="zh-TW" altLang="en-US" b="1" dirty="0" smtClean="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學習重點</a:t>
            </a:r>
            <a:endParaRPr lang="zh-HK" altLang="en-US" dirty="0">
              <a:solidFill>
                <a:schemeClr val="bg1"/>
              </a:solidFill>
              <a:latin typeface="微軟正黑體" panose="020B0604030504040204" pitchFamily="34" charset="-120"/>
              <a:ea typeface="微軟正黑體" panose="020B0604030504040204" pitchFamily="34" charset="-120"/>
            </a:endParaRPr>
          </a:p>
        </p:txBody>
      </p:sp>
      <p:graphicFrame>
        <p:nvGraphicFramePr>
          <p:cNvPr id="6" name="表格 5">
            <a:extLst>
              <a:ext uri="{FF2B5EF4-FFF2-40B4-BE49-F238E27FC236}">
                <a16:creationId xmlns:a16="http://schemas.microsoft.com/office/drawing/2014/main" id="{A9CB5DDB-151F-45FD-B190-244EF30FBA8A}"/>
              </a:ext>
            </a:extLst>
          </p:cNvPr>
          <p:cNvGraphicFramePr>
            <a:graphicFrameLocks noGrp="1"/>
          </p:cNvGraphicFramePr>
          <p:nvPr>
            <p:extLst>
              <p:ext uri="{D42A27DB-BD31-4B8C-83A1-F6EECF244321}">
                <p14:modId xmlns:p14="http://schemas.microsoft.com/office/powerpoint/2010/main" val="1952027158"/>
              </p:ext>
            </p:extLst>
          </p:nvPr>
        </p:nvGraphicFramePr>
        <p:xfrm>
          <a:off x="805842" y="1769423"/>
          <a:ext cx="7139283" cy="3028747"/>
        </p:xfrm>
        <a:graphic>
          <a:graphicData uri="http://schemas.openxmlformats.org/drawingml/2006/table">
            <a:tbl>
              <a:tblPr>
                <a:tableStyleId>{3B4B98B0-60AC-42C2-AFA5-B58CD77FA1E5}</a:tableStyleId>
              </a:tblPr>
              <a:tblGrid>
                <a:gridCol w="2103613">
                  <a:extLst>
                    <a:ext uri="{9D8B030D-6E8A-4147-A177-3AD203B41FA5}">
                      <a16:colId xmlns:a16="http://schemas.microsoft.com/office/drawing/2014/main" val="671913260"/>
                    </a:ext>
                  </a:extLst>
                </a:gridCol>
                <a:gridCol w="5035670">
                  <a:extLst>
                    <a:ext uri="{9D8B030D-6E8A-4147-A177-3AD203B41FA5}">
                      <a16:colId xmlns:a16="http://schemas.microsoft.com/office/drawing/2014/main" val="3911223499"/>
                    </a:ext>
                  </a:extLst>
                </a:gridCol>
              </a:tblGrid>
              <a:tr h="16595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u="none" spc="100" baseline="0" dirty="0">
                          <a:solidFill>
                            <a:schemeClr val="bg1"/>
                          </a:solidFill>
                          <a:latin typeface="微軟正黑體" panose="020B0604030504040204" pitchFamily="34" charset="-120"/>
                          <a:ea typeface="微軟正黑體" panose="020B0604030504040204" pitchFamily="34" charset="-120"/>
                        </a:rPr>
                        <a:t>學習</a:t>
                      </a:r>
                      <a:r>
                        <a:rPr lang="zh-TW" altLang="en-US" sz="2000" b="0" u="none" spc="100" baseline="0" dirty="0" smtClean="0">
                          <a:solidFill>
                            <a:schemeClr val="bg1"/>
                          </a:solidFill>
                          <a:latin typeface="微軟正黑體" panose="020B0604030504040204" pitchFamily="34" charset="-120"/>
                          <a:ea typeface="微軟正黑體" panose="020B0604030504040204" pitchFamily="34" charset="-120"/>
                        </a:rPr>
                        <a:t>目標：</a:t>
                      </a:r>
                      <a:endParaRPr lang="en-US" altLang="zh-TW" sz="2000" b="0" u="none" spc="100" baseline="0" dirty="0">
                        <a:solidFill>
                          <a:schemeClr val="bg1"/>
                        </a:solidFill>
                        <a:latin typeface="微軟正黑體" panose="020B0604030504040204" pitchFamily="34" charset="-120"/>
                        <a:ea typeface="微軟正黑體" panose="020B0604030504040204" pitchFamily="34" charset="-120"/>
                      </a:endParaRPr>
                    </a:p>
                    <a:p>
                      <a:endParaRPr lang="zh-TW" altLang="en-US" sz="2000" b="0" u="none"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a:noFill/>
                    </a:lnT>
                    <a:lnB>
                      <a:noFill/>
                    </a:lnB>
                    <a:lnTlToBr w="12700" cmpd="sng">
                      <a:noFill/>
                      <a:prstDash val="solid"/>
                    </a:lnTlToBr>
                    <a:lnBlToTr w="12700" cmpd="sng">
                      <a:noFill/>
                      <a:prstDash val="solid"/>
                    </a:lnBlToTr>
                  </a:tcPr>
                </a:tc>
                <a:tc>
                  <a:txBody>
                    <a:bodyPr/>
                    <a:lstStyle/>
                    <a:p>
                      <a:pPr marL="342900" indent="-342900" algn="just">
                        <a:lnSpc>
                          <a:spcPct val="100000"/>
                        </a:lnSpc>
                        <a:spcBef>
                          <a:spcPts val="0"/>
                        </a:spcBef>
                        <a:spcAft>
                          <a:spcPts val="600"/>
                        </a:spcAft>
                        <a:buFont typeface="+mj-lt"/>
                        <a:buAutoNum type="arabicPeriod"/>
                      </a:pP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認識「起底」的</a:t>
                      </a:r>
                      <a:r>
                        <a:rPr lang="zh-TW" altLang="en-US" sz="2000" u="none" spc="100" baseline="0" dirty="0">
                          <a:solidFill>
                            <a:schemeClr val="bg1"/>
                          </a:solidFill>
                          <a:latin typeface="微軟正黑體" panose="020B0604030504040204" pitchFamily="34" charset="-120"/>
                          <a:ea typeface="微軟正黑體" panose="020B0604030504040204" pitchFamily="34" charset="-120"/>
                        </a:rPr>
                        <a:t>性質及</a:t>
                      </a: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其對受害人的傷害。</a:t>
                      </a:r>
                      <a:endParaRPr lang="en-US" altLang="zh-TW" sz="2000" u="none" spc="100" baseline="0" dirty="0" smtClean="0">
                        <a:solidFill>
                          <a:schemeClr val="bg1"/>
                        </a:solidFill>
                        <a:latin typeface="微軟正黑體" panose="020B0604030504040204" pitchFamily="34" charset="-120"/>
                        <a:ea typeface="微軟正黑體" panose="020B0604030504040204" pitchFamily="34" charset="-120"/>
                      </a:endParaRPr>
                    </a:p>
                    <a:p>
                      <a:pPr marL="342900" indent="-342900" algn="just">
                        <a:lnSpc>
                          <a:spcPct val="100000"/>
                        </a:lnSpc>
                        <a:spcBef>
                          <a:spcPts val="0"/>
                        </a:spcBef>
                        <a:spcAft>
                          <a:spcPts val="600"/>
                        </a:spcAft>
                        <a:buFont typeface="+mj-lt"/>
                        <a:buAutoNum type="arabicPeriod"/>
                      </a:pP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提升保障個人私隱的意識及</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認識保障個人私隱的相關法例</a:t>
                      </a: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a:t>
                      </a:r>
                      <a:endParaRPr lang="en-US" altLang="zh-TW" sz="2000" u="none" spc="100" baseline="0" dirty="0" smtClean="0">
                        <a:solidFill>
                          <a:schemeClr val="bg1"/>
                        </a:solidFill>
                        <a:latin typeface="微軟正黑體" panose="020B0604030504040204" pitchFamily="34" charset="-120"/>
                        <a:ea typeface="微軟正黑體" panose="020B0604030504040204" pitchFamily="34" charset="-120"/>
                      </a:endParaRPr>
                    </a:p>
                    <a:p>
                      <a:pPr marL="342900" indent="-342900" algn="just">
                        <a:lnSpc>
                          <a:spcPct val="100000"/>
                        </a:lnSpc>
                        <a:spcBef>
                          <a:spcPts val="0"/>
                        </a:spcBef>
                        <a:spcAft>
                          <a:spcPts val="600"/>
                        </a:spcAft>
                        <a:buFont typeface="+mj-lt"/>
                        <a:buAutoNum type="arabicPeriod"/>
                      </a:pP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學習作為旁觀者及時阻止網絡欺凌行為的重要性及技巧</a:t>
                      </a:r>
                    </a:p>
                    <a:p>
                      <a:pPr marL="342900" indent="-342900" algn="just">
                        <a:lnSpc>
                          <a:spcPct val="100000"/>
                        </a:lnSpc>
                        <a:spcBef>
                          <a:spcPts val="0"/>
                        </a:spcBef>
                        <a:spcAft>
                          <a:spcPts val="600"/>
                        </a:spcAft>
                        <a:buFont typeface="+mj-lt"/>
                        <a:buAutoNum type="arabicPeriod"/>
                      </a:pP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建立正確使用互聯網的</a:t>
                      </a:r>
                      <a:r>
                        <a:rPr lang="zh-TW" altLang="en-US" sz="2000" u="none" spc="100" baseline="0" dirty="0">
                          <a:solidFill>
                            <a:schemeClr val="bg1"/>
                          </a:solidFill>
                          <a:latin typeface="微軟正黑體" panose="020B0604030504040204" pitchFamily="34" charset="-120"/>
                          <a:ea typeface="微軟正黑體" panose="020B0604030504040204" pitchFamily="34" charset="-120"/>
                        </a:rPr>
                        <a:t>價值觀和態度。</a:t>
                      </a:r>
                    </a:p>
                  </a:txBody>
                  <a:tcPr marL="66653" marR="66653" marT="33329" marB="3332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5998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價值觀</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和態度：</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just" defTabSz="685800" rtl="0" eaLnBrk="1" fontAlgn="auto" latinLnBrk="0" hangingPunct="1">
                        <a:lnSpc>
                          <a:spcPct val="100000"/>
                        </a:lnSpc>
                        <a:spcBef>
                          <a:spcPts val="1200"/>
                        </a:spcBef>
                        <a:spcAft>
                          <a:spcPts val="0"/>
                        </a:spcAft>
                        <a:buClrTx/>
                        <a:buSzTx/>
                        <a:buFontTx/>
                        <a:buNone/>
                        <a:tabLst/>
                        <a:defRPr/>
                      </a:pPr>
                      <a:r>
                        <a:rPr lang="zh-TW" altLang="en-US" sz="2000" kern="1200" spc="100" baseline="0" dirty="0" smtClean="0">
                          <a:solidFill>
                            <a:schemeClr val="bg1"/>
                          </a:solidFill>
                          <a:latin typeface="微軟正黑體" panose="020B0604030504040204" pitchFamily="34" charset="-120"/>
                          <a:ea typeface="微軟正黑體" panose="020B0604030504040204" pitchFamily="34" charset="-120"/>
                          <a:cs typeface="+mn-cs"/>
                        </a:rPr>
                        <a:t>尊重他人、同理心、守法、慎思明辨</a:t>
                      </a:r>
                      <a:endParaRPr lang="zh-TW" altLang="en-US" sz="20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7" name="文字方塊 6"/>
          <p:cNvSpPr txBox="1"/>
          <p:nvPr/>
        </p:nvSpPr>
        <p:spPr>
          <a:xfrm>
            <a:off x="6425993" y="5893572"/>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solidFill>
                  <a:schemeClr val="bg1"/>
                </a:solidFill>
                <a:latin typeface="Times New Roman" panose="02020603050405020304" pitchFamily="18" charset="0"/>
                <a:cs typeface="Times New Roman" panose="02020603050405020304" pitchFamily="18" charset="0"/>
              </a:rPr>
              <a:t>Images</a:t>
            </a:r>
            <a:r>
              <a:rPr lang="zh-HK" altLang="en-US" sz="1100" dirty="0" smtClean="0">
                <a:solidFill>
                  <a:schemeClr val="bg1"/>
                </a:solidFill>
                <a:latin typeface="Times New Roman" panose="02020603050405020304" pitchFamily="18" charset="0"/>
                <a:cs typeface="Times New Roman" panose="02020603050405020304" pitchFamily="18" charset="0"/>
              </a:rPr>
              <a:t>：</a:t>
            </a:r>
            <a:r>
              <a:rPr lang="en-US" altLang="zh-HK" sz="1100" dirty="0" smtClean="0">
                <a:solidFill>
                  <a:schemeClr val="bg1"/>
                </a:solidFill>
                <a:latin typeface="Times New Roman" panose="02020603050405020304" pitchFamily="18" charset="0"/>
                <a:cs typeface="Times New Roman" panose="02020603050405020304" pitchFamily="18" charset="0"/>
              </a:rPr>
              <a:t> www.freepik.com</a:t>
            </a:r>
            <a:endParaRPr lang="zh-HK" altLang="en-US" sz="1100" dirty="0">
              <a:solidFill>
                <a:schemeClr val="bg1"/>
              </a:solidFill>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8512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DA53E7-39CC-4ABA-9210-263F68352281}"/>
              </a:ext>
            </a:extLst>
          </p:cNvPr>
          <p:cNvSpPr>
            <a:spLocks noGrp="1"/>
          </p:cNvSpPr>
          <p:nvPr>
            <p:ph type="title"/>
          </p:nvPr>
        </p:nvSpPr>
        <p:spPr>
          <a:xfrm>
            <a:off x="559777" y="156970"/>
            <a:ext cx="7797662" cy="1151965"/>
          </a:xfrm>
        </p:spPr>
        <p:txBody>
          <a:bodyPr/>
          <a:lstStyle/>
          <a:p>
            <a:r>
              <a:rPr lang="zh-HK" altLang="en-US"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總結</a:t>
            </a:r>
          </a:p>
        </p:txBody>
      </p:sp>
      <p:sp>
        <p:nvSpPr>
          <p:cNvPr id="3" name="內容版面配置區 2">
            <a:extLst>
              <a:ext uri="{FF2B5EF4-FFF2-40B4-BE49-F238E27FC236}">
                <a16:creationId xmlns:a16="http://schemas.microsoft.com/office/drawing/2014/main" id="{ADE3994D-976A-4A8D-A7D3-A73C4A16BF8C}"/>
              </a:ext>
            </a:extLst>
          </p:cNvPr>
          <p:cNvSpPr>
            <a:spLocks noGrp="1"/>
          </p:cNvSpPr>
          <p:nvPr>
            <p:ph sz="quarter" idx="13"/>
          </p:nvPr>
        </p:nvSpPr>
        <p:spPr>
          <a:xfrm>
            <a:off x="415245" y="1192696"/>
            <a:ext cx="6442755" cy="5449374"/>
          </a:xfrm>
        </p:spPr>
        <p:txBody>
          <a:bodyPr>
            <a:normAutofit fontScale="92500" lnSpcReduction="20000"/>
          </a:bodyPr>
          <a:lstStyle/>
          <a:p>
            <a:pPr hangingPunct="0"/>
            <a:r>
              <a:rPr lang="zh-TW" altLang="en-US" sz="2800" cap="none" dirty="0" smtClean="0">
                <a:ln w="0"/>
              </a:rPr>
              <a:t>隨著流動裝置及互聯網的</a:t>
            </a:r>
            <a:r>
              <a:rPr lang="zh-TW" altLang="en-US" sz="2800" cap="none" dirty="0">
                <a:ln w="0"/>
              </a:rPr>
              <a:t>普及，</a:t>
            </a:r>
            <a:r>
              <a:rPr lang="zh-TW" altLang="en-US" sz="2800" cap="none" dirty="0" smtClean="0">
                <a:ln w="0"/>
              </a:rPr>
              <a:t>人們隨意地便可</a:t>
            </a:r>
            <a:r>
              <a:rPr lang="zh-TW" altLang="en-US" sz="2800" cap="none" dirty="0">
                <a:ln w="0"/>
              </a:rPr>
              <a:t>輕易</a:t>
            </a:r>
            <a:r>
              <a:rPr lang="zh-TW" altLang="en-US" sz="2800" cap="none" dirty="0" smtClean="0">
                <a:ln w="0"/>
              </a:rPr>
              <a:t>把資料上載至網上討論區</a:t>
            </a:r>
            <a:r>
              <a:rPr lang="zh-TW" altLang="en-US" sz="2800" cap="none" dirty="0">
                <a:ln w="0"/>
              </a:rPr>
              <a:t>或社交</a:t>
            </a:r>
            <a:r>
              <a:rPr lang="zh-TW" altLang="en-US" sz="2800" cap="none" dirty="0" smtClean="0">
                <a:ln w="0"/>
              </a:rPr>
              <a:t>平台；在</a:t>
            </a:r>
            <a:r>
              <a:rPr lang="zh-TW" altLang="en-US" sz="2800" cap="none" dirty="0">
                <a:ln w="0"/>
              </a:rPr>
              <a:t>網上討論區或社交平台參與交流</a:t>
            </a:r>
            <a:r>
              <a:rPr lang="zh-TW" altLang="en-US" sz="2800" cap="none" dirty="0" smtClean="0">
                <a:ln w="0"/>
              </a:rPr>
              <a:t>，亦已成為</a:t>
            </a:r>
            <a:r>
              <a:rPr lang="zh-TW" altLang="en-US" sz="2800" cap="none" dirty="0">
                <a:ln w="0"/>
              </a:rPr>
              <a:t>生活的</a:t>
            </a:r>
            <a:r>
              <a:rPr lang="zh-TW" altLang="en-US" sz="2800" cap="none" dirty="0" smtClean="0">
                <a:ln w="0"/>
              </a:rPr>
              <a:t>重要部分</a:t>
            </a:r>
            <a:endParaRPr lang="en-US" altLang="zh-TW" sz="2800" cap="none" dirty="0" smtClean="0">
              <a:ln w="0"/>
            </a:endParaRPr>
          </a:p>
          <a:p>
            <a:pPr hangingPunct="0"/>
            <a:r>
              <a:rPr lang="zh-TW" altLang="en-US" sz="2800" cap="none" dirty="0" smtClean="0">
                <a:ln w="0"/>
              </a:rPr>
              <a:t>我們要懂得保護自己，切勿輕易把個人資料上載至公開的網路平台上</a:t>
            </a:r>
            <a:endParaRPr lang="en-US" altLang="zh-TW" sz="2800" cap="none" dirty="0" smtClean="0">
              <a:ln w="0"/>
            </a:endParaRPr>
          </a:p>
          <a:p>
            <a:pPr hangingPunct="0"/>
            <a:r>
              <a:rPr lang="zh-TW" altLang="en-US" sz="2800" cap="none" dirty="0" smtClean="0">
                <a:ln w="0"/>
              </a:rPr>
              <a:t>切勿因</a:t>
            </a:r>
            <a:r>
              <a:rPr lang="zh-TW" altLang="en-US" sz="2800" cap="none" dirty="0">
                <a:ln w="0"/>
              </a:rPr>
              <a:t>一時貪玩</a:t>
            </a:r>
            <a:r>
              <a:rPr lang="zh-TW" altLang="en-US" sz="2800" cap="none" dirty="0" smtClean="0">
                <a:ln w="0"/>
              </a:rPr>
              <a:t>或好奇，誤以為網絡世界匿名</a:t>
            </a:r>
            <a:r>
              <a:rPr lang="zh-TW" altLang="en-US" sz="2800" cap="none" dirty="0">
                <a:ln w="0"/>
              </a:rPr>
              <a:t>不易被發現，而</a:t>
            </a:r>
            <a:r>
              <a:rPr lang="zh-TW" altLang="en-US" sz="2800" cap="none" dirty="0" smtClean="0">
                <a:ln w="0"/>
              </a:rPr>
              <a:t>肆意</a:t>
            </a:r>
            <a:r>
              <a:rPr lang="zh-TW" altLang="en-US" sz="2800" cap="none" dirty="0">
                <a:ln w="0"/>
              </a:rPr>
              <a:t>傷</a:t>
            </a:r>
            <a:r>
              <a:rPr lang="zh-TW" altLang="en-US" sz="2800" cap="none" dirty="0" smtClean="0">
                <a:ln w="0"/>
              </a:rPr>
              <a:t>害</a:t>
            </a:r>
            <a:r>
              <a:rPr lang="zh-TW" altLang="en-US" sz="2800" cap="none" dirty="0">
                <a:ln w="0"/>
              </a:rPr>
              <a:t>別人，低估不當</a:t>
            </a:r>
            <a:r>
              <a:rPr lang="zh-TW" altLang="en-US" sz="2800" cap="none" dirty="0" smtClean="0">
                <a:ln w="0"/>
              </a:rPr>
              <a:t>行為</a:t>
            </a:r>
            <a:r>
              <a:rPr lang="zh-TW" altLang="en-US" sz="2800" cap="none" dirty="0">
                <a:ln w="0"/>
              </a:rPr>
              <a:t>對</a:t>
            </a:r>
            <a:r>
              <a:rPr lang="zh-TW" altLang="en-US" sz="2800" cap="none" dirty="0" smtClean="0">
                <a:ln w="0"/>
              </a:rPr>
              <a:t>自己和他人帶來</a:t>
            </a:r>
            <a:r>
              <a:rPr lang="zh-TW" altLang="en-US" sz="2800" cap="none" dirty="0">
                <a:ln w="0"/>
              </a:rPr>
              <a:t>的</a:t>
            </a:r>
            <a:r>
              <a:rPr lang="zh-TW" altLang="en-US" sz="2800" cap="none" dirty="0" smtClean="0">
                <a:ln w="0"/>
              </a:rPr>
              <a:t>後果</a:t>
            </a:r>
            <a:endParaRPr lang="en-US" altLang="zh-TW" sz="2800" cap="none" dirty="0">
              <a:ln w="0"/>
            </a:endParaRPr>
          </a:p>
          <a:p>
            <a:pPr hangingPunct="0"/>
            <a:r>
              <a:rPr lang="zh-TW" altLang="en-US" sz="2800" cap="none" dirty="0" smtClean="0">
                <a:ln w="0"/>
              </a:rPr>
              <a:t>無論在現實或網上世界，均應持守</a:t>
            </a:r>
            <a:r>
              <a:rPr lang="zh-TW" altLang="en-US" sz="2800" cap="none" dirty="0">
                <a:ln w="0"/>
              </a:rPr>
              <a:t>尊重他人</a:t>
            </a:r>
            <a:r>
              <a:rPr lang="zh-TW" altLang="en-US" sz="2800" cap="none" dirty="0" smtClean="0">
                <a:ln w="0"/>
              </a:rPr>
              <a:t>、同</a:t>
            </a:r>
            <a:r>
              <a:rPr lang="zh-TW" altLang="en-US" sz="2800" cap="none" dirty="0">
                <a:ln w="0"/>
              </a:rPr>
              <a:t>理心、守法、</a:t>
            </a:r>
            <a:r>
              <a:rPr lang="zh-TW" altLang="en-US" sz="2800" cap="none" dirty="0" smtClean="0">
                <a:ln w="0"/>
              </a:rPr>
              <a:t>慎思明辨等正確價值觀和態度</a:t>
            </a:r>
            <a:endParaRPr lang="zh-TW" altLang="en-US" sz="2800" cap="none" dirty="0">
              <a:ln w="0"/>
            </a:endParaRPr>
          </a:p>
          <a:p>
            <a:endParaRPr lang="zh-HK"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775" y="3917383"/>
            <a:ext cx="2155225" cy="2151219"/>
          </a:xfrm>
          <a:prstGeom prst="rect">
            <a:avLst/>
          </a:prstGeom>
        </p:spPr>
      </p:pic>
      <p:sp>
        <p:nvSpPr>
          <p:cNvPr id="6" name="文字方塊 5"/>
          <p:cNvSpPr txBox="1"/>
          <p:nvPr/>
        </p:nvSpPr>
        <p:spPr>
          <a:xfrm>
            <a:off x="415245" y="6380460"/>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a:t>
            </a:r>
            <a:r>
              <a:rPr lang="zh-HK" altLang="en-US" sz="1100" dirty="0" smtClean="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815939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428290" y="664675"/>
            <a:ext cx="7796030" cy="2511835"/>
          </a:xfrm>
        </p:spPr>
        <p:txBody>
          <a:bodyPr>
            <a:normAutofit/>
          </a:bodyPr>
          <a:lstStyle/>
          <a:p>
            <a:r>
              <a:rPr lang="zh-TW" alt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延伸學習</a:t>
            </a:r>
            <a:r>
              <a:rPr lang="en-US" altLang="zh-TW"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
            </a:r>
            <a:br>
              <a:rPr lang="en-US" altLang="zh-TW"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br>
            <a:r>
              <a:rPr lang="en-US" altLang="zh-TW" b="1" dirty="0" smtClean="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b="1" dirty="0" smtClean="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4" name="文字版面配置區 3">
            <a:extLst>
              <a:ext uri="{FF2B5EF4-FFF2-40B4-BE49-F238E27FC236}">
                <a16:creationId xmlns:a16="http://schemas.microsoft.com/office/drawing/2014/main" id="{282B465E-5C78-4E09-9F3A-E7B96A7336B2}"/>
              </a:ext>
            </a:extLst>
          </p:cNvPr>
          <p:cNvSpPr>
            <a:spLocks noGrp="1"/>
          </p:cNvSpPr>
          <p:nvPr>
            <p:ph type="body" sz="half" idx="2"/>
          </p:nvPr>
        </p:nvSpPr>
        <p:spPr>
          <a:xfrm>
            <a:off x="514351" y="1920592"/>
            <a:ext cx="5645149" cy="2964180"/>
          </a:xfrm>
        </p:spPr>
        <p:txBody>
          <a:bodyPr>
            <a:noAutofit/>
          </a:bodyPr>
          <a:lstStyle/>
          <a:p>
            <a:r>
              <a:rPr lang="zh-TW" altLang="en-US" sz="2000" b="1" dirty="0" smtClean="0">
                <a:latin typeface="微軟正黑體" panose="020B0604030504040204" pitchFamily="34" charset="-120"/>
                <a:ea typeface="微軟正黑體" panose="020B0604030504040204" pitchFamily="34" charset="-120"/>
              </a:rPr>
              <a:t>教育局</a:t>
            </a:r>
            <a:r>
              <a:rPr lang="en-US" altLang="zh-TW" sz="2000" b="1" dirty="0" smtClean="0">
                <a:latin typeface="微軟正黑體" panose="020B0604030504040204" pitchFamily="34" charset="-120"/>
                <a:ea typeface="微軟正黑體" panose="020B0604030504040204" pitchFamily="34" charset="-120"/>
              </a:rPr>
              <a:t/>
            </a:r>
            <a:br>
              <a:rPr lang="en-US" altLang="zh-TW" sz="2000" b="1" dirty="0" smtClean="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價值觀</a:t>
            </a:r>
            <a:r>
              <a:rPr lang="zh-TW" altLang="en-US" sz="2000" b="1" dirty="0" smtClean="0">
                <a:latin typeface="微軟正黑體" panose="020B0604030504040204" pitchFamily="34" charset="-120"/>
                <a:ea typeface="微軟正黑體" panose="020B0604030504040204" pitchFamily="34" charset="-120"/>
              </a:rPr>
              <a:t>教育</a:t>
            </a:r>
            <a:r>
              <a:rPr lang="en-US" altLang="zh-TW" sz="2000" b="1" dirty="0">
                <a:latin typeface="微軟正黑體" panose="020B0604030504040204" pitchFamily="34" charset="-120"/>
                <a:ea typeface="微軟正黑體" panose="020B0604030504040204" pitchFamily="34" charset="-120"/>
              </a:rPr>
              <a:t/>
            </a:r>
            <a:br>
              <a:rPr lang="en-US" altLang="zh-TW" sz="2000" b="1" dirty="0">
                <a:latin typeface="微軟正黑體" panose="020B0604030504040204" pitchFamily="34" charset="-120"/>
                <a:ea typeface="微軟正黑體" panose="020B0604030504040204" pitchFamily="34" charset="-120"/>
              </a:rPr>
            </a:br>
            <a:r>
              <a:rPr lang="zh-TW" altLang="en-US" sz="2000" b="1" dirty="0" smtClean="0">
                <a:latin typeface="微軟正黑體" panose="020B0604030504040204" pitchFamily="34" charset="-120"/>
                <a:ea typeface="微軟正黑體" panose="020B0604030504040204" pitchFamily="34" charset="-120"/>
              </a:rPr>
              <a:t>媒體</a:t>
            </a:r>
            <a:r>
              <a:rPr lang="zh-TW" altLang="en-US" sz="2000" b="1" dirty="0">
                <a:latin typeface="微軟正黑體" panose="020B0604030504040204" pitchFamily="34" charset="-120"/>
                <a:ea typeface="微軟正黑體" panose="020B0604030504040204" pitchFamily="34" charset="-120"/>
              </a:rPr>
              <a:t>資訊素養教育的相關「生活事件」</a:t>
            </a:r>
            <a:r>
              <a:rPr lang="zh-TW" altLang="en-US" sz="2000" b="1" dirty="0" smtClean="0">
                <a:latin typeface="微軟正黑體" panose="020B0604030504040204" pitchFamily="34" charset="-120"/>
                <a:ea typeface="微軟正黑體" panose="020B0604030504040204" pitchFamily="34" charset="-120"/>
              </a:rPr>
              <a:t>教案</a:t>
            </a:r>
            <a:r>
              <a:rPr lang="en-US" altLang="zh-TW" sz="2000" b="1" dirty="0" smtClean="0">
                <a:latin typeface="微軟正黑體" panose="020B0604030504040204" pitchFamily="34" charset="-120"/>
                <a:ea typeface="微軟正黑體" panose="020B0604030504040204" pitchFamily="34" charset="-120"/>
              </a:rPr>
              <a:t/>
            </a:r>
            <a:br>
              <a:rPr lang="en-US" altLang="zh-TW" sz="2000" b="1" dirty="0" smtClean="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我不要做網</a:t>
            </a:r>
            <a:r>
              <a:rPr lang="zh-TW" altLang="en-US" sz="2000" b="1" dirty="0" smtClean="0">
                <a:latin typeface="微軟正黑體" panose="020B0604030504040204" pitchFamily="34" charset="-120"/>
                <a:ea typeface="微軟正黑體" panose="020B0604030504040204" pitchFamily="34" charset="-120"/>
              </a:rPr>
              <a:t>紅（網</a:t>
            </a:r>
            <a:r>
              <a:rPr lang="zh-TW" altLang="en-US" sz="2000" b="1" dirty="0">
                <a:latin typeface="微軟正黑體" panose="020B0604030504040204" pitchFamily="34" charset="-120"/>
                <a:ea typeface="微軟正黑體" panose="020B0604030504040204" pitchFamily="34" charset="-120"/>
              </a:rPr>
              <a:t>絡</a:t>
            </a:r>
            <a:r>
              <a:rPr lang="zh-TW" altLang="en-US" sz="2000" b="1" dirty="0" smtClean="0">
                <a:latin typeface="微軟正黑體" panose="020B0604030504040204" pitchFamily="34" charset="-120"/>
                <a:ea typeface="微軟正黑體" panose="020B0604030504040204" pitchFamily="34" charset="-120"/>
              </a:rPr>
              <a:t>欺凌）</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en-US" altLang="zh-TW" sz="1400" cap="none" dirty="0" smtClean="0">
                <a:latin typeface="微軟正黑體" panose="020B0604030504040204" pitchFamily="34" charset="-120"/>
                <a:ea typeface="微軟正黑體" panose="020B0604030504040204" pitchFamily="34" charset="-120"/>
                <a:hlinkClick r:id="rId3"/>
              </a:rPr>
              <a:t>https://www.edb.gov.hk/attachment/tc/curriculum-development/4-key-tasks/moral-civic/lea/2020oct%20update/i%20dont%20like%20to%20be%20kol_cyberbullying%20</a:t>
            </a:r>
            <a:r>
              <a:rPr lang="zh-TW" altLang="en-US" sz="1400" cap="none" dirty="0" smtClean="0">
                <a:latin typeface="微軟正黑體" panose="020B0604030504040204" pitchFamily="34" charset="-120"/>
                <a:ea typeface="微軟正黑體" panose="020B0604030504040204" pitchFamily="34" charset="-120"/>
                <a:hlinkClick r:id="rId3"/>
              </a:rPr>
              <a:t>（</a:t>
            </a:r>
            <a:r>
              <a:rPr lang="en-US" altLang="zh-TW" sz="1400" cap="none" dirty="0" smtClean="0">
                <a:latin typeface="微軟正黑體" panose="020B0604030504040204" pitchFamily="34" charset="-120"/>
                <a:ea typeface="微軟正黑體" panose="020B0604030504040204" pitchFamily="34" charset="-120"/>
                <a:hlinkClick r:id="rId3"/>
              </a:rPr>
              <a:t>1</a:t>
            </a:r>
            <a:r>
              <a:rPr lang="zh-TW" altLang="en-US" sz="1400" cap="none" dirty="0" smtClean="0">
                <a:latin typeface="微軟正黑體" panose="020B0604030504040204" pitchFamily="34" charset="-120"/>
                <a:ea typeface="微軟正黑體" panose="020B0604030504040204" pitchFamily="34" charset="-120"/>
                <a:hlinkClick r:id="rId3"/>
              </a:rPr>
              <a:t>）</a:t>
            </a:r>
            <a:r>
              <a:rPr lang="en-US" altLang="zh-TW" sz="1400" cap="none" dirty="0" smtClean="0">
                <a:latin typeface="微軟正黑體" panose="020B0604030504040204" pitchFamily="34" charset="-120"/>
                <a:ea typeface="微軟正黑體" panose="020B0604030504040204" pitchFamily="34" charset="-120"/>
                <a:hlinkClick r:id="rId3"/>
              </a:rPr>
              <a:t>.</a:t>
            </a:r>
            <a:r>
              <a:rPr lang="en-US" altLang="zh-TW" sz="1400" cap="none" dirty="0" err="1" smtClean="0">
                <a:latin typeface="微軟正黑體" panose="020B0604030504040204" pitchFamily="34" charset="-120"/>
                <a:ea typeface="微軟正黑體" panose="020B0604030504040204" pitchFamily="34" charset="-120"/>
                <a:hlinkClick r:id="rId3"/>
              </a:rPr>
              <a:t>pptx</a:t>
            </a:r>
            <a:r>
              <a:rPr lang="en-US" altLang="zh-TW" sz="1400" cap="none" dirty="0" smtClean="0">
                <a:latin typeface="微軟正黑體" panose="020B0604030504040204" pitchFamily="34" charset="-120"/>
                <a:ea typeface="微軟正黑體" panose="020B0604030504040204" pitchFamily="34" charset="-120"/>
              </a:rPr>
              <a:t> </a:t>
            </a:r>
          </a:p>
        </p:txBody>
      </p:sp>
      <p:pic>
        <p:nvPicPr>
          <p:cNvPr id="2" name="Picture 1"/>
          <p:cNvPicPr>
            <a:picLocks noChangeAspect="1"/>
          </p:cNvPicPr>
          <p:nvPr/>
        </p:nvPicPr>
        <p:blipFill rotWithShape="1">
          <a:blip r:embed="rId4"/>
          <a:srcRect l="64481" t="30598" r="19551" b="49442"/>
          <a:stretch/>
        </p:blipFill>
        <p:spPr>
          <a:xfrm>
            <a:off x="6550332" y="2429288"/>
            <a:ext cx="1946787" cy="1946788"/>
          </a:xfrm>
          <a:prstGeom prst="rect">
            <a:avLst/>
          </a:prstGeom>
        </p:spPr>
      </p:pic>
      <p:sp>
        <p:nvSpPr>
          <p:cNvPr id="5" name="投影片編號版面配置區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818577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2859501" y="1964267"/>
            <a:ext cx="2784943" cy="1955823"/>
          </a:xfrm>
        </p:spPr>
        <p:txBody>
          <a:bodyPr/>
          <a:lstStyle/>
          <a:p>
            <a:r>
              <a:rPr lang="en-US" altLang="zh-TW" b="1" dirty="0">
                <a:ln w="0"/>
                <a:effectLst>
                  <a:outerShdw blurRad="38100" dist="25400" dir="5400000" algn="ctr" rotWithShape="0">
                    <a:srgbClr val="6E747A">
                      <a:alpha val="43000"/>
                    </a:srgbClr>
                  </a:outerShdw>
                </a:effectLst>
              </a:rPr>
              <a:t/>
            </a:r>
            <a:br>
              <a:rPr lang="en-US" altLang="zh-TW" b="1" dirty="0">
                <a:ln w="0"/>
                <a:effectLst>
                  <a:outerShdw blurRad="38100" dist="25400" dir="5400000" algn="ctr" rotWithShape="0">
                    <a:srgbClr val="6E747A">
                      <a:alpha val="43000"/>
                    </a:srgbClr>
                  </a:outerShdw>
                </a:effectLst>
              </a:rPr>
            </a:br>
            <a:endParaRPr lang="zh-HK" altLang="en-US" dirty="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76" y="855676"/>
            <a:ext cx="6766560" cy="5394301"/>
          </a:xfrm>
          <a:prstGeom prst="rect">
            <a:avLst/>
          </a:prstGeom>
        </p:spPr>
      </p:pic>
      <p:sp>
        <p:nvSpPr>
          <p:cNvPr id="5" name="文字方塊 4"/>
          <p:cNvSpPr txBox="1"/>
          <p:nvPr/>
        </p:nvSpPr>
        <p:spPr>
          <a:xfrm>
            <a:off x="6680185" y="6356709"/>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a:t>
            </a:r>
            <a:r>
              <a:rPr lang="zh-HK" altLang="en-US" sz="1100" dirty="0" smtClean="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370054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351" y="416131"/>
            <a:ext cx="7797662" cy="1151965"/>
          </a:xfrm>
        </p:spPr>
        <p:txBody>
          <a:bodyPr/>
          <a:lstStyle/>
          <a:p>
            <a:r>
              <a:rPr lang="zh-TW" altLang="en-US" b="1" spc="50" dirty="0" smtClean="0">
                <a:ln w="9525" cmpd="sng">
                  <a:solidFill>
                    <a:srgbClr val="B80E0F"/>
                  </a:solidFill>
                  <a:prstDash val="solid"/>
                </a:ln>
                <a:solidFill>
                  <a:srgbClr val="70AD47">
                    <a:tint val="1000"/>
                  </a:srgbClr>
                </a:solidFill>
                <a:effectLst>
                  <a:glow rad="38100">
                    <a:srgbClr val="B80E0F">
                      <a:alpha val="40000"/>
                    </a:srgbClr>
                  </a:glow>
                </a:effectLst>
                <a:latin typeface="微軟正黑體" panose="020B0604030504040204" pitchFamily="34" charset="-120"/>
                <a:ea typeface="微軟正黑體" panose="020B0604030504040204" pitchFamily="34" charset="-120"/>
              </a:rPr>
              <a:t>「起底」個案數字</a:t>
            </a:r>
            <a:endParaRPr lang="zh-HK" altLang="en-US" dirty="0"/>
          </a:p>
        </p:txBody>
      </p:sp>
      <p:sp>
        <p:nvSpPr>
          <p:cNvPr id="6" name="Content Placeholder 5"/>
          <p:cNvSpPr>
            <a:spLocks noGrp="1"/>
          </p:cNvSpPr>
          <p:nvPr>
            <p:ph sz="quarter" idx="13"/>
          </p:nvPr>
        </p:nvSpPr>
        <p:spPr>
          <a:xfrm>
            <a:off x="515983" y="1568096"/>
            <a:ext cx="7796030" cy="3311189"/>
          </a:xfrm>
        </p:spPr>
        <p:txBody>
          <a:bodyPr>
            <a:normAutofit/>
          </a:bodyPr>
          <a:lstStyle/>
          <a:p>
            <a:r>
              <a:rPr lang="zh-TW" altLang="en-US" dirty="0" smtClean="0"/>
              <a:t>截至</a:t>
            </a:r>
            <a:r>
              <a:rPr lang="en-US" altLang="zh-TW" dirty="0"/>
              <a:t>2022</a:t>
            </a:r>
            <a:r>
              <a:rPr lang="zh-TW" altLang="en-US" dirty="0"/>
              <a:t>年</a:t>
            </a:r>
            <a:r>
              <a:rPr lang="en-US" altLang="zh-TW" dirty="0"/>
              <a:t>12</a:t>
            </a:r>
            <a:r>
              <a:rPr lang="zh-TW" altLang="en-US" dirty="0"/>
              <a:t>月底，私隱公署共處理</a:t>
            </a:r>
            <a:r>
              <a:rPr lang="en-US" altLang="zh-TW" sz="2800" b="1" dirty="0">
                <a:solidFill>
                  <a:srgbClr val="C00000"/>
                </a:solidFill>
              </a:rPr>
              <a:t>8,200</a:t>
            </a:r>
            <a:r>
              <a:rPr lang="zh-TW" altLang="en-US" sz="2800" b="1" dirty="0">
                <a:solidFill>
                  <a:srgbClr val="C00000"/>
                </a:solidFill>
              </a:rPr>
              <a:t>多宗</a:t>
            </a:r>
            <a:r>
              <a:rPr lang="zh-TW" altLang="en-US" dirty="0"/>
              <a:t>有關「起底」的個案。其中，在</a:t>
            </a:r>
            <a:r>
              <a:rPr lang="en-US" altLang="zh-TW" dirty="0"/>
              <a:t>2021</a:t>
            </a:r>
            <a:r>
              <a:rPr lang="zh-TW" altLang="en-US" dirty="0"/>
              <a:t>年</a:t>
            </a:r>
            <a:r>
              <a:rPr lang="en-US" altLang="zh-TW" dirty="0"/>
              <a:t>10</a:t>
            </a:r>
            <a:r>
              <a:rPr lang="zh-TW" altLang="en-US" dirty="0"/>
              <a:t>月</a:t>
            </a:r>
            <a:r>
              <a:rPr lang="en-US" altLang="zh-TW" dirty="0"/>
              <a:t>8</a:t>
            </a:r>
            <a:r>
              <a:rPr lang="zh-TW" altLang="en-US" dirty="0"/>
              <a:t>日（即</a:t>
            </a:r>
            <a:r>
              <a:rPr lang="en-US" altLang="zh-TW" dirty="0"/>
              <a:t>《</a:t>
            </a:r>
            <a:r>
              <a:rPr lang="zh-TW" altLang="en-US" dirty="0"/>
              <a:t>修訂條例</a:t>
            </a:r>
            <a:r>
              <a:rPr lang="en-US" altLang="zh-TW" dirty="0"/>
              <a:t>》</a:t>
            </a:r>
            <a:r>
              <a:rPr lang="zh-TW" altLang="en-US" dirty="0"/>
              <a:t>的生效日）至</a:t>
            </a:r>
            <a:r>
              <a:rPr lang="en-US" altLang="zh-TW" dirty="0"/>
              <a:t>2022</a:t>
            </a:r>
            <a:r>
              <a:rPr lang="zh-TW" altLang="en-US" dirty="0"/>
              <a:t>年</a:t>
            </a:r>
            <a:r>
              <a:rPr lang="en-US" altLang="zh-TW" dirty="0"/>
              <a:t>12</a:t>
            </a:r>
            <a:r>
              <a:rPr lang="zh-TW" altLang="en-US" dirty="0"/>
              <a:t>月</a:t>
            </a:r>
            <a:r>
              <a:rPr lang="en-US" altLang="zh-TW" dirty="0"/>
              <a:t>31</a:t>
            </a:r>
            <a:r>
              <a:rPr lang="zh-TW" altLang="en-US" dirty="0"/>
              <a:t>日，私隱公署共接獲</a:t>
            </a:r>
            <a:r>
              <a:rPr lang="en-US" altLang="zh-TW" dirty="0"/>
              <a:t>791</a:t>
            </a:r>
            <a:r>
              <a:rPr lang="zh-TW" altLang="en-US" dirty="0"/>
              <a:t>宗與</a:t>
            </a:r>
            <a:r>
              <a:rPr lang="en-US" altLang="zh-TW" dirty="0"/>
              <a:t>《</a:t>
            </a:r>
            <a:r>
              <a:rPr lang="zh-TW" altLang="en-US" dirty="0"/>
              <a:t>修訂條例</a:t>
            </a:r>
            <a:r>
              <a:rPr lang="en-US" altLang="zh-TW" dirty="0"/>
              <a:t>》</a:t>
            </a:r>
            <a:r>
              <a:rPr lang="zh-TW" altLang="en-US" dirty="0"/>
              <a:t>下「起底」罪行相關的投訴。</a:t>
            </a:r>
          </a:p>
          <a:p>
            <a:endParaRPr lang="zh-TW" altLang="en-US" dirty="0"/>
          </a:p>
          <a:p>
            <a:endParaRPr lang="zh-HK" altLang="en-US" dirty="0"/>
          </a:p>
        </p:txBody>
      </p:sp>
      <p:sp>
        <p:nvSpPr>
          <p:cNvPr id="9" name="TextBox 8"/>
          <p:cNvSpPr txBox="1"/>
          <p:nvPr/>
        </p:nvSpPr>
        <p:spPr>
          <a:xfrm>
            <a:off x="5316359" y="5177597"/>
            <a:ext cx="3429144" cy="261610"/>
          </a:xfrm>
          <a:prstGeom prst="rect">
            <a:avLst/>
          </a:prstGeom>
          <a:solidFill>
            <a:schemeClr val="bg1"/>
          </a:solidFill>
        </p:spPr>
        <p:txBody>
          <a:bodyPr wrap="none" rtlCol="0">
            <a:spAutoFit/>
          </a:bodyPr>
          <a:lstStyle/>
          <a:p>
            <a:r>
              <a:rPr lang="zh-TW" altLang="en-US" sz="1100" dirty="0" smtClean="0">
                <a:latin typeface="+mn-ea"/>
              </a:rPr>
              <a:t>資料來源</a:t>
            </a:r>
            <a:r>
              <a:rPr lang="zh-TW" altLang="en-US" sz="1100" dirty="0">
                <a:latin typeface="+mn-ea"/>
              </a:rPr>
              <a:t>：</a:t>
            </a:r>
            <a:r>
              <a:rPr lang="zh-TW" altLang="en-US" sz="1100" dirty="0">
                <a:latin typeface="+mn-ea"/>
                <a:hlinkClick r:id="rId3"/>
              </a:rPr>
              <a:t>個人資料私隱專員公署（私隱公署</a:t>
            </a:r>
            <a:r>
              <a:rPr lang="zh-TW" altLang="en-US" sz="1100" dirty="0" smtClean="0">
                <a:latin typeface="+mn-ea"/>
                <a:hlinkClick r:id="rId3"/>
              </a:rPr>
              <a:t>）網頁</a:t>
            </a:r>
            <a:endParaRPr lang="zh-HK" altLang="en-US" sz="1100" dirty="0">
              <a:latin typeface="+mn-ea"/>
            </a:endParaRPr>
          </a:p>
        </p:txBody>
      </p:sp>
      <p:sp>
        <p:nvSpPr>
          <p:cNvPr id="2" name="投影片編號版面配置區 1"/>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611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428290" y="664675"/>
            <a:ext cx="7796030" cy="2511835"/>
          </a:xfrm>
        </p:spPr>
        <p:txBody>
          <a:bodyPr>
            <a:normAutofit/>
          </a:bodyPr>
          <a:lstStyle/>
          <a:p>
            <a:r>
              <a:rPr lang="zh-TW" alt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參考資源</a:t>
            </a:r>
            <a:r>
              <a:rPr lang="en-US" altLang="zh-TW"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
            </a:r>
            <a:br>
              <a:rPr lang="en-US" altLang="zh-TW"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br>
            <a:r>
              <a:rPr lang="en-US" altLang="zh-TW" b="1" dirty="0" smtClean="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b="1" dirty="0" smtClean="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4" name="文字版面配置區 3">
            <a:extLst>
              <a:ext uri="{FF2B5EF4-FFF2-40B4-BE49-F238E27FC236}">
                <a16:creationId xmlns:a16="http://schemas.microsoft.com/office/drawing/2014/main" id="{282B465E-5C78-4E09-9F3A-E7B96A7336B2}"/>
              </a:ext>
            </a:extLst>
          </p:cNvPr>
          <p:cNvSpPr>
            <a:spLocks noGrp="1"/>
          </p:cNvSpPr>
          <p:nvPr>
            <p:ph type="body" sz="half" idx="2"/>
          </p:nvPr>
        </p:nvSpPr>
        <p:spPr>
          <a:xfrm>
            <a:off x="514351" y="1920591"/>
            <a:ext cx="7796030" cy="4841156"/>
          </a:xfrm>
        </p:spPr>
        <p:txBody>
          <a:bodyPr>
            <a:noAutofit/>
          </a:bodyPr>
          <a:lstStyle/>
          <a:p>
            <a:r>
              <a:rPr lang="zh-TW" altLang="en-US" sz="2800" dirty="0" smtClean="0">
                <a:latin typeface="微軟正黑體" panose="020B0604030504040204" pitchFamily="34" charset="-120"/>
                <a:ea typeface="微軟正黑體" panose="020B0604030504040204" pitchFamily="34" charset="-120"/>
              </a:rPr>
              <a:t>個人</a:t>
            </a:r>
            <a:r>
              <a:rPr lang="zh-TW" altLang="en-US" sz="2800" dirty="0">
                <a:latin typeface="微軟正黑體" panose="020B0604030504040204" pitchFamily="34" charset="-120"/>
                <a:ea typeface="微軟正黑體" panose="020B0604030504040204" pitchFamily="34" charset="-120"/>
              </a:rPr>
              <a:t>資料私隱專員</a:t>
            </a:r>
            <a:r>
              <a:rPr lang="zh-TW" altLang="en-US" sz="2800" dirty="0" smtClean="0">
                <a:latin typeface="微軟正黑體" panose="020B0604030504040204" pitchFamily="34" charset="-120"/>
                <a:ea typeface="微軟正黑體" panose="020B0604030504040204" pitchFamily="34" charset="-120"/>
              </a:rPr>
              <a:t>公署</a:t>
            </a:r>
            <a:endParaRPr lang="en-US" altLang="zh-TW" sz="28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cs typeface="Calibri" panose="020F0502020204030204" pitchFamily="34" charset="0"/>
              </a:rPr>
              <a:t>「起底」罪行</a:t>
            </a:r>
            <a:endParaRPr lang="en-US" altLang="zh-TW" sz="2800" dirty="0" smtClean="0">
              <a:latin typeface="微軟正黑體" panose="020B0604030504040204" pitchFamily="34" charset="-120"/>
              <a:ea typeface="微軟正黑體" panose="020B0604030504040204" pitchFamily="34" charset="-120"/>
              <a:cs typeface="Calibri" panose="020F0502020204030204" pitchFamily="34" charset="0"/>
            </a:endParaRPr>
          </a:p>
          <a:p>
            <a:pPr lvl="1"/>
            <a:r>
              <a:rPr lang="en-US" altLang="zh-HK" u="sng" cap="none" dirty="0" smtClean="0">
                <a:solidFill>
                  <a:prstClr val="black"/>
                </a:solidFill>
              </a:rPr>
              <a:t>https</a:t>
            </a:r>
            <a:r>
              <a:rPr lang="en-US" altLang="zh-TW" u="sng" cap="none" dirty="0" smtClean="0">
                <a:solidFill>
                  <a:prstClr val="black"/>
                </a:solidFill>
              </a:rPr>
              <a:t>:</a:t>
            </a:r>
            <a:r>
              <a:rPr lang="en-US" altLang="zh-HK" u="sng" cap="none" dirty="0" smtClean="0">
                <a:solidFill>
                  <a:prstClr val="black"/>
                </a:solidFill>
              </a:rPr>
              <a:t>//</a:t>
            </a:r>
            <a:r>
              <a:rPr lang="en-US" altLang="zh-HK" u="sng" cap="none" dirty="0">
                <a:solidFill>
                  <a:prstClr val="black"/>
                </a:solidFill>
              </a:rPr>
              <a:t>www.pcpd.org.hk/tc_chi/doxxing/index.html</a:t>
            </a:r>
            <a:endParaRPr lang="en-US" altLang="zh-HK" dirty="0">
              <a:cs typeface="Calibri" panose="020F0502020204030204" pitchFamily="34" charset="0"/>
            </a:endParaRPr>
          </a:p>
          <a:p>
            <a:r>
              <a:rPr lang="zh-TW" altLang="en-US" sz="2800" dirty="0">
                <a:cs typeface="Calibri" panose="020F0502020204030204" pitchFamily="34" charset="0"/>
              </a:rPr>
              <a:t>資訊安全網</a:t>
            </a:r>
            <a:endParaRPr lang="en-US" altLang="zh-HK" sz="2800" dirty="0">
              <a:cs typeface="Calibri" panose="020F0502020204030204" pitchFamily="34" charset="0"/>
            </a:endParaRPr>
          </a:p>
          <a:p>
            <a:pPr marL="285750" indent="-285750">
              <a:buFont typeface="Arial" panose="020B0604020202020204" pitchFamily="34" charset="0"/>
              <a:buChar char="•"/>
            </a:pPr>
            <a:r>
              <a:rPr lang="zh-TW" altLang="en-US" sz="2800" dirty="0" smtClean="0">
                <a:cs typeface="Calibri" panose="020F0502020204030204" pitchFamily="34" charset="0"/>
              </a:rPr>
              <a:t>處理</a:t>
            </a:r>
            <a:r>
              <a:rPr lang="zh-TW" altLang="en-US" sz="2800" dirty="0">
                <a:cs typeface="Calibri" panose="020F0502020204030204" pitchFamily="34" charset="0"/>
              </a:rPr>
              <a:t>網上</a:t>
            </a:r>
            <a:r>
              <a:rPr lang="zh-TW" altLang="en-US" sz="2800" dirty="0" smtClean="0">
                <a:cs typeface="Calibri" panose="020F0502020204030204" pitchFamily="34" charset="0"/>
              </a:rPr>
              <a:t>欺凌</a:t>
            </a:r>
            <a:endParaRPr lang="en-US" altLang="zh-TW" sz="2800" dirty="0" smtClean="0">
              <a:cs typeface="Calibri" panose="020F0502020204030204" pitchFamily="34" charset="0"/>
            </a:endParaRPr>
          </a:p>
          <a:p>
            <a:pPr lvl="1"/>
            <a:r>
              <a:rPr lang="en-US" altLang="zh-TW" u="sng" cap="none" dirty="0">
                <a:solidFill>
                  <a:prstClr val="black"/>
                </a:solidFill>
              </a:rPr>
              <a:t>https://www.infosec.gov.hk/tc/best-practices/person/handling-cyber-bullying</a:t>
            </a:r>
            <a:endParaRPr lang="zh-TW" altLang="en-US" u="sng" cap="none" dirty="0">
              <a:solidFill>
                <a:prstClr val="black"/>
              </a:solidFill>
            </a:endParaRPr>
          </a:p>
          <a:p>
            <a:r>
              <a:rPr lang="zh-TW" altLang="en-US" sz="2800" dirty="0" smtClean="0">
                <a:latin typeface="微軟正黑體" panose="020B0604030504040204" pitchFamily="34" charset="-120"/>
                <a:ea typeface="微軟正黑體" panose="020B0604030504040204" pitchFamily="34" charset="-120"/>
                <a:cs typeface="Calibri" panose="020F0502020204030204" pitchFamily="34" charset="0"/>
              </a:rPr>
              <a:t>守網者</a:t>
            </a:r>
            <a:endParaRPr lang="en-US" altLang="zh-TW" sz="2800" dirty="0" smtClean="0">
              <a:latin typeface="微軟正黑體" panose="020B0604030504040204" pitchFamily="34" charset="-120"/>
              <a:ea typeface="微軟正黑體" panose="020B0604030504040204" pitchFamily="34" charset="-120"/>
              <a:cs typeface="Calibri" panose="020F0502020204030204" pitchFamily="34" charset="0"/>
            </a:endParaRPr>
          </a:p>
          <a:p>
            <a:pPr marL="285750" indent="-285750">
              <a:buFont typeface="Arial" panose="020B0604020202020204" pitchFamily="34" charset="0"/>
              <a:buChar char="•"/>
            </a:pPr>
            <a:r>
              <a:rPr lang="zh-TW" altLang="en-US" sz="2800" dirty="0">
                <a:cs typeface="Calibri" panose="020F0502020204030204" pitchFamily="34" charset="0"/>
              </a:rPr>
              <a:t>甚麼是「網上起底」</a:t>
            </a:r>
            <a:r>
              <a:rPr lang="zh-TW" altLang="en-US" sz="2800" dirty="0" smtClean="0">
                <a:cs typeface="Calibri" panose="020F0502020204030204" pitchFamily="34" charset="0"/>
              </a:rPr>
              <a:t>？</a:t>
            </a:r>
            <a:endParaRPr lang="en-US" altLang="zh-TW" sz="2800" dirty="0" smtClean="0">
              <a:cs typeface="Calibri" panose="020F0502020204030204" pitchFamily="34" charset="0"/>
            </a:endParaRPr>
          </a:p>
          <a:p>
            <a:pPr lvl="1">
              <a:buClr>
                <a:srgbClr val="B80E0F"/>
              </a:buClr>
            </a:pPr>
            <a:r>
              <a:rPr lang="en-US" altLang="zh-TW" u="sng" cap="none" dirty="0" smtClean="0">
                <a:solidFill>
                  <a:prstClr val="black"/>
                </a:solidFill>
              </a:rPr>
              <a:t>https</a:t>
            </a:r>
            <a:r>
              <a:rPr lang="en-US" altLang="zh-TW" u="sng" cap="none" dirty="0">
                <a:solidFill>
                  <a:prstClr val="black"/>
                </a:solidFill>
              </a:rPr>
              <a:t>://cyberdefender.hk/doxxing/</a:t>
            </a:r>
            <a:endParaRPr lang="zh-TW" altLang="en-US" u="sng" cap="none" dirty="0">
              <a:solidFill>
                <a:prstClr val="black"/>
              </a:solidFill>
            </a:endParaRPr>
          </a:p>
          <a:p>
            <a:r>
              <a:rPr lang="en-US" altLang="zh-TW" sz="2800" dirty="0" smtClean="0">
                <a:latin typeface="微軟正黑體" panose="020B0604030504040204" pitchFamily="34" charset="-120"/>
                <a:ea typeface="微軟正黑體" panose="020B0604030504040204" pitchFamily="34" charset="-120"/>
                <a:cs typeface="Calibri" panose="020F0502020204030204" pitchFamily="34" charset="0"/>
              </a:rPr>
              <a:t/>
            </a:r>
            <a:br>
              <a:rPr lang="en-US" altLang="zh-TW" sz="2800" dirty="0" smtClean="0">
                <a:latin typeface="微軟正黑體" panose="020B0604030504040204" pitchFamily="34" charset="-120"/>
                <a:ea typeface="微軟正黑體" panose="020B0604030504040204" pitchFamily="34" charset="-120"/>
                <a:cs typeface="Calibri" panose="020F0502020204030204" pitchFamily="34" charset="0"/>
              </a:rPr>
            </a:br>
            <a:endParaRPr lang="en-US" altLang="zh-HK" sz="2800" dirty="0" smtClean="0">
              <a:latin typeface="微軟正黑體" panose="020B0604030504040204" pitchFamily="34" charset="-120"/>
              <a:ea typeface="微軟正黑體" panose="020B0604030504040204" pitchFamily="34" charset="-120"/>
              <a:cs typeface="Calibri" panose="020F0502020204030204" pitchFamily="34" charset="0"/>
            </a:endParaRPr>
          </a:p>
          <a:p>
            <a:pPr>
              <a:lnSpc>
                <a:spcPct val="100000"/>
              </a:lnSpc>
              <a:spcBef>
                <a:spcPts val="0"/>
              </a:spcBef>
              <a:buClrTx/>
              <a:buSzTx/>
            </a:pPr>
            <a:endParaRPr lang="en-US" altLang="zh-HK" sz="2800" dirty="0">
              <a:cs typeface="Calibri" panose="020F0502020204030204" pitchFamily="34" charset="0"/>
              <a:hlinkClick r:id="rId3"/>
            </a:endParaRPr>
          </a:p>
          <a:p>
            <a:pPr lvl="0">
              <a:lnSpc>
                <a:spcPct val="100000"/>
              </a:lnSpc>
              <a:spcBef>
                <a:spcPts val="0"/>
              </a:spcBef>
              <a:buClrTx/>
              <a:buSzTx/>
            </a:pPr>
            <a:endParaRPr lang="en-US" altLang="zh-TW" sz="2800" dirty="0">
              <a:cs typeface="Calibri" panose="020F0502020204030204" pitchFamily="34" charset="0"/>
            </a:endParaRPr>
          </a:p>
        </p:txBody>
      </p:sp>
      <p:sp>
        <p:nvSpPr>
          <p:cNvPr id="2" name="投影片編號版面配置區 1"/>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384555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何謂「起底</a:t>
            </a:r>
            <a:r>
              <a:rPr lang="zh-TW" altLang="en-US"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a:t>
            </a:r>
            <a:r>
              <a:rPr lang="zh-TW" alt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a:t>
            </a: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443709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ED980B5-08C7-4EC1-AAE8-F9D35BD6F4D1}"/>
              </a:ext>
            </a:extLst>
          </p:cNvPr>
          <p:cNvSpPr>
            <a:spLocks noGrp="1"/>
          </p:cNvSpPr>
          <p:nvPr>
            <p:ph type="title"/>
          </p:nvPr>
        </p:nvSpPr>
        <p:spPr>
          <a:xfrm>
            <a:off x="514351" y="78596"/>
            <a:ext cx="7796030" cy="1900875"/>
          </a:xfrm>
        </p:spPr>
        <p:txBody>
          <a:bodyPr/>
          <a:lstStyle/>
          <a:p>
            <a: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
            </a:r>
            <a:br>
              <a:rPr lang="en-US" altLang="zh-TW"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4" name="文字版面配置區 3">
            <a:extLst>
              <a:ext uri="{FF2B5EF4-FFF2-40B4-BE49-F238E27FC236}">
                <a16:creationId xmlns:a16="http://schemas.microsoft.com/office/drawing/2014/main" id="{282B465E-5C78-4E09-9F3A-E7B96A7336B2}"/>
              </a:ext>
            </a:extLst>
          </p:cNvPr>
          <p:cNvSpPr>
            <a:spLocks noGrp="1"/>
          </p:cNvSpPr>
          <p:nvPr>
            <p:ph type="body" sz="half" idx="2"/>
          </p:nvPr>
        </p:nvSpPr>
        <p:spPr>
          <a:xfrm>
            <a:off x="524063" y="838827"/>
            <a:ext cx="7796030" cy="1140644"/>
          </a:xfrm>
        </p:spPr>
        <p:txBody>
          <a:bodyPr>
            <a:noAutofit/>
          </a:bodyPr>
          <a:lstStyle/>
          <a:p>
            <a:r>
              <a:rPr lang="zh-TW" altLang="en-US" sz="2400" dirty="0" smtClean="0">
                <a:latin typeface="微軟正黑體" panose="020B0604030504040204" pitchFamily="34" charset="-120"/>
                <a:ea typeface="微軟正黑體" panose="020B0604030504040204" pitchFamily="34" charset="-120"/>
              </a:rPr>
              <a:t>「</a:t>
            </a:r>
            <a:r>
              <a:rPr lang="zh-TW" altLang="en-US" sz="3600" b="1" dirty="0" smtClean="0">
                <a:latin typeface="微軟正黑體" panose="020B0604030504040204" pitchFamily="34" charset="-120"/>
                <a:ea typeface="微軟正黑體" panose="020B0604030504040204" pitchFamily="34" charset="-120"/>
              </a:rPr>
              <a:t>起</a:t>
            </a:r>
            <a:r>
              <a:rPr lang="zh-TW" altLang="en-US" sz="3600" b="1" dirty="0">
                <a:latin typeface="微軟正黑體" panose="020B0604030504040204" pitchFamily="34" charset="-120"/>
                <a:ea typeface="微軟正黑體" panose="020B0604030504040204" pitchFamily="34" charset="-120"/>
              </a:rPr>
              <a:t>底</a:t>
            </a:r>
            <a:r>
              <a:rPr lang="zh-TW" altLang="en-US" sz="2400" dirty="0">
                <a:latin typeface="微軟正黑體" panose="020B0604030504040204" pitchFamily="34" charset="-120"/>
                <a:ea typeface="微軟正黑體" panose="020B0604030504040204" pitchFamily="34" charset="-120"/>
              </a:rPr>
              <a:t>」一般是指透過網上搜尋器、社交平台及討論區、公共登記冊、匿名報料等方式，將目標人士或其相關</a:t>
            </a:r>
            <a:r>
              <a:rPr lang="zh-TW" altLang="en-US" sz="2400" dirty="0" smtClean="0">
                <a:latin typeface="微軟正黑體" panose="020B0604030504040204" pitchFamily="34" charset="-120"/>
                <a:ea typeface="微軟正黑體" panose="020B0604030504040204" pitchFamily="34" charset="-120"/>
              </a:rPr>
              <a:t>人士（如</a:t>
            </a:r>
            <a:r>
              <a:rPr lang="zh-TW" altLang="en-US" sz="2400" dirty="0">
                <a:latin typeface="微軟正黑體" panose="020B0604030504040204" pitchFamily="34" charset="-120"/>
                <a:ea typeface="微軟正黑體" panose="020B0604030504040204" pitchFamily="34" charset="-120"/>
              </a:rPr>
              <a:t>家人、親友</a:t>
            </a:r>
            <a:r>
              <a:rPr lang="zh-TW" altLang="en-US" sz="2400" dirty="0" smtClean="0">
                <a:latin typeface="微軟正黑體" panose="020B0604030504040204" pitchFamily="34" charset="-120"/>
                <a:ea typeface="微軟正黑體" panose="020B0604030504040204" pitchFamily="34" charset="-120"/>
              </a:rPr>
              <a:t>等）的</a:t>
            </a:r>
            <a:r>
              <a:rPr lang="zh-TW" altLang="en-US" sz="2400" dirty="0">
                <a:latin typeface="微軟正黑體" panose="020B0604030504040204" pitchFamily="34" charset="-120"/>
                <a:ea typeface="微軟正黑體" panose="020B0604030504040204" pitchFamily="34" charset="-120"/>
              </a:rPr>
              <a:t>個人資料搜集起來，並在互聯網、社交媒體或其他公開</a:t>
            </a:r>
            <a:r>
              <a:rPr lang="zh-TW" altLang="en-US" sz="2400" dirty="0" smtClean="0">
                <a:latin typeface="微軟正黑體" panose="020B0604030504040204" pitchFamily="34" charset="-120"/>
                <a:ea typeface="微軟正黑體" panose="020B0604030504040204" pitchFamily="34" charset="-120"/>
              </a:rPr>
              <a:t>平台（例如</a:t>
            </a:r>
            <a:r>
              <a:rPr lang="zh-TW" altLang="en-US" sz="2400" dirty="0">
                <a:latin typeface="微軟正黑體" panose="020B0604030504040204" pitchFamily="34" charset="-120"/>
                <a:ea typeface="微軟正黑體" panose="020B0604030504040204" pitchFamily="34" charset="-120"/>
              </a:rPr>
              <a:t>公眾</a:t>
            </a:r>
            <a:r>
              <a:rPr lang="zh-TW" altLang="en-US" sz="2400" dirty="0" smtClean="0">
                <a:latin typeface="微軟正黑體" panose="020B0604030504040204" pitchFamily="34" charset="-120"/>
                <a:ea typeface="微軟正黑體" panose="020B0604030504040204" pitchFamily="34" charset="-120"/>
              </a:rPr>
              <a:t>地方）發布</a:t>
            </a:r>
            <a:r>
              <a:rPr lang="zh-TW" altLang="en-US" sz="2400" dirty="0">
                <a:latin typeface="微軟正黑體" panose="020B0604030504040204" pitchFamily="34" charset="-120"/>
                <a:ea typeface="微軟正黑體" panose="020B0604030504040204" pitchFamily="34" charset="-120"/>
              </a:rPr>
              <a:t>。</a:t>
            </a:r>
            <a:endParaRPr lang="zh-HK" altLang="en-US" sz="2400" dirty="0">
              <a:latin typeface="微軟正黑體" panose="020B0604030504040204" pitchFamily="34" charset="-120"/>
              <a:ea typeface="微軟正黑體" panose="020B0604030504040204" pitchFamily="34" charset="-120"/>
            </a:endParaRPr>
          </a:p>
        </p:txBody>
      </p:sp>
      <p:sp>
        <p:nvSpPr>
          <p:cNvPr id="7" name="矩形 6"/>
          <p:cNvSpPr/>
          <p:nvPr/>
        </p:nvSpPr>
        <p:spPr>
          <a:xfrm>
            <a:off x="254502" y="6389357"/>
            <a:ext cx="6496330" cy="523220"/>
          </a:xfrm>
          <a:prstGeom prst="rect">
            <a:avLst/>
          </a:prstGeom>
        </p:spPr>
        <p:txBody>
          <a:bodyPr wrap="none">
            <a:spAutoFit/>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資料來源：</a:t>
            </a:r>
            <a:r>
              <a:rPr lang="zh-TW" altLang="en-US" sz="1400" dirty="0" smtClean="0">
                <a:solidFill>
                  <a:srgbClr val="000000"/>
                </a:solidFill>
                <a:latin typeface="微軟正黑體" panose="020B0604030504040204" pitchFamily="34" charset="-120"/>
                <a:ea typeface="微軟正黑體" panose="020B0604030504040204" pitchFamily="34" charset="-120"/>
                <a:hlinkClick r:id="rId3"/>
              </a:rPr>
              <a:t>個人</a:t>
            </a:r>
            <a:r>
              <a:rPr lang="zh-TW" altLang="en-US" sz="1400" dirty="0">
                <a:solidFill>
                  <a:srgbClr val="000000"/>
                </a:solidFill>
                <a:latin typeface="微軟正黑體" panose="020B0604030504040204" pitchFamily="34" charset="-120"/>
                <a:ea typeface="微軟正黑體" panose="020B0604030504040204" pitchFamily="34" charset="-120"/>
                <a:hlinkClick r:id="rId3"/>
              </a:rPr>
              <a:t>資料</a:t>
            </a:r>
            <a:r>
              <a:rPr lang="zh-TW" altLang="en-US" sz="1400" dirty="0" smtClean="0">
                <a:solidFill>
                  <a:srgbClr val="000000"/>
                </a:solidFill>
                <a:latin typeface="微軟正黑體" panose="020B0604030504040204" pitchFamily="34" charset="-120"/>
                <a:ea typeface="微軟正黑體" panose="020B0604030504040204" pitchFamily="34" charset="-120"/>
                <a:hlinkClick r:id="rId3"/>
              </a:rPr>
              <a:t>私隱</a:t>
            </a:r>
            <a:r>
              <a:rPr lang="zh-TW" altLang="en-US" sz="1400" dirty="0">
                <a:solidFill>
                  <a:srgbClr val="000000"/>
                </a:solidFill>
                <a:latin typeface="微軟正黑體" panose="020B0604030504040204" pitchFamily="34" charset="-120"/>
                <a:ea typeface="微軟正黑體" panose="020B0604030504040204" pitchFamily="34" charset="-120"/>
                <a:hlinkClick r:id="rId3"/>
              </a:rPr>
              <a:t>專員</a:t>
            </a:r>
            <a:r>
              <a:rPr lang="zh-TW" altLang="en-US" sz="1400" dirty="0" smtClean="0">
                <a:solidFill>
                  <a:srgbClr val="000000"/>
                </a:solidFill>
                <a:latin typeface="微軟正黑體" panose="020B0604030504040204" pitchFamily="34" charset="-120"/>
                <a:ea typeface="微軟正黑體" panose="020B0604030504040204" pitchFamily="34" charset="-120"/>
                <a:hlinkClick r:id="rId3"/>
              </a:rPr>
              <a:t>公署網頁</a:t>
            </a:r>
            <a:r>
              <a:rPr lang="zh-TW" altLang="en-US" sz="1400" dirty="0" smtClean="0">
                <a:solidFill>
                  <a:srgbClr val="000000"/>
                </a:solidFill>
                <a:latin typeface="微軟正黑體" panose="020B0604030504040204" pitchFamily="34" charset="-120"/>
                <a:ea typeface="微軟正黑體" panose="020B0604030504040204" pitchFamily="34" charset="-120"/>
              </a:rPr>
              <a:t>及</a:t>
            </a:r>
            <a:r>
              <a:rPr lang="zh-TW" altLang="en-US" sz="1400" dirty="0" smtClean="0">
                <a:solidFill>
                  <a:srgbClr val="000000"/>
                </a:solidFill>
                <a:latin typeface="微軟正黑體" panose="020B0604030504040204" pitchFamily="34" charset="-120"/>
                <a:ea typeface="微軟正黑體" panose="020B0604030504040204" pitchFamily="34" charset="-120"/>
                <a:hlinkClick r:id="rId4"/>
              </a:rPr>
              <a:t>個人資料</a:t>
            </a:r>
            <a:r>
              <a:rPr lang="zh-TW" altLang="en-US" sz="1400" dirty="0">
                <a:solidFill>
                  <a:srgbClr val="000000"/>
                </a:solidFill>
                <a:latin typeface="微軟正黑體" panose="020B0604030504040204" pitchFamily="34" charset="-120"/>
                <a:ea typeface="微軟正黑體" panose="020B0604030504040204" pitchFamily="34" charset="-120"/>
                <a:hlinkClick r:id="rId4"/>
              </a:rPr>
              <a:t>私隱專員公署</a:t>
            </a:r>
            <a:r>
              <a:rPr lang="en-US" altLang="zh-TW" sz="1400" dirty="0" err="1" smtClean="0">
                <a:solidFill>
                  <a:srgbClr val="000000"/>
                </a:solidFill>
                <a:latin typeface="微軟正黑體" panose="020B0604030504040204" pitchFamily="34" charset="-120"/>
                <a:ea typeface="微軟正黑體" panose="020B0604030504040204" pitchFamily="34" charset="-120"/>
                <a:hlinkClick r:id="rId4"/>
              </a:rPr>
              <a:t>Youtube</a:t>
            </a:r>
            <a:r>
              <a:rPr lang="zh-TW" altLang="en-US" sz="1400" dirty="0" smtClean="0">
                <a:solidFill>
                  <a:srgbClr val="000000"/>
                </a:solidFill>
                <a:latin typeface="微軟正黑體" panose="020B0604030504040204" pitchFamily="34" charset="-120"/>
                <a:ea typeface="微軟正黑體" panose="020B0604030504040204" pitchFamily="34" charset="-120"/>
                <a:hlinkClick r:id="rId4"/>
              </a:rPr>
              <a:t>頻道</a:t>
            </a:r>
            <a:r>
              <a:rPr lang="en-US" altLang="zh-TW" sz="1400" dirty="0" smtClean="0">
                <a:solidFill>
                  <a:srgbClr val="000000"/>
                </a:solidFill>
                <a:latin typeface="微軟正黑體" panose="020B0604030504040204" pitchFamily="34" charset="-120"/>
                <a:ea typeface="微軟正黑體" panose="020B0604030504040204" pitchFamily="34" charset="-120"/>
                <a:hlinkClick r:id="rId4"/>
              </a:rPr>
              <a:t> </a:t>
            </a:r>
            <a:endParaRPr lang="en-US" altLang="zh-TW" sz="1400" dirty="0">
              <a:solidFill>
                <a:srgbClr val="000000"/>
              </a:solidFill>
              <a:latin typeface="微軟正黑體" panose="020B0604030504040204" pitchFamily="34" charset="-120"/>
              <a:ea typeface="微軟正黑體" panose="020B0604030504040204" pitchFamily="34" charset="-120"/>
            </a:endParaRPr>
          </a:p>
          <a:p>
            <a:r>
              <a:rPr lang="en-US" altLang="zh-TW" sz="1400" dirty="0" smtClean="0">
                <a:solidFill>
                  <a:srgbClr val="000000"/>
                </a:solidFill>
                <a:latin typeface="微軟正黑體" panose="020B0604030504040204" pitchFamily="34" charset="-120"/>
                <a:ea typeface="微軟正黑體" panose="020B0604030504040204" pitchFamily="34" charset="-120"/>
              </a:rPr>
              <a:t> </a:t>
            </a:r>
            <a:endParaRPr lang="zh-TW" altLang="en-US" sz="1400" dirty="0">
              <a:latin typeface="微軟正黑體" panose="020B0604030504040204" pitchFamily="34" charset="-120"/>
              <a:ea typeface="微軟正黑體" panose="020B0604030504040204" pitchFamily="34" charset="-120"/>
            </a:endParaRPr>
          </a:p>
        </p:txBody>
      </p:sp>
      <p:sp>
        <p:nvSpPr>
          <p:cNvPr id="11" name="投影片編號版面配置區 10"/>
          <p:cNvSpPr>
            <a:spLocks noGrp="1"/>
          </p:cNvSpPr>
          <p:nvPr>
            <p:ph type="sldNum" sz="quarter" idx="12"/>
          </p:nvPr>
        </p:nvSpPr>
        <p:spPr/>
        <p:txBody>
          <a:bodyPr/>
          <a:lstStyle/>
          <a:p>
            <a:fld id="{6D22F896-40B5-4ADD-8801-0D06FADFA095}" type="slidenum">
              <a:rPr lang="en-US" smtClean="0"/>
              <a:t>4</a:t>
            </a:fld>
            <a:endParaRPr lang="en-US" dirty="0"/>
          </a:p>
        </p:txBody>
      </p:sp>
      <p:sp>
        <p:nvSpPr>
          <p:cNvPr id="13" name="矩形 12"/>
          <p:cNvSpPr/>
          <p:nvPr/>
        </p:nvSpPr>
        <p:spPr>
          <a:xfrm>
            <a:off x="524063" y="3381815"/>
            <a:ext cx="1723549" cy="461665"/>
          </a:xfrm>
          <a:prstGeom prst="rect">
            <a:avLst/>
          </a:prstGeom>
        </p:spPr>
        <p:txBody>
          <a:bodyPr wrap="none">
            <a:spAutoFit/>
          </a:bodyPr>
          <a:lstStyle/>
          <a:p>
            <a:r>
              <a:rPr lang="zh-TW" altLang="en-US" sz="2400" dirty="0" smtClean="0">
                <a:latin typeface="微軟正黑體" panose="020B0604030504040204" pitchFamily="34" charset="-120"/>
                <a:ea typeface="微軟正黑體" panose="020B0604030504040204" pitchFamily="34" charset="-120"/>
              </a:rPr>
              <a:t>觀看短片：</a:t>
            </a:r>
            <a:endParaRPr lang="zh-TW" altLang="en-US" sz="2400" dirty="0">
              <a:latin typeface="微軟正黑體" panose="020B0604030504040204" pitchFamily="34" charset="-120"/>
              <a:ea typeface="微軟正黑體" panose="020B0604030504040204" pitchFamily="34" charset="-120"/>
            </a:endParaRPr>
          </a:p>
        </p:txBody>
      </p:sp>
      <p:sp>
        <p:nvSpPr>
          <p:cNvPr id="8" name="圓角矩形圖說文字 7">
            <a:hlinkClick r:id="rId3"/>
          </p:cNvPr>
          <p:cNvSpPr/>
          <p:nvPr/>
        </p:nvSpPr>
        <p:spPr>
          <a:xfrm>
            <a:off x="1184871" y="4213755"/>
            <a:ext cx="2580000" cy="542807"/>
          </a:xfrm>
          <a:prstGeom prst="wedgeRoundRectCallout">
            <a:avLst>
              <a:gd name="adj1" fmla="val 47500"/>
              <a:gd name="adj2" fmla="val -93298"/>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標楷體" panose="03000509000000000000" pitchFamily="65" charset="-120"/>
                <a:ea typeface="標楷體" panose="03000509000000000000" pitchFamily="65" charset="-120"/>
              </a:rPr>
              <a:t>何謂「起底」？</a:t>
            </a:r>
            <a:endParaRPr lang="en-US" sz="2000" b="1" dirty="0">
              <a:solidFill>
                <a:schemeClr val="tx1"/>
              </a:solidFill>
              <a:latin typeface="標楷體" panose="03000509000000000000" pitchFamily="65" charset="-120"/>
              <a:ea typeface="標楷體" panose="03000509000000000000" pitchFamily="65" charset="-120"/>
            </a:endParaRPr>
          </a:p>
        </p:txBody>
      </p:sp>
      <p:sp>
        <p:nvSpPr>
          <p:cNvPr id="12" name="圓角矩形圖說文字 11">
            <a:hlinkClick r:id="rId4"/>
          </p:cNvPr>
          <p:cNvSpPr/>
          <p:nvPr/>
        </p:nvSpPr>
        <p:spPr>
          <a:xfrm>
            <a:off x="4021447" y="4729915"/>
            <a:ext cx="2860011" cy="517126"/>
          </a:xfrm>
          <a:prstGeom prst="wedgeRoundRectCallout">
            <a:avLst>
              <a:gd name="adj1" fmla="val -36698"/>
              <a:gd name="adj2" fmla="val -130090"/>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標楷體" panose="03000509000000000000" pitchFamily="65" charset="-120"/>
                <a:ea typeface="標楷體" panose="03000509000000000000" pitchFamily="65" charset="-120"/>
              </a:rPr>
              <a:t>何謂「起底」罪行？</a:t>
            </a:r>
          </a:p>
        </p:txBody>
      </p:sp>
      <p:sp>
        <p:nvSpPr>
          <p:cNvPr id="14" name="文字方塊 13"/>
          <p:cNvSpPr txBox="1"/>
          <p:nvPr/>
        </p:nvSpPr>
        <p:spPr>
          <a:xfrm>
            <a:off x="2824926" y="5671433"/>
            <a:ext cx="3194304" cy="369332"/>
          </a:xfrm>
          <a:prstGeom prst="rect">
            <a:avLst/>
          </a:prstGeom>
          <a:noFill/>
        </p:spPr>
        <p:txBody>
          <a:bodyPr wrap="square" rtlCol="0">
            <a:spAutoFit/>
          </a:bodyPr>
          <a:lstStyle/>
          <a:p>
            <a:pPr algn="ctr"/>
            <a:r>
              <a:rPr lang="zh-TW" altLang="en-US" dirty="0" smtClean="0">
                <a:solidFill>
                  <a:schemeClr val="bg1"/>
                </a:solidFill>
                <a:latin typeface="微軟正黑體" panose="020B0604030504040204" pitchFamily="34" charset="-120"/>
                <a:ea typeface="微軟正黑體" panose="020B0604030504040204" pitchFamily="34" charset="-120"/>
              </a:rPr>
              <a:t>請點</a:t>
            </a:r>
            <a:r>
              <a:rPr lang="zh-TW" altLang="en-US" dirty="0" smtClean="0">
                <a:solidFill>
                  <a:schemeClr val="bg1"/>
                </a:solidFill>
                <a:latin typeface="微軟正黑體" panose="020B0604030504040204" pitchFamily="34" charset="-120"/>
                <a:ea typeface="微軟正黑體" panose="020B0604030504040204" pitchFamily="34" charset="-120"/>
              </a:rPr>
              <a:t>擊以上圖片</a:t>
            </a:r>
            <a:r>
              <a:rPr lang="zh-TW" altLang="en-US" dirty="0" smtClean="0">
                <a:solidFill>
                  <a:schemeClr val="bg1"/>
                </a:solidFill>
                <a:latin typeface="微軟正黑體" panose="020B0604030504040204" pitchFamily="34" charset="-120"/>
                <a:ea typeface="微軟正黑體" panose="020B0604030504040204" pitchFamily="34" charset="-120"/>
              </a:rPr>
              <a:t>觀看短片</a:t>
            </a:r>
            <a:endParaRPr lang="zh-TW" altLang="en-US"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7572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B6BCF72-8DA9-46C8-8601-0B4687A9C51E}"/>
              </a:ext>
            </a:extLst>
          </p:cNvPr>
          <p:cNvSpPr>
            <a:spLocks noGrp="1"/>
          </p:cNvSpPr>
          <p:nvPr>
            <p:ph type="title"/>
          </p:nvPr>
        </p:nvSpPr>
        <p:spPr>
          <a:xfrm>
            <a:off x="1748790" y="91440"/>
            <a:ext cx="6911499" cy="3172968"/>
          </a:xfrm>
        </p:spPr>
        <p:txBody>
          <a:bodyPr/>
          <a:lstStyle/>
          <a:p>
            <a:r>
              <a:rPr lang="zh-TW" altLang="en-US" sz="3600" b="1" cap="none" dirty="0" smtClean="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你曾否做過短片中提及的行為？</a:t>
            </a:r>
            <a:r>
              <a:rPr lang="en-US" altLang="zh-TW" sz="3600" b="1" cap="none" dirty="0" smtClean="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r>
            <a:br>
              <a:rPr lang="en-US" altLang="zh-TW" sz="3600" b="1" cap="none" dirty="0" smtClean="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br>
            <a:r>
              <a:rPr lang="zh-TW" altLang="en-US" sz="3600" b="1" cap="none" dirty="0" smtClean="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如曾做過，當時為甚麼要這樣做？</a:t>
            </a:r>
            <a:endParaRPr lang="zh-HK" altLang="en-US" sz="3600" b="1" cap="none"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680185" y="6356709"/>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Images</a:t>
            </a:r>
            <a:r>
              <a:rPr kumimoji="0" lang="zh-HK" alt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a:t>
            </a:r>
            <a:r>
              <a:rPr kumimoji="0" lang="en-US" altLang="zh-HK"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 www.freepik.com</a:t>
            </a:r>
            <a:endParaRPr kumimoji="0" lang="zh-H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2800" b="0" i="0" u="none" strike="noStrike" kern="1200" cap="all" spc="0" normalizeH="0" baseline="0" noProof="0" smtClean="0">
                <a:ln>
                  <a:noFill/>
                </a:ln>
                <a:solidFill>
                  <a:prstClr val="white"/>
                </a:solidFill>
                <a:effectLst/>
                <a:uLnTx/>
                <a:uFillTx/>
                <a:latin typeface="Impact" panose="020B080603090205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2800" b="0" i="0" u="none" strike="noStrike" kern="1200" cap="all" spc="0" normalizeH="0" baseline="0" noProof="0" dirty="0">
              <a:ln>
                <a:noFill/>
              </a:ln>
              <a:solidFill>
                <a:prstClr val="white"/>
              </a:solidFill>
              <a:effectLst/>
              <a:uLnTx/>
              <a:uFillTx/>
              <a:latin typeface="Impact" panose="020B0806030902050204"/>
              <a:ea typeface="+mn-ea"/>
              <a:cs typeface="+mn-cs"/>
            </a:endParaRPr>
          </a:p>
        </p:txBody>
      </p:sp>
      <p:sp>
        <p:nvSpPr>
          <p:cNvPr id="4" name="矩形 3"/>
          <p:cNvSpPr/>
          <p:nvPr/>
        </p:nvSpPr>
        <p:spPr>
          <a:xfrm>
            <a:off x="2486475" y="2708497"/>
            <a:ext cx="5493812" cy="830997"/>
          </a:xfrm>
          <a:prstGeom prst="rect">
            <a:avLst/>
          </a:prstGeom>
        </p:spPr>
        <p:txBody>
          <a:bodyPr wrap="none">
            <a:spAutoFit/>
          </a:bodyPr>
          <a:lstStyle/>
          <a:p>
            <a:r>
              <a:rPr lang="zh-TW" altLang="en-US" sz="2400" dirty="0" smtClean="0">
                <a:latin typeface="微軟正黑體" panose="020B0604030504040204" pitchFamily="34" charset="-120"/>
                <a:ea typeface="微軟正黑體" panose="020B0604030504040204" pitchFamily="34" charset="-120"/>
              </a:rPr>
              <a:t>觀看短片：</a:t>
            </a:r>
            <a:r>
              <a:rPr lang="zh-TW" altLang="en-US" sz="2400" dirty="0" smtClean="0">
                <a:latin typeface="微軟正黑體" panose="020B0604030504040204" pitchFamily="34" charset="-120"/>
                <a:ea typeface="微軟正黑體" panose="020B0604030504040204" pitchFamily="34" charset="-120"/>
                <a:hlinkClick r:id="rId4"/>
              </a:rPr>
              <a:t>轉載</a:t>
            </a:r>
            <a:r>
              <a:rPr lang="zh-TW" altLang="en-US" sz="2400" dirty="0">
                <a:latin typeface="微軟正黑體" panose="020B0604030504040204" pitchFamily="34" charset="-120"/>
                <a:ea typeface="微軟正黑體" panose="020B0604030504040204" pitchFamily="34" charset="-120"/>
                <a:hlinkClick r:id="rId4"/>
              </a:rPr>
              <a:t>要負責 「起底」有</a:t>
            </a:r>
            <a:r>
              <a:rPr lang="zh-TW" altLang="en-US" sz="2400" dirty="0" smtClean="0">
                <a:latin typeface="微軟正黑體" panose="020B0604030504040204" pitchFamily="34" charset="-120"/>
                <a:ea typeface="微軟正黑體" panose="020B0604030504040204" pitchFamily="34" charset="-120"/>
                <a:hlinkClick r:id="rId4"/>
              </a:rPr>
              <a:t>刑責</a:t>
            </a:r>
            <a:endParaRPr lang="en-US" altLang="zh-TW" sz="2400" dirty="0" smtClean="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
        <p:nvSpPr>
          <p:cNvPr id="7" name="矩形 6"/>
          <p:cNvSpPr/>
          <p:nvPr/>
        </p:nvSpPr>
        <p:spPr>
          <a:xfrm>
            <a:off x="2486475" y="6356709"/>
            <a:ext cx="5202195" cy="261610"/>
          </a:xfrm>
          <a:prstGeom prst="rect">
            <a:avLst/>
          </a:prstGeom>
        </p:spPr>
        <p:txBody>
          <a:bodyPr wrap="square">
            <a:spAutoFit/>
          </a:bodyPr>
          <a:lstStyle/>
          <a:p>
            <a:r>
              <a:rPr lang="zh-TW" altLang="en-US" sz="1100" dirty="0">
                <a:solidFill>
                  <a:srgbClr val="000000"/>
                </a:solidFill>
                <a:latin typeface="Arial" panose="020B0604020202020204" pitchFamily="34" charset="0"/>
              </a:rPr>
              <a:t>資料來源：</a:t>
            </a:r>
            <a:r>
              <a:rPr lang="zh-TW" altLang="en-US" sz="1100" dirty="0">
                <a:solidFill>
                  <a:srgbClr val="000000"/>
                </a:solidFill>
                <a:latin typeface="Arial" panose="020B0604020202020204" pitchFamily="34" charset="0"/>
                <a:hlinkClick r:id="rId4"/>
              </a:rPr>
              <a:t>個人資料私隱專員</a:t>
            </a:r>
            <a:r>
              <a:rPr lang="zh-TW" altLang="en-US" sz="1100" dirty="0" smtClean="0">
                <a:solidFill>
                  <a:srgbClr val="000000"/>
                </a:solidFill>
                <a:latin typeface="Arial" panose="020B0604020202020204" pitchFamily="34" charset="0"/>
                <a:hlinkClick r:id="rId4"/>
              </a:rPr>
              <a:t>公署</a:t>
            </a:r>
            <a:r>
              <a:rPr lang="en-US" altLang="zh-TW" sz="1100" dirty="0" smtClean="0">
                <a:solidFill>
                  <a:srgbClr val="000000"/>
                </a:solidFill>
                <a:latin typeface="Arial" panose="020B0604020202020204" pitchFamily="34" charset="0"/>
                <a:hlinkClick r:id="rId4"/>
              </a:rPr>
              <a:t>Youtube</a:t>
            </a:r>
            <a:r>
              <a:rPr lang="zh-TW" altLang="en-US" sz="1100" dirty="0">
                <a:solidFill>
                  <a:srgbClr val="000000"/>
                </a:solidFill>
                <a:latin typeface="Arial" panose="020B0604020202020204" pitchFamily="34" charset="0"/>
                <a:hlinkClick r:id="rId4"/>
              </a:rPr>
              <a:t>頻道</a:t>
            </a:r>
            <a:r>
              <a:rPr lang="en-US" altLang="zh-TW" sz="1100" dirty="0">
                <a:solidFill>
                  <a:srgbClr val="000000"/>
                </a:solidFill>
                <a:latin typeface="Arial" panose="020B0604020202020204" pitchFamily="34" charset="0"/>
                <a:hlinkClick r:id="rId4"/>
              </a:rPr>
              <a:t> </a:t>
            </a:r>
            <a:endParaRPr lang="en-US" altLang="zh-TW" sz="1100" dirty="0">
              <a:solidFill>
                <a:srgbClr val="000000"/>
              </a:solidFill>
              <a:latin typeface="Arial" panose="020B0604020202020204" pitchFamily="34" charset="0"/>
            </a:endParaRPr>
          </a:p>
        </p:txBody>
      </p:sp>
      <p:sp>
        <p:nvSpPr>
          <p:cNvPr id="8" name="文字方塊 7"/>
          <p:cNvSpPr txBox="1"/>
          <p:nvPr/>
        </p:nvSpPr>
        <p:spPr>
          <a:xfrm>
            <a:off x="5717858" y="3230522"/>
            <a:ext cx="3194304" cy="369332"/>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請點</a:t>
            </a:r>
            <a:r>
              <a:rPr lang="zh-TW" altLang="en-US" dirty="0" smtClean="0">
                <a:latin typeface="微軟正黑體" panose="020B0604030504040204" pitchFamily="34" charset="-120"/>
                <a:ea typeface="微軟正黑體" panose="020B0604030504040204" pitchFamily="34" charset="-120"/>
              </a:rPr>
              <a:t>擊連結觀看</a:t>
            </a:r>
            <a:r>
              <a:rPr lang="zh-TW" altLang="en-US" dirty="0" smtClean="0">
                <a:latin typeface="微軟正黑體" panose="020B0604030504040204" pitchFamily="34" charset="-120"/>
                <a:ea typeface="微軟正黑體" panose="020B0604030504040204" pitchFamily="34" charset="-120"/>
              </a:rPr>
              <a:t>短片</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11840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a:t>
            </a:r>
            <a:r>
              <a:rPr lang="zh-TW" altLang="en-US" dirty="0"/>
              <a:t>起底」行為的原因</a:t>
            </a:r>
            <a:endParaRPr lang="en-US" dirty="0"/>
          </a:p>
        </p:txBody>
      </p:sp>
      <p:sp>
        <p:nvSpPr>
          <p:cNvPr id="3" name="內容版面配置區 2"/>
          <p:cNvSpPr>
            <a:spLocks noGrp="1"/>
          </p:cNvSpPr>
          <p:nvPr>
            <p:ph sz="quarter" idx="13"/>
          </p:nvPr>
        </p:nvSpPr>
        <p:spPr/>
        <p:txBody>
          <a:bodyPr/>
          <a:lstStyle/>
          <a:p>
            <a:r>
              <a:rPr lang="zh-TW" altLang="en-US" dirty="0"/>
              <a:t>一時貪玩／憤怒／好奇</a:t>
            </a:r>
          </a:p>
          <a:p>
            <a:r>
              <a:rPr lang="zh-TW" altLang="en-US" dirty="0"/>
              <a:t>誤以為互聯網上的行為不易被發現</a:t>
            </a:r>
          </a:p>
          <a:p>
            <a:r>
              <a:rPr lang="zh-TW" altLang="en-US" dirty="0"/>
              <a:t>誤以為匿名上網便不會被發現／能逃避法律責任</a:t>
            </a:r>
          </a:p>
          <a:p>
            <a:r>
              <a:rPr lang="zh-TW" altLang="en-US" dirty="0"/>
              <a:t>誤以為自稱不清楚後果便可避過法律責任</a:t>
            </a:r>
          </a:p>
          <a:p>
            <a:r>
              <a:rPr lang="zh-TW" altLang="en-US" dirty="0"/>
              <a:t>以為在互聯網轉發他人資料不屬違法</a:t>
            </a:r>
          </a:p>
          <a:p>
            <a:r>
              <a:rPr lang="zh-TW" altLang="en-US" dirty="0"/>
              <a:t>其他</a:t>
            </a:r>
            <a:r>
              <a:rPr lang="zh-TW" altLang="en-US" dirty="0" smtClean="0"/>
              <a:t>原因</a:t>
            </a:r>
            <a:endParaRPr lang="zh-TW" alt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23522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B6BCF72-8DA9-46C8-8601-0B4687A9C51E}"/>
              </a:ext>
            </a:extLst>
          </p:cNvPr>
          <p:cNvSpPr>
            <a:spLocks noGrp="1"/>
          </p:cNvSpPr>
          <p:nvPr>
            <p:ph type="title"/>
          </p:nvPr>
        </p:nvSpPr>
        <p:spPr>
          <a:xfrm>
            <a:off x="2216425" y="787433"/>
            <a:ext cx="5198165" cy="1151965"/>
          </a:xfrm>
        </p:spPr>
        <p:txBody>
          <a:bodyPr/>
          <a:lstStyle/>
          <a:p>
            <a:r>
              <a:rPr lang="zh-TW" altLang="en-US" sz="6000" b="1" cap="none"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試想</a:t>
            </a:r>
            <a:r>
              <a:rPr lang="zh-TW" altLang="en-US" sz="6000" b="1" cap="none" dirty="0" smtClean="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想</a:t>
            </a:r>
            <a:r>
              <a:rPr lang="en-US" altLang="zh-TW" sz="6000" b="1" cap="none" dirty="0" smtClean="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細明體" panose="02020509000000000000" pitchFamily="49" charset="-120"/>
                <a:ea typeface="細明體" panose="02020509000000000000" pitchFamily="49" charset="-120"/>
              </a:rPr>
              <a:t>……</a:t>
            </a:r>
            <a:endParaRPr lang="zh-HK" altLang="en-US" sz="6000" b="1" cap="none"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DCB3FA9-0A76-491F-92FA-021DC3213120}"/>
              </a:ext>
            </a:extLst>
          </p:cNvPr>
          <p:cNvSpPr txBox="1"/>
          <p:nvPr/>
        </p:nvSpPr>
        <p:spPr>
          <a:xfrm>
            <a:off x="2216426" y="1837798"/>
            <a:ext cx="6042992" cy="2598532"/>
          </a:xfrm>
          <a:prstGeom prst="rect">
            <a:avLst/>
          </a:prstGeom>
          <a:noFill/>
        </p:spPr>
        <p:txBody>
          <a:bodyPr wrap="square">
            <a:spAutoFit/>
          </a:bodyPr>
          <a:lstStyle/>
          <a:p>
            <a:pPr marL="342891" indent="-342891">
              <a:lnSpc>
                <a:spcPct val="150000"/>
              </a:lnSpc>
              <a:buFontTx/>
              <a:buAutoNum type="arabicPeriod"/>
              <a:defRPr/>
            </a:pPr>
            <a:r>
              <a:rPr lang="zh-TW" altLang="en-US" sz="2800" dirty="0" smtClean="0">
                <a:latin typeface="微軟正黑體" panose="020B0604030504040204" pitchFamily="34" charset="-120"/>
                <a:ea typeface="微軟正黑體" panose="020B0604030504040204" pitchFamily="34" charset="-120"/>
              </a:rPr>
              <a:t>假如</a:t>
            </a:r>
            <a:r>
              <a:rPr lang="zh-TW" altLang="en-US" sz="2800" dirty="0">
                <a:latin typeface="微軟正黑體" panose="020B0604030504040204" pitchFamily="34" charset="-120"/>
                <a:ea typeface="微軟正黑體" panose="020B0604030504040204" pitchFamily="34" charset="-120"/>
              </a:rPr>
              <a:t>有人將你的個人資料放到</a:t>
            </a:r>
            <a:r>
              <a:rPr lang="zh-TW" altLang="en-US" sz="2800" dirty="0" smtClean="0">
                <a:latin typeface="微軟正黑體" panose="020B0604030504040204" pitchFamily="34" charset="-120"/>
                <a:ea typeface="微軟正黑體" panose="020B0604030504040204" pitchFamily="34" charset="-120"/>
              </a:rPr>
              <a:t>網上並作公開</a:t>
            </a:r>
            <a:r>
              <a:rPr lang="zh-TW" altLang="en-US" sz="2800" dirty="0">
                <a:latin typeface="微軟正黑體" panose="020B0604030504040204" pitchFamily="34" charset="-120"/>
                <a:ea typeface="微軟正黑體" panose="020B0604030504040204" pitchFamily="34" charset="-120"/>
              </a:rPr>
              <a:t>討論，你會有</a:t>
            </a:r>
            <a:r>
              <a:rPr lang="zh-TW" altLang="en-US" sz="2800" dirty="0" smtClean="0">
                <a:latin typeface="微軟正黑體" panose="020B0604030504040204" pitchFamily="34" charset="-120"/>
                <a:ea typeface="微軟正黑體" panose="020B0604030504040204" pitchFamily="34" charset="-120"/>
              </a:rPr>
              <a:t>甚麼感受？</a:t>
            </a:r>
            <a:endParaRPr lang="en-US" altLang="zh-TW" sz="2800" dirty="0" smtClean="0">
              <a:latin typeface="微軟正黑體" panose="020B0604030504040204" pitchFamily="34" charset="-120"/>
              <a:ea typeface="微軟正黑體" panose="020B0604030504040204" pitchFamily="34" charset="-120"/>
            </a:endParaRPr>
          </a:p>
          <a:p>
            <a:pPr marL="342891" indent="-342891">
              <a:lnSpc>
                <a:spcPct val="150000"/>
              </a:lnSpc>
              <a:buFontTx/>
              <a:buAutoNum type="arabicPeriod"/>
              <a:defRPr/>
            </a:pPr>
            <a:r>
              <a:rPr lang="zh-TW" altLang="en-US" sz="2800" dirty="0">
                <a:latin typeface="微軟正黑體" panose="020B0604030504040204" pitchFamily="34" charset="-120"/>
                <a:ea typeface="微軟正黑體" panose="020B0604030504040204" pitchFamily="34" charset="-120"/>
              </a:rPr>
              <a:t>假如你遇上網絡</a:t>
            </a:r>
            <a:r>
              <a:rPr lang="zh-TW" altLang="en-US" sz="2800" dirty="0" smtClean="0">
                <a:latin typeface="微軟正黑體" panose="020B0604030504040204" pitchFamily="34" charset="-120"/>
                <a:ea typeface="微軟正黑體" panose="020B0604030504040204" pitchFamily="34" charset="-120"/>
              </a:rPr>
              <a:t>欺凌／有人要求你轉發他人的資料，你會怎樣做？</a:t>
            </a:r>
            <a:endParaRPr lang="en-US" altLang="zh-TW" sz="28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680185" y="6356709"/>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HK" sz="1100" dirty="0" smtClean="0">
                <a:latin typeface="Times New Roman" panose="02020603050405020304" pitchFamily="18" charset="0"/>
                <a:cs typeface="Times New Roman" panose="02020603050405020304" pitchFamily="18" charset="0"/>
              </a:rPr>
              <a:t>Images</a:t>
            </a:r>
            <a:r>
              <a:rPr lang="zh-HK" altLang="en-US" sz="1100" dirty="0" smtClean="0">
                <a:latin typeface="Times New Roman" panose="02020603050405020304" pitchFamily="18" charset="0"/>
                <a:cs typeface="Times New Roman" panose="02020603050405020304" pitchFamily="18" charset="0"/>
              </a:rPr>
              <a:t>：</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619958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1" y="368948"/>
            <a:ext cx="7797662" cy="1151965"/>
          </a:xfrm>
        </p:spPr>
        <p:txBody>
          <a:bodyPr/>
          <a:lstStyle/>
          <a:p>
            <a:r>
              <a:rPr lang="zh-TW" altLang="en-US" sz="3200" b="1" dirty="0"/>
              <a:t>新「起底」罪行的首次判刑</a:t>
            </a:r>
            <a:endParaRPr lang="en-US" sz="3200" b="1" dirty="0"/>
          </a:p>
        </p:txBody>
      </p:sp>
      <p:sp>
        <p:nvSpPr>
          <p:cNvPr id="3" name="內容版面配置區 2"/>
          <p:cNvSpPr>
            <a:spLocks noGrp="1"/>
          </p:cNvSpPr>
          <p:nvPr>
            <p:ph sz="quarter" idx="13"/>
          </p:nvPr>
        </p:nvSpPr>
        <p:spPr>
          <a:xfrm>
            <a:off x="514351" y="1060679"/>
            <a:ext cx="7797662" cy="4676841"/>
          </a:xfrm>
        </p:spPr>
        <p:txBody>
          <a:bodyPr>
            <a:normAutofit/>
          </a:bodyPr>
          <a:lstStyle/>
          <a:p>
            <a:r>
              <a:rPr lang="zh-TW" altLang="en-US" dirty="0"/>
              <a:t>首次</a:t>
            </a:r>
            <a:r>
              <a:rPr lang="zh-TW" altLang="en-US" dirty="0" smtClean="0"/>
              <a:t>判刑於</a:t>
            </a:r>
            <a:r>
              <a:rPr lang="en-US" altLang="zh-TW" dirty="0" smtClean="0"/>
              <a:t>2022</a:t>
            </a:r>
            <a:r>
              <a:rPr lang="zh-TW" altLang="en-US" dirty="0" smtClean="0"/>
              <a:t>年</a:t>
            </a:r>
            <a:r>
              <a:rPr lang="en-US" altLang="zh-TW" dirty="0" smtClean="0"/>
              <a:t>10</a:t>
            </a:r>
            <a:r>
              <a:rPr lang="zh-TW" altLang="en-US" dirty="0" smtClean="0"/>
              <a:t>月</a:t>
            </a:r>
            <a:r>
              <a:rPr lang="en-US" altLang="zh-TW" dirty="0" smtClean="0"/>
              <a:t>6</a:t>
            </a:r>
            <a:r>
              <a:rPr lang="zh-TW" altLang="en-US" dirty="0" smtClean="0"/>
              <a:t>日，</a:t>
            </a:r>
            <a:r>
              <a:rPr lang="zh-TW" altLang="en-US" dirty="0" smtClean="0"/>
              <a:t>在被告認罪</a:t>
            </a:r>
            <a:r>
              <a:rPr lang="zh-TW" altLang="en-US" dirty="0" smtClean="0"/>
              <a:t>下</a:t>
            </a:r>
            <a:r>
              <a:rPr lang="zh-TW" altLang="en-US" dirty="0" smtClean="0"/>
              <a:t>裁定七</a:t>
            </a:r>
            <a:r>
              <a:rPr lang="zh-TW" altLang="en-US" dirty="0" smtClean="0"/>
              <a:t>項涉及「起底」的控罪罪名成立</a:t>
            </a:r>
            <a:r>
              <a:rPr lang="zh-TW" altLang="en-US" dirty="0" smtClean="0"/>
              <a:t>。</a:t>
            </a:r>
            <a:endParaRPr lang="zh-TW" altLang="en-US" dirty="0"/>
          </a:p>
          <a:p>
            <a:r>
              <a:rPr lang="zh-TW" altLang="en-US" dirty="0"/>
              <a:t>私隱專員指出：「市民應循合法途徑處理糾紛，將他人</a:t>
            </a:r>
            <a:r>
              <a:rPr lang="en-US" altLang="zh-TW" dirty="0"/>
              <a:t>『</a:t>
            </a:r>
            <a:r>
              <a:rPr lang="zh-TW" altLang="en-US" dirty="0"/>
              <a:t>起底</a:t>
            </a:r>
            <a:r>
              <a:rPr lang="en-US" altLang="zh-TW" dirty="0"/>
              <a:t>』</a:t>
            </a:r>
            <a:r>
              <a:rPr lang="zh-TW" altLang="en-US" dirty="0"/>
              <a:t>，無助解決任何問題，相反往往只會使衝突升級。再者，</a:t>
            </a:r>
            <a:r>
              <a:rPr lang="en-US" altLang="zh-TW" dirty="0"/>
              <a:t>『</a:t>
            </a:r>
            <a:r>
              <a:rPr lang="zh-TW" altLang="en-US" dirty="0"/>
              <a:t>起底</a:t>
            </a:r>
            <a:r>
              <a:rPr lang="en-US" altLang="zh-TW" dirty="0"/>
              <a:t>』</a:t>
            </a:r>
            <a:r>
              <a:rPr lang="zh-TW" altLang="en-US" dirty="0"/>
              <a:t>屬嚴重罪行，違例者一經定罪，可被處即時監禁，最高可被處罰款</a:t>
            </a:r>
            <a:r>
              <a:rPr lang="en-US" altLang="zh-TW" dirty="0"/>
              <a:t>100</a:t>
            </a:r>
            <a:r>
              <a:rPr lang="zh-TW" altLang="en-US" dirty="0"/>
              <a:t>萬元及監禁</a:t>
            </a:r>
            <a:r>
              <a:rPr lang="en-US" altLang="zh-TW" dirty="0"/>
              <a:t>5</a:t>
            </a:r>
            <a:r>
              <a:rPr lang="zh-TW" altLang="en-US" dirty="0"/>
              <a:t>年。</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t>8</a:t>
            </a:fld>
            <a:endParaRPr lang="en-US" dirty="0"/>
          </a:p>
        </p:txBody>
      </p:sp>
      <p:sp>
        <p:nvSpPr>
          <p:cNvPr id="6" name="TextBox 4"/>
          <p:cNvSpPr txBox="1"/>
          <p:nvPr/>
        </p:nvSpPr>
        <p:spPr>
          <a:xfrm>
            <a:off x="5164998" y="5243001"/>
            <a:ext cx="3711272" cy="261610"/>
          </a:xfrm>
          <a:prstGeom prst="rect">
            <a:avLst/>
          </a:prstGeom>
          <a:solidFill>
            <a:schemeClr val="bg1"/>
          </a:solidFill>
        </p:spPr>
        <p:txBody>
          <a:bodyPr wrap="none" rtlCol="0">
            <a:spAutoFit/>
          </a:bodyPr>
          <a:lstStyle/>
          <a:p>
            <a:r>
              <a:rPr lang="zh-TW" altLang="en-US" sz="1100" dirty="0" smtClean="0">
                <a:latin typeface="+mj-ea"/>
                <a:ea typeface="+mj-ea"/>
              </a:rPr>
              <a:t>資料來源：</a:t>
            </a:r>
            <a:r>
              <a:rPr lang="zh-TW" altLang="en-US" sz="1100" dirty="0">
                <a:latin typeface="+mj-ea"/>
                <a:ea typeface="+mj-ea"/>
                <a:hlinkClick r:id="rId3"/>
              </a:rPr>
              <a:t>個人資料私隱專員公署（私隱公署</a:t>
            </a:r>
            <a:r>
              <a:rPr lang="zh-TW" altLang="en-US" sz="1100" dirty="0" smtClean="0">
                <a:latin typeface="+mj-ea"/>
                <a:ea typeface="+mj-ea"/>
                <a:hlinkClick r:id="rId3"/>
              </a:rPr>
              <a:t>）新聞稿</a:t>
            </a:r>
            <a:endParaRPr lang="zh-HK" altLang="en-US" sz="1100" dirty="0">
              <a:latin typeface="+mj-ea"/>
              <a:ea typeface="+mj-ea"/>
            </a:endParaRPr>
          </a:p>
        </p:txBody>
      </p:sp>
    </p:spTree>
    <p:extLst>
      <p:ext uri="{BB962C8B-B14F-4D97-AF65-F5344CB8AC3E}">
        <p14:creationId xmlns:p14="http://schemas.microsoft.com/office/powerpoint/2010/main" val="3064168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128" y="1903319"/>
            <a:ext cx="8660287" cy="1151965"/>
          </a:xfrm>
        </p:spPr>
        <p:txBody>
          <a:bodyPr/>
          <a:lstStyle/>
          <a:p>
            <a:r>
              <a:rPr lang="en-US" altLang="zh-TW" sz="3600" b="1" dirty="0">
                <a:hlinkClick r:id="rId3"/>
              </a:rPr>
              <a:t>《</a:t>
            </a:r>
            <a:r>
              <a:rPr lang="en-US" altLang="zh-TW" sz="3600" b="1" dirty="0" smtClean="0">
                <a:hlinkClick r:id="rId3"/>
              </a:rPr>
              <a:t>2021</a:t>
            </a:r>
            <a:r>
              <a:rPr lang="zh-TW" altLang="en-US" sz="3600" b="1" dirty="0" smtClean="0">
                <a:hlinkClick r:id="rId3"/>
              </a:rPr>
              <a:t>年個人資料（私隱）（修訂）條例</a:t>
            </a:r>
            <a:r>
              <a:rPr lang="en-US" altLang="zh-TW" sz="3600" b="1" dirty="0" smtClean="0">
                <a:hlinkClick r:id="rId3"/>
              </a:rPr>
              <a:t>》</a:t>
            </a:r>
            <a:endParaRPr lang="zh-HK" altLang="en-US" sz="3600" b="1" dirty="0"/>
          </a:p>
        </p:txBody>
      </p:sp>
      <p:sp>
        <p:nvSpPr>
          <p:cNvPr id="2" name="投影片編號版面配置區 1"/>
          <p:cNvSpPr>
            <a:spLocks noGrp="1"/>
          </p:cNvSpPr>
          <p:nvPr>
            <p:ph type="sldNum" sz="quarter" idx="12"/>
          </p:nvPr>
        </p:nvSpPr>
        <p:spPr/>
        <p:txBody>
          <a:bodyPr/>
          <a:lstStyle/>
          <a:p>
            <a:fld id="{6D22F896-40B5-4ADD-8801-0D06FADFA095}" type="slidenum">
              <a:rPr lang="en-US" smtClean="0"/>
              <a:t>9</a:t>
            </a:fld>
            <a:endParaRPr lang="en-US" dirty="0"/>
          </a:p>
        </p:txBody>
      </p:sp>
      <p:sp>
        <p:nvSpPr>
          <p:cNvPr id="7" name="文字方塊 6"/>
          <p:cNvSpPr txBox="1"/>
          <p:nvPr/>
        </p:nvSpPr>
        <p:spPr>
          <a:xfrm>
            <a:off x="180636" y="2870618"/>
            <a:ext cx="3194304"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請點擊連結觀看短片</a:t>
            </a:r>
            <a:endParaRPr lang="zh-TW" altLang="en-US" dirty="0">
              <a:latin typeface="微軟正黑體" panose="020B0604030504040204" pitchFamily="34" charset="-120"/>
              <a:ea typeface="微軟正黑體" panose="020B0604030504040204" pitchFamily="34" charset="-120"/>
            </a:endParaRPr>
          </a:p>
        </p:txBody>
      </p:sp>
      <p:sp>
        <p:nvSpPr>
          <p:cNvPr id="8" name="矩形 7"/>
          <p:cNvSpPr/>
          <p:nvPr/>
        </p:nvSpPr>
        <p:spPr>
          <a:xfrm>
            <a:off x="180636" y="5253123"/>
            <a:ext cx="5202195" cy="261610"/>
          </a:xfrm>
          <a:prstGeom prst="rect">
            <a:avLst/>
          </a:prstGeom>
        </p:spPr>
        <p:txBody>
          <a:bodyPr wrap="square">
            <a:spAutoFit/>
          </a:bodyPr>
          <a:lstStyle/>
          <a:p>
            <a:r>
              <a:rPr lang="zh-TW" altLang="en-US" sz="1100" dirty="0">
                <a:solidFill>
                  <a:srgbClr val="000000"/>
                </a:solidFill>
                <a:latin typeface="Arial" panose="020B0604020202020204" pitchFamily="34" charset="0"/>
              </a:rPr>
              <a:t>資料來源：</a:t>
            </a:r>
            <a:r>
              <a:rPr lang="zh-TW" altLang="en-US" sz="1100" dirty="0">
                <a:solidFill>
                  <a:srgbClr val="000000"/>
                </a:solidFill>
                <a:latin typeface="Arial" panose="020B0604020202020204" pitchFamily="34" charset="0"/>
                <a:hlinkClick r:id="rId3"/>
              </a:rPr>
              <a:t>個人資料私隱專員</a:t>
            </a:r>
            <a:r>
              <a:rPr lang="zh-TW" altLang="en-US" sz="1100" dirty="0" smtClean="0">
                <a:solidFill>
                  <a:srgbClr val="000000"/>
                </a:solidFill>
                <a:latin typeface="Arial" panose="020B0604020202020204" pitchFamily="34" charset="0"/>
                <a:hlinkClick r:id="rId3"/>
              </a:rPr>
              <a:t>公署</a:t>
            </a:r>
            <a:r>
              <a:rPr lang="en-US" altLang="zh-TW" sz="1100" dirty="0" smtClean="0">
                <a:solidFill>
                  <a:srgbClr val="000000"/>
                </a:solidFill>
                <a:latin typeface="Arial" panose="020B0604020202020204" pitchFamily="34" charset="0"/>
                <a:hlinkClick r:id="rId3"/>
              </a:rPr>
              <a:t>Youtube</a:t>
            </a:r>
            <a:r>
              <a:rPr lang="zh-TW" altLang="en-US" sz="1100" dirty="0">
                <a:solidFill>
                  <a:srgbClr val="000000"/>
                </a:solidFill>
                <a:latin typeface="Arial" panose="020B0604020202020204" pitchFamily="34" charset="0"/>
                <a:hlinkClick r:id="rId3"/>
              </a:rPr>
              <a:t>頻道</a:t>
            </a:r>
            <a:r>
              <a:rPr lang="en-US" altLang="zh-TW" sz="1100" dirty="0">
                <a:solidFill>
                  <a:srgbClr val="000000"/>
                </a:solidFill>
                <a:latin typeface="Arial" panose="020B0604020202020204" pitchFamily="34" charset="0"/>
                <a:hlinkClick r:id="rId3"/>
              </a:rPr>
              <a:t> </a:t>
            </a:r>
            <a:endParaRPr lang="en-US" altLang="zh-TW" sz="11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62537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TM04033927[[fn=主要賽事]]</Template>
  <TotalTime>41417</TotalTime>
  <Words>2915</Words>
  <Application>Microsoft Office PowerPoint</Application>
  <PresentationFormat>如螢幕大小 (4:3)</PresentationFormat>
  <Paragraphs>262</Paragraphs>
  <Slides>24</Slides>
  <Notes>24</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24</vt:i4>
      </vt:variant>
    </vt:vector>
  </HeadingPairs>
  <TitlesOfParts>
    <vt:vector size="36" baseType="lpstr">
      <vt:lpstr>細明體</vt:lpstr>
      <vt:lpstr>微軟正黑體</vt:lpstr>
      <vt:lpstr>微軟正黑體 Light</vt:lpstr>
      <vt:lpstr>新細明體</vt:lpstr>
      <vt:lpstr>新細明體</vt:lpstr>
      <vt:lpstr>標楷體</vt:lpstr>
      <vt:lpstr>Arial</vt:lpstr>
      <vt:lpstr>Calibri</vt:lpstr>
      <vt:lpstr>Impact</vt:lpstr>
      <vt:lpstr>Times New Roman</vt:lpstr>
      <vt:lpstr>Wingdings</vt:lpstr>
      <vt:lpstr>主要賽事</vt:lpstr>
      <vt:lpstr>PowerPoint 簡報</vt:lpstr>
      <vt:lpstr>學習重點</vt:lpstr>
      <vt:lpstr>何謂「起底」？</vt:lpstr>
      <vt:lpstr> </vt:lpstr>
      <vt:lpstr>你曾否做過短片中提及的行為？ 如曾做過，當時為甚麼要這樣做？</vt:lpstr>
      <vt:lpstr>「起底」行為的原因</vt:lpstr>
      <vt:lpstr>試想想……</vt:lpstr>
      <vt:lpstr>新「起底」罪行的首次判刑</vt:lpstr>
      <vt:lpstr>《2021年個人資料（私隱）（修訂）條例》</vt:lpstr>
      <vt:lpstr>活動（一）個案討論 </vt:lpstr>
      <vt:lpstr>個案內容</vt:lpstr>
      <vt:lpstr>反思問題</vt:lpstr>
      <vt:lpstr>「起底」行為對受害者的影響</vt:lpstr>
      <vt:lpstr>【警察專題：「起底」有罪】 </vt:lpstr>
      <vt:lpstr>反思問題</vt:lpstr>
      <vt:lpstr>反思問題</vt:lpstr>
      <vt:lpstr>處理網上欺凌（旁觀者）</vt:lpstr>
      <vt:lpstr>減低被起底／欺凌風險的方法</vt:lpstr>
      <vt:lpstr>處理「起底」的途徑</vt:lpstr>
      <vt:lpstr>總結</vt:lpstr>
      <vt:lpstr>延伸學習  </vt:lpstr>
      <vt:lpstr> </vt:lpstr>
      <vt:lpstr>「起底」個案數字</vt:lpstr>
      <vt:lpstr>參考資源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網絡罪行</dc:title>
  <dc:creator>lhyh7</dc:creator>
  <cp:lastModifiedBy>CHOW, Angela/SCDO(MCNE)4</cp:lastModifiedBy>
  <cp:revision>235</cp:revision>
  <cp:lastPrinted>2023-02-14T03:01:13Z</cp:lastPrinted>
  <dcterms:created xsi:type="dcterms:W3CDTF">2020-04-08T06:54:56Z</dcterms:created>
  <dcterms:modified xsi:type="dcterms:W3CDTF">2023-04-21T01:03:38Z</dcterms:modified>
</cp:coreProperties>
</file>