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65" r:id="rId3"/>
    <p:sldId id="266" r:id="rId4"/>
    <p:sldId id="267" r:id="rId5"/>
    <p:sldId id="260" r:id="rId6"/>
    <p:sldId id="271" r:id="rId7"/>
    <p:sldId id="261" r:id="rId8"/>
    <p:sldId id="269" r:id="rId9"/>
    <p:sldId id="268" r:id="rId10"/>
    <p:sldId id="278" r:id="rId11"/>
    <p:sldId id="279" r:id="rId12"/>
    <p:sldId id="280" r:id="rId13"/>
    <p:sldId id="272" r:id="rId14"/>
    <p:sldId id="264" r:id="rId15"/>
    <p:sldId id="273" r:id="rId16"/>
    <p:sldId id="274" r:id="rId17"/>
    <p:sldId id="275" r:id="rId18"/>
    <p:sldId id="276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99"/>
    <a:srgbClr val="0033CC"/>
    <a:srgbClr val="FFFF99"/>
    <a:srgbClr val="FF3399"/>
    <a:srgbClr val="3333FF"/>
    <a:srgbClr val="333300"/>
    <a:srgbClr val="660066"/>
    <a:srgbClr val="B21E9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4377" autoAdjust="0"/>
  </p:normalViewPr>
  <p:slideViewPr>
    <p:cSldViewPr snapToGrid="0">
      <p:cViewPr varScale="1">
        <p:scale>
          <a:sx n="70" d="100"/>
          <a:sy n="70" d="100"/>
        </p:scale>
        <p:origin x="26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A2C63-8B5C-4DE0-BDE5-7FF5A1C14703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1CC06-0C81-4F81-8099-B9B2FDAA1A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489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教師介紹今天課堂內容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觀看短片「蝦醬的真味」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教師可向學生提問是否吃過蝦醬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對蝦醬味道的評價，引起學生對短片主題的興趣。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學生可自由作答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教師可因應學生情況，展示一瓶蝦醬讓學生感受蝦醬的氣味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30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教師可以讓學生明白每個人對於要處理的事件或境況，都可能產生負面或正面的看法。這兩種相異的反應，產生不同的結果。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從故事中可以看到，每個家庭成員也有不同的性格和想法，對事情的發生會有不同回應。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Tommy: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做好自己本份，樂於嘗試，積極應對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爺爺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透過默默的關心，支持家人渡過逆境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例如分享自己經歷鼓勵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、晚上悄悄為家人點蚊香和弄好被鋪、透過要求他們幫忙賣蝦醬鼓勵他們保持積極、煮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愛吃的雞翼等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爸爸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雖然較少說話和在起初表現比較消極，但他得到家人的支持和激勵，主動找朋友商量，嘗試尋找不同解決方法。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0257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教師可以以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爸爸作例子，引導學生了解情緒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行為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間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的關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係，從而使事件帶來成果。在面對逆境時，我們應保持愉悅和積極的心情處事，不言放棄，這更有助我們尋到可行的解決方法，提高個人解難能力。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例子一：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707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教師可以以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爸爸作例子，引導學生了解情緒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行為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間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的關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係，從而使事件帶來成果。在面對逆境時，我們應保持愉悅和積極的心情處事，不言放棄，這更有助我們尋到可行的解決方法，提高個人解難能力。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例子二：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爸爸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30600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教師可因應校本情況和學生需要，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提供合適的日常生活情境作討論例子，引導學生反思和分享如何面對該處境。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例子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在考試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運動會中表現未如理想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升班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升上中一後結識不到新朋友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自由作答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在學生分享後教師可作總結，帶出學生保持正面的價值觀和態度面對逆境的重要性，也不要輕看自己及家人朋友對彼此的影響力。在逆境中，學生可以做好自己本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份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，不讓家人擔心；而家人朋友互相支持和鼓勵的力量更是很可貴的，可以給予很大力量，克服很多困難和挑戰。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教師也可向學生分享這故事的含意：起初當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遇到蝦醬時覺得很難吃，但他在適應新環境的過程中，了解到爺爺製作蝦醬的由來和曾經歷的艱苦生活、街坊對蝦醬的喜愛、在賣蝦醬時結識到新朋友並得到她的幫助，令他對蝦醬有新的認識和體會，能學習與它共存，領略到蝦醬的另一番滋味。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當我們面對不如意的事時，起初可能也會覺得不好受，但只要我們懷著積極樂觀的態度面對，這些不如意事也未必如我們想像中難過，更可能是很好的機會讓我們成長，變得更堅強。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1614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教師可向學生解釋這句說話的意思，並邀請他們分享一些他們認識的勉勵語句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教師可在課堂前預備一些相關諺語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曾對自己很有鼓舞的說話，與學生分享，帶出樂觀積極不放棄的正面信息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5889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2054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教師可因應學生情況設計相關活動及展示學習成果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例如標語設計、文章寫作、繪畫創作、照片拍攝、壁報展示、在班主任課分享等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2153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6741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951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20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851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022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467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086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按圖片以觀看《蝦醬的真味》短片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片長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zh-HK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11’1</a:t>
            </a:r>
            <a:r>
              <a:rPr lang="en-US" altLang="zh-TW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altLang="zh-HK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https://emm.edcity.hk/media/0_hag99fqo</a:t>
            </a:r>
          </a:p>
          <a:p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533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990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教師可將學生分為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人一組，進行討論。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反思問題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參考答案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沒有遊戲機玩、沒有</a:t>
            </a:r>
            <a:r>
              <a:rPr lang="en-US" altLang="zh-H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上網、沒有傭人照顧要自己舀飯、沒有美味的餸菜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吃他不喜歡的蝦醬、被蚊子叮、要幫忙賣蝦醬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2.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雖然起初他不太適應，但他很快能接受現況，並積極面對，例如：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接受新事物，塗爺爺自製的蚊膏防蚊子叮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由本來不肯吃蝦醬，到接受了以蝦醬弄的菜式為晚餐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願意聆聽和認真思考爺爺的教導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願意幫忙，包括幫爺爺開飯和賣蝦醬，後來更積極作曲和落力推銷蝦醬很美味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其他合理例子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自由作答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起初爸爸滿懷心事，為找工作煩惱，沒有去幫忙賣蝦醬，並認為賣蝦醬沒前途。但聽到爺爺和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的對話後被啟發，也受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正面樂觀的表現影響，於是他願意幫忙推銷蝦醬，更積極探討不同出路。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491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704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28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0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345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379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485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92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839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83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78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098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D9CB-C3F4-4830-B65E-01197A80713F}" type="datetimeFigureOut">
              <a:rPr lang="zh-HK" altLang="en-US" smtClean="0"/>
              <a:t>21/1/2021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935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b.gov.hk/tc/curriculum-development/4-key-tasks/moral-civic/Newwebsite/html/Lif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emm.edcity.hk/media/%E5%83%B9%E5%80%BC%E8%A7%80%E6%95%99%E8%82%B2%E5%AD%B8%E8%88%87%E6%95%99%E8%A6%96%E5%83%8F%E8%B3%87%E6%BA%90%EF%BC%9A%E8%9D%A6%E9%86%AC%E7%9A%84%E7%9C%9F%E5%91%B3%E2%94%80%E2%94%80%E7%A9%8D%E6%A5%B5%E9%9D%A2%E5%B0%8D%E9%80%86%E5%A2%83+%28%E4%B8%AD%E3%80%81%E8%8B%B1%E6%96%87%E5%AD%97%E5%B9%95%E5%8F%AF%E4%BE%9B%E9%81%B8%E6%93%87%29/0_hag99fq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2263557"/>
            <a:ext cx="9144000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3333FF"/>
                    </a:gs>
                    <a:gs pos="74000">
                      <a:srgbClr val="00B050"/>
                    </a:gs>
                    <a:gs pos="97000">
                      <a:srgbClr val="3333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蝦醬的真味</a:t>
            </a:r>
            <a:r>
              <a:rPr lang="en-US" altLang="zh-TW" sz="4400" b="1" dirty="0" smtClean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3333FF"/>
                    </a:gs>
                    <a:gs pos="74000">
                      <a:srgbClr val="00B050"/>
                    </a:gs>
                    <a:gs pos="97000">
                      <a:srgbClr val="3333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3333FF"/>
                    </a:gs>
                    <a:gs pos="74000">
                      <a:srgbClr val="00B050"/>
                    </a:gs>
                    <a:gs pos="97000">
                      <a:srgbClr val="3333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積極面對逆境</a:t>
            </a:r>
            <a:r>
              <a:rPr lang="en-US" altLang="zh-TW" sz="4400" b="1" dirty="0" smtClean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3333FF"/>
                    </a:gs>
                    <a:gs pos="74000">
                      <a:srgbClr val="00B050"/>
                    </a:gs>
                    <a:gs pos="97000">
                      <a:srgbClr val="3333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16" y="373732"/>
            <a:ext cx="1850465" cy="172804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377631"/>
            <a:ext cx="1817592" cy="17241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7971" y="4820487"/>
            <a:ext cx="3806170" cy="176202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sz="2200" dirty="0" smtClean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r>
              <a:rPr lang="zh-TW" altLang="en-US" sz="2200" dirty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</a:p>
          <a:p>
            <a:r>
              <a:rPr lang="zh-TW" altLang="en-US" sz="2200" dirty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高小</a:t>
            </a:r>
          </a:p>
          <a:p>
            <a:r>
              <a:rPr lang="zh-TW" altLang="en-US" sz="2200" dirty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</a:t>
            </a:r>
            <a:endParaRPr lang="en-US" altLang="zh-TW" sz="2200" dirty="0" smtClean="0">
              <a:ln w="0"/>
              <a:solidFill>
                <a:srgbClr val="33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德育、公民及國民教育組製作</a:t>
            </a:r>
          </a:p>
          <a:p>
            <a:r>
              <a:rPr lang="en-US" altLang="zh-TW" sz="2200" dirty="0" smtClean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200" dirty="0" smtClean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 smtClean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200" dirty="0" smtClean="0">
              <a:ln w="0"/>
              <a:solidFill>
                <a:srgbClr val="33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56" y="1729886"/>
            <a:ext cx="2769651" cy="226437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32" y="1747471"/>
            <a:ext cx="2651850" cy="22761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3" y="1747472"/>
            <a:ext cx="2831836" cy="226157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54666" y="2497797"/>
            <a:ext cx="2440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 smtClean="0">
                <a:ln/>
                <a:solidFill>
                  <a:srgbClr val="0033CC"/>
                </a:solidFill>
              </a:rPr>
              <a:t>A</a:t>
            </a:r>
          </a:p>
          <a:p>
            <a:pPr algn="ctr"/>
            <a:r>
              <a:rPr lang="en-US" altLang="zh-HK" sz="2400" b="1" dirty="0" smtClean="0">
                <a:ln/>
                <a:solidFill>
                  <a:srgbClr val="0033CC"/>
                </a:solidFill>
              </a:rPr>
              <a:t>(</a:t>
            </a:r>
            <a:r>
              <a:rPr lang="en-US" altLang="zh-HK" sz="2400" b="1" dirty="0">
                <a:ln/>
                <a:solidFill>
                  <a:srgbClr val="0033CC"/>
                </a:solidFill>
              </a:rPr>
              <a:t>Activating event)</a:t>
            </a:r>
          </a:p>
          <a:p>
            <a:pPr algn="ctr"/>
            <a:r>
              <a:rPr lang="zh-TW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外在環境</a:t>
            </a:r>
            <a:endParaRPr lang="zh-HK" altLang="en-US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774143" y="2515382"/>
            <a:ext cx="1686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 smtClean="0">
                <a:ln/>
                <a:solidFill>
                  <a:srgbClr val="006600"/>
                </a:solidFill>
              </a:rPr>
              <a:t>B</a:t>
            </a:r>
          </a:p>
          <a:p>
            <a:pPr algn="ctr"/>
            <a:r>
              <a:rPr lang="en-US" altLang="zh-HK" sz="2400" b="1" dirty="0" smtClean="0">
                <a:ln/>
                <a:solidFill>
                  <a:srgbClr val="006600"/>
                </a:solidFill>
              </a:rPr>
              <a:t>(</a:t>
            </a:r>
            <a:r>
              <a:rPr lang="en-US" altLang="zh-HK" sz="2400" b="1" dirty="0">
                <a:ln/>
                <a:solidFill>
                  <a:srgbClr val="006600"/>
                </a:solidFill>
              </a:rPr>
              <a:t>Belief)</a:t>
            </a:r>
          </a:p>
          <a:p>
            <a:pPr algn="ctr"/>
            <a:r>
              <a:rPr lang="zh-TW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信念</a:t>
            </a:r>
            <a:r>
              <a:rPr lang="en-US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看法</a:t>
            </a:r>
            <a:endParaRPr lang="zh-HK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94623" y="2445042"/>
            <a:ext cx="19935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 smtClean="0">
                <a:ln/>
                <a:solidFill>
                  <a:srgbClr val="B21E9D"/>
                </a:solidFill>
              </a:rPr>
              <a:t>C</a:t>
            </a:r>
          </a:p>
          <a:p>
            <a:pPr algn="ctr"/>
            <a:r>
              <a:rPr lang="en-US" altLang="zh-HK" sz="2400" b="1" dirty="0" smtClean="0">
                <a:ln/>
                <a:solidFill>
                  <a:srgbClr val="B21E9D"/>
                </a:solidFill>
              </a:rPr>
              <a:t>(</a:t>
            </a:r>
            <a:r>
              <a:rPr lang="en-US" altLang="zh-HK" sz="2400" b="1" dirty="0">
                <a:ln/>
                <a:solidFill>
                  <a:srgbClr val="B21E9D"/>
                </a:solidFill>
              </a:rPr>
              <a:t>Consequence)</a:t>
            </a:r>
            <a:r>
              <a:rPr lang="zh-TW" altLang="zh-HK" sz="22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情緒反應</a:t>
            </a:r>
            <a:r>
              <a:rPr lang="en-US" altLang="zh-HK" sz="22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2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endParaRPr lang="zh-HK" altLang="en-US" sz="22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2941156" y="3320358"/>
            <a:ext cx="432000" cy="2880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22" name="向右箭號 21"/>
          <p:cNvSpPr/>
          <p:nvPr/>
        </p:nvSpPr>
        <p:spPr>
          <a:xfrm>
            <a:off x="5943600" y="3305908"/>
            <a:ext cx="432000" cy="28648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674142" y="688649"/>
            <a:ext cx="7886700" cy="994172"/>
          </a:xfrm>
        </p:spPr>
        <p:txBody>
          <a:bodyPr>
            <a:noAutofit/>
          </a:bodyPr>
          <a:lstStyle/>
          <a:p>
            <a:pPr algn="ctr" defTabSz="457200"/>
            <a:r>
              <a:rPr lang="zh-TW" altLang="zh-HK" sz="60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23000">
                      <a:srgbClr val="0000FF"/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如何面對逆境</a:t>
            </a:r>
            <a:r>
              <a:rPr lang="en-US" altLang="zh-HK" sz="60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23000">
                      <a:srgbClr val="0000FF"/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endParaRPr lang="zh-HK" altLang="en-US" sz="60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23000">
                    <a:srgbClr val="0000FF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296" y="4824017"/>
            <a:ext cx="2110684" cy="16577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52" y="4419760"/>
            <a:ext cx="1727103" cy="27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21" y="3928056"/>
            <a:ext cx="2613179" cy="155140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68" y="1546561"/>
            <a:ext cx="2560042" cy="151985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96" y="1456279"/>
            <a:ext cx="2626136" cy="155909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13" y="3928056"/>
            <a:ext cx="2679135" cy="15905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11"/>
            <a:ext cx="2639165" cy="156683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1936" y="3041624"/>
            <a:ext cx="195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3200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被</a:t>
            </a:r>
            <a:r>
              <a:rPr lang="zh-TW" altLang="zh-HK" sz="32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蚊子叮</a:t>
            </a:r>
            <a:endParaRPr lang="zh-HK" altLang="en-US" sz="32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58780" y="1916305"/>
            <a:ext cx="1983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HK" sz="20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很</a:t>
            </a:r>
            <a:r>
              <a:rPr lang="zh-TW" altLang="zh-HK" sz="20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痕癢啊，我真可憐，爸爸何時帶我離開</a:t>
            </a:r>
            <a:r>
              <a:rPr lang="en-US" altLang="zh-HK" sz="20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HK" altLang="en-US" sz="20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37412" y="1711554"/>
            <a:ext cx="191988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2100" dirty="0">
              <a:solidFill>
                <a:srgbClr val="B21E9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sz="2400" dirty="0" smtClean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天天</a:t>
            </a:r>
            <a:r>
              <a:rPr lang="zh-TW" altLang="zh-HK" sz="24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憂愁，繼續被蚊叮</a:t>
            </a:r>
            <a:endParaRPr lang="zh-HK" altLang="en-US" sz="24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向右箭號 9"/>
          <p:cNvSpPr/>
          <p:nvPr/>
        </p:nvSpPr>
        <p:spPr>
          <a:xfrm rot="20051748">
            <a:off x="2342747" y="2815481"/>
            <a:ext cx="769945" cy="302675"/>
          </a:xfrm>
          <a:prstGeom prst="rightArrow">
            <a:avLst/>
          </a:prstGeom>
          <a:solidFill>
            <a:srgbClr val="7030A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1" name="向右箭號 10"/>
          <p:cNvSpPr/>
          <p:nvPr/>
        </p:nvSpPr>
        <p:spPr>
          <a:xfrm>
            <a:off x="5675875" y="2442209"/>
            <a:ext cx="769945" cy="302675"/>
          </a:xfrm>
          <a:prstGeom prst="rightArrow">
            <a:avLst/>
          </a:prstGeom>
          <a:solidFill>
            <a:srgbClr val="7030A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1" y="4202115"/>
            <a:ext cx="1454266" cy="137579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284049" y="4356178"/>
            <a:ext cx="1871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HK" sz="20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很</a:t>
            </a:r>
            <a:r>
              <a:rPr lang="zh-TW" altLang="zh-HK" sz="20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痕癢啊，讓我試試爺爺自製的蚊膏</a:t>
            </a:r>
            <a:r>
              <a:rPr lang="en-US" altLang="zh-HK" sz="20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endParaRPr lang="zh-HK" altLang="en-US" sz="20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向右箭號 14"/>
          <p:cNvSpPr/>
          <p:nvPr/>
        </p:nvSpPr>
        <p:spPr>
          <a:xfrm rot="2118874">
            <a:off x="2557615" y="4078486"/>
            <a:ext cx="769945" cy="302675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7" name="文字方塊 16"/>
          <p:cNvSpPr txBox="1"/>
          <p:nvPr/>
        </p:nvSpPr>
        <p:spPr>
          <a:xfrm>
            <a:off x="6703546" y="4103592"/>
            <a:ext cx="2079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dirty="0">
              <a:solidFill>
                <a:srgbClr val="B21E9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蚊膏很有效呢，我不再痕</a:t>
            </a:r>
            <a:r>
              <a:rPr lang="zh-TW" altLang="zh-HK" dirty="0" smtClean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癢</a:t>
            </a:r>
            <a:r>
              <a:rPr lang="en-US" altLang="zh-TW" dirty="0" smtClean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TW" altLang="zh-HK" dirty="0" smtClean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也</a:t>
            </a:r>
            <a:r>
              <a:rPr lang="zh-TW" altLang="zh-HK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不用怕這裡很多蚊子了</a:t>
            </a:r>
            <a:endParaRPr lang="zh-HK" altLang="en-US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5714423" y="4629758"/>
            <a:ext cx="769945" cy="302675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99" y="2944142"/>
            <a:ext cx="828854" cy="82885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83" y="5324552"/>
            <a:ext cx="855836" cy="85583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91936" y="239826"/>
            <a:ext cx="239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0033CC"/>
                </a:solidFill>
              </a:rPr>
              <a:t>A</a:t>
            </a:r>
          </a:p>
          <a:p>
            <a:pPr algn="ctr"/>
            <a:r>
              <a:rPr lang="zh-TW" altLang="zh-HK" sz="2400" b="1" dirty="0" smtClean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外在環境</a:t>
            </a:r>
            <a:endParaRPr lang="zh-HK" altLang="en-US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157763" y="235290"/>
            <a:ext cx="239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006600"/>
                </a:solidFill>
              </a:rPr>
              <a:t>B</a:t>
            </a:r>
          </a:p>
          <a:p>
            <a:pPr algn="ctr"/>
            <a:r>
              <a:rPr lang="zh-TW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信念</a:t>
            </a:r>
            <a:r>
              <a:rPr lang="en-US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看法</a:t>
            </a:r>
            <a:endParaRPr lang="zh-HK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545743" y="229425"/>
            <a:ext cx="2395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 smtClean="0">
                <a:ln/>
                <a:solidFill>
                  <a:srgbClr val="B21E9D"/>
                </a:solidFill>
              </a:rPr>
              <a:t>C</a:t>
            </a:r>
            <a:endParaRPr lang="en-US" altLang="zh-HK" sz="3600" b="1" dirty="0">
              <a:ln/>
              <a:solidFill>
                <a:srgbClr val="B21E9D"/>
              </a:solidFill>
            </a:endParaRPr>
          </a:p>
          <a:p>
            <a:pPr algn="ctr"/>
            <a:r>
              <a:rPr lang="zh-TW" altLang="zh-HK" sz="2400" b="1" dirty="0" smtClean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zh-HK" sz="24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en-US" altLang="zh-HK" sz="24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endParaRPr lang="zh-HK" altLang="en-US" sz="24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HK" sz="3600" b="1" dirty="0">
              <a:ln/>
              <a:solidFill>
                <a:srgbClr val="0033CC"/>
              </a:solidFill>
            </a:endParaRPr>
          </a:p>
          <a:p>
            <a:endParaRPr lang="zh-HK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89095" y="5718232"/>
            <a:ext cx="2360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 smtClean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例子一</a:t>
            </a:r>
            <a:r>
              <a:rPr lang="en-US" altLang="zh-TW" sz="2400" b="1" dirty="0" smtClean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Tommy</a:t>
            </a:r>
            <a:endParaRPr lang="zh-TW" altLang="en-US" sz="2400" b="1" dirty="0">
              <a:ln w="0"/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23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4" grpId="0"/>
      <p:bldP spid="15" grpId="0" animBg="1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12" y="3785695"/>
            <a:ext cx="2922697" cy="1735159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95" y="3898749"/>
            <a:ext cx="2670222" cy="158526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67" y="1404633"/>
            <a:ext cx="2548121" cy="151277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74" y="1354016"/>
            <a:ext cx="2633379" cy="15633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11"/>
            <a:ext cx="2639165" cy="156683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41034" y="3152959"/>
            <a:ext cx="1957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HK" sz="2600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生意</a:t>
            </a:r>
            <a:r>
              <a:rPr lang="zh-TW" altLang="zh-HK" sz="26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失敗了</a:t>
            </a:r>
            <a:endParaRPr lang="zh-HK" altLang="en-US" sz="26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311950" y="1666712"/>
            <a:ext cx="19832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只得賣蝦醬，</a:t>
            </a:r>
            <a:endParaRPr lang="en-US" altLang="zh-TW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HK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真沒前途</a:t>
            </a:r>
            <a:r>
              <a:rPr lang="en-US" altLang="zh-HK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endParaRPr lang="zh-HK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70194" y="1759174"/>
            <a:ext cx="229713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sz="22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天天憂愁，不知道如何是好</a:t>
            </a:r>
            <a:endParaRPr lang="zh-HK" altLang="en-US" sz="22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向右箭號 9"/>
          <p:cNvSpPr/>
          <p:nvPr/>
        </p:nvSpPr>
        <p:spPr>
          <a:xfrm rot="20051748">
            <a:off x="2342747" y="2815481"/>
            <a:ext cx="769945" cy="302675"/>
          </a:xfrm>
          <a:prstGeom prst="rightArrow">
            <a:avLst/>
          </a:prstGeom>
          <a:solidFill>
            <a:srgbClr val="7030A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1" name="向右箭號 10"/>
          <p:cNvSpPr/>
          <p:nvPr/>
        </p:nvSpPr>
        <p:spPr>
          <a:xfrm>
            <a:off x="5623120" y="2442209"/>
            <a:ext cx="769945" cy="302675"/>
          </a:xfrm>
          <a:prstGeom prst="rightArrow">
            <a:avLst/>
          </a:prstGeom>
          <a:solidFill>
            <a:srgbClr val="7030A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3" name="文字方塊 12"/>
          <p:cNvSpPr txBox="1"/>
          <p:nvPr/>
        </p:nvSpPr>
        <p:spPr>
          <a:xfrm>
            <a:off x="3379398" y="4036138"/>
            <a:ext cx="18173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sz="2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天無絕人之路，</a:t>
            </a:r>
            <a:endParaRPr lang="en-US" altLang="zh-TW" sz="21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HK" sz="2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我可以多點留意身邊的機遇</a:t>
            </a:r>
            <a:r>
              <a:rPr lang="en-US" altLang="zh-HK" sz="2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endParaRPr lang="zh-HK" altLang="en-US" sz="21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向右箭號 13"/>
          <p:cNvSpPr/>
          <p:nvPr/>
        </p:nvSpPr>
        <p:spPr>
          <a:xfrm rot="2118874">
            <a:off x="2504860" y="4043316"/>
            <a:ext cx="769945" cy="302675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6" name="文字方塊 15"/>
          <p:cNvSpPr txBox="1"/>
          <p:nvPr/>
        </p:nvSpPr>
        <p:spPr>
          <a:xfrm>
            <a:off x="6052894" y="4036138"/>
            <a:ext cx="32650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15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2200" dirty="0" smtClean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探討</a:t>
            </a:r>
            <a:r>
              <a:rPr lang="zh-TW" altLang="zh-HK" sz="2200" dirty="0" smtClean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從新</a:t>
            </a:r>
            <a:r>
              <a:rPr lang="zh-TW" altLang="zh-HK" sz="22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</a:t>
            </a:r>
            <a:endParaRPr lang="en-US" altLang="zh-TW" sz="22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HK" sz="2200" dirty="0" smtClean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裝蝦醬</a:t>
            </a:r>
            <a:r>
              <a:rPr lang="zh-TW" altLang="zh-HK" sz="22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再創業，</a:t>
            </a:r>
            <a:endParaRPr lang="en-US" altLang="zh-TW" sz="22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HK" sz="22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找到可行出路</a:t>
            </a:r>
          </a:p>
          <a:p>
            <a:pPr algn="ctr"/>
            <a:endParaRPr lang="en-US" altLang="zh-TW" sz="24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5764668" y="4853354"/>
            <a:ext cx="629708" cy="28033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56" y="2931998"/>
            <a:ext cx="828854" cy="82885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04" y="5471896"/>
            <a:ext cx="855836" cy="855836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291936" y="239826"/>
            <a:ext cx="239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0033CC"/>
                </a:solidFill>
              </a:rPr>
              <a:t>A</a:t>
            </a:r>
          </a:p>
          <a:p>
            <a:pPr algn="ctr"/>
            <a:r>
              <a:rPr lang="zh-TW" altLang="zh-HK" sz="2400" b="1" dirty="0" smtClean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外在環境</a:t>
            </a:r>
            <a:endParaRPr lang="zh-HK" altLang="en-US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157763" y="235290"/>
            <a:ext cx="239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006600"/>
                </a:solidFill>
              </a:rPr>
              <a:t>B</a:t>
            </a:r>
          </a:p>
          <a:p>
            <a:pPr algn="ctr"/>
            <a:r>
              <a:rPr lang="zh-TW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信念</a:t>
            </a:r>
            <a:r>
              <a:rPr lang="en-US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看法</a:t>
            </a:r>
            <a:endParaRPr lang="zh-HK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6545743" y="229425"/>
            <a:ext cx="2395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 smtClean="0">
                <a:ln/>
                <a:solidFill>
                  <a:srgbClr val="B21E9D"/>
                </a:solidFill>
              </a:rPr>
              <a:t>C</a:t>
            </a:r>
            <a:endParaRPr lang="en-US" altLang="zh-HK" sz="3600" b="1" dirty="0">
              <a:ln/>
              <a:solidFill>
                <a:srgbClr val="B21E9D"/>
              </a:solidFill>
            </a:endParaRPr>
          </a:p>
          <a:p>
            <a:pPr algn="ctr"/>
            <a:r>
              <a:rPr lang="zh-TW" altLang="zh-HK" sz="2400" b="1" dirty="0" smtClean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zh-HK" sz="24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en-US" altLang="zh-HK" sz="24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 smtClean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endParaRPr lang="zh-HK" altLang="en-US" sz="24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94" y="5716146"/>
            <a:ext cx="2976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 smtClean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r>
              <a:rPr lang="zh-TW" altLang="en-US" sz="2400" b="1" dirty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 smtClean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Tommy</a:t>
            </a:r>
            <a:r>
              <a:rPr lang="zh-TW" altLang="en-US" sz="2400" b="1" dirty="0" smtClean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爸爸</a:t>
            </a:r>
            <a:endParaRPr lang="zh-TW" altLang="en-US" sz="2400" b="1" dirty="0">
              <a:ln w="0"/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0" y="4191354"/>
            <a:ext cx="1739425" cy="15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3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3" grpId="0"/>
      <p:bldP spid="14" grpId="0" animBg="1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5577" y="1722439"/>
            <a:ext cx="6935405" cy="281982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zh-TW" altLang="zh-HK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en-US" altLang="zh-HK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Tommy</a:t>
            </a:r>
            <a:r>
              <a:rPr lang="zh-TW" altLang="zh-HK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一家面對逆境</a:t>
            </a:r>
            <a:r>
              <a:rPr lang="zh-HK" altLang="zh-HK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的故事</a:t>
            </a:r>
            <a:r>
              <a:rPr lang="zh-TW" altLang="zh-HK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和上述面對逆境的方法，你認為當我們在生活上遇到轉變或不如意的事情時，可以怎樣做</a:t>
            </a:r>
            <a:r>
              <a:rPr lang="en-US" altLang="zh-HK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HK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08" y="4413737"/>
            <a:ext cx="2396672" cy="207599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5" y="4607171"/>
            <a:ext cx="1730212" cy="18825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09023" y="542925"/>
            <a:ext cx="3326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r>
              <a:rPr lang="zh-TW" altLang="en-US" sz="4400" b="1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 </a:t>
            </a:r>
            <a:r>
              <a:rPr lang="en-US" altLang="zh-TW" sz="4400" b="1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4400" b="1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I)</a:t>
            </a:r>
            <a:endParaRPr lang="zh-TW" altLang="en-US" sz="4400" b="1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雲朵形圖說文字 9"/>
          <p:cNvSpPr/>
          <p:nvPr/>
        </p:nvSpPr>
        <p:spPr>
          <a:xfrm>
            <a:off x="5934820" y="400586"/>
            <a:ext cx="1301261" cy="808893"/>
          </a:xfrm>
          <a:prstGeom prst="cloudCallout">
            <a:avLst>
              <a:gd name="adj1" fmla="val -90070"/>
              <a:gd name="adj2" fmla="val 2387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圓角矩形 3"/>
          <p:cNvSpPr/>
          <p:nvPr/>
        </p:nvSpPr>
        <p:spPr>
          <a:xfrm>
            <a:off x="4763750" y="4597904"/>
            <a:ext cx="4041034" cy="189182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600"/>
              </a:lnSpc>
            </a:pPr>
            <a:r>
              <a:rPr lang="zh-TW" altLang="en-US" sz="2400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</a:t>
            </a:r>
            <a:r>
              <a:rPr lang="zh-TW" altLang="zh-HK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保持正面的價值觀和態度</a:t>
            </a:r>
            <a:endParaRPr lang="en-US" altLang="zh-TW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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做好自己本份</a:t>
            </a:r>
            <a:endParaRPr lang="en-US" altLang="zh-TW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</a:t>
            </a:r>
            <a:r>
              <a:rPr lang="zh-TW" altLang="zh-HK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家人朋友互相支持和</a:t>
            </a:r>
            <a:r>
              <a:rPr lang="zh-TW" altLang="zh-HK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</a:t>
            </a:r>
            <a:r>
              <a:rPr lang="en-US" altLang="zh-TW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55" y="88015"/>
            <a:ext cx="1535627" cy="143403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0" y="157209"/>
            <a:ext cx="1440020" cy="13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864777"/>
            <a:ext cx="3376246" cy="2601732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28650" y="81457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4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爺爺的勉勵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21" y="3864777"/>
            <a:ext cx="2732736" cy="2601732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>
          <a:xfrm>
            <a:off x="628650" y="1853731"/>
            <a:ext cx="7886700" cy="1725761"/>
          </a:xfrm>
          <a:prstGeom prst="wedgeRoundRectCallout">
            <a:avLst>
              <a:gd name="adj1" fmla="val -31442"/>
              <a:gd name="adj2" fmla="val 7813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「靠山吃山，靠海吃海」，只要你「有手有腳」、肯幹活，上天不會讓你走上絕路</a:t>
            </a:r>
            <a:r>
              <a:rPr lang="en-US" altLang="zh-TW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雲朵形 5"/>
          <p:cNvSpPr/>
          <p:nvPr/>
        </p:nvSpPr>
        <p:spPr>
          <a:xfrm>
            <a:off x="6709460" y="3864777"/>
            <a:ext cx="2266590" cy="128410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HK" sz="20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en-US" altLang="zh-TW" sz="2000" dirty="0" smtClean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HK" sz="2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勉勵語句</a:t>
            </a:r>
            <a:r>
              <a:rPr lang="en-US" altLang="zh-TW" sz="2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HK" sz="20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11" y="163744"/>
            <a:ext cx="1850465" cy="172804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3744"/>
            <a:ext cx="1817592" cy="17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57225" y="2916535"/>
            <a:ext cx="7886700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延伸活動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0" y="2154981"/>
            <a:ext cx="1660972" cy="31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0547" y="1519630"/>
            <a:ext cx="8104803" cy="2316776"/>
          </a:xfrm>
        </p:spPr>
        <p:txBody>
          <a:bodyPr>
            <a:noAutofit/>
          </a:bodyPr>
          <a:lstStyle/>
          <a:p>
            <a:pPr marL="354013" indent="-354013">
              <a:lnSpc>
                <a:spcPts val="4500"/>
              </a:lnSpc>
              <a:buNone/>
            </a:pPr>
            <a:r>
              <a:rPr lang="en-US" altLang="zh-HK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zh-HK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搜集</a:t>
            </a:r>
            <a:r>
              <a:rPr lang="en-US" altLang="zh-HK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創作一些能鼓勵他人積極樂觀的語句，與同學分享。</a:t>
            </a:r>
          </a:p>
          <a:p>
            <a:pPr marL="354013" indent="-354013">
              <a:lnSpc>
                <a:spcPts val="4500"/>
              </a:lnSpc>
              <a:buNone/>
            </a:pPr>
            <a:r>
              <a:rPr lang="en-US" altLang="zh-HK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zh-HK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在這星期內，請以行動關心和鼓勵最少三名家人或朋友。</a:t>
            </a:r>
            <a:endParaRPr lang="zh-HK" altLang="en-US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552838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延伸活動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48" y="4391696"/>
            <a:ext cx="2343658" cy="22134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37" y="4251522"/>
            <a:ext cx="2924689" cy="19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685800" y="2974185"/>
            <a:ext cx="7886700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教師參考資料</a:t>
            </a:r>
            <a:endParaRPr lang="zh-HK" altLang="en-US" sz="72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00B05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rgbClr val="92D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53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540726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教師參考資料</a:t>
            </a:r>
            <a:endParaRPr lang="zh-HK" altLang="en-US" b="1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09" y="1002323"/>
            <a:ext cx="6570330" cy="450166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3395" y="5639088"/>
            <a:ext cx="8577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教育局生命教育網站：「活出精彩人生、面對逆境」</a:t>
            </a:r>
          </a:p>
          <a:p>
            <a:r>
              <a:rPr lang="en-US" altLang="zh-HK" sz="2000" u="sng" dirty="0">
                <a:hlinkClick r:id="rId4"/>
              </a:rPr>
              <a:t>https://www.edb.gov.hk/tc/curriculum-development/4-key-tasks/moral-civic/Newwebsite/html/Life.html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141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43299" y="2278925"/>
            <a:ext cx="387798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zh-TW" altLang="en-US" sz="72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00B05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rgbClr val="92D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52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98" y="-229758"/>
            <a:ext cx="9643381" cy="708775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44272" y="510261"/>
            <a:ext cx="757325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HK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zh-TW" altLang="zh-HK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學習目標</a:t>
            </a:r>
            <a:r>
              <a:rPr lang="en-US" altLang="zh-HK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zh-TW" altLang="zh-HK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9738" indent="-439738" algn="just">
              <a:lnSpc>
                <a:spcPts val="4000"/>
              </a:lnSpc>
            </a:pPr>
            <a:r>
              <a:rPr lang="en-US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HK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HK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學生以積極樂觀的態度面對生活中的轉變和</a:t>
            </a:r>
            <a:r>
              <a:rPr lang="zh-TW" altLang="zh-HK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逆境</a:t>
            </a:r>
            <a:endParaRPr lang="zh-TW" altLang="zh-HK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9738" indent="-439738" algn="just">
              <a:lnSpc>
                <a:spcPts val="4000"/>
              </a:lnSpc>
            </a:pPr>
            <a:r>
              <a:rPr lang="en-US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HK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HK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HK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白自己是家中重要的一份子，在家庭面對轉變時，可以做好自己，並與家人互相鼓勵和支持，共同面對挑戰</a:t>
            </a:r>
          </a:p>
          <a:p>
            <a:pPr>
              <a:lnSpc>
                <a:spcPts val="4000"/>
              </a:lnSpc>
            </a:pPr>
            <a:r>
              <a:rPr lang="en-US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HK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價值觀和態度：積極、樂觀、關愛</a:t>
            </a:r>
            <a:endParaRPr lang="zh-HK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31" y="2007914"/>
            <a:ext cx="2685948" cy="41420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48296" y="2131007"/>
            <a:ext cx="415537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短片簡介</a:t>
            </a:r>
            <a:endParaRPr lang="en-US" altLang="zh-TW" sz="72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00B05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rgbClr val="92D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4282200"/>
            <a:ext cx="1884784" cy="174908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93" y="4282200"/>
            <a:ext cx="1749684" cy="16724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4696" y="745711"/>
            <a:ext cx="7913914" cy="32316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短片簡介</a:t>
            </a:r>
            <a:r>
              <a:rPr lang="en-US" altLang="zh-TW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蝦醬的真味</a:t>
            </a:r>
          </a:p>
          <a:p>
            <a:pPr algn="just">
              <a:lnSpc>
                <a:spcPts val="4800"/>
              </a:lnSpc>
            </a:pPr>
            <a:r>
              <a:rPr lang="en-US" altLang="zh-TW" sz="3000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Tommy</a:t>
            </a:r>
            <a:r>
              <a:rPr lang="zh-TW" altLang="en-US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的爸爸因生意失敗，在經濟上遇到極大困難，導致未能負擔每月的居所租金和其他家庭生活開支。於是，他帶同</a:t>
            </a:r>
            <a:r>
              <a:rPr lang="en-US" altLang="zh-TW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Tommy</a:t>
            </a:r>
            <a:r>
              <a:rPr lang="zh-TW" altLang="en-US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從市區遷往鄉郊與爺爺同住</a:t>
            </a:r>
            <a:r>
              <a:rPr lang="en-US" altLang="zh-TW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00" y="4282200"/>
            <a:ext cx="1773304" cy="16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09" y="1714500"/>
            <a:ext cx="5527702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39193" y="2856884"/>
            <a:ext cx="2485761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62" y="1848402"/>
            <a:ext cx="4756645" cy="3134156"/>
          </a:xfrm>
          <a:prstGeom prst="rect">
            <a:avLst/>
          </a:prstGeom>
        </p:spPr>
      </p:pic>
      <p:pic>
        <p:nvPicPr>
          <p:cNvPr id="3" name="圖片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" y="369277"/>
            <a:ext cx="7658177" cy="607510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11036" y="513103"/>
            <a:ext cx="791391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4400" b="1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觀看短片</a:t>
            </a:r>
            <a:endParaRPr lang="en-US" altLang="zh-TW" sz="3200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28677"/>
            <a:ext cx="914400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r>
              <a:rPr lang="zh-TW" alt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en-US" sz="72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00B05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rgbClr val="92D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24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031" y="1394995"/>
            <a:ext cx="7843863" cy="5108023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44513" indent="-544513" algn="just">
              <a:lnSpc>
                <a:spcPct val="150000"/>
              </a:lnSpc>
              <a:buNone/>
            </a:pP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altLang="zh-HK" sz="3000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 Tommy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在遷往鄉郊與爺爺同住後，生活上有什麼改變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HK" sz="3000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algn="just">
              <a:lnSpc>
                <a:spcPct val="150000"/>
              </a:lnSpc>
              <a:buNone/>
            </a:pP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altLang="zh-HK" sz="3000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 Tommy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如何適應這些生活上的轉變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zh-HK" sz="3000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algn="just">
              <a:lnSpc>
                <a:spcPct val="150000"/>
              </a:lnSpc>
              <a:buNone/>
            </a:pP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你欣賞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Tommy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面對這些轉變時的態度嗎</a:t>
            </a:r>
            <a:r>
              <a:rPr lang="en-US" altLang="zh-HK" sz="3000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zh-HK" sz="3000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你是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Tommy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，你會怎樣面對這些轉變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zh-HK" sz="3000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algn="just">
              <a:lnSpc>
                <a:spcPct val="150000"/>
              </a:lnSpc>
              <a:buNone/>
            </a:pP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en-US" altLang="zh-HK" sz="3000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 Tommy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爸爸又是如何面對這些轉變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zh-HK" sz="3000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4000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73249" y="490362"/>
            <a:ext cx="3153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r>
              <a:rPr lang="zh-TW" altLang="en-US" sz="4400" b="1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 </a:t>
            </a:r>
            <a:r>
              <a:rPr lang="en-US" altLang="zh-TW" sz="4400" b="1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(I)</a:t>
            </a:r>
            <a:endParaRPr lang="zh-TW" altLang="en-US" sz="4400" b="1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雲朵形圖說文字 1"/>
          <p:cNvSpPr/>
          <p:nvPr/>
        </p:nvSpPr>
        <p:spPr>
          <a:xfrm>
            <a:off x="6312877" y="351692"/>
            <a:ext cx="1301261" cy="808893"/>
          </a:xfrm>
          <a:prstGeom prst="cloudCallout">
            <a:avLst>
              <a:gd name="adj1" fmla="val -90070"/>
              <a:gd name="adj2" fmla="val 2387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22" y="2164702"/>
            <a:ext cx="1467787" cy="142191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22" y="5238718"/>
            <a:ext cx="1310574" cy="13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7865</TotalTime>
  <Words>1561</Words>
  <Application>Microsoft Office PowerPoint</Application>
  <PresentationFormat>如螢幕大小 (4:3)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微軟正黑體</vt:lpstr>
      <vt:lpstr>新細明體</vt:lpstr>
      <vt:lpstr>Arial</vt:lpstr>
      <vt:lpstr>Calibri</vt:lpstr>
      <vt:lpstr>Calibri Light</vt:lpstr>
      <vt:lpstr>Times New Roman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如何面對逆境?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教師參考資料</vt:lpstr>
      <vt:lpstr>教師參考資料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</dc:creator>
  <cp:lastModifiedBy>LAM, Yuen-shan</cp:lastModifiedBy>
  <cp:revision>91</cp:revision>
  <cp:lastPrinted>2020-07-13T06:47:37Z</cp:lastPrinted>
  <dcterms:created xsi:type="dcterms:W3CDTF">2020-06-23T02:21:01Z</dcterms:created>
  <dcterms:modified xsi:type="dcterms:W3CDTF">2021-01-21T06:10:27Z</dcterms:modified>
</cp:coreProperties>
</file>