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1" r:id="rId4"/>
    <p:sldId id="257" r:id="rId5"/>
    <p:sldId id="263" r:id="rId6"/>
    <p:sldId id="264" r:id="rId7"/>
    <p:sldId id="265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7" r:id="rId16"/>
    <p:sldId id="278" r:id="rId17"/>
    <p:sldId id="279" r:id="rId18"/>
    <p:sldId id="280" r:id="rId19"/>
    <p:sldId id="282" r:id="rId20"/>
    <p:sldId id="276" r:id="rId21"/>
    <p:sldId id="275" r:id="rId22"/>
    <p:sldId id="283" r:id="rId23"/>
    <p:sldId id="281" r:id="rId2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FF"/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4" y="-18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CC6C0-A35D-4C0B-98CD-B52CE8C07710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64930-3A87-4BF2-BAD6-4DE40A71188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43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73819-C09A-4EA8-A625-6B1C673F814A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7125" y="701675"/>
            <a:ext cx="4587875" cy="3440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225" y="4352044"/>
            <a:ext cx="4996846" cy="41416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要了解自己的這種感覺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0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923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921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294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27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75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286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69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732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371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736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D1A1-8570-459E-8D67-5277C13B40FE}" type="datetimeFigureOut">
              <a:rPr lang="zh-HK" altLang="en-US" smtClean="0"/>
              <a:t>23/12/2015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705223" y="-27384"/>
            <a:ext cx="9849224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1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gislation.gov.hk/index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1026" name="Picture 2" descr="\\192.9.210.142\sup_common\EDB\EDB_web 201415\graphics\cover page\親熱情侶 fina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1714" y="470024"/>
            <a:ext cx="9407802" cy="6271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討論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你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對由不同人進行的同一行為的接受程度有所不同嗎？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為甚麼？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514350" indent="-514350">
              <a:buAutoNum type="arabicPeriod"/>
            </a:pP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514350" indent="-514350"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試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想一想有甚麼因素，會影響你對該親熱行為的接受程度？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429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對親熱行為的接受程度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rgbClr val="FFFFFF">
              <a:alpha val="80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判斷時，會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考慮有關行為的親熱程度和當時環境等多方面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因素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/>
            </a:pP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一般對較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溫和的行為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(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例如拖手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)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的接受程度較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高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/>
            </a:pPr>
            <a:endParaRPr lang="en-US" altLang="zh-TW" dirty="0"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其他影響因素包括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：當事人以及目擊者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的年齡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、關係、種族、文化和環境等等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43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對親熱行為的接受程度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rgbClr val="FFFFFF">
              <a:alpha val="80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於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空間較小或有既定業務的公眾場合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裡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(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例如升降機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、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學校等</a:t>
            </a:r>
            <a:r>
              <a:rPr lang="en-US" altLang="zh-TW" dirty="0" smtClean="0">
                <a:latin typeface="華康中黑體" pitchFamily="49" charset="-120"/>
                <a:ea typeface="華康中黑體" pitchFamily="49" charset="-120"/>
              </a:rPr>
              <a:t>)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因對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別人影響較大，與別人的期望有明顯落差，旁人看到的接受程度可能較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低。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 startAt="4"/>
            </a:pPr>
            <a:endParaRPr lang="en-US" altLang="zh-HK" dirty="0">
              <a:solidFill>
                <a:schemeClr val="dk1"/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742950" indent="-742950">
              <a:buFont typeface="+mj-lt"/>
              <a:buAutoNum type="arabicPeriod" startAt="4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自己接受甚至喜歡的親熱行為，不等於人人都要接受</a:t>
            </a:r>
            <a:endParaRPr lang="zh-HK" altLang="en-US" dirty="0">
              <a:solidFill>
                <a:schemeClr val="dk1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2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圖: 打孔紙帶 3"/>
          <p:cNvSpPr/>
          <p:nvPr/>
        </p:nvSpPr>
        <p:spPr>
          <a:xfrm>
            <a:off x="683568" y="476672"/>
            <a:ext cx="8280920" cy="6192688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altLang="zh-TW" sz="3200" dirty="0" smtClean="0"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在</a:t>
            </a:r>
            <a:r>
              <a:rPr lang="zh-TW" altLang="en-US" sz="3200" dirty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公眾</a:t>
            </a: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地方應</a:t>
            </a:r>
            <a:r>
              <a:rPr lang="zh-TW" altLang="en-US" sz="3200" dirty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多加注意自己的行為，</a:t>
            </a: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尊重</a:t>
            </a:r>
            <a:r>
              <a:rPr lang="zh-TW" altLang="en-US" sz="3200" dirty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自己在公眾場所的言行，</a:t>
            </a: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是有責任感</a:t>
            </a:r>
            <a:r>
              <a:rPr lang="zh-TW" altLang="en-US" sz="3200" dirty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的表現</a:t>
            </a: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sz="3200" dirty="0" smtClean="0">
              <a:solidFill>
                <a:srgbClr val="FF0000"/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altLang="zh-TW" sz="3200" dirty="0">
              <a:solidFill>
                <a:srgbClr val="FF0000"/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留意</a:t>
            </a:r>
            <a:r>
              <a:rPr lang="zh-TW" altLang="en-US" sz="3200" dirty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別人的感受，在行使個人自由之餘，避免引起別人尷尬，同時亦是自重重人的</a:t>
            </a:r>
            <a:r>
              <a:rPr lang="zh-TW" altLang="en-US" sz="3200" dirty="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</a:rPr>
              <a:t>態度。</a:t>
            </a:r>
            <a:endParaRPr lang="zh-HK" altLang="en-US" sz="3200" dirty="0">
              <a:solidFill>
                <a:srgbClr val="FF000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599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69976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活動</a:t>
            </a:r>
            <a:r>
              <a:rPr lang="zh-TW" alt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：「假如我是</a:t>
            </a:r>
            <a:r>
              <a:rPr lang="en-US" altLang="zh-TW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…… </a:t>
            </a:r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0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38944" y="260648"/>
            <a:ext cx="7293496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小</a:t>
            </a:r>
            <a:r>
              <a:rPr lang="zh-TW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情侶公園親熱片段熱爆網絡  </a:t>
            </a: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/>
            </a:r>
            <a:b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</a:b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慘</a:t>
            </a:r>
            <a:r>
              <a:rPr lang="zh-TW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被「起底」 當事人大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控訴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zh-TW" altLang="en-US" dirty="0">
              <a:latin typeface="華康中黑體" pitchFamily="49" charset="-120"/>
              <a:ea typeface="華康中黑體" pitchFamily="49" charset="-120"/>
            </a:endParaRPr>
          </a:p>
          <a:p>
            <a:pPr marL="0" indent="0">
              <a:buNone/>
            </a:pPr>
            <a:r>
              <a:rPr lang="en-US" altLang="zh-TW" sz="3000" dirty="0" smtClean="0">
                <a:latin typeface="華康中黑體" pitchFamily="49" charset="-120"/>
                <a:ea typeface="華康中黑體" pitchFamily="49" charset="-120"/>
              </a:rPr>
              <a:t>			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近日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網上流傳一段身穿校服的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小</a:t>
            </a:r>
            <a:r>
              <a:rPr lang="en-US" altLang="zh-TW" sz="3000" dirty="0" smtClean="0">
                <a:latin typeface="華康中黑體" pitchFamily="49" charset="-120"/>
                <a:ea typeface="華康中黑體" pitchFamily="49" charset="-120"/>
              </a:rPr>
              <a:t>			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情侶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在公園互相撫摸身體的片段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，</a:t>
            </a:r>
            <a:r>
              <a:rPr lang="en-US" altLang="zh-TW" sz="3000" dirty="0" smtClean="0">
                <a:latin typeface="華康中黑體" pitchFamily="49" charset="-120"/>
                <a:ea typeface="華康中黑體" pitchFamily="49" charset="-120"/>
              </a:rPr>
              <a:t>				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上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載兩日已被廣為瘋傳，上載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者</a:t>
            </a:r>
            <a:r>
              <a:rPr lang="en-US" altLang="zh-TW" sz="3000" dirty="0" smtClean="0">
                <a:latin typeface="華康中黑體" pitchFamily="49" charset="-120"/>
                <a:ea typeface="華康中黑體" pitchFamily="49" charset="-120"/>
              </a:rPr>
              <a:t>			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更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發布了當事人的近照，成為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熱</a:t>
            </a:r>
            <a:r>
              <a:rPr lang="en-US" altLang="zh-TW" sz="3000" dirty="0" smtClean="0">
                <a:latin typeface="華康中黑體" pitchFamily="49" charset="-120"/>
                <a:ea typeface="華康中黑體" pitchFamily="49" charset="-120"/>
              </a:rPr>
              <a:t>			 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門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話題。有人批評新一代性態度開放，行為不檢點；亦有人認為偷拍者的行為侵犯私隱，應該把他的個人資料一併公開。事件中當事人就讀的學校、姓名、社交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網站戶口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甚至所住地區等個人資料更被起底及公開。據報兩位當事人因連日來受到滋擾，已刪除個人社交</a:t>
            </a:r>
            <a:r>
              <a:rPr lang="zh-TW" altLang="en-US" sz="3000" dirty="0" smtClean="0">
                <a:latin typeface="華康中黑體" pitchFamily="49" charset="-120"/>
                <a:ea typeface="華康中黑體" pitchFamily="49" charset="-120"/>
              </a:rPr>
              <a:t>網站戶口</a:t>
            </a:r>
            <a:r>
              <a:rPr lang="zh-TW" altLang="en-US" sz="3000" dirty="0">
                <a:latin typeface="華康中黑體" pitchFamily="49" charset="-120"/>
                <a:ea typeface="華康中黑體" pitchFamily="49" charset="-120"/>
              </a:rPr>
              <a:t>。其中女事主情緒因受到極大困擾，連日來向校方</a:t>
            </a:r>
            <a:r>
              <a:rPr lang="zh-TW" altLang="en-US" sz="3000">
                <a:latin typeface="華康中黑體" pitchFamily="49" charset="-120"/>
                <a:ea typeface="華康中黑體" pitchFamily="49" charset="-120"/>
              </a:rPr>
              <a:t>請</a:t>
            </a:r>
            <a:r>
              <a:rPr lang="zh-TW" altLang="en-US" sz="3000" smtClean="0">
                <a:latin typeface="華康中黑體" pitchFamily="49" charset="-120"/>
                <a:ea typeface="華康中黑體" pitchFamily="49" charset="-120"/>
              </a:rPr>
              <a:t>病假。</a:t>
            </a:r>
            <a:endParaRPr lang="zh-TW" altLang="en-US" sz="3000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404664"/>
            <a:ext cx="1313180" cy="76944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新聞</a:t>
            </a:r>
            <a:endParaRPr lang="zh-HK" altLang="en-US" sz="4400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086" y="1916832"/>
            <a:ext cx="3013762" cy="21374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7249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A</a:t>
            </a:r>
            <a:r>
              <a:rPr lang="zh-TW" altLang="en-US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組角色：小情侶</a:t>
            </a:r>
            <a:endParaRPr lang="zh-HK" altLang="en-US" dirty="0">
              <a:solidFill>
                <a:srgbClr val="0070C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3326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假如你是個案中的小情侶，你會</a:t>
            </a:r>
            <a:r>
              <a:rPr lang="zh-TW" altLang="en-US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有甚麼</a:t>
            </a:r>
            <a:r>
              <a:rPr lang="zh-TW" altLang="en-US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感受？如果重新選擇，你會不會仍然堅持做出那些親熱行為？</a:t>
            </a:r>
            <a:r>
              <a:rPr lang="zh-TW" altLang="en-US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為甚麼</a:t>
            </a:r>
            <a:r>
              <a:rPr lang="zh-TW" altLang="en-US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？</a:t>
            </a:r>
            <a:endParaRPr lang="zh-HK" altLang="en-US" dirty="0">
              <a:solidFill>
                <a:srgbClr val="0070C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3074" name="Picture 2" descr="\\192.9.210.142\sup_common\EDB\EDB_web 201415\graphics\illustration\adjusted\PA_news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1261" y="3356992"/>
            <a:ext cx="3129925" cy="22202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B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組角色：偷拍</a:t>
            </a:r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上載者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3326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假如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你是個案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中的偷拍</a:t>
            </a:r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上載者，你的心態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是甚麼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？結果是否如你所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願？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如果重新選擇，你會否仍然堅持偷拍</a:t>
            </a:r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上載有關照片</a:t>
            </a:r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短片？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為甚麼</a:t>
            </a:r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？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4098" name="Picture 2" descr="\\192.9.210.142\sup_common\EDB\EDB_web 201415\graphics\illustration\adjusted\PA_news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3789040"/>
            <a:ext cx="2608697" cy="18505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4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小情侶的責任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：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在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公眾地方進行大膽親熱行為，漠視道德底線，令他人感到尷尬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衝動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行事，沒有想及後果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身穿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校服，沒有顧及行為影響學生形象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承受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到很多負面的批評，面對社會壓力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78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偷拍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/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上載者的責任：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若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不接受別人的親熱行為，可以選擇通知場地負責人、職員或離開不看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未經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他人同意進行偷拍，並把片段及當事人的近照上載互聯網，侵犯私隱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將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男女的親熱行為發布在互聯網及討論區，有機會觸犯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《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淫褻及不雅物品管制條例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》</a:t>
            </a: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因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一時貪玩令他人受到滋擾及感到困擾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35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學習</a:t>
            </a:r>
            <a:r>
              <a:rPr lang="zh-TW" altLang="zh-H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目標</a:t>
            </a:r>
            <a:endParaRPr lang="zh-HK" alt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rgbClr val="FFFFFF">
              <a:alpha val="80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建立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健康的性價值觀，學習在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面對與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性相關的社會現象時應如何自處</a:t>
            </a:r>
          </a:p>
          <a:p>
            <a:pPr marL="742950" lvl="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以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尊重自己、尊重他人為原則，了解在公眾場所作出親熱行為的後果及對他人之影響</a:t>
            </a:r>
          </a:p>
        </p:txBody>
      </p:sp>
    </p:spTree>
    <p:extLst>
      <p:ext uri="{BB962C8B-B14F-4D97-AF65-F5344CB8AC3E}">
        <p14:creationId xmlns:p14="http://schemas.microsoft.com/office/powerpoint/2010/main" val="127681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76200" y="692696"/>
            <a:ext cx="9144000" cy="762000"/>
          </a:xfrm>
          <a:prstGeom prst="rect">
            <a:avLst/>
          </a:prstGeom>
          <a:noFill/>
          <a:ln/>
          <a:extLst/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</a:pPr>
            <a:r>
              <a:rPr lang="zh-TW" altLang="en-US" sz="72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《淫褻及不雅物品管制（修訂）條例 》</a:t>
            </a:r>
          </a:p>
        </p:txBody>
      </p:sp>
      <p:pic>
        <p:nvPicPr>
          <p:cNvPr id="81936" name="Picture 16" descr="NA104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3272408"/>
            <a:ext cx="964941" cy="10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5" name="Rectangle 15"/>
          <p:cNvSpPr>
            <a:spLocks noChangeArrowheads="1"/>
          </p:cNvSpPr>
          <p:nvPr/>
        </p:nvSpPr>
        <p:spPr bwMode="auto">
          <a:xfrm>
            <a:off x="611560" y="1916832"/>
            <a:ext cx="7776864" cy="117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TW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第一類</a:t>
            </a:r>
            <a:r>
              <a:rPr lang="zh-TW" altLang="en-US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：非</a:t>
            </a:r>
            <a:r>
              <a:rPr lang="zh-TW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淫褻亦非不雅</a:t>
            </a:r>
            <a:r>
              <a:rPr lang="zh-TW" altLang="en-US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物品</a:t>
            </a:r>
            <a:endParaRPr lang="en-US" altLang="zh-TW" sz="4000" b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zh-TW" altLang="en-US" sz="28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※可售予任何</a:t>
            </a:r>
            <a:r>
              <a:rPr lang="zh-TW" altLang="en-US" sz="2800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人士</a:t>
            </a:r>
            <a:endParaRPr lang="zh-TW" altLang="en-US" sz="2800" b="1" dirty="0">
              <a:solidFill>
                <a:srgbClr val="99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11560" y="3573016"/>
            <a:ext cx="669674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TW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第二類：不雅</a:t>
            </a:r>
            <a:r>
              <a:rPr lang="zh-TW" altLang="en-US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物品</a:t>
            </a:r>
            <a:endParaRPr lang="en-US" altLang="zh-TW" sz="4000" b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zh-TW" altLang="en-US" sz="28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※</a:t>
            </a:r>
            <a:r>
              <a:rPr lang="zh-HK" altLang="zh-HK" sz="28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發佈範圍受到限制</a:t>
            </a:r>
            <a:endParaRPr lang="en-US" altLang="zh-TW" sz="2800" b="1" dirty="0">
              <a:solidFill>
                <a:srgbClr val="99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zh-TW" altLang="en-US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11560" y="5157192"/>
            <a:ext cx="4968552" cy="1189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TW" alt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第三類：淫褻</a:t>
            </a:r>
            <a:r>
              <a:rPr lang="zh-TW" altLang="en-US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物品</a:t>
            </a:r>
            <a:endParaRPr lang="en-US" altLang="zh-TW" sz="4000" b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zh-TW" altLang="en-US" sz="28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※一律不得發佈</a:t>
            </a:r>
          </a:p>
          <a:p>
            <a:endParaRPr lang="zh-TW" altLang="en-US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" name="Picture 11" descr="NA105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3789040"/>
            <a:ext cx="1718320" cy="171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NA105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5785073" y="4912432"/>
            <a:ext cx="1178839" cy="118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80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5" grpId="0" autoUpdateAnimBg="0"/>
      <p:bldP spid="8" grpId="0" autoUpdateAnimBg="0"/>
      <p:bldP spid="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任何人發布、管有或輸入可供發布之第三類物品，包括發布在互聯網及討論區，可被判罰港幣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100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萬元及監禁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3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年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solidFill>
                <a:srgbClr val="0070C0"/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70C0"/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0" indent="0">
              <a:buNone/>
            </a:pP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如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向青少年發布不雅物品，首次被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定罪</a:t>
            </a:r>
            <a:r>
              <a:rPr lang="zh-TW" altLang="en-US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可處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罰款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40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萬元及監禁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12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個月。第二次或其後定罪，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可</a:t>
            </a:r>
            <a:r>
              <a:rPr lang="zh-TW" altLang="en-US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處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罰款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港幣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80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萬元及監禁</a:t>
            </a:r>
            <a:r>
              <a:rPr lang="en-US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12</a:t>
            </a:r>
            <a:r>
              <a:rPr lang="zh-TW" altLang="zh-HK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個月</a:t>
            </a:r>
            <a:r>
              <a:rPr lang="zh-TW" altLang="zh-HK" dirty="0" smtClean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。</a:t>
            </a:r>
            <a:endParaRPr lang="zh-TW" altLang="zh-HK" dirty="0">
              <a:solidFill>
                <a:srgbClr val="0070C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6200" y="692696"/>
            <a:ext cx="9144000" cy="762000"/>
          </a:xfrm>
          <a:prstGeom prst="rect">
            <a:avLst/>
          </a:prstGeom>
          <a:noFill/>
          <a:ln/>
          <a:extLst/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</a:pPr>
            <a:r>
              <a:rPr lang="zh-TW" altLang="en-US" sz="72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《淫褻及不雅物品管制（修訂）條例 》</a:t>
            </a:r>
          </a:p>
        </p:txBody>
      </p:sp>
      <p:sp>
        <p:nvSpPr>
          <p:cNvPr id="2" name="矩形 1"/>
          <p:cNvSpPr/>
          <p:nvPr/>
        </p:nvSpPr>
        <p:spPr>
          <a:xfrm>
            <a:off x="467544" y="580526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HK" dirty="0"/>
              <a:t>（參考資料：律政司雙語法例資系統網頁 </a:t>
            </a:r>
            <a:r>
              <a:rPr lang="en-US" altLang="zh-HK" dirty="0">
                <a:hlinkClick r:id="rId2"/>
              </a:rPr>
              <a:t>http://www.legislation.gov.hk/index.htm</a:t>
            </a:r>
            <a:r>
              <a:rPr lang="zh-TW" altLang="zh-HK" dirty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119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華康中黑體" pitchFamily="49" charset="-120"/>
                <a:ea typeface="華康中黑體" pitchFamily="49" charset="-120"/>
              </a:rPr>
              <a:t>總結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不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同人對親密行為的界線和接受程度，都有不同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情侶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間應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避免在公眾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場所進行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過分親密的行為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，避免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引起別人尷尬及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不安，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亦是尊重自己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、伴侶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和途人的表現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當在公眾地方，遇上有人作出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過分親熱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的行為之際，我們應該以理性及尊重的態度自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處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，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也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不宜私下作出滋擾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行為。</a:t>
            </a:r>
            <a:endParaRPr lang="zh-TW" altLang="en-US" dirty="0">
              <a:latin typeface="華康中黑體" pitchFamily="49" charset="-120"/>
              <a:ea typeface="華康中黑體" pitchFamily="49" charset="-120"/>
            </a:endParaRPr>
          </a:p>
          <a:p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4" name="Picture 3" descr="NA110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148722"/>
            <a:ext cx="1355172" cy="123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33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6000" dirty="0" smtClean="0">
              <a:latin typeface="華康中黑體" pitchFamily="49" charset="-120"/>
              <a:ea typeface="華康中黑體" pitchFamily="49" charset="-120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</a:rPr>
              <a:t>完</a:t>
            </a:r>
            <a:endParaRPr lang="zh-HK" altLang="en-US" sz="6000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48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活動：「</a:t>
            </a:r>
            <a:r>
              <a:rPr lang="zh-TW" alt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親熱指數</a:t>
            </a:r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734888" y="3212976"/>
            <a:ext cx="8229600" cy="2913187"/>
          </a:xfrm>
        </p:spPr>
        <p:txBody>
          <a:bodyPr/>
          <a:lstStyle/>
          <a:p>
            <a:r>
              <a:rPr lang="zh-TW" altLang="zh-HK" dirty="0">
                <a:solidFill>
                  <a:schemeClr val="dk1"/>
                </a:solidFill>
                <a:latin typeface="華康中黑體" pitchFamily="49" charset="-120"/>
                <a:ea typeface="華康中黑體" pitchFamily="49" charset="-120"/>
              </a:rPr>
              <a:t>你認為以下行為的親熱程度有多少？</a:t>
            </a:r>
            <a:endParaRPr lang="en-US" altLang="zh-TW" dirty="0">
              <a:solidFill>
                <a:schemeClr val="dk1"/>
              </a:solidFill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zh-HK" dirty="0">
                <a:solidFill>
                  <a:schemeClr val="dk1"/>
                </a:solidFill>
                <a:latin typeface="華康中黑體" pitchFamily="49" charset="-120"/>
                <a:ea typeface="華康中黑體" pitchFamily="49" charset="-120"/>
              </a:rPr>
              <a:t>你對每項行為的接受程度是如何？</a:t>
            </a:r>
            <a:endParaRPr lang="zh-HK" altLang="en-US" dirty="0">
              <a:solidFill>
                <a:schemeClr val="dk1"/>
              </a:solidFill>
              <a:latin typeface="華康中黑體" pitchFamily="49" charset="-120"/>
              <a:ea typeface="華康中黑體" pitchFamily="49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0632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>
                <a:latin typeface="華康中黑體" pitchFamily="49" charset="-120"/>
                <a:ea typeface="華康中黑體" pitchFamily="49" charset="-120"/>
              </a:rPr>
              <a:t>公公婆婆在大街上拖手</a:t>
            </a:r>
          </a:p>
        </p:txBody>
      </p:sp>
      <p:pic>
        <p:nvPicPr>
          <p:cNvPr id="8" name="Picture 4" descr="\\192.9.210.142\sup_common\EDB\EDB_web 201415\graphics\illustration\a4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1413718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兩個小朋友在公園裡拖手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6" name="Picture 2" descr="\\192.9.210.142\sup_common\EDB\EDB_web 201415\graphics\illustration\a7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2765" y="1341710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6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成年情侶在車廂內接吻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9219" name="Picture 3" descr="\\192.9.210.142\sup_common\EDB\EDB_web 201415\graphics\illustration\a6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757" y="1341710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2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父親親吻自己的嬰兒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11266" name="Picture 2" descr="\\192.9.210.142\sup_common\EDB\EDB_web 201415\graphics\illustration\a2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757" y="1341710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2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兩位本地青少年在升降機內擁抱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12290" name="Picture 2" descr="\\192.9.210.142\sup_common\EDB\EDB_web 201415\graphics\illustration\a1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163" y="1341710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3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兩名外藉人士在扶手電梯上擁抱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10242" name="Picture 2" descr="\\192.9.210.142\sup_common\EDB\EDB_web 201415\graphics\illustration\a5_r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163" y="1341710"/>
            <a:ext cx="7559675" cy="5327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3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811</Words>
  <Application>Microsoft Office PowerPoint</Application>
  <PresentationFormat>如螢幕大小 (4:3)</PresentationFormat>
  <Paragraphs>69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PowerPoint 簡報</vt:lpstr>
      <vt:lpstr>學習目標</vt:lpstr>
      <vt:lpstr>活動：「親熱指數」</vt:lpstr>
      <vt:lpstr>公公婆婆在大街上拖手</vt:lpstr>
      <vt:lpstr>兩個小朋友在公園裡拖手</vt:lpstr>
      <vt:lpstr>成年情侶在車廂內接吻</vt:lpstr>
      <vt:lpstr>父親親吻自己的嬰兒</vt:lpstr>
      <vt:lpstr>兩位本地青少年在升降機內擁抱</vt:lpstr>
      <vt:lpstr>兩名外藉人士在扶手電梯上擁抱</vt:lpstr>
      <vt:lpstr>討論</vt:lpstr>
      <vt:lpstr>對親熱行為的接受程度</vt:lpstr>
      <vt:lpstr>對親熱行為的接受程度</vt:lpstr>
      <vt:lpstr>PowerPoint 簡報</vt:lpstr>
      <vt:lpstr>活動：「假如我是…… 」</vt:lpstr>
      <vt:lpstr>小情侶公園親熱片段熱爆網絡   慘被「起底」 當事人大控訴</vt:lpstr>
      <vt:lpstr>A組角色：小情侶</vt:lpstr>
      <vt:lpstr>B組角色：偷拍/上載者</vt:lpstr>
      <vt:lpstr>小情侶的責任：</vt:lpstr>
      <vt:lpstr>偷拍/上載者的責任：</vt:lpstr>
      <vt:lpstr>PowerPoint 簡報</vt:lpstr>
      <vt:lpstr>PowerPoint 簡報</vt:lpstr>
      <vt:lpstr>總結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 Kit Ling</dc:creator>
  <cp:lastModifiedBy>L Y YAU</cp:lastModifiedBy>
  <cp:revision>59</cp:revision>
  <dcterms:created xsi:type="dcterms:W3CDTF">2015-02-27T09:36:47Z</dcterms:created>
  <dcterms:modified xsi:type="dcterms:W3CDTF">2015-12-23T03:50:50Z</dcterms:modified>
</cp:coreProperties>
</file>