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2" r:id="rId15"/>
    <p:sldId id="273" r:id="rId16"/>
    <p:sldId id="267" r:id="rId17"/>
    <p:sldId id="268" r:id="rId18"/>
    <p:sldId id="269" r:id="rId19"/>
    <p:sldId id="270" r:id="rId20"/>
    <p:sldId id="271" r:id="rId21"/>
    <p:sldId id="278" r:id="rId22"/>
    <p:sldId id="276" r:id="rId2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3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05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923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921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6294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3427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5752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2286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169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67322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3371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8736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D1A1-8570-459E-8D67-5277C13B40FE}" type="datetimeFigureOut">
              <a:rPr lang="zh-HK" altLang="en-US" smtClean="0"/>
              <a:t>5/10/2015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C6093-4464-404E-B347-F9536DF01323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1026" name="Picture 2" descr="\\192.9.210.142\sup_common\EDB\EDB_web 201415\graphics\cover page\a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60648" y="-27385"/>
            <a:ext cx="10441160" cy="688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182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3" Type="http://schemas.openxmlformats.org/officeDocument/2006/relationships/slide" Target="slide6.xml"/><Relationship Id="rId7" Type="http://schemas.openxmlformats.org/officeDocument/2006/relationships/slide" Target="slide10.xml"/><Relationship Id="rId12" Type="http://schemas.openxmlformats.org/officeDocument/2006/relationships/slide" Target="slide15.xml"/><Relationship Id="rId17" Type="http://schemas.openxmlformats.org/officeDocument/2006/relationships/slide" Target="slide20.xml"/><Relationship Id="rId2" Type="http://schemas.openxmlformats.org/officeDocument/2006/relationships/slide" Target="slide5.xml"/><Relationship Id="rId16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11" Type="http://schemas.openxmlformats.org/officeDocument/2006/relationships/slide" Target="slide14.xml"/><Relationship Id="rId5" Type="http://schemas.openxmlformats.org/officeDocument/2006/relationships/slide" Target="slide8.xml"/><Relationship Id="rId15" Type="http://schemas.openxmlformats.org/officeDocument/2006/relationships/slide" Target="slide18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Relationship Id="rId14" Type="http://schemas.openxmlformats.org/officeDocument/2006/relationships/slide" Target="slide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pic>
        <p:nvPicPr>
          <p:cNvPr id="4" name="Picture 2" descr="\\192.9.210.142\sup_common\EDB\EDB_web 201415\graphics\cover page\月亮心事f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088" y="533797"/>
            <a:ext cx="9528176" cy="6351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187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6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愛滋病毒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在感染後有一段時間是無法檢驗出來，大約為：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一個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月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三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個月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六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個月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一年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924944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7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疱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疹一型並非性病，但感染了會有哪種病徵？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小便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灼痛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嘴角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潰瘍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陰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毛有陰虱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淋巴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腫脹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852936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8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梅毒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的病徵會：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容易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察覺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持續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出現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自然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消失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令人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愉快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3501008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9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下列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哪項不是愛滋病的主要傳播途徑？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性交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或口交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共用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針筒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母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嬰傳播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父母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遺傳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4077072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10.	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性病疣是由下列哪種病毒引起？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HPV </a:t>
            </a:r>
            <a:endParaRPr lang="en-US" altLang="zh-TW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HMV</a:t>
            </a:r>
            <a:endParaRPr lang="en-US" altLang="zh-TW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HIV</a:t>
            </a:r>
            <a:endParaRPr lang="en-US" altLang="zh-TW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HNV</a:t>
            </a:r>
            <a:endParaRPr lang="en-US" altLang="zh-TW" sz="3200" dirty="0">
              <a:latin typeface="華康中黑體" pitchFamily="49" charset="-120"/>
              <a:ea typeface="華康中黑體" pitchFamily="49" charset="-120"/>
            </a:endParaRP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276872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9322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11.	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一般來說，女性行經的日數約：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一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至兩天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兩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至三天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三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至五天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五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至七天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3501008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6206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12.	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精液的顏色通常是：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奶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白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淡黃</a:t>
            </a:r>
            <a:endParaRPr lang="zh-TW" altLang="en-US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奶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白或</a:t>
            </a: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淡黃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透明</a:t>
            </a:r>
            <a:endParaRPr lang="zh-TW" altLang="en-US" sz="3200" dirty="0">
              <a:latin typeface="華康中黑體" pitchFamily="49" charset="-120"/>
              <a:ea typeface="華康中黑體" pitchFamily="49" charset="-120"/>
            </a:endParaRP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3501008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13.	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以下哪個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不是與暗瘡有關的皮膚問題？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黑頭</a:t>
            </a:r>
            <a:endParaRPr lang="zh-TW" altLang="en-US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油脂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粒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囊腫</a:t>
            </a:r>
            <a:endParaRPr lang="en-US" altLang="zh-TW" sz="3200" dirty="0" smtClean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班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疹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4077072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06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14.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朋友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若果有體味，你應該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遠離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及避開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提醒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及體諒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忍耐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並接受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支持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並廣傳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924944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06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15.	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若果喜歡了別人，首先應該：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學習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與對方相處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等待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對方對你表白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盡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快確認情侶關係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支持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對方任何決定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348880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06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學習</a:t>
            </a:r>
            <a:r>
              <a:rPr lang="zh-TW" altLang="zh-HK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</a:rPr>
              <a:t>目標</a:t>
            </a:r>
            <a:endParaRPr lang="zh-HK" altLang="en-US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TW" altLang="zh-HK" dirty="0">
                <a:latin typeface="華康中黑體" pitchFamily="49" charset="-120"/>
                <a:ea typeface="華康中黑體" pitchFamily="49" charset="-120"/>
              </a:rPr>
              <a:t>明白性是與生俱來，自然的一部分，應該以正面及自然的態度接納自己</a:t>
            </a:r>
          </a:p>
          <a:p>
            <a:pPr marL="742950" lvl="0" indent="-742950">
              <a:buFont typeface="+mj-lt"/>
              <a:buAutoNum type="arabicPeriod"/>
            </a:pPr>
            <a:r>
              <a:rPr lang="zh-TW" altLang="zh-HK" dirty="0" smtClean="0">
                <a:latin typeface="華康中黑體" pitchFamily="49" charset="-120"/>
                <a:ea typeface="華康中黑體" pitchFamily="49" charset="-120"/>
              </a:rPr>
              <a:t>學習</a:t>
            </a:r>
            <a:r>
              <a:rPr lang="zh-TW" altLang="zh-HK" dirty="0">
                <a:latin typeface="華康中黑體" pitchFamily="49" charset="-120"/>
                <a:ea typeface="華康中黑體" pitchFamily="49" charset="-120"/>
              </a:rPr>
              <a:t>妥善地處理生、心理的各種轉變，以平和的態度迎接青春期的來臨，建立健康的生活方式</a:t>
            </a:r>
          </a:p>
          <a:p>
            <a:pPr marL="742950" lvl="0" indent="-742950">
              <a:buFont typeface="+mj-lt"/>
              <a:buAutoNum type="arabicPeriod"/>
            </a:pPr>
            <a:r>
              <a:rPr lang="zh-TW" altLang="zh-HK" dirty="0">
                <a:latin typeface="華康中黑體" pitchFamily="49" charset="-120"/>
                <a:ea typeface="華康中黑體" pitchFamily="49" charset="-120"/>
              </a:rPr>
              <a:t>認識性病與愛滋病，了解其傳染途徑及其他相關</a:t>
            </a:r>
            <a:r>
              <a:rPr lang="zh-TW" altLang="zh-HK" dirty="0" smtClean="0">
                <a:latin typeface="華康中黑體" pitchFamily="49" charset="-120"/>
                <a:ea typeface="華康中黑體" pitchFamily="49" charset="-120"/>
              </a:rPr>
              <a:t>知識</a:t>
            </a:r>
            <a:endParaRPr lang="zh-TW" altLang="zh-HK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610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16.	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如果有性幻想，你應該：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覺得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自己心理有問題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盡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快找方法處理性需要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將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內容分享給身邊的人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留意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是否對性變得沉迷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4077072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066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華康中黑體" pitchFamily="49" charset="-120"/>
                <a:ea typeface="華康中黑體" pitchFamily="49" charset="-120"/>
              </a:rPr>
              <a:t>總結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471338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對性健康</a:t>
            </a:r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(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包括關於性病及愛滋病</a:t>
            </a:r>
            <a:r>
              <a:rPr lang="en-US" altLang="zh-TW" dirty="0" smtClean="0">
                <a:latin typeface="華康中黑體" pitchFamily="49" charset="-120"/>
                <a:ea typeface="華康中黑體" pitchFamily="49" charset="-120"/>
              </a:rPr>
              <a:t>)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有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基本的認識，減少不必要的</a:t>
            </a:r>
            <a:r>
              <a:rPr lang="zh-TW" altLang="en-US">
                <a:latin typeface="華康中黑體" pitchFamily="49" charset="-120"/>
                <a:ea typeface="華康中黑體" pitchFamily="49" charset="-120"/>
              </a:rPr>
              <a:t>誤解及感染風險。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0" indent="0">
              <a:buNone/>
            </a:pP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學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懂保護自己及將來伴侶的方法，例如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：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了解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自己對戀愛態度與親密行為界線的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設定</a:t>
            </a:r>
            <a:endParaRPr lang="en-US" altLang="zh-TW" dirty="0" smtClean="0">
              <a:latin typeface="華康中黑體" pitchFamily="49" charset="-120"/>
              <a:ea typeface="華康中黑體" pitchFamily="49" charset="-120"/>
            </a:endParaRPr>
          </a:p>
          <a:p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明白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濫交除了涉及道德問題外，更會增加感染性病的機會，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影響自己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心理和生理的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健康，更增加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整個社會公共衞生的風險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pic>
        <p:nvPicPr>
          <p:cNvPr id="4" name="Picture 3" descr="NA11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8722"/>
            <a:ext cx="1355172" cy="1232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7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6000" dirty="0" smtClean="0">
              <a:latin typeface="華康中黑體" pitchFamily="49" charset="-120"/>
              <a:ea typeface="華康中黑體" pitchFamily="49" charset="-120"/>
            </a:endParaRPr>
          </a:p>
          <a:p>
            <a:pPr marL="0" indent="0" algn="ctr">
              <a:buNone/>
            </a:pPr>
            <a:r>
              <a:rPr lang="zh-TW" altLang="en-US" sz="6000" dirty="0" smtClean="0">
                <a:latin typeface="華康中黑體" pitchFamily="49" charset="-120"/>
                <a:ea typeface="華康中黑體" pitchFamily="49" charset="-120"/>
              </a:rPr>
              <a:t>完</a:t>
            </a:r>
            <a:endParaRPr lang="zh-HK" altLang="en-US" sz="6000" dirty="0">
              <a:latin typeface="華康中黑體" pitchFamily="49" charset="-120"/>
              <a:ea typeface="華康中黑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51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46856" y="1484784"/>
            <a:ext cx="8229600" cy="288032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  <a:t>分組活動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  <a:t/>
            </a:r>
            <a:b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</a:b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  <a:t/>
            </a:r>
            <a:br>
              <a:rPr lang="en-US" altLang="zh-TW" sz="4000" dirty="0" smtClean="0">
                <a:latin typeface="華康中黑體" pitchFamily="49" charset="-120"/>
                <a:ea typeface="華康中黑體" pitchFamily="49" charset="-120"/>
                <a:cs typeface="+mn-cs"/>
              </a:rPr>
            </a:br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「</a:t>
            </a:r>
            <a:r>
              <a:rPr lang="zh-TW" alt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性健康知識攻防戰」</a:t>
            </a:r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之</a:t>
            </a:r>
            <a:r>
              <a:rPr lang="en-US" altLang="zh-TW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/>
            </a:r>
            <a:br>
              <a:rPr lang="en-US" altLang="zh-TW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</a:br>
            <a:r>
              <a:rPr lang="zh-TW" altLang="en-US" sz="5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性</a:t>
            </a:r>
            <a:r>
              <a:rPr lang="zh-TW" altLang="en-US" sz="5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itchFamily="49" charset="-120"/>
                <a:ea typeface="華康中黑體" pitchFamily="49" charset="-120"/>
                <a:cs typeface="+mn-cs"/>
              </a:rPr>
              <a:t>健康知多少</a:t>
            </a:r>
            <a:endParaRPr lang="zh-HK" altLang="en-US" sz="5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itchFamily="49" charset="-120"/>
              <a:ea typeface="華康中黑體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6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537366"/>
              </p:ext>
            </p:extLst>
          </p:nvPr>
        </p:nvGraphicFramePr>
        <p:xfrm>
          <a:off x="2051720" y="2204864"/>
          <a:ext cx="5328593" cy="37878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79166"/>
                <a:gridCol w="1316476"/>
                <a:gridCol w="1379165"/>
                <a:gridCol w="1253786"/>
              </a:tblGrid>
              <a:tr h="94695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b="0" dirty="0" smtClean="0">
                          <a:hlinkClick r:id="rId2" action="ppaction://hlinksldjump"/>
                        </a:rPr>
                        <a:t>1</a:t>
                      </a:r>
                      <a:endParaRPr lang="zh-HK" altLang="en-US" sz="5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b="0" dirty="0" smtClean="0">
                          <a:hlinkClick r:id="rId3" action="ppaction://hlinksldjump"/>
                        </a:rPr>
                        <a:t>2</a:t>
                      </a:r>
                      <a:endParaRPr lang="zh-HK" altLang="en-US" sz="5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b="0" dirty="0" smtClean="0">
                          <a:hlinkClick r:id="rId4" action="ppaction://hlinksldjump"/>
                        </a:rPr>
                        <a:t>3</a:t>
                      </a:r>
                      <a:endParaRPr lang="zh-HK" altLang="en-US" sz="5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b="0" dirty="0" smtClean="0">
                          <a:hlinkClick r:id="rId5" action="ppaction://hlinksldjump"/>
                        </a:rPr>
                        <a:t>4</a:t>
                      </a:r>
                      <a:endParaRPr lang="zh-HK" altLang="en-US" sz="5400" b="0" dirty="0"/>
                    </a:p>
                  </a:txBody>
                  <a:tcPr/>
                </a:tc>
              </a:tr>
              <a:tr h="94695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6" action="ppaction://hlinksldjump"/>
                        </a:rPr>
                        <a:t>5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7" action="ppaction://hlinksldjump"/>
                        </a:rPr>
                        <a:t>6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8" action="ppaction://hlinksldjump"/>
                        </a:rPr>
                        <a:t>7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9" action="ppaction://hlinksldjump"/>
                        </a:rPr>
                        <a:t>8</a:t>
                      </a:r>
                      <a:endParaRPr lang="zh-HK" altLang="en-US" sz="5400" dirty="0"/>
                    </a:p>
                  </a:txBody>
                  <a:tcPr/>
                </a:tc>
              </a:tr>
              <a:tr h="94695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0" action="ppaction://hlinksldjump"/>
                        </a:rPr>
                        <a:t>9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1" action="ppaction://hlinksldjump"/>
                        </a:rPr>
                        <a:t>10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2" action="ppaction://hlinksldjump"/>
                        </a:rPr>
                        <a:t>11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3" action="ppaction://hlinksldjump"/>
                        </a:rPr>
                        <a:t>12</a:t>
                      </a:r>
                      <a:endParaRPr lang="zh-HK" altLang="en-US" sz="5400" dirty="0"/>
                    </a:p>
                  </a:txBody>
                  <a:tcPr/>
                </a:tc>
              </a:tr>
              <a:tr h="946956"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4" action="ppaction://hlinksldjump"/>
                        </a:rPr>
                        <a:t>13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5" action="ppaction://hlinksldjump"/>
                        </a:rPr>
                        <a:t>14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6" action="ppaction://hlinksldjump"/>
                        </a:rPr>
                        <a:t>15</a:t>
                      </a:r>
                      <a:endParaRPr lang="zh-HK" alt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HK" sz="5400" dirty="0" smtClean="0">
                          <a:hlinkClick r:id="rId17" action="ppaction://hlinksldjump"/>
                        </a:rPr>
                        <a:t>16</a:t>
                      </a:r>
                      <a:endParaRPr lang="zh-HK" altLang="en-US" sz="5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1403648" y="703560"/>
            <a:ext cx="634019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zh-HK" sz="48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48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95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1.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性病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是指：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zh-HK" sz="3200" dirty="0" smtClean="0">
                <a:latin typeface="華康中黑體" pitchFamily="49" charset="-120"/>
                <a:ea typeface="華康中黑體" pitchFamily="49" charset="-120"/>
              </a:rPr>
              <a:t>主要</a:t>
            </a:r>
            <a:r>
              <a:rPr lang="zh-TW" altLang="zh-HK" sz="3200" dirty="0">
                <a:latin typeface="華康中黑體" pitchFamily="49" charset="-120"/>
                <a:ea typeface="華康中黑體" pitchFamily="49" charset="-120"/>
              </a:rPr>
              <a:t>透過與性病患者發生性行為而感染的疾病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zh-HK" sz="3200" dirty="0">
                <a:latin typeface="華康中黑體" pitchFamily="49" charset="-120"/>
                <a:ea typeface="華康中黑體" pitchFamily="49" charset="-120"/>
              </a:rPr>
              <a:t>影響性器官功能的疾病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zh-HK" sz="3200" dirty="0">
                <a:latin typeface="華康中黑體" pitchFamily="49" charset="-120"/>
                <a:ea typeface="華康中黑體" pitchFamily="49" charset="-120"/>
              </a:rPr>
              <a:t>性器官有缺陷的疾病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zh-HK" sz="3200" dirty="0">
                <a:latin typeface="華康中黑體" pitchFamily="49" charset="-120"/>
                <a:ea typeface="華康中黑體" pitchFamily="49" charset="-120"/>
              </a:rPr>
              <a:t>以上各項均是</a:t>
            </a:r>
          </a:p>
          <a:p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7" name="圓角矩形 6"/>
          <p:cNvSpPr/>
          <p:nvPr/>
        </p:nvSpPr>
        <p:spPr>
          <a:xfrm>
            <a:off x="467544" y="2204864"/>
            <a:ext cx="7848872" cy="11521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0585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dirty="0">
                <a:latin typeface="華康中黑體" pitchFamily="49" charset="-120"/>
                <a:ea typeface="華康中黑體" pitchFamily="49" charset="-120"/>
              </a:rPr>
              <a:t>2</a:t>
            </a:r>
            <a:r>
              <a:rPr lang="en-US" altLang="zh-TW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dirty="0" smtClean="0">
                <a:latin typeface="華康中黑體" pitchFamily="49" charset="-120"/>
                <a:ea typeface="華康中黑體" pitchFamily="49" charset="-120"/>
              </a:rPr>
              <a:t>一次</a:t>
            </a:r>
            <a:r>
              <a:rPr lang="zh-TW" altLang="en-US" dirty="0">
                <a:latin typeface="華康中黑體" pitchFamily="49" charset="-120"/>
                <a:ea typeface="華康中黑體" pitchFamily="49" charset="-120"/>
              </a:rPr>
              <a:t>吞下愛滋病帶菌者的唾液多少公升才有機會受感染？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1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公升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2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公升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3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公升</a:t>
            </a:r>
          </a:p>
          <a:p>
            <a:pPr marL="971550" lvl="1" indent="-514350">
              <a:buFont typeface="+mj-lt"/>
              <a:buAutoNum type="alphaUcPeriod"/>
            </a:pPr>
            <a:r>
              <a:rPr lang="en-US" altLang="zh-TW" sz="3200" dirty="0" smtClean="0">
                <a:latin typeface="華康中黑體" pitchFamily="49" charset="-120"/>
                <a:ea typeface="華康中黑體" pitchFamily="49" charset="-120"/>
              </a:rPr>
              <a:t>4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公升</a:t>
            </a:r>
            <a:endParaRPr lang="zh-HK" altLang="en-US" sz="3200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7" name="圓角矩形 6"/>
          <p:cNvSpPr/>
          <p:nvPr/>
        </p:nvSpPr>
        <p:spPr>
          <a:xfrm>
            <a:off x="467544" y="2924944"/>
            <a:ext cx="7848872" cy="4320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002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3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椰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菜花的正式學名是：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3661867"/>
          </a:xfrm>
        </p:spPr>
        <p:txBody>
          <a:bodyPr>
            <a:normAutofit/>
          </a:bodyPr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軟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下疳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性病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性淋巴肉芽腫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尖銳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濕疣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生殖器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疱疹</a:t>
            </a:r>
            <a:endParaRPr lang="zh-HK" altLang="en-US" sz="3200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23528" y="3501008"/>
            <a:ext cx="8136904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171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4.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以下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哪種性病不能徹底治癒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？</a:t>
            </a:r>
            <a:endParaRPr lang="zh-TW" altLang="en-US" sz="4000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CN" altLang="en-US" sz="3200" dirty="0" smtClean="0">
                <a:latin typeface="華康中黑體" pitchFamily="49" charset="-120"/>
                <a:ea typeface="華康中黑體" pitchFamily="49" charset="-120"/>
              </a:rPr>
              <a:t>梅毒</a:t>
            </a:r>
            <a:endParaRPr lang="zh-CN" altLang="en-US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200" dirty="0" smtClean="0">
                <a:latin typeface="華康中黑體" pitchFamily="49" charset="-120"/>
                <a:ea typeface="華康中黑體" pitchFamily="49" charset="-120"/>
              </a:rPr>
              <a:t>淋病</a:t>
            </a:r>
            <a:endParaRPr lang="zh-CN" altLang="en-US" sz="3200" dirty="0">
              <a:latin typeface="華康中黑體" pitchFamily="49" charset="-120"/>
              <a:ea typeface="華康中黑體" pitchFamily="49" charset="-120"/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200" dirty="0" smtClean="0">
                <a:latin typeface="華康中黑體" pitchFamily="49" charset="-120"/>
                <a:ea typeface="華康中黑體" pitchFamily="49" charset="-120"/>
              </a:rPr>
              <a:t>疱</a:t>
            </a:r>
            <a:r>
              <a:rPr lang="zh-CN" altLang="en-US" sz="3200" dirty="0">
                <a:latin typeface="華康中黑體" pitchFamily="49" charset="-120"/>
                <a:ea typeface="華康中黑體" pitchFamily="49" charset="-120"/>
              </a:rPr>
              <a:t>疹二型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CN" altLang="en-US" sz="3200" dirty="0" smtClean="0">
                <a:latin typeface="華康中黑體" pitchFamily="49" charset="-120"/>
                <a:ea typeface="華康中黑體" pitchFamily="49" charset="-120"/>
              </a:rPr>
              <a:t>椰</a:t>
            </a:r>
            <a:r>
              <a:rPr lang="zh-CN" altLang="en-US" sz="3200" dirty="0">
                <a:latin typeface="華康中黑體" pitchFamily="49" charset="-120"/>
                <a:ea typeface="華康中黑體" pitchFamily="49" charset="-120"/>
              </a:rPr>
              <a:t>菜花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3501008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91784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4000" dirty="0">
                <a:latin typeface="華康中黑體" pitchFamily="49" charset="-120"/>
                <a:ea typeface="華康中黑體" pitchFamily="49" charset="-120"/>
              </a:rPr>
              <a:t>5</a:t>
            </a:r>
            <a:r>
              <a:rPr lang="en-US" altLang="zh-TW" sz="4000" dirty="0" smtClean="0">
                <a:latin typeface="華康中黑體" pitchFamily="49" charset="-120"/>
                <a:ea typeface="華康中黑體" pitchFamily="49" charset="-120"/>
              </a:rPr>
              <a:t>.</a:t>
            </a:r>
            <a:r>
              <a:rPr lang="zh-TW" altLang="en-US" sz="4000" dirty="0" smtClean="0">
                <a:latin typeface="華康中黑體" pitchFamily="49" charset="-120"/>
                <a:ea typeface="華康中黑體" pitchFamily="49" charset="-120"/>
              </a:rPr>
              <a:t>以下</a:t>
            </a:r>
            <a:r>
              <a:rPr lang="zh-TW" altLang="en-US" sz="4000" dirty="0">
                <a:latin typeface="華康中黑體" pitchFamily="49" charset="-120"/>
                <a:ea typeface="華康中黑體" pitchFamily="49" charset="-120"/>
              </a:rPr>
              <a:t>方法都可以減少感染性病的機會，但哪個是最好的方法？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2287413"/>
            <a:ext cx="8229600" cy="3661867"/>
          </a:xfrm>
        </p:spPr>
        <p:txBody>
          <a:bodyPr/>
          <a:lstStyle/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了解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伴侶的性歷史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每次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性交都使用安全套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只有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唯一的性伴侶</a:t>
            </a:r>
          </a:p>
          <a:p>
            <a:pPr marL="971550" lvl="1" indent="-514350">
              <a:buFont typeface="+mj-lt"/>
              <a:buAutoNum type="alphaUcPeriod"/>
            </a:pPr>
            <a:r>
              <a:rPr lang="zh-TW" altLang="en-US" sz="3200" dirty="0" smtClean="0">
                <a:latin typeface="華康中黑體" pitchFamily="49" charset="-120"/>
                <a:ea typeface="華康中黑體" pitchFamily="49" charset="-120"/>
              </a:rPr>
              <a:t>減少</a:t>
            </a:r>
            <a:r>
              <a:rPr lang="zh-TW" altLang="en-US" sz="3200" dirty="0">
                <a:latin typeface="華康中黑體" pitchFamily="49" charset="-120"/>
                <a:ea typeface="華康中黑體" pitchFamily="49" charset="-120"/>
              </a:rPr>
              <a:t>性交的次數</a:t>
            </a:r>
            <a:endParaRPr lang="zh-HK" altLang="en-US" dirty="0">
              <a:latin typeface="華康中黑體" pitchFamily="49" charset="-120"/>
              <a:ea typeface="華康中黑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652120" y="241896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HK" sz="2400" dirty="0">
                <a:solidFill>
                  <a:srgbClr val="0070C0"/>
                </a:solidFill>
                <a:latin typeface="華康中黑體" pitchFamily="49" charset="-120"/>
                <a:ea typeface="華康中黑體" pitchFamily="49" charset="-120"/>
              </a:rPr>
              <a:t>「性健康知多少」</a:t>
            </a:r>
            <a:r>
              <a:rPr lang="zh-TW" altLang="en-US" sz="2400" dirty="0">
                <a:latin typeface="華康中黑體" pitchFamily="49" charset="-120"/>
                <a:ea typeface="華康中黑體" pitchFamily="49" charset="-120"/>
              </a:rPr>
              <a:t>問答</a:t>
            </a:r>
            <a:endParaRPr lang="zh-HK" altLang="en-US" sz="2400" dirty="0"/>
          </a:p>
        </p:txBody>
      </p:sp>
      <p:sp>
        <p:nvSpPr>
          <p:cNvPr id="5" name="矩形 4">
            <a:hlinkClick r:id="rId2" action="ppaction://hlinksldjump"/>
          </p:cNvPr>
          <p:cNvSpPr/>
          <p:nvPr/>
        </p:nvSpPr>
        <p:spPr>
          <a:xfrm>
            <a:off x="7020272" y="5827377"/>
            <a:ext cx="172354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zh-TW" altLang="en-US" sz="2400" dirty="0" smtClean="0">
                <a:latin typeface="華康中黑體" pitchFamily="49" charset="-120"/>
                <a:ea typeface="華康中黑體" pitchFamily="49" charset="-120"/>
              </a:rPr>
              <a:t>返回選擇題</a:t>
            </a:r>
            <a:endParaRPr lang="zh-HK" altLang="en-US" sz="2400" dirty="0"/>
          </a:p>
        </p:txBody>
      </p:sp>
      <p:sp>
        <p:nvSpPr>
          <p:cNvPr id="6" name="圓角矩形 5"/>
          <p:cNvSpPr/>
          <p:nvPr/>
        </p:nvSpPr>
        <p:spPr>
          <a:xfrm>
            <a:off x="395536" y="2276872"/>
            <a:ext cx="7848872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3636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650</Words>
  <Application>Microsoft Office PowerPoint</Application>
  <PresentationFormat>如螢幕大小 (4:3)</PresentationFormat>
  <Paragraphs>142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PowerPoint 簡報</vt:lpstr>
      <vt:lpstr>學習目標</vt:lpstr>
      <vt:lpstr>分組活動  「性健康知識攻防戰」之 性健康知多少</vt:lpstr>
      <vt:lpstr>PowerPoint 簡報</vt:lpstr>
      <vt:lpstr>1.性病是指：</vt:lpstr>
      <vt:lpstr>2.一次吞下愛滋病帶菌者的唾液多少公升才有機會受感染？</vt:lpstr>
      <vt:lpstr>3.椰菜花的正式學名是：</vt:lpstr>
      <vt:lpstr>4.以下哪種性病不能徹底治癒？</vt:lpstr>
      <vt:lpstr>5.以下方法都可以減少感染性病的機會，但哪個是最好的方法？</vt:lpstr>
      <vt:lpstr>6.愛滋病毒在感染後有一段時間是無法檢驗出來，大約為：</vt:lpstr>
      <vt:lpstr>7.疱疹一型並非性病，但感染了會有哪種病徵？</vt:lpstr>
      <vt:lpstr>8.梅毒的病徵會：</vt:lpstr>
      <vt:lpstr>9.下列哪項不是愛滋病的主要傳播途徑？</vt:lpstr>
      <vt:lpstr>10. 性病疣是由下列哪種病毒引起？</vt:lpstr>
      <vt:lpstr>11. 一般來說，女性行經的日數約：</vt:lpstr>
      <vt:lpstr>12. 精液的顏色通常是：</vt:lpstr>
      <vt:lpstr>13. 以下哪個不是與暗瘡有關的皮膚問題？</vt:lpstr>
      <vt:lpstr>14.朋友若果有體味，你應該</vt:lpstr>
      <vt:lpstr>15. 若果喜歡了別人，首先應該：</vt:lpstr>
      <vt:lpstr>16. 如果有性幻想，你應該：</vt:lpstr>
      <vt:lpstr>總結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Chan Kit Ling</dc:creator>
  <cp:lastModifiedBy>LIU, Kong-sum Louis</cp:lastModifiedBy>
  <cp:revision>21</cp:revision>
  <dcterms:created xsi:type="dcterms:W3CDTF">2015-02-27T09:36:47Z</dcterms:created>
  <dcterms:modified xsi:type="dcterms:W3CDTF">2015-10-05T03:07:47Z</dcterms:modified>
</cp:coreProperties>
</file>