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4" r:id="rId4"/>
    <p:sldId id="282" r:id="rId5"/>
    <p:sldId id="283" r:id="rId6"/>
    <p:sldId id="284" r:id="rId7"/>
    <p:sldId id="288" r:id="rId8"/>
    <p:sldId id="286" r:id="rId9"/>
    <p:sldId id="289" r:id="rId10"/>
    <p:sldId id="290" r:id="rId11"/>
    <p:sldId id="291" r:id="rId12"/>
    <p:sldId id="292" r:id="rId13"/>
    <p:sldId id="293" r:id="rId14"/>
    <p:sldId id="279" r:id="rId15"/>
    <p:sldId id="294" r:id="rId16"/>
    <p:sldId id="276" r:id="rId17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04" y="-18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1A1-8570-459E-8D67-5277C13B40FE}" type="datetimeFigureOut">
              <a:rPr lang="zh-HK" altLang="en-US" smtClean="0"/>
              <a:t>21/12/2015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6093-4464-404E-B347-F9536DF0132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5058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1A1-8570-459E-8D67-5277C13B40FE}" type="datetimeFigureOut">
              <a:rPr lang="zh-HK" altLang="en-US" smtClean="0"/>
              <a:t>21/12/2015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6093-4464-404E-B347-F9536DF0132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59235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1A1-8570-459E-8D67-5277C13B40FE}" type="datetimeFigureOut">
              <a:rPr lang="zh-HK" altLang="en-US" smtClean="0"/>
              <a:t>21/12/2015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6093-4464-404E-B347-F9536DF0132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99213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1A1-8570-459E-8D67-5277C13B40FE}" type="datetimeFigureOut">
              <a:rPr lang="zh-HK" altLang="en-US" smtClean="0"/>
              <a:t>21/12/2015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6093-4464-404E-B347-F9536DF0132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6294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1A1-8570-459E-8D67-5277C13B40FE}" type="datetimeFigureOut">
              <a:rPr lang="zh-HK" altLang="en-US" smtClean="0"/>
              <a:t>21/12/2015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6093-4464-404E-B347-F9536DF0132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34270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1A1-8570-459E-8D67-5277C13B40FE}" type="datetimeFigureOut">
              <a:rPr lang="zh-HK" altLang="en-US" smtClean="0"/>
              <a:t>21/12/2015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6093-4464-404E-B347-F9536DF0132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85752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1A1-8570-459E-8D67-5277C13B40FE}" type="datetimeFigureOut">
              <a:rPr lang="zh-HK" altLang="en-US" smtClean="0"/>
              <a:t>21/12/2015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6093-4464-404E-B347-F9536DF0132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22867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1A1-8570-459E-8D67-5277C13B40FE}" type="datetimeFigureOut">
              <a:rPr lang="zh-HK" altLang="en-US" smtClean="0"/>
              <a:t>21/12/2015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6093-4464-404E-B347-F9536DF0132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16946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1A1-8570-459E-8D67-5277C13B40FE}" type="datetimeFigureOut">
              <a:rPr lang="zh-HK" altLang="en-US" smtClean="0"/>
              <a:t>21/12/2015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6093-4464-404E-B347-F9536DF0132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67322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1A1-8570-459E-8D67-5277C13B40FE}" type="datetimeFigureOut">
              <a:rPr lang="zh-HK" altLang="en-US" smtClean="0"/>
              <a:t>21/12/2015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6093-4464-404E-B347-F9536DF0132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33712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1A1-8570-459E-8D67-5277C13B40FE}" type="datetimeFigureOut">
              <a:rPr lang="zh-HK" altLang="en-US" smtClean="0"/>
              <a:t>21/12/2015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6093-4464-404E-B347-F9536DF0132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87360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ED1A1-8570-459E-8D67-5277C13B40FE}" type="datetimeFigureOut">
              <a:rPr lang="zh-HK" altLang="en-US" smtClean="0"/>
              <a:t>21/12/2015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C6093-4464-404E-B347-F9536DF01323}" type="slidenum">
              <a:rPr lang="zh-HK" altLang="en-US" smtClean="0"/>
              <a:t>‹#›</a:t>
            </a:fld>
            <a:endParaRPr lang="zh-HK" altLang="en-US"/>
          </a:p>
        </p:txBody>
      </p:sp>
      <p:pic>
        <p:nvPicPr>
          <p:cNvPr id="2050" name="Picture 2" descr="\\192.9.210.142\sup_common\EDB\EDB_web 201415\graphics\cover page\c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91578" y="-1"/>
            <a:ext cx="10335578" cy="6885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3182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/>
          </a:p>
        </p:txBody>
      </p:sp>
      <p:pic>
        <p:nvPicPr>
          <p:cNvPr id="4098" name="Picture 2" descr="\\192.9.210.142\sup_common\EDB\EDB_web 201415\graphics\cover page\線上誘情fin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5656" y="252413"/>
            <a:ext cx="9528176" cy="635158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187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>
                <a:solidFill>
                  <a:srgbClr val="7030A0"/>
                </a:solidFill>
                <a:latin typeface="華康中黑體" pitchFamily="49" charset="-120"/>
                <a:ea typeface="華康中黑體" pitchFamily="49" charset="-120"/>
              </a:rPr>
              <a:t>較安全和健康的</a:t>
            </a:r>
            <a:r>
              <a:rPr lang="zh-TW" altLang="en-US" dirty="0" smtClean="0">
                <a:solidFill>
                  <a:srgbClr val="7030A0"/>
                </a:solidFill>
                <a:latin typeface="華康中黑體" pitchFamily="49" charset="-120"/>
                <a:ea typeface="華康中黑體" pitchFamily="49" charset="-120"/>
              </a:rPr>
              <a:t>交友方法</a:t>
            </a:r>
            <a:endParaRPr lang="zh-HK" altLang="en-US" dirty="0">
              <a:solidFill>
                <a:srgbClr val="7030A0"/>
              </a:solidFill>
              <a:latin typeface="華康中黑體" pitchFamily="49" charset="-120"/>
              <a:ea typeface="華康中黑體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Blip>
                <a:blip r:embed="rId2"/>
              </a:buBlip>
            </a:pPr>
            <a:r>
              <a:rPr lang="zh-TW" altLang="en-US" dirty="0" smtClean="0">
                <a:solidFill>
                  <a:schemeClr val="accent1">
                    <a:lumMod val="7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參加</a:t>
            </a:r>
            <a:r>
              <a:rPr lang="zh-TW" altLang="en-US" dirty="0">
                <a:solidFill>
                  <a:schemeClr val="accent1">
                    <a:lumMod val="7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不同的群體活動，如義工、交流團、興趣班</a:t>
            </a:r>
            <a:r>
              <a:rPr lang="zh-TW" altLang="en-US" dirty="0" smtClean="0">
                <a:solidFill>
                  <a:schemeClr val="accent1">
                    <a:lumMod val="7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等</a:t>
            </a:r>
            <a:endParaRPr lang="en-US" altLang="zh-TW" dirty="0" smtClean="0">
              <a:solidFill>
                <a:schemeClr val="accent1">
                  <a:lumMod val="75000"/>
                </a:schemeClr>
              </a:solidFill>
              <a:latin typeface="華康中黑體" pitchFamily="49" charset="-120"/>
              <a:ea typeface="華康中黑體" pitchFamily="49" charset="-120"/>
            </a:endParaRPr>
          </a:p>
          <a:p>
            <a:pPr marL="400050" lvl="1" indent="0">
              <a:buNone/>
            </a:pPr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  <a:latin typeface="華康中黑體" pitchFamily="49" charset="-120"/>
                <a:ea typeface="華康中黑體" pitchFamily="49" charset="-120"/>
                <a:sym typeface="Wingdings" pitchFamily="2" charset="2"/>
              </a:rPr>
              <a:t></a:t>
            </a:r>
            <a:r>
              <a:rPr lang="zh-TW" altLang="en-US" dirty="0">
                <a:solidFill>
                  <a:schemeClr val="accent6">
                    <a:lumMod val="75000"/>
                  </a:schemeClr>
                </a:solidFill>
                <a:latin typeface="華康中黑體" pitchFamily="49" charset="-120"/>
                <a:ea typeface="華康中黑體" pitchFamily="49" charset="-120"/>
                <a:sym typeface="Wingdings" pitchFamily="2" charset="2"/>
              </a:rPr>
              <a:t> 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從中</a:t>
            </a:r>
            <a:r>
              <a:rPr lang="zh-TW" altLang="en-US" dirty="0">
                <a:solidFill>
                  <a:schemeClr val="accent6">
                    <a:lumMod val="7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發掘潛能，加以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發揮</a:t>
            </a:r>
            <a:endParaRPr lang="en-US" altLang="zh-TW" dirty="0" smtClean="0">
              <a:solidFill>
                <a:schemeClr val="accent6">
                  <a:lumMod val="75000"/>
                </a:schemeClr>
              </a:solidFill>
              <a:latin typeface="華康中黑體" pitchFamily="49" charset="-120"/>
              <a:ea typeface="華康中黑體" pitchFamily="49" charset="-120"/>
            </a:endParaRPr>
          </a:p>
          <a:p>
            <a:pPr marL="857250" lvl="1" indent="-457200">
              <a:buFont typeface="Wingdings"/>
              <a:buChar char="è"/>
            </a:pP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 接納</a:t>
            </a:r>
            <a:r>
              <a:rPr lang="zh-TW" altLang="en-US" dirty="0">
                <a:solidFill>
                  <a:schemeClr val="accent6">
                    <a:lumMod val="7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及積極改善個人的不足之處，提升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自信</a:t>
            </a:r>
            <a:endParaRPr lang="en-US" altLang="zh-TW" dirty="0" smtClean="0">
              <a:solidFill>
                <a:schemeClr val="accent6">
                  <a:lumMod val="75000"/>
                </a:schemeClr>
              </a:solidFill>
              <a:latin typeface="華康中黑體" pitchFamily="49" charset="-120"/>
              <a:ea typeface="華康中黑體" pitchFamily="49" charset="-120"/>
            </a:endParaRPr>
          </a:p>
          <a:p>
            <a:pPr marL="400050" lvl="1" indent="0">
              <a:buNone/>
            </a:pPr>
            <a:endParaRPr lang="en-US" altLang="zh-TW" dirty="0" smtClean="0">
              <a:solidFill>
                <a:schemeClr val="accent1">
                  <a:lumMod val="75000"/>
                </a:schemeClr>
              </a:solidFill>
              <a:latin typeface="華康中黑體" pitchFamily="49" charset="-120"/>
              <a:ea typeface="華康中黑體" pitchFamily="49" charset="-120"/>
            </a:endParaRPr>
          </a:p>
          <a:p>
            <a:pPr>
              <a:buBlip>
                <a:blip r:embed="rId2"/>
              </a:buBlip>
            </a:pPr>
            <a:r>
              <a:rPr lang="zh-TW" altLang="en-US" dirty="0" smtClean="0">
                <a:solidFill>
                  <a:schemeClr val="accent1">
                    <a:lumMod val="7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在社交活動中嘗試與不同類型的人相處</a:t>
            </a:r>
            <a:endParaRPr lang="en-US" altLang="zh-TW" dirty="0" smtClean="0">
              <a:solidFill>
                <a:schemeClr val="accent1">
                  <a:lumMod val="75000"/>
                </a:schemeClr>
              </a:solidFill>
              <a:latin typeface="華康中黑體" pitchFamily="49" charset="-120"/>
              <a:ea typeface="華康中黑體" pitchFamily="49" charset="-120"/>
            </a:endParaRPr>
          </a:p>
          <a:p>
            <a:pPr marL="857250" lvl="1" indent="-457200">
              <a:buFont typeface="Wingdings"/>
              <a:buChar char="è"/>
            </a:pP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培養良好的</a:t>
            </a:r>
            <a:r>
              <a:rPr lang="zh-TW" altLang="en-US" dirty="0">
                <a:solidFill>
                  <a:schemeClr val="accent6">
                    <a:lumMod val="7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溝通技巧，建立健康的人際關係</a:t>
            </a:r>
            <a:endParaRPr lang="zh-HK" altLang="en-US" dirty="0">
              <a:solidFill>
                <a:schemeClr val="accent6">
                  <a:lumMod val="75000"/>
                </a:schemeClr>
              </a:solidFill>
              <a:latin typeface="華康中黑體" pitchFamily="49" charset="-120"/>
              <a:ea typeface="華康中黑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23053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solidFill>
                  <a:srgbClr val="7030A0"/>
                </a:solidFill>
                <a:latin typeface="華康中黑體" pitchFamily="49" charset="-120"/>
                <a:ea typeface="華康中黑體" pitchFamily="49" charset="-120"/>
              </a:rPr>
              <a:t>使用手機</a:t>
            </a:r>
            <a:r>
              <a:rPr lang="zh-TW" altLang="en-US" dirty="0" smtClean="0">
                <a:solidFill>
                  <a:srgbClr val="7030A0"/>
                </a:solidFill>
                <a:latin typeface="華康中黑體" pitchFamily="49" charset="-120"/>
                <a:ea typeface="華康中黑體" pitchFamily="49" charset="-120"/>
              </a:rPr>
              <a:t>程式注意事項</a:t>
            </a:r>
            <a:endParaRPr lang="zh-HK" altLang="en-US" dirty="0">
              <a:solidFill>
                <a:srgbClr val="7030A0"/>
              </a:solidFill>
              <a:latin typeface="華康中黑體" pitchFamily="49" charset="-120"/>
              <a:ea typeface="華康中黑體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chemeClr val="accent1">
                    <a:lumMod val="7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避免</a:t>
            </a:r>
            <a:r>
              <a:rPr lang="zh-TW" altLang="en-US" dirty="0">
                <a:solidFill>
                  <a:schemeClr val="accent1">
                    <a:lumMod val="7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公開或向他人透露個人資料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chemeClr val="accent1">
                    <a:lumMod val="7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切</a:t>
            </a:r>
            <a:r>
              <a:rPr lang="zh-TW" altLang="en-US" dirty="0">
                <a:solidFill>
                  <a:schemeClr val="accent1">
                    <a:lumMod val="7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勿上載或向他人傳送個人照片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chemeClr val="accent1">
                    <a:lumMod val="7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不要</a:t>
            </a:r>
            <a:r>
              <a:rPr lang="zh-TW" altLang="en-US" dirty="0">
                <a:solidFill>
                  <a:schemeClr val="accent1">
                    <a:lumMod val="7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開啟手機的「可被搜尋」設定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chemeClr val="accent1">
                    <a:lumMod val="7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慎思</a:t>
            </a:r>
            <a:r>
              <a:rPr lang="zh-TW" altLang="en-US" dirty="0">
                <a:solidFill>
                  <a:schemeClr val="accent1">
                    <a:lumMod val="7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後果，避免與陌生人見面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chemeClr val="accent1">
                    <a:lumMod val="7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如</a:t>
            </a:r>
            <a:r>
              <a:rPr lang="zh-TW" altLang="en-US" dirty="0">
                <a:solidFill>
                  <a:schemeClr val="accent1">
                    <a:lumMod val="7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遇到可疑的邀請或信息，應立即停止跟對方聯繫，並通知可信任的人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chemeClr val="accent1">
                    <a:lumMod val="7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盡量</a:t>
            </a:r>
            <a:r>
              <a:rPr lang="zh-TW" altLang="en-US" dirty="0">
                <a:solidFill>
                  <a:schemeClr val="accent1">
                    <a:lumMod val="7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只與在現實生活中認識的人交談</a:t>
            </a:r>
          </a:p>
        </p:txBody>
      </p:sp>
    </p:spTree>
    <p:extLst>
      <p:ext uri="{BB962C8B-B14F-4D97-AF65-F5344CB8AC3E}">
        <p14:creationId xmlns:p14="http://schemas.microsoft.com/office/powerpoint/2010/main" val="3278393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>
                <a:solidFill>
                  <a:srgbClr val="7030A0"/>
                </a:solidFill>
                <a:latin typeface="華康中黑體" pitchFamily="49" charset="-120"/>
                <a:ea typeface="華康中黑體" pitchFamily="49" charset="-120"/>
              </a:rPr>
              <a:t>與手機認識的人見面時，要注意</a:t>
            </a:r>
            <a:r>
              <a:rPr lang="en-US" altLang="zh-TW" dirty="0">
                <a:solidFill>
                  <a:srgbClr val="7030A0"/>
                </a:solidFill>
                <a:latin typeface="華康中黑體" pitchFamily="49" charset="-120"/>
                <a:ea typeface="華康中黑體" pitchFamily="49" charset="-120"/>
              </a:rPr>
              <a:t>…</a:t>
            </a:r>
            <a:endParaRPr lang="zh-HK" altLang="en-US" dirty="0">
              <a:solidFill>
                <a:srgbClr val="7030A0"/>
              </a:solidFill>
              <a:latin typeface="華康中黑體" pitchFamily="49" charset="-120"/>
              <a:ea typeface="華康中黑體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>
                <a:solidFill>
                  <a:schemeClr val="tx1"/>
                </a:solidFill>
                <a:latin typeface="華康中黑體" pitchFamily="49" charset="-120"/>
                <a:ea typeface="華康中黑體" pitchFamily="49" charset="-120"/>
              </a:rPr>
              <a:t>先了解對方的為人及背景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chemeClr val="tx1"/>
                </a:solidFill>
                <a:latin typeface="華康中黑體" pitchFamily="49" charset="-120"/>
                <a:ea typeface="華康中黑體" pitchFamily="49" charset="-120"/>
              </a:rPr>
              <a:t>應</a:t>
            </a:r>
            <a:r>
              <a:rPr lang="zh-TW" altLang="en-US" dirty="0">
                <a:solidFill>
                  <a:schemeClr val="tx1"/>
                </a:solidFill>
                <a:latin typeface="華康中黑體" pitchFamily="49" charset="-120"/>
                <a:ea typeface="華康中黑體" pitchFamily="49" charset="-120"/>
              </a:rPr>
              <a:t>保持適當的禮儀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chemeClr val="tx1"/>
                </a:solidFill>
                <a:latin typeface="華康中黑體" pitchFamily="49" charset="-120"/>
                <a:ea typeface="華康中黑體" pitchFamily="49" charset="-120"/>
              </a:rPr>
              <a:t>提高</a:t>
            </a:r>
            <a:r>
              <a:rPr lang="zh-TW" altLang="en-US" dirty="0">
                <a:solidFill>
                  <a:schemeClr val="tx1"/>
                </a:solidFill>
                <a:latin typeface="華康中黑體" pitchFamily="49" charset="-120"/>
                <a:ea typeface="華康中黑體" pitchFamily="49" charset="-120"/>
              </a:rPr>
              <a:t>警覺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chemeClr val="tx1"/>
                </a:solidFill>
                <a:latin typeface="華康中黑體" pitchFamily="49" charset="-120"/>
                <a:ea typeface="華康中黑體" pitchFamily="49" charset="-120"/>
              </a:rPr>
              <a:t>應</a:t>
            </a:r>
            <a:r>
              <a:rPr lang="zh-TW" altLang="en-US" dirty="0">
                <a:solidFill>
                  <a:schemeClr val="tx1"/>
                </a:solidFill>
                <a:latin typeface="華康中黑體" pitchFamily="49" charset="-120"/>
                <a:ea typeface="華康中黑體" pitchFamily="49" charset="-120"/>
              </a:rPr>
              <a:t>盡量留在熟悉及合適的公眾場所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chemeClr val="tx1"/>
                </a:solidFill>
                <a:latin typeface="華康中黑體" pitchFamily="49" charset="-120"/>
                <a:ea typeface="華康中黑體" pitchFamily="49" charset="-120"/>
              </a:rPr>
              <a:t>設定</a:t>
            </a:r>
            <a:r>
              <a:rPr lang="zh-TW" altLang="en-US" dirty="0">
                <a:solidFill>
                  <a:schemeClr val="tx1"/>
                </a:solidFill>
                <a:latin typeface="華康中黑體" pitchFamily="49" charset="-120"/>
                <a:ea typeface="華康中黑體" pitchFamily="49" charset="-120"/>
              </a:rPr>
              <a:t>見面的時限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chemeClr val="tx1"/>
                </a:solidFill>
                <a:latin typeface="華康中黑體" pitchFamily="49" charset="-120"/>
                <a:ea typeface="華康中黑體" pitchFamily="49" charset="-120"/>
              </a:rPr>
              <a:t>事前</a:t>
            </a:r>
            <a:r>
              <a:rPr lang="zh-TW" altLang="en-US" dirty="0">
                <a:solidFill>
                  <a:schemeClr val="tx1"/>
                </a:solidFill>
                <a:latin typeface="華康中黑體" pitchFamily="49" charset="-120"/>
                <a:ea typeface="華康中黑體" pitchFamily="49" charset="-120"/>
              </a:rPr>
              <a:t>告知信任的人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1436036"/>
              </p:ext>
            </p:extLst>
          </p:nvPr>
        </p:nvGraphicFramePr>
        <p:xfrm>
          <a:off x="6156176" y="4293096"/>
          <a:ext cx="2416011" cy="23281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圖片" r:id="rId3" imgW="2286000" imgH="2636520" progId="Word.Picture.8">
                  <p:embed/>
                </p:oleObj>
              </mc:Choice>
              <mc:Fallback>
                <p:oleObj name="圖片" r:id="rId3" imgW="2286000" imgH="263652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176" y="4293096"/>
                        <a:ext cx="2416011" cy="23281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87377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>
                <a:solidFill>
                  <a:srgbClr val="7030A0"/>
                </a:solidFill>
                <a:latin typeface="華康中黑體" pitchFamily="49" charset="-120"/>
                <a:ea typeface="華康中黑體" pitchFamily="49" charset="-120"/>
              </a:rPr>
              <a:t>與手機認識的人見面時，要</a:t>
            </a:r>
            <a:r>
              <a:rPr lang="zh-TW" altLang="en-US" dirty="0" smtClean="0">
                <a:solidFill>
                  <a:srgbClr val="7030A0"/>
                </a:solidFill>
                <a:latin typeface="華康中黑體" pitchFamily="49" charset="-120"/>
                <a:ea typeface="華康中黑體" pitchFamily="49" charset="-120"/>
              </a:rPr>
              <a:t>注意</a:t>
            </a:r>
            <a:r>
              <a:rPr lang="en-US" altLang="zh-TW" dirty="0" smtClean="0">
                <a:solidFill>
                  <a:srgbClr val="7030A0"/>
                </a:solidFill>
                <a:latin typeface="華康中黑體" pitchFamily="49" charset="-120"/>
                <a:ea typeface="華康中黑體" pitchFamily="49" charset="-120"/>
              </a:rPr>
              <a:t>…</a:t>
            </a:r>
            <a:endParaRPr lang="zh-HK" altLang="en-US" dirty="0">
              <a:solidFill>
                <a:srgbClr val="7030A0"/>
              </a:solidFill>
              <a:latin typeface="華康中黑體" pitchFamily="49" charset="-120"/>
              <a:ea typeface="華康中黑體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chemeClr val="tx1"/>
                </a:solidFill>
                <a:latin typeface="華康中黑體" pitchFamily="49" charset="-120"/>
                <a:ea typeface="華康中黑體" pitchFamily="49" charset="-120"/>
              </a:rPr>
              <a:t>勿食用</a:t>
            </a:r>
            <a:r>
              <a:rPr lang="zh-TW" altLang="en-US" dirty="0">
                <a:solidFill>
                  <a:schemeClr val="tx1"/>
                </a:solidFill>
                <a:latin typeface="華康中黑體" pitchFamily="49" charset="-120"/>
                <a:ea typeface="華康中黑體" pitchFamily="49" charset="-120"/>
              </a:rPr>
              <a:t>對方提供的飲品或食物等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>
                <a:solidFill>
                  <a:schemeClr val="tx1"/>
                </a:solidFill>
                <a:latin typeface="華康中黑體" pitchFamily="49" charset="-120"/>
                <a:ea typeface="華康中黑體" pitchFamily="49" charset="-120"/>
              </a:rPr>
              <a:t>勿由對方計劃全部行程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>
                <a:solidFill>
                  <a:schemeClr val="tx1"/>
                </a:solidFill>
                <a:latin typeface="華康中黑體" pitchFamily="49" charset="-120"/>
                <a:ea typeface="華康中黑體" pitchFamily="49" charset="-120"/>
              </a:rPr>
              <a:t>勿單獨赴會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>
                <a:solidFill>
                  <a:schemeClr val="tx1"/>
                </a:solidFill>
                <a:latin typeface="華康中黑體" pitchFamily="49" charset="-120"/>
                <a:ea typeface="華康中黑體" pitchFamily="49" charset="-120"/>
              </a:rPr>
              <a:t>勿由</a:t>
            </a:r>
            <a:r>
              <a:rPr lang="zh-TW" altLang="en-US" dirty="0">
                <a:solidFill>
                  <a:schemeClr val="tx1"/>
                </a:solidFill>
                <a:latin typeface="華康中黑體" pitchFamily="49" charset="-120"/>
                <a:ea typeface="華康中黑體" pitchFamily="49" charset="-120"/>
              </a:rPr>
              <a:t>對方全盤支付活動費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>
                <a:solidFill>
                  <a:schemeClr val="tx1"/>
                </a:solidFill>
                <a:latin typeface="華康中黑體" pitchFamily="49" charset="-120"/>
                <a:ea typeface="華康中黑體" pitchFamily="49" charset="-120"/>
              </a:rPr>
              <a:t>勿乘搭對方所駕的車輛</a:t>
            </a:r>
          </a:p>
        </p:txBody>
      </p:sp>
      <p:pic>
        <p:nvPicPr>
          <p:cNvPr id="6" name="Picture 5" descr="NA02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202845"/>
            <a:ext cx="2736304" cy="2659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4998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</a:rPr>
              <a:t>如果懷疑自己被騙</a:t>
            </a:r>
            <a:r>
              <a:rPr lang="en-US" altLang="zh-TW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</a:rPr>
              <a:t>……</a:t>
            </a:r>
            <a:endParaRPr lang="zh-HK" alt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中黑體" pitchFamily="49" charset="-120"/>
              <a:ea typeface="華康中黑體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Char char="l"/>
            </a:pPr>
            <a:r>
              <a:rPr lang="zh-TW" altLang="en-US" sz="3600" dirty="0" smtClean="0">
                <a:latin typeface="華康中黑體" pitchFamily="49" charset="-120"/>
                <a:ea typeface="華康中黑體" pitchFamily="49" charset="-120"/>
              </a:rPr>
              <a:t>盡量</a:t>
            </a:r>
            <a:r>
              <a:rPr lang="zh-TW" altLang="en-US" sz="3600" dirty="0">
                <a:latin typeface="華康中黑體" pitchFamily="49" charset="-120"/>
                <a:ea typeface="華康中黑體" pitchFamily="49" charset="-120"/>
              </a:rPr>
              <a:t>保留相關對話，短訊等</a:t>
            </a:r>
            <a:r>
              <a:rPr lang="zh-TW" altLang="en-US" sz="3600">
                <a:latin typeface="華康中黑體" pitchFamily="49" charset="-120"/>
                <a:ea typeface="華康中黑體" pitchFamily="49" charset="-120"/>
              </a:rPr>
              <a:t>資料</a:t>
            </a:r>
            <a:r>
              <a:rPr lang="zh-TW" altLang="en-US" sz="3600" smtClean="0">
                <a:latin typeface="華康中黑體" pitchFamily="49" charset="-120"/>
                <a:ea typeface="華康中黑體" pitchFamily="49" charset="-120"/>
              </a:rPr>
              <a:t>和紀錄</a:t>
            </a:r>
            <a:r>
              <a:rPr lang="zh-TW" altLang="en-US" sz="3600" dirty="0">
                <a:latin typeface="華康中黑體" pitchFamily="49" charset="-120"/>
                <a:ea typeface="華康中黑體" pitchFamily="49" charset="-120"/>
              </a:rPr>
              <a:t>，作為證據</a:t>
            </a:r>
          </a:p>
          <a:p>
            <a:pPr>
              <a:buFont typeface="Wingdings" pitchFamily="2" charset="2"/>
              <a:buChar char="l"/>
            </a:pPr>
            <a:r>
              <a:rPr lang="zh-TW" altLang="en-US" sz="3600" dirty="0" smtClean="0">
                <a:latin typeface="華康中黑體" pitchFamily="49" charset="-120"/>
                <a:ea typeface="華康中黑體" pitchFamily="49" charset="-120"/>
              </a:rPr>
              <a:t>盡</a:t>
            </a:r>
            <a:r>
              <a:rPr lang="zh-TW" altLang="en-US" sz="3600" dirty="0">
                <a:latin typeface="華康中黑體" pitchFamily="49" charset="-120"/>
                <a:ea typeface="華康中黑體" pitchFamily="49" charset="-120"/>
              </a:rPr>
              <a:t>快報警求助</a:t>
            </a:r>
          </a:p>
          <a:p>
            <a:pPr>
              <a:buFont typeface="Wingdings" pitchFamily="2" charset="2"/>
              <a:buChar char="l"/>
            </a:pPr>
            <a:r>
              <a:rPr lang="zh-TW" altLang="en-US" sz="3600" dirty="0" smtClean="0">
                <a:latin typeface="華康中黑體" pitchFamily="49" charset="-120"/>
                <a:ea typeface="華康中黑體" pitchFamily="49" charset="-120"/>
              </a:rPr>
              <a:t>可坦白告訴信任</a:t>
            </a:r>
            <a:r>
              <a:rPr lang="zh-TW" altLang="en-US" sz="3600" dirty="0">
                <a:latin typeface="華康中黑體" pitchFamily="49" charset="-120"/>
                <a:ea typeface="華康中黑體" pitchFamily="49" charset="-120"/>
              </a:rPr>
              <a:t>及可靠的</a:t>
            </a:r>
            <a:r>
              <a:rPr lang="zh-TW" altLang="en-US" sz="3600" dirty="0" smtClean="0">
                <a:latin typeface="華康中黑體" pitchFamily="49" charset="-120"/>
                <a:ea typeface="華康中黑體" pitchFamily="49" charset="-120"/>
              </a:rPr>
              <a:t>親友，</a:t>
            </a:r>
            <a:r>
              <a:rPr lang="zh-TW" altLang="en-US" sz="3600" dirty="0">
                <a:latin typeface="華康中黑體" pitchFamily="49" charset="-120"/>
                <a:ea typeface="華康中黑體" pitchFamily="49" charset="-120"/>
              </a:rPr>
              <a:t>尋求情感上的支援及協助</a:t>
            </a:r>
          </a:p>
          <a:p>
            <a:pPr>
              <a:buFont typeface="Wingdings" pitchFamily="2" charset="2"/>
              <a:buChar char="l"/>
            </a:pPr>
            <a:r>
              <a:rPr lang="zh-TW" altLang="en-US" sz="3600" dirty="0" smtClean="0">
                <a:latin typeface="華康中黑體" pitchFamily="49" charset="-120"/>
                <a:ea typeface="華康中黑體" pitchFamily="49" charset="-120"/>
              </a:rPr>
              <a:t>如</a:t>
            </a:r>
            <a:r>
              <a:rPr lang="zh-TW" altLang="en-US" sz="3600" dirty="0">
                <a:latin typeface="華康中黑體" pitchFamily="49" charset="-120"/>
                <a:ea typeface="華康中黑體" pitchFamily="49" charset="-120"/>
              </a:rPr>
              <a:t>有需要，應向社工求助，尋求專業支援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845491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</a:rPr>
              <a:t>總結</a:t>
            </a:r>
            <a:endParaRPr lang="zh-HK" altLang="en-US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中黑體" pitchFamily="49" charset="-120"/>
              <a:ea typeface="華康中黑體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手機程式交友有其好處，惟必須小心使用，才不會成為受害者</a:t>
            </a:r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。</a:t>
            </a:r>
            <a:endParaRPr lang="en-US" altLang="zh-TW" dirty="0" smtClean="0">
              <a:latin typeface="華康中黑體" pitchFamily="49" charset="-120"/>
              <a:ea typeface="華康中黑體" pitchFamily="49" charset="-120"/>
            </a:endParaRPr>
          </a:p>
          <a:p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使用手機程式交友時，必須審慎及保持理性，不要輕易相信他人及相約見面，亦不應自以為個人有足夠能力分辨行騙</a:t>
            </a:r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者</a:t>
            </a:r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。</a:t>
            </a:r>
            <a:endParaRPr lang="en-US" altLang="zh-TW" dirty="0" smtClean="0">
              <a:latin typeface="華康中黑體" pitchFamily="49" charset="-120"/>
              <a:ea typeface="華康中黑體" pitchFamily="49" charset="-120"/>
            </a:endParaRPr>
          </a:p>
          <a:p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現實生活中亦有不少既可靠又健康的途徑結識朋友，不用鋌而走險。</a:t>
            </a:r>
          </a:p>
        </p:txBody>
      </p:sp>
      <p:pic>
        <p:nvPicPr>
          <p:cNvPr id="4" name="Picture 3" descr="NA110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5059194"/>
            <a:ext cx="1931236" cy="1756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7727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altLang="zh-TW" sz="6000" dirty="0" smtClean="0">
              <a:latin typeface="華康中黑體" pitchFamily="49" charset="-120"/>
              <a:ea typeface="華康中黑體" pitchFamily="49" charset="-120"/>
            </a:endParaRPr>
          </a:p>
          <a:p>
            <a:pPr marL="0" indent="0" algn="ctr">
              <a:buNone/>
            </a:pPr>
            <a:r>
              <a:rPr lang="zh-TW" altLang="en-US" sz="6000" dirty="0" smtClean="0">
                <a:latin typeface="華康中黑體" pitchFamily="49" charset="-120"/>
                <a:ea typeface="華康中黑體" pitchFamily="49" charset="-120"/>
              </a:rPr>
              <a:t>完</a:t>
            </a:r>
            <a:endParaRPr lang="zh-HK" altLang="en-US" sz="6000" dirty="0">
              <a:latin typeface="華康中黑體" pitchFamily="49" charset="-120"/>
              <a:ea typeface="華康中黑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4514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HK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</a:rPr>
              <a:t>學習</a:t>
            </a:r>
            <a:r>
              <a:rPr lang="zh-TW" altLang="zh-HK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</a:rPr>
              <a:t>目標</a:t>
            </a:r>
            <a:endParaRPr lang="zh-HK" altLang="en-US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中黑體" pitchFamily="49" charset="-120"/>
              <a:ea typeface="華康中黑體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742950" lvl="0" indent="-742950">
              <a:buFont typeface="+mj-lt"/>
              <a:buAutoNum type="arabicPeriod"/>
            </a:pPr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明白</a:t>
            </a:r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以手機程式交友的不足之處，結識朋友時需小心謹慎。</a:t>
            </a:r>
          </a:p>
          <a:p>
            <a:pPr marL="742950" lvl="0" indent="-742950">
              <a:buFont typeface="+mj-lt"/>
              <a:buAutoNum type="arabicPeriod"/>
            </a:pPr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懂得</a:t>
            </a:r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保護個人私隱，並拒絕可疑的交友邀請。</a:t>
            </a:r>
          </a:p>
          <a:p>
            <a:pPr marL="742950" lvl="0" indent="-742950">
              <a:buFont typeface="+mj-lt"/>
              <a:buAutoNum type="arabicPeriod"/>
            </a:pPr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了解</a:t>
            </a:r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運用手機程式交友的風險，遇上可疑的使用者的處理方法，避免墮入性陷阱。</a:t>
            </a:r>
          </a:p>
        </p:txBody>
      </p:sp>
    </p:spTree>
    <p:extLst>
      <p:ext uri="{BB962C8B-B14F-4D97-AF65-F5344CB8AC3E}">
        <p14:creationId xmlns:p14="http://schemas.microsoft.com/office/powerpoint/2010/main" val="1461014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46856" y="1484784"/>
            <a:ext cx="8229600" cy="2880320"/>
          </a:xfrm>
        </p:spPr>
        <p:txBody>
          <a:bodyPr>
            <a:noAutofit/>
          </a:bodyPr>
          <a:lstStyle/>
          <a:p>
            <a:r>
              <a:rPr lang="en-US" altLang="zh-TW" sz="4000" dirty="0" smtClean="0">
                <a:latin typeface="華康中黑體" pitchFamily="49" charset="-120"/>
                <a:ea typeface="華康中黑體" pitchFamily="49" charset="-120"/>
                <a:cs typeface="+mn-cs"/>
              </a:rPr>
              <a:t/>
            </a:r>
            <a:br>
              <a:rPr lang="en-US" altLang="zh-TW" sz="4000" dirty="0" smtClean="0">
                <a:latin typeface="華康中黑體" pitchFamily="49" charset="-120"/>
                <a:ea typeface="華康中黑體" pitchFamily="49" charset="-120"/>
                <a:cs typeface="+mn-cs"/>
              </a:rPr>
            </a:br>
            <a:r>
              <a:rPr lang="en-US" altLang="zh-TW" sz="4000" dirty="0" smtClean="0">
                <a:latin typeface="華康中黑體" pitchFamily="49" charset="-120"/>
                <a:ea typeface="華康中黑體" pitchFamily="49" charset="-120"/>
                <a:cs typeface="+mn-cs"/>
              </a:rPr>
              <a:t/>
            </a:r>
            <a:br>
              <a:rPr lang="en-US" altLang="zh-TW" sz="4000" dirty="0" smtClean="0">
                <a:latin typeface="華康中黑體" pitchFamily="49" charset="-120"/>
                <a:ea typeface="華康中黑體" pitchFamily="49" charset="-120"/>
                <a:cs typeface="+mn-cs"/>
              </a:rPr>
            </a:br>
            <a:r>
              <a:rPr lang="zh-TW" altLang="en-US" sz="5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  <a:cs typeface="+mn-cs"/>
              </a:rPr>
              <a:t>「手機程式交友利與弊」</a:t>
            </a:r>
            <a:endParaRPr lang="zh-HK" altLang="en-US" sz="5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中黑體" pitchFamily="49" charset="-120"/>
              <a:ea typeface="華康中黑體" pitchFamily="49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966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「手機程式交友利與弊</a:t>
            </a:r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」</a:t>
            </a:r>
            <a:endParaRPr lang="zh-HK" altLang="en-US" dirty="0">
              <a:latin typeface="華康中黑體" pitchFamily="49" charset="-120"/>
              <a:ea typeface="華康中黑體" pitchFamily="49" charset="-120"/>
            </a:endParaRPr>
          </a:p>
        </p:txBody>
      </p:sp>
      <p:sp>
        <p:nvSpPr>
          <p:cNvPr id="5" name="矩形圖說文字 4"/>
          <p:cNvSpPr/>
          <p:nvPr/>
        </p:nvSpPr>
        <p:spPr>
          <a:xfrm>
            <a:off x="523046" y="1700808"/>
            <a:ext cx="8136904" cy="1584176"/>
          </a:xfrm>
          <a:prstGeom prst="wedgeRectCallout">
            <a:avLst>
              <a:gd name="adj1" fmla="val -47502"/>
              <a:gd name="adj2" fmla="val 9482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</a:rPr>
              <a:t>好處</a:t>
            </a:r>
            <a:r>
              <a:rPr lang="zh-TW" alt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</a:rPr>
              <a:t>：</a:t>
            </a:r>
            <a:r>
              <a:rPr lang="zh-TW" altLang="en-US" sz="3200" dirty="0" smtClean="0">
                <a:solidFill>
                  <a:schemeClr val="tx2">
                    <a:lumMod val="7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不善</a:t>
            </a:r>
            <a:r>
              <a:rPr lang="zh-TW" altLang="en-US" sz="3200" dirty="0">
                <a:solidFill>
                  <a:schemeClr val="tx2">
                    <a:lumMod val="7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辭令或沒自信的人，在手機也可透過文字暢所欲言</a:t>
            </a:r>
            <a:endParaRPr lang="zh-HK" altLang="en-US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爆炸 2 8"/>
          <p:cNvSpPr/>
          <p:nvPr/>
        </p:nvSpPr>
        <p:spPr>
          <a:xfrm>
            <a:off x="0" y="2924944"/>
            <a:ext cx="10260632" cy="4248472"/>
          </a:xfrm>
          <a:prstGeom prst="irregularSeal2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</a:rPr>
              <a:t>風險：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留戀自我封閉的手機世界，在現實生活中缺乏社交經驗，面對別人時將更不知所措</a:t>
            </a:r>
          </a:p>
        </p:txBody>
      </p:sp>
    </p:spTree>
    <p:extLst>
      <p:ext uri="{BB962C8B-B14F-4D97-AF65-F5344CB8AC3E}">
        <p14:creationId xmlns:p14="http://schemas.microsoft.com/office/powerpoint/2010/main" val="1041136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「手機程式交友利與弊</a:t>
            </a:r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」</a:t>
            </a:r>
            <a:endParaRPr lang="zh-HK" altLang="en-US" dirty="0">
              <a:latin typeface="華康中黑體" pitchFamily="49" charset="-120"/>
              <a:ea typeface="華康中黑體" pitchFamily="49" charset="-120"/>
            </a:endParaRPr>
          </a:p>
        </p:txBody>
      </p:sp>
      <p:sp>
        <p:nvSpPr>
          <p:cNvPr id="5" name="矩形圖說文字 4"/>
          <p:cNvSpPr/>
          <p:nvPr/>
        </p:nvSpPr>
        <p:spPr>
          <a:xfrm>
            <a:off x="523046" y="1700808"/>
            <a:ext cx="8136904" cy="1584176"/>
          </a:xfrm>
          <a:prstGeom prst="wedgeRectCallout">
            <a:avLst>
              <a:gd name="adj1" fmla="val 45754"/>
              <a:gd name="adj2" fmla="val 8535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</a:rPr>
              <a:t>好處</a:t>
            </a:r>
            <a:r>
              <a:rPr lang="zh-TW" alt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</a:rPr>
              <a:t>：</a:t>
            </a:r>
            <a:r>
              <a:rPr lang="zh-TW" altLang="en-US" sz="3200" dirty="0" smtClean="0">
                <a:solidFill>
                  <a:schemeClr val="tx2">
                    <a:lumMod val="7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只要</a:t>
            </a:r>
            <a:r>
              <a:rPr lang="zh-TW" altLang="en-US" sz="3200" dirty="0">
                <a:solidFill>
                  <a:schemeClr val="tx2">
                    <a:lumMod val="7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手機在身，隨時隨地也可結識朋友</a:t>
            </a:r>
            <a:endParaRPr lang="zh-HK" altLang="en-US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爆炸 2 8"/>
          <p:cNvSpPr/>
          <p:nvPr/>
        </p:nvSpPr>
        <p:spPr>
          <a:xfrm flipH="1">
            <a:off x="-900608" y="3068960"/>
            <a:ext cx="9772046" cy="4104456"/>
          </a:xfrm>
          <a:prstGeom prst="irregularSeal2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</a:rPr>
              <a:t>風險</a:t>
            </a:r>
            <a:r>
              <a:rPr lang="zh-TW" alt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</a:rPr>
              <a:t>：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沉迷手機交友而忽略日常生活的其他方面，得不償失</a:t>
            </a:r>
          </a:p>
        </p:txBody>
      </p:sp>
    </p:spTree>
    <p:extLst>
      <p:ext uri="{BB962C8B-B14F-4D97-AF65-F5344CB8AC3E}">
        <p14:creationId xmlns:p14="http://schemas.microsoft.com/office/powerpoint/2010/main" val="4215347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「手機程式交友利與弊</a:t>
            </a:r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」</a:t>
            </a:r>
            <a:endParaRPr lang="zh-HK" altLang="en-US" dirty="0">
              <a:latin typeface="華康中黑體" pitchFamily="49" charset="-120"/>
              <a:ea typeface="華康中黑體" pitchFamily="49" charset="-120"/>
            </a:endParaRPr>
          </a:p>
        </p:txBody>
      </p:sp>
      <p:sp>
        <p:nvSpPr>
          <p:cNvPr id="5" name="矩形圖說文字 4"/>
          <p:cNvSpPr/>
          <p:nvPr/>
        </p:nvSpPr>
        <p:spPr>
          <a:xfrm>
            <a:off x="523046" y="1700808"/>
            <a:ext cx="8136904" cy="1584176"/>
          </a:xfrm>
          <a:prstGeom prst="wedgeRectCallout">
            <a:avLst>
              <a:gd name="adj1" fmla="val -47502"/>
              <a:gd name="adj2" fmla="val 9482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</a:rPr>
              <a:t>好處</a:t>
            </a:r>
            <a:r>
              <a:rPr lang="zh-TW" alt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</a:rPr>
              <a:t>：</a:t>
            </a:r>
            <a:r>
              <a:rPr lang="zh-TW" altLang="en-US" sz="3200" dirty="0">
                <a:solidFill>
                  <a:schemeClr val="tx2">
                    <a:lumMod val="7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交流看法與心得，求助有門，是廣闊的支援網絡</a:t>
            </a:r>
            <a:endParaRPr lang="zh-HK" altLang="en-US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爆炸 2 8"/>
          <p:cNvSpPr/>
          <p:nvPr/>
        </p:nvSpPr>
        <p:spPr>
          <a:xfrm>
            <a:off x="251520" y="2924944"/>
            <a:ext cx="10009112" cy="4248472"/>
          </a:xfrm>
          <a:prstGeom prst="irregularSeal2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</a:rPr>
              <a:t>風險</a:t>
            </a:r>
            <a:r>
              <a:rPr lang="zh-TW" alt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</a:rPr>
              <a:t>：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信任其他手機使用者而透露個人資料，遭騙財或被假冒身分犯罪</a:t>
            </a:r>
          </a:p>
        </p:txBody>
      </p:sp>
    </p:spTree>
    <p:extLst>
      <p:ext uri="{BB962C8B-B14F-4D97-AF65-F5344CB8AC3E}">
        <p14:creationId xmlns:p14="http://schemas.microsoft.com/office/powerpoint/2010/main" val="4215347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「手機程式交友利與弊</a:t>
            </a:r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」</a:t>
            </a:r>
            <a:endParaRPr lang="zh-HK" altLang="en-US" dirty="0">
              <a:latin typeface="華康中黑體" pitchFamily="49" charset="-120"/>
              <a:ea typeface="華康中黑體" pitchFamily="49" charset="-120"/>
            </a:endParaRPr>
          </a:p>
        </p:txBody>
      </p:sp>
      <p:sp>
        <p:nvSpPr>
          <p:cNvPr id="5" name="矩形圖說文字 4"/>
          <p:cNvSpPr/>
          <p:nvPr/>
        </p:nvSpPr>
        <p:spPr>
          <a:xfrm>
            <a:off x="523046" y="1700808"/>
            <a:ext cx="8136904" cy="1584176"/>
          </a:xfrm>
          <a:prstGeom prst="wedgeRectCallout">
            <a:avLst>
              <a:gd name="adj1" fmla="val 45754"/>
              <a:gd name="adj2" fmla="val 8535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</a:rPr>
              <a:t>好處</a:t>
            </a:r>
            <a:r>
              <a:rPr lang="zh-TW" alt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</a:rPr>
              <a:t>：</a:t>
            </a:r>
            <a:r>
              <a:rPr lang="zh-TW" altLang="en-US" sz="3200" dirty="0">
                <a:solidFill>
                  <a:schemeClr val="tx2">
                    <a:lumMod val="7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手機交友選擇多，容易尋找合適戀愛對象發展</a:t>
            </a:r>
            <a:endParaRPr lang="zh-HK" altLang="en-US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爆炸 2 8"/>
          <p:cNvSpPr/>
          <p:nvPr/>
        </p:nvSpPr>
        <p:spPr>
          <a:xfrm flipH="1">
            <a:off x="-900608" y="3068960"/>
            <a:ext cx="9772046" cy="4104456"/>
          </a:xfrm>
          <a:prstGeom prst="irregularSeal2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</a:rPr>
              <a:t>風險</a:t>
            </a:r>
            <a:r>
              <a:rPr lang="zh-TW" alt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</a:rPr>
              <a:t>：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名字、性別、相片可虛構，在手機以「戀人」相稱別輕易當真</a:t>
            </a:r>
          </a:p>
        </p:txBody>
      </p:sp>
    </p:spTree>
    <p:extLst>
      <p:ext uri="{BB962C8B-B14F-4D97-AF65-F5344CB8AC3E}">
        <p14:creationId xmlns:p14="http://schemas.microsoft.com/office/powerpoint/2010/main" val="506506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「手機程式交友利與弊</a:t>
            </a:r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」</a:t>
            </a:r>
            <a:endParaRPr lang="zh-HK" altLang="en-US" dirty="0">
              <a:latin typeface="華康中黑體" pitchFamily="49" charset="-120"/>
              <a:ea typeface="華康中黑體" pitchFamily="49" charset="-120"/>
            </a:endParaRPr>
          </a:p>
        </p:txBody>
      </p:sp>
      <p:sp>
        <p:nvSpPr>
          <p:cNvPr id="5" name="矩形圖說文字 4"/>
          <p:cNvSpPr/>
          <p:nvPr/>
        </p:nvSpPr>
        <p:spPr>
          <a:xfrm>
            <a:off x="523046" y="1700808"/>
            <a:ext cx="8136904" cy="1584176"/>
          </a:xfrm>
          <a:prstGeom prst="wedgeRectCallout">
            <a:avLst>
              <a:gd name="adj1" fmla="val -47502"/>
              <a:gd name="adj2" fmla="val 9482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</a:rPr>
              <a:t>好處</a:t>
            </a:r>
            <a:r>
              <a:rPr lang="zh-TW" alt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</a:rPr>
              <a:t>：</a:t>
            </a:r>
            <a:r>
              <a:rPr lang="zh-TW" altLang="en-US" sz="3200" dirty="0">
                <a:solidFill>
                  <a:schemeClr val="tx2">
                    <a:lumMod val="7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結識有共同興趣，真心交往的朋友，甚至發展為情侶</a:t>
            </a:r>
            <a:endParaRPr lang="zh-HK" altLang="en-US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爆炸 2 8"/>
          <p:cNvSpPr/>
          <p:nvPr/>
        </p:nvSpPr>
        <p:spPr>
          <a:xfrm>
            <a:off x="251520" y="2924944"/>
            <a:ext cx="10009112" cy="4248472"/>
          </a:xfrm>
          <a:prstGeom prst="irregularSeal2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</a:rPr>
              <a:t>風險</a:t>
            </a:r>
            <a:r>
              <a:rPr lang="zh-TW" alt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</a:rPr>
              <a:t>：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感覺良好相約見面，對方甜言蜜語，意圖騙色或侵犯</a:t>
            </a:r>
          </a:p>
        </p:txBody>
      </p:sp>
    </p:spTree>
    <p:extLst>
      <p:ext uri="{BB962C8B-B14F-4D97-AF65-F5344CB8AC3E}">
        <p14:creationId xmlns:p14="http://schemas.microsoft.com/office/powerpoint/2010/main" val="4215347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「手機程式交友利與弊</a:t>
            </a:r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」</a:t>
            </a:r>
            <a:endParaRPr lang="zh-HK" altLang="en-US" dirty="0">
              <a:latin typeface="華康中黑體" pitchFamily="49" charset="-120"/>
              <a:ea typeface="華康中黑體" pitchFamily="49" charset="-120"/>
            </a:endParaRPr>
          </a:p>
        </p:txBody>
      </p:sp>
      <p:sp>
        <p:nvSpPr>
          <p:cNvPr id="5" name="矩形圖說文字 4"/>
          <p:cNvSpPr/>
          <p:nvPr/>
        </p:nvSpPr>
        <p:spPr>
          <a:xfrm>
            <a:off x="523046" y="1700808"/>
            <a:ext cx="8136904" cy="1584176"/>
          </a:xfrm>
          <a:prstGeom prst="wedgeRectCallout">
            <a:avLst>
              <a:gd name="adj1" fmla="val 45754"/>
              <a:gd name="adj2" fmla="val 8535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</a:rPr>
              <a:t>好處</a:t>
            </a:r>
            <a:r>
              <a:rPr lang="zh-TW" alt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</a:rPr>
              <a:t>：</a:t>
            </a:r>
            <a:r>
              <a:rPr lang="zh-TW" altLang="en-US" sz="3200" dirty="0">
                <a:solidFill>
                  <a:schemeClr val="tx2">
                    <a:lumMod val="75000"/>
                  </a:schemeClr>
                </a:solidFill>
                <a:latin typeface="華康中黑體" pitchFamily="49" charset="-120"/>
                <a:ea typeface="華康中黑體" pitchFamily="49" charset="-120"/>
              </a:rPr>
              <a:t>能夠結識外國朋友，網上見面，促進語言及文化交流</a:t>
            </a:r>
            <a:endParaRPr lang="zh-HK" altLang="en-US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爆炸 2 8"/>
          <p:cNvSpPr/>
          <p:nvPr/>
        </p:nvSpPr>
        <p:spPr>
          <a:xfrm flipH="1">
            <a:off x="-900608" y="3068960"/>
            <a:ext cx="9772046" cy="4104456"/>
          </a:xfrm>
          <a:prstGeom prst="irregularSeal2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</a:rPr>
              <a:t>風險</a:t>
            </a:r>
            <a:r>
              <a:rPr lang="zh-TW" alt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</a:rPr>
              <a:t>：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受挑逗進行裸聊，裸露照片或片段被攝錄，墮入勒索集團的陷阱</a:t>
            </a:r>
          </a:p>
        </p:txBody>
      </p:sp>
    </p:spTree>
    <p:extLst>
      <p:ext uri="{BB962C8B-B14F-4D97-AF65-F5344CB8AC3E}">
        <p14:creationId xmlns:p14="http://schemas.microsoft.com/office/powerpoint/2010/main" val="3593778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646</Words>
  <Application>Microsoft Office PowerPoint</Application>
  <PresentationFormat>如螢幕大小 (4:3)</PresentationFormat>
  <Paragraphs>61</Paragraphs>
  <Slides>16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8" baseType="lpstr">
      <vt:lpstr>Office 佈景主題</vt:lpstr>
      <vt:lpstr>圖片</vt:lpstr>
      <vt:lpstr>PowerPoint 簡報</vt:lpstr>
      <vt:lpstr>學習目標</vt:lpstr>
      <vt:lpstr>  「手機程式交友利與弊」</vt:lpstr>
      <vt:lpstr>「手機程式交友利與弊」</vt:lpstr>
      <vt:lpstr>「手機程式交友利與弊」</vt:lpstr>
      <vt:lpstr>「手機程式交友利與弊」</vt:lpstr>
      <vt:lpstr>「手機程式交友利與弊」</vt:lpstr>
      <vt:lpstr>「手機程式交友利與弊」</vt:lpstr>
      <vt:lpstr>「手機程式交友利與弊」</vt:lpstr>
      <vt:lpstr>較安全和健康的交友方法</vt:lpstr>
      <vt:lpstr>使用手機程式注意事項</vt:lpstr>
      <vt:lpstr>與手機認識的人見面時，要注意…</vt:lpstr>
      <vt:lpstr>與手機認識的人見面時，要注意…</vt:lpstr>
      <vt:lpstr>如果懷疑自己被騙……</vt:lpstr>
      <vt:lpstr>總結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Chan Kit Ling</dc:creator>
  <cp:lastModifiedBy>L Y YAU</cp:lastModifiedBy>
  <cp:revision>31</cp:revision>
  <dcterms:created xsi:type="dcterms:W3CDTF">2015-02-27T09:36:47Z</dcterms:created>
  <dcterms:modified xsi:type="dcterms:W3CDTF">2015-12-21T08:45:35Z</dcterms:modified>
</cp:coreProperties>
</file>