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1" r:id="rId4"/>
    <p:sldId id="283" r:id="rId5"/>
    <p:sldId id="274" r:id="rId6"/>
    <p:sldId id="278" r:id="rId7"/>
    <p:sldId id="279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84" r:id="rId24"/>
    <p:sldId id="281" r:id="rId25"/>
  </p:sldIdLst>
  <p:sldSz cx="9144000" cy="6858000" type="screen4x3"/>
  <p:notesSz cx="6669088" cy="97536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6963E-F00F-4D37-89F4-A9DA9867DDCF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B623-1AD6-4A52-A5AF-75BDDBA72A1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735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C6C0-A35D-4C0B-98CD-B52CE8C07710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4930-3A87-4BF2-BAD6-4DE40A7118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43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0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2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921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94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427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575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8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69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3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37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3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D1A1-8570-459E-8D67-5277C13B40FE}" type="datetimeFigureOut">
              <a:rPr lang="zh-HK" altLang="en-US" smtClean="0"/>
              <a:t>17/12/2015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26" name="Picture 2" descr="\\192.9.210.142\sup_common\EDB\EDB_web 201415\graphics\cover page\y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1" y="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 descr="\\192.9.210.142\sup_common\EDB\EDB_web 201415\graphics\cover page\阿藍的迷思fi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72" y="476672"/>
            <a:ext cx="8954532" cy="596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當幼稚園教師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" name="圖片 4" descr="\\192.9.210.142\sup_common\EDB\EDB_web 201415\graphics\illustration\adjusted\teach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316" y="1628800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求婚</a:t>
            </a:r>
          </a:p>
        </p:txBody>
      </p:sp>
      <p:pic>
        <p:nvPicPr>
          <p:cNvPr id="5" name="圖片 4" descr="\\192.9.210.142\sup_common\EDB\EDB_web 201415\graphics\illustration\adjusted\mar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四十歲仍單身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" name="圖片 4" descr="\\192.9.210.142\sup_common\EDB\EDB_web 201415\graphics\illustration\adjusted\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送花</a:t>
            </a:r>
          </a:p>
        </p:txBody>
      </p:sp>
      <p:pic>
        <p:nvPicPr>
          <p:cNvPr id="5" name="圖片 4" descr="\\192.9.210.142\sup_common\EDB\EDB_web 201415\graphics\illustration\adjusted\flow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75934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剃腋毛</a:t>
            </a:r>
          </a:p>
        </p:txBody>
      </p:sp>
      <p:pic>
        <p:nvPicPr>
          <p:cNvPr id="5" name="圖片 4" descr="\\192.9.210.142\sup_common\EDB\EDB_web 201415\graphics\illustration\adjusted\hai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59329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健身（渾身肌肉）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" name="圖片 4" descr="\\192.9.210.142\sup_common\EDB\EDB_web 201415\graphics\illustration\adjusted\GS_musc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977"/>
            <a:ext cx="6116044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化妝</a:t>
            </a:r>
          </a:p>
        </p:txBody>
      </p:sp>
      <p:pic>
        <p:nvPicPr>
          <p:cNvPr id="5" name="圖片 4" descr="\\192.9.210.142\sup_common\EDB\EDB_web 201415\graphics\illustration\adjusted\make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64687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在地盤工作</a:t>
            </a:r>
          </a:p>
        </p:txBody>
      </p:sp>
      <p:pic>
        <p:nvPicPr>
          <p:cNvPr id="4" name="圖片 3" descr="\\192.9.210.142\sup_common\EDB\EDB_web 201415\graphics\illustration\adjusted\GS_work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提出性要求</a:t>
            </a:r>
          </a:p>
        </p:txBody>
      </p:sp>
      <p:pic>
        <p:nvPicPr>
          <p:cNvPr id="3" name="圖片 2" descr="\\192.9.210.142\sup_common\EDB\EDB_web 201415\graphics\illustration\adjusted\b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刺繡</a:t>
            </a:r>
          </a:p>
        </p:txBody>
      </p:sp>
      <p:pic>
        <p:nvPicPr>
          <p:cNvPr id="3" name="圖片 2" descr="\\192.9.210.142\sup_common\EDB\EDB_web 201415\graphics\illustration\adjusted\se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學習</a:t>
            </a:r>
            <a:r>
              <a:rPr lang="zh-TW" altLang="zh-HK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目標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認識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何謂性別定型及性別定型偏見。</a:t>
            </a:r>
          </a:p>
          <a:p>
            <a:pPr marL="742950" lvl="0" indent="-742950">
              <a:buFont typeface="+mj-lt"/>
              <a:buAutoNum type="arabicPeriod"/>
            </a:pP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明白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性別定型可能為人帶來思想及行為上的限制。</a:t>
            </a:r>
          </a:p>
          <a:p>
            <a:pPr marL="742950" lvl="0" indent="-742950">
              <a:buFont typeface="+mj-lt"/>
              <a:buAutoNum type="arabicPeriod"/>
            </a:pP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學習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不純粹以性別判斷他人，尊重每個人的差異，包括性別氣質，以「平常心」的態度與他人相處，建立平等、互相尊重的人際關係。</a:t>
            </a:r>
          </a:p>
        </p:txBody>
      </p:sp>
    </p:spTree>
    <p:extLst>
      <p:ext uri="{BB962C8B-B14F-4D97-AF65-F5344CB8AC3E}">
        <p14:creationId xmlns:p14="http://schemas.microsoft.com/office/powerpoint/2010/main" val="12768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搬重物</a:t>
            </a:r>
          </a:p>
        </p:txBody>
      </p:sp>
      <p:pic>
        <p:nvPicPr>
          <p:cNvPr id="3" name="圖片 2" descr="\\192.9.210.142\sup_common\EDB\EDB_web 201415\graphics\illustration\adjusted\lo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抽煙</a:t>
            </a:r>
          </a:p>
        </p:txBody>
      </p:sp>
      <p:pic>
        <p:nvPicPr>
          <p:cNvPr id="3" name="圖片 2" descr="\\192.9.210.142\sup_common\EDB\EDB_web 201415\graphics\illustration\adjusted\smok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撒嬌</a:t>
            </a:r>
          </a:p>
        </p:txBody>
      </p:sp>
      <p:pic>
        <p:nvPicPr>
          <p:cNvPr id="3" name="圖片 2" descr="\\192.9.210.142\sup_common\EDB\EDB_web 201415\graphics\illustration\adjusted\ca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399" y="1615313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總結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性別定型有一定的功能，例如可以為人提供一個依循的典範，學習如何被社會大眾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認可</a:t>
            </a:r>
            <a:endParaRPr lang="en-US" altLang="zh-TW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但若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一成不變的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固守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性別定型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，對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不同性別採用不同的對待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標準，可能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已造成不公平、限制，甚至歧視等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。</a:t>
            </a:r>
            <a:endParaRPr lang="en-US" altLang="zh-TW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青少年宜多省思個人對不同性別的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想法，少些性別</a:t>
            </a:r>
            <a:r>
              <a:rPr lang="zh-TW" altLang="en-US">
                <a:latin typeface="華康中黑體" pitchFamily="49" charset="-120"/>
                <a:ea typeface="華康中黑體" pitchFamily="49" charset="-120"/>
              </a:rPr>
              <a:t>框框，多些自主選擇，我們才可以適才、適性的各展所長，免所性別不平等限制。</a:t>
            </a:r>
            <a:endParaRPr lang="zh-TW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4" name="Picture 3" descr="NA11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48722"/>
            <a:ext cx="1355172" cy="12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latin typeface="華康中黑體" pitchFamily="49" charset="-120"/>
              <a:ea typeface="華康中黑體" pitchFamily="49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latin typeface="華康中黑體" pitchFamily="49" charset="-120"/>
                <a:ea typeface="華康中黑體" pitchFamily="49" charset="-120"/>
              </a:rPr>
              <a:t>完</a:t>
            </a:r>
            <a:endParaRPr lang="zh-HK" altLang="en-US" sz="6000" dirty="0"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8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以下圖片帶出怎樣</a:t>
            </a:r>
            <a:r>
              <a:rPr lang="zh-TW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的訊息？</a:t>
            </a:r>
            <a:endParaRPr lang="zh-HK" alt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63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Picture 2" descr="\\192.9.210.142\sup_common\EDB\EDB_web 201415\graphics\illustration\adjusted\housew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08509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5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活動</a:t>
            </a:r>
            <a:r>
              <a:rPr lang="zh-TW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TW" alt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「男生</a:t>
            </a:r>
            <a:r>
              <a:rPr lang="zh-TW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女生可以麼？」</a:t>
            </a:r>
            <a:endParaRPr lang="zh-HK" alt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活動：「男生女生可以麼？」</a:t>
            </a:r>
            <a:endParaRPr lang="zh-HK" altLang="en-US" dirty="0">
              <a:solidFill>
                <a:srgbClr val="0070C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按抽到的性別來判斷，抽到的行為、狀況或</a:t>
            </a:r>
            <a:r>
              <a:rPr lang="zh-TW" altLang="en-US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職業：</a:t>
            </a:r>
            <a:endParaRPr lang="en-US" altLang="zh-TW" dirty="0" smtClean="0">
              <a:solidFill>
                <a:srgbClr val="0070C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0" indent="0">
              <a:buNone/>
            </a:pPr>
            <a:r>
              <a:rPr lang="en-US" altLang="zh-TW" sz="2800" dirty="0" err="1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i</a:t>
            </a:r>
            <a:r>
              <a:rPr lang="en-US" altLang="zh-TW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.	</a:t>
            </a: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對個別組員而言，是否可以接受</a:t>
            </a:r>
            <a:r>
              <a:rPr lang="zh-TW" altLang="en-US" sz="280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，</a:t>
            </a:r>
            <a:r>
              <a:rPr lang="zh-TW" altLang="en-US" sz="280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為甚麼</a:t>
            </a:r>
            <a:r>
              <a:rPr lang="en-US" altLang="zh-TW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ii.	</a:t>
            </a: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在現今社會上是否普遍獲得接受？</a:t>
            </a:r>
          </a:p>
          <a:p>
            <a:pPr marL="571500" indent="-571500">
              <a:buAutoNum type="romanLcPeriod" startAt="3"/>
            </a:pPr>
            <a:r>
              <a:rPr lang="zh-TW" altLang="en-US" sz="2800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 若</a:t>
            </a: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配上不同性別，社會的普遍接受程度會否</a:t>
            </a:r>
            <a:r>
              <a:rPr lang="zh-TW" altLang="en-US" sz="2800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馬 </a:t>
            </a:r>
            <a:endParaRPr lang="en-US" altLang="zh-TW" sz="2800" dirty="0" smtClean="0">
              <a:solidFill>
                <a:srgbClr val="0070C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     上</a:t>
            </a: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截然不同</a:t>
            </a:r>
            <a:r>
              <a:rPr lang="en-US" altLang="zh-TW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?</a:t>
            </a:r>
          </a:p>
          <a:p>
            <a:pPr marL="571500" indent="-571500">
              <a:buAutoNum type="romanLcPeriod" startAt="4"/>
            </a:pPr>
            <a:r>
              <a:rPr lang="zh-TW" altLang="en-US" sz="2800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  能否被接受的原因是否反映</a:t>
            </a: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出對男性或</a:t>
            </a:r>
            <a:r>
              <a:rPr lang="zh-TW" altLang="en-US" sz="2800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女性特     </a:t>
            </a: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2800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endParaRPr lang="en-US" altLang="zh-TW" sz="2800" dirty="0" smtClean="0">
              <a:solidFill>
                <a:srgbClr val="0070C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2800" dirty="0" smtClean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    定的</a:t>
            </a:r>
            <a:r>
              <a:rPr lang="zh-TW" altLang="en-US" sz="2800" dirty="0">
                <a:solidFill>
                  <a:srgbClr val="0070C0"/>
                </a:solidFill>
                <a:latin typeface="華康中黑體" pitchFamily="49" charset="-120"/>
                <a:ea typeface="華康中黑體" pitchFamily="49" charset="-120"/>
              </a:rPr>
              <a:t>期望或定型？</a:t>
            </a:r>
          </a:p>
          <a:p>
            <a:pPr marL="0" indent="0">
              <a:buNone/>
            </a:pPr>
            <a:endParaRPr lang="zh-TW" altLang="en-US" dirty="0">
              <a:solidFill>
                <a:srgbClr val="0070C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5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穿粉紅色</a:t>
            </a:r>
          </a:p>
        </p:txBody>
      </p:sp>
      <p:pic>
        <p:nvPicPr>
          <p:cNvPr id="6" name="圖片 5" descr="\\192.9.210.142\sup_common\EDB\EDB_web 201415\graphics\illustration\adjusted\pin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1628800"/>
            <a:ext cx="6116584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4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剃光頭</a:t>
            </a:r>
          </a:p>
        </p:txBody>
      </p:sp>
      <p:pic>
        <p:nvPicPr>
          <p:cNvPr id="4" name="圖片 3" descr="\\192.9.210.142\sup_common\EDB\EDB_web 201415\graphics\illustration\adjusted\bal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2123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8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留守家中照顧子女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" name="圖片 4" descr="\\192.9.210.142\sup_common\EDB\EDB_web 201415\graphics\illustration\adjusted\b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611859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237</Words>
  <Application>Microsoft Office PowerPoint</Application>
  <PresentationFormat>如螢幕大小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學習目標</vt:lpstr>
      <vt:lpstr>以下圖片帶出怎樣的訊息？</vt:lpstr>
      <vt:lpstr>PowerPoint 簡報</vt:lpstr>
      <vt:lpstr>活動：「男生女生可以麼？」</vt:lpstr>
      <vt:lpstr>活動：「男生女生可以麼？」</vt:lpstr>
      <vt:lpstr>穿粉紅色</vt:lpstr>
      <vt:lpstr>剃光頭</vt:lpstr>
      <vt:lpstr>留守家中照顧子女</vt:lpstr>
      <vt:lpstr>當幼稚園教師</vt:lpstr>
      <vt:lpstr>求婚</vt:lpstr>
      <vt:lpstr>四十歲仍單身</vt:lpstr>
      <vt:lpstr>送花</vt:lpstr>
      <vt:lpstr>剃腋毛</vt:lpstr>
      <vt:lpstr>健身（渾身肌肉）</vt:lpstr>
      <vt:lpstr>化妝</vt:lpstr>
      <vt:lpstr>在地盤工作</vt:lpstr>
      <vt:lpstr>提出性要求</vt:lpstr>
      <vt:lpstr>刺繡</vt:lpstr>
      <vt:lpstr>搬重物</vt:lpstr>
      <vt:lpstr>抽煙</vt:lpstr>
      <vt:lpstr>撒嬌</vt:lpstr>
      <vt:lpstr>總結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Kit Ling</dc:creator>
  <cp:lastModifiedBy>LIU, Kong-sum Louis</cp:lastModifiedBy>
  <cp:revision>54</cp:revision>
  <cp:lastPrinted>2015-12-14T04:03:53Z</cp:lastPrinted>
  <dcterms:created xsi:type="dcterms:W3CDTF">2015-02-27T09:36:47Z</dcterms:created>
  <dcterms:modified xsi:type="dcterms:W3CDTF">2015-12-17T04:16:26Z</dcterms:modified>
</cp:coreProperties>
</file>