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0"/>
  </p:handoutMasterIdLst>
  <p:sldIdLst>
    <p:sldId id="275" r:id="rId2"/>
    <p:sldId id="286" r:id="rId3"/>
    <p:sldId id="276" r:id="rId4"/>
    <p:sldId id="278" r:id="rId5"/>
    <p:sldId id="279" r:id="rId6"/>
    <p:sldId id="280" r:id="rId7"/>
    <p:sldId id="282" r:id="rId8"/>
    <p:sldId id="281" r:id="rId9"/>
  </p:sldIdLst>
  <p:sldSz cx="18288000" cy="10287000"/>
  <p:notesSz cx="6669088" cy="9926638"/>
  <p:embeddedFontLst>
    <p:embeddedFont>
      <p:font typeface="王漢宗顏楷體" panose="02020500000000000000" charset="-12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標楷體" panose="03000509000000000000" pitchFamily="65" charset="-12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6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2BEA7-053D-437B-9C9E-BED764F95F8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5C946-92E4-4759-9E9E-A54CC74D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82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hyperlink" Target="https://emm.edcity.hk/media/%E5%AD%94%E8%9E%8D%E5%AE%B6%E7%9A%84%E5%BA%AD%E9%99%A2/1_x9di6oyv?ed=77" TargetMode="External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6.svg"/><Relationship Id="rId5" Type="http://schemas.openxmlformats.org/officeDocument/2006/relationships/image" Target="../media/image33.svg"/><Relationship Id="rId10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-887289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9877" y="3398638"/>
            <a:ext cx="14073139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dirty="0">
                <a:solidFill>
                  <a:srgbClr val="000000"/>
                </a:solidFill>
                <a:ea typeface="王漢宗顏楷體"/>
              </a:rPr>
              <a:t>中華傳統美德</a:t>
            </a:r>
            <a:r>
              <a:rPr lang="en-US" altLang="zh-HK" sz="10725" dirty="0" err="1">
                <a:solidFill>
                  <a:srgbClr val="000000"/>
                </a:solidFill>
                <a:ea typeface="王漢宗顏楷體"/>
              </a:rPr>
              <a:t>故事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r>
              <a:rPr lang="en-US" sz="10725" dirty="0" err="1">
                <a:solidFill>
                  <a:srgbClr val="000000"/>
                </a:solidFill>
                <a:ea typeface="王漢宗顏楷體"/>
              </a:rPr>
              <a:t>孔融讓梨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endParaRPr lang="en-US" sz="10725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91271" y="5315398"/>
            <a:ext cx="5469886" cy="3431110"/>
          </a:xfrm>
          <a:custGeom>
            <a:avLst/>
            <a:gdLst/>
            <a:ahLst/>
            <a:cxnLst/>
            <a:rect l="l" t="t" r="r" b="b"/>
            <a:pathLst>
              <a:path w="5469886" h="3431110">
                <a:moveTo>
                  <a:pt x="0" y="0"/>
                </a:moveTo>
                <a:lnTo>
                  <a:pt x="5469886" y="0"/>
                </a:lnTo>
                <a:lnTo>
                  <a:pt x="5469886" y="3431110"/>
                </a:lnTo>
                <a:lnTo>
                  <a:pt x="0" y="3431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627996"/>
            <a:ext cx="3821620" cy="411480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6978" y="4625300"/>
            <a:ext cx="2842064" cy="3060096"/>
          </a:xfrm>
          <a:custGeom>
            <a:avLst/>
            <a:gdLst/>
            <a:ahLst/>
            <a:cxnLst/>
            <a:rect l="l" t="t" r="r" b="b"/>
            <a:pathLst>
              <a:path w="2842064" h="3060096">
                <a:moveTo>
                  <a:pt x="0" y="0"/>
                </a:moveTo>
                <a:lnTo>
                  <a:pt x="2842064" y="0"/>
                </a:lnTo>
                <a:lnTo>
                  <a:pt x="2842064" y="3060096"/>
                </a:lnTo>
                <a:lnTo>
                  <a:pt x="0" y="3060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959227" y="7617132"/>
            <a:ext cx="3464379" cy="2247516"/>
          </a:xfrm>
          <a:custGeom>
            <a:avLst/>
            <a:gdLst/>
            <a:ahLst/>
            <a:cxnLst/>
            <a:rect l="l" t="t" r="r" b="b"/>
            <a:pathLst>
              <a:path w="3464379" h="2247516">
                <a:moveTo>
                  <a:pt x="0" y="0"/>
                </a:moveTo>
                <a:lnTo>
                  <a:pt x="3464379" y="0"/>
                </a:lnTo>
                <a:lnTo>
                  <a:pt x="3464379" y="2247516"/>
                </a:lnTo>
                <a:lnTo>
                  <a:pt x="0" y="22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8554">
            <a:off x="16167282" y="6597302"/>
            <a:ext cx="919982" cy="1368003"/>
          </a:xfrm>
          <a:custGeom>
            <a:avLst/>
            <a:gdLst/>
            <a:ahLst/>
            <a:cxnLst/>
            <a:rect l="l" t="t" r="r" b="b"/>
            <a:pathLst>
              <a:path w="919982" h="1368003">
                <a:moveTo>
                  <a:pt x="0" y="0"/>
                </a:moveTo>
                <a:lnTo>
                  <a:pt x="919982" y="0"/>
                </a:lnTo>
                <a:lnTo>
                  <a:pt x="919982" y="1368003"/>
                </a:lnTo>
                <a:lnTo>
                  <a:pt x="0" y="136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47164">
            <a:off x="14162702" y="6929927"/>
            <a:ext cx="909968" cy="1022342"/>
          </a:xfrm>
          <a:custGeom>
            <a:avLst/>
            <a:gdLst/>
            <a:ahLst/>
            <a:cxnLst/>
            <a:rect l="l" t="t" r="r" b="b"/>
            <a:pathLst>
              <a:path w="909968" h="1022342">
                <a:moveTo>
                  <a:pt x="0" y="0"/>
                </a:moveTo>
                <a:lnTo>
                  <a:pt x="909967" y="0"/>
                </a:lnTo>
                <a:lnTo>
                  <a:pt x="909967" y="1022342"/>
                </a:lnTo>
                <a:lnTo>
                  <a:pt x="0" y="1022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2354"/>
            </a:stretch>
          </a:blipFill>
        </p:spPr>
      </p:sp>
      <p:sp>
        <p:nvSpPr>
          <p:cNvPr id="8" name="Freeform 8"/>
          <p:cNvSpPr/>
          <p:nvPr/>
        </p:nvSpPr>
        <p:spPr>
          <a:xfrm rot="-1247362">
            <a:off x="14771960" y="6643609"/>
            <a:ext cx="1068587" cy="1302728"/>
          </a:xfrm>
          <a:custGeom>
            <a:avLst/>
            <a:gdLst/>
            <a:ahLst/>
            <a:cxnLst/>
            <a:rect l="l" t="t" r="r" b="b"/>
            <a:pathLst>
              <a:path w="1068587" h="1302728">
                <a:moveTo>
                  <a:pt x="0" y="0"/>
                </a:moveTo>
                <a:lnTo>
                  <a:pt x="1068586" y="0"/>
                </a:lnTo>
                <a:lnTo>
                  <a:pt x="1068586" y="1302728"/>
                </a:lnTo>
                <a:lnTo>
                  <a:pt x="0" y="130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219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06253" y="6788630"/>
            <a:ext cx="883789" cy="1314185"/>
          </a:xfrm>
          <a:custGeom>
            <a:avLst/>
            <a:gdLst/>
            <a:ahLst/>
            <a:cxnLst/>
            <a:rect l="l" t="t" r="r" b="b"/>
            <a:pathLst>
              <a:path w="883789" h="1314185">
                <a:moveTo>
                  <a:pt x="0" y="0"/>
                </a:moveTo>
                <a:lnTo>
                  <a:pt x="883790" y="0"/>
                </a:lnTo>
                <a:lnTo>
                  <a:pt x="883790" y="1314185"/>
                </a:lnTo>
                <a:lnTo>
                  <a:pt x="0" y="1314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4075">
            <a:off x="15792547" y="7128408"/>
            <a:ext cx="880098" cy="932771"/>
          </a:xfrm>
          <a:custGeom>
            <a:avLst/>
            <a:gdLst/>
            <a:ahLst/>
            <a:cxnLst/>
            <a:rect l="l" t="t" r="r" b="b"/>
            <a:pathLst>
              <a:path w="880098" h="932771">
                <a:moveTo>
                  <a:pt x="0" y="0"/>
                </a:moveTo>
                <a:lnTo>
                  <a:pt x="880098" y="0"/>
                </a:lnTo>
                <a:lnTo>
                  <a:pt x="880098" y="932771"/>
                </a:lnTo>
                <a:lnTo>
                  <a:pt x="0" y="932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861" b="-4291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4266" y="7178579"/>
            <a:ext cx="817566" cy="924236"/>
          </a:xfrm>
          <a:custGeom>
            <a:avLst/>
            <a:gdLst/>
            <a:ahLst/>
            <a:cxnLst/>
            <a:rect l="l" t="t" r="r" b="b"/>
            <a:pathLst>
              <a:path w="817566" h="924236">
                <a:moveTo>
                  <a:pt x="0" y="0"/>
                </a:moveTo>
                <a:lnTo>
                  <a:pt x="817566" y="0"/>
                </a:lnTo>
                <a:lnTo>
                  <a:pt x="817566" y="924236"/>
                </a:lnTo>
                <a:lnTo>
                  <a:pt x="0" y="924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315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14191" y="7216205"/>
            <a:ext cx="733956" cy="886610"/>
          </a:xfrm>
          <a:custGeom>
            <a:avLst/>
            <a:gdLst/>
            <a:ahLst/>
            <a:cxnLst/>
            <a:rect l="l" t="t" r="r" b="b"/>
            <a:pathLst>
              <a:path w="733956" h="886610">
                <a:moveTo>
                  <a:pt x="0" y="0"/>
                </a:moveTo>
                <a:lnTo>
                  <a:pt x="733957" y="0"/>
                </a:lnTo>
                <a:lnTo>
                  <a:pt x="733957" y="886610"/>
                </a:lnTo>
                <a:lnTo>
                  <a:pt x="0" y="8866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1061" b="-24403"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381000" y="620737"/>
            <a:ext cx="92202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dirty="0">
                <a:solidFill>
                  <a:srgbClr val="6B2E00"/>
                </a:solidFill>
                <a:latin typeface="王漢宗顏楷體"/>
                <a:ea typeface="王漢宗顏楷體"/>
              </a:rPr>
              <a:t>學生在家中預先看短片：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6B2E00"/>
              </a:solidFill>
              <a:effectLst/>
              <a:uLnTx/>
              <a:uFillTx/>
              <a:latin typeface="王漢宗顏楷體"/>
              <a:ea typeface="王漢宗顏楷體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2000" y="2095500"/>
            <a:ext cx="144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000">
                <a:solidFill>
                  <a:srgbClr val="000000"/>
                </a:solidFill>
                <a:ea typeface="王漢宗顏楷體"/>
              </a:rPr>
              <a:t>尋找孔融</a:t>
            </a:r>
            <a:endParaRPr lang="zh-TW" altLang="en-US" sz="4000" dirty="0">
              <a:solidFill>
                <a:srgbClr val="000000"/>
              </a:solidFill>
              <a:ea typeface="王漢宗顏楷體"/>
            </a:endParaRPr>
          </a:p>
          <a:p>
            <a:pPr>
              <a:spcBef>
                <a:spcPct val="0"/>
              </a:spcBef>
            </a:pPr>
            <a:r>
              <a:rPr lang="en-US" altLang="zh-HK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https://emm.edcity.hk/media/%E5%AD%94%E8%9E%8D%E5%AE%B6%E7%9A%84%E5%BA%AD%E9%99%A2/1_x9di6oyv?ed=77</a:t>
            </a:r>
            <a:endParaRPr lang="en-US" altLang="zh-H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圖片 21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72173" y="4554359"/>
            <a:ext cx="9144000" cy="54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9131" y="6309887"/>
            <a:ext cx="3605705" cy="3642126"/>
          </a:xfrm>
          <a:custGeom>
            <a:avLst/>
            <a:gdLst/>
            <a:ahLst/>
            <a:cxnLst/>
            <a:rect l="l" t="t" r="r" b="b"/>
            <a:pathLst>
              <a:path w="3605705" h="3642126">
                <a:moveTo>
                  <a:pt x="0" y="0"/>
                </a:moveTo>
                <a:lnTo>
                  <a:pt x="3605705" y="0"/>
                </a:lnTo>
                <a:lnTo>
                  <a:pt x="3605705" y="3642126"/>
                </a:lnTo>
                <a:lnTo>
                  <a:pt x="0" y="3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16672" y="1693342"/>
            <a:ext cx="14249400" cy="687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</a:pPr>
            <a:r>
              <a:rPr lang="en-US" sz="7693" dirty="0" err="1">
                <a:solidFill>
                  <a:srgbClr val="000000"/>
                </a:solidFill>
                <a:ea typeface="王漢宗顏楷體"/>
              </a:rPr>
              <a:t>孔融在家中排行第六</a:t>
            </a:r>
            <a:r>
              <a:rPr lang="en-US" sz="76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771"/>
              </a:lnSpc>
            </a:pPr>
            <a:r>
              <a:rPr lang="en-US" sz="7693" dirty="0" err="1">
                <a:solidFill>
                  <a:srgbClr val="000000"/>
                </a:solidFill>
                <a:ea typeface="王漢宗顏楷體"/>
              </a:rPr>
              <a:t>他有五個哥哥和一個弟弟</a:t>
            </a:r>
            <a:r>
              <a:rPr lang="en-US" sz="7693" dirty="0">
                <a:solidFill>
                  <a:srgbClr val="000000"/>
                </a:solidFill>
                <a:ea typeface="王漢宗顏楷體"/>
              </a:rPr>
              <a:t>。</a:t>
            </a:r>
            <a:endParaRPr lang="en-US" altLang="zh-HK" sz="8000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altLang="zh-HK" sz="8000" dirty="0" err="1">
                <a:solidFill>
                  <a:srgbClr val="000000"/>
                </a:solidFill>
                <a:ea typeface="王漢宗顏楷體"/>
              </a:rPr>
              <a:t>有客人送給他們家一籃又大又香的梨子</a:t>
            </a:r>
            <a:r>
              <a:rPr lang="en-US" altLang="zh-HK" sz="8000" dirty="0">
                <a:solidFill>
                  <a:srgbClr val="000000"/>
                </a:solidFill>
                <a:ea typeface="王漢宗顏楷體"/>
              </a:rPr>
              <a:t> 。</a:t>
            </a:r>
            <a:endParaRPr lang="en-US" sz="7693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0771"/>
              </a:lnSpc>
              <a:spcBef>
                <a:spcPct val="0"/>
              </a:spcBef>
            </a:pPr>
            <a:endParaRPr lang="en-US" sz="76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5544800" y="2171700"/>
            <a:ext cx="2511569" cy="2536938"/>
          </a:xfrm>
          <a:custGeom>
            <a:avLst/>
            <a:gdLst/>
            <a:ahLst/>
            <a:cxnLst/>
            <a:rect l="l" t="t" r="r" b="b"/>
            <a:pathLst>
              <a:path w="2511569" h="2536938">
                <a:moveTo>
                  <a:pt x="2511569" y="0"/>
                </a:moveTo>
                <a:lnTo>
                  <a:pt x="0" y="0"/>
                </a:lnTo>
                <a:lnTo>
                  <a:pt x="0" y="2536938"/>
                </a:lnTo>
                <a:lnTo>
                  <a:pt x="2511569" y="2536938"/>
                </a:lnTo>
                <a:lnTo>
                  <a:pt x="251156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2375572"/>
            <a:ext cx="3190875" cy="5448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3" name="Freeform 3"/>
          <p:cNvSpPr/>
          <p:nvPr/>
        </p:nvSpPr>
        <p:spPr>
          <a:xfrm>
            <a:off x="2940926" y="7019042"/>
            <a:ext cx="1762497" cy="2620813"/>
          </a:xfrm>
          <a:custGeom>
            <a:avLst/>
            <a:gdLst/>
            <a:ahLst/>
            <a:cxnLst/>
            <a:rect l="l" t="t" r="r" b="b"/>
            <a:pathLst>
              <a:path w="1762497" h="2620813">
                <a:moveTo>
                  <a:pt x="0" y="0"/>
                </a:moveTo>
                <a:lnTo>
                  <a:pt x="1762497" y="0"/>
                </a:lnTo>
                <a:lnTo>
                  <a:pt x="1762497" y="2620813"/>
                </a:lnTo>
                <a:lnTo>
                  <a:pt x="0" y="262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45113" y="7352746"/>
            <a:ext cx="1538081" cy="2287109"/>
          </a:xfrm>
          <a:custGeom>
            <a:avLst/>
            <a:gdLst/>
            <a:ahLst/>
            <a:cxnLst/>
            <a:rect l="l" t="t" r="r" b="b"/>
            <a:pathLst>
              <a:path w="1538081" h="2287109">
                <a:moveTo>
                  <a:pt x="0" y="0"/>
                </a:moveTo>
                <a:lnTo>
                  <a:pt x="1538081" y="0"/>
                </a:lnTo>
                <a:lnTo>
                  <a:pt x="1538081" y="2287109"/>
                </a:lnTo>
                <a:lnTo>
                  <a:pt x="0" y="2287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47568" y="7278668"/>
            <a:ext cx="1565326" cy="2361187"/>
          </a:xfrm>
          <a:custGeom>
            <a:avLst/>
            <a:gdLst/>
            <a:ahLst/>
            <a:cxnLst/>
            <a:rect l="l" t="t" r="r" b="b"/>
            <a:pathLst>
              <a:path w="1565326" h="2361187">
                <a:moveTo>
                  <a:pt x="0" y="0"/>
                </a:moveTo>
                <a:lnTo>
                  <a:pt x="1565326" y="0"/>
                </a:lnTo>
                <a:lnTo>
                  <a:pt x="1565326" y="2361187"/>
                </a:lnTo>
                <a:lnTo>
                  <a:pt x="0" y="2361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57250" y="7075785"/>
            <a:ext cx="1724337" cy="2564070"/>
          </a:xfrm>
          <a:custGeom>
            <a:avLst/>
            <a:gdLst/>
            <a:ahLst/>
            <a:cxnLst/>
            <a:rect l="l" t="t" r="r" b="b"/>
            <a:pathLst>
              <a:path w="1724337" h="2564070">
                <a:moveTo>
                  <a:pt x="0" y="0"/>
                </a:moveTo>
                <a:lnTo>
                  <a:pt x="1724337" y="0"/>
                </a:lnTo>
                <a:lnTo>
                  <a:pt x="1724337" y="2564070"/>
                </a:lnTo>
                <a:lnTo>
                  <a:pt x="0" y="2564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943" y="8012025"/>
            <a:ext cx="1090453" cy="1627830"/>
          </a:xfrm>
          <a:custGeom>
            <a:avLst/>
            <a:gdLst/>
            <a:ahLst/>
            <a:cxnLst/>
            <a:rect l="l" t="t" r="r" b="b"/>
            <a:pathLst>
              <a:path w="1090453" h="1627830">
                <a:moveTo>
                  <a:pt x="0" y="0"/>
                </a:moveTo>
                <a:lnTo>
                  <a:pt x="1090453" y="0"/>
                </a:lnTo>
                <a:lnTo>
                  <a:pt x="1090453" y="1627830"/>
                </a:lnTo>
                <a:lnTo>
                  <a:pt x="0" y="162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60752" y="7493740"/>
            <a:ext cx="1440263" cy="2146115"/>
          </a:xfrm>
          <a:custGeom>
            <a:avLst/>
            <a:gdLst/>
            <a:ahLst/>
            <a:cxnLst/>
            <a:rect l="l" t="t" r="r" b="b"/>
            <a:pathLst>
              <a:path w="1440263" h="2146115">
                <a:moveTo>
                  <a:pt x="0" y="0"/>
                </a:moveTo>
                <a:lnTo>
                  <a:pt x="1440263" y="0"/>
                </a:lnTo>
                <a:lnTo>
                  <a:pt x="1440263" y="2146115"/>
                </a:lnTo>
                <a:lnTo>
                  <a:pt x="0" y="2146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21016" y="7278668"/>
            <a:ext cx="1626058" cy="2417930"/>
          </a:xfrm>
          <a:custGeom>
            <a:avLst/>
            <a:gdLst/>
            <a:ahLst/>
            <a:cxnLst/>
            <a:rect l="l" t="t" r="r" b="b"/>
            <a:pathLst>
              <a:path w="1626058" h="2417930">
                <a:moveTo>
                  <a:pt x="0" y="0"/>
                </a:moveTo>
                <a:lnTo>
                  <a:pt x="1626058" y="0"/>
                </a:lnTo>
                <a:lnTo>
                  <a:pt x="1626058" y="2417930"/>
                </a:lnTo>
                <a:lnTo>
                  <a:pt x="0" y="241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10953" y="2010981"/>
            <a:ext cx="14466094" cy="385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如果你是</a:t>
            </a:r>
            <a:r>
              <a:rPr lang="en-US" altLang="zh-HK" sz="7200" dirty="0" err="1">
                <a:solidFill>
                  <a:srgbClr val="000000"/>
                </a:solidFill>
                <a:ea typeface="王漢宗顏楷體"/>
              </a:rPr>
              <a:t>四歲</a:t>
            </a:r>
            <a:r>
              <a:rPr lang="zh-HK" altLang="en-US" sz="7200" dirty="0">
                <a:solidFill>
                  <a:srgbClr val="000000"/>
                </a:solidFill>
                <a:ea typeface="王漢宗顏楷體"/>
              </a:rPr>
              <a:t>的</a:t>
            </a: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孔融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你會選擇拿哪一個梨子給自己呢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5893" dirty="0">
                <a:solidFill>
                  <a:srgbClr val="ED1C24"/>
                </a:solidFill>
                <a:ea typeface="王漢宗顏楷體"/>
              </a:rPr>
              <a:t>（</a:t>
            </a:r>
            <a:r>
              <a:rPr lang="en-US" sz="5893" dirty="0" err="1">
                <a:solidFill>
                  <a:srgbClr val="ED1C24"/>
                </a:solidFill>
                <a:ea typeface="王漢宗顏楷體"/>
              </a:rPr>
              <a:t>餘下的梨子會分給五個哥哥和一個弟弟</a:t>
            </a:r>
            <a:r>
              <a:rPr lang="en-US" sz="5893" dirty="0">
                <a:solidFill>
                  <a:srgbClr val="ED1C24"/>
                </a:solidFill>
                <a:ea typeface="王漢宗顏楷體"/>
              </a:rPr>
              <a:t>）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733007" y="1519034"/>
            <a:ext cx="4798811" cy="5230312"/>
          </a:xfrm>
          <a:custGeom>
            <a:avLst/>
            <a:gdLst/>
            <a:ahLst/>
            <a:cxnLst/>
            <a:rect l="l" t="t" r="r" b="b"/>
            <a:pathLst>
              <a:path w="4798811" h="5230312">
                <a:moveTo>
                  <a:pt x="0" y="0"/>
                </a:moveTo>
                <a:lnTo>
                  <a:pt x="4798811" y="0"/>
                </a:lnTo>
                <a:lnTo>
                  <a:pt x="4798811" y="5230312"/>
                </a:lnTo>
                <a:lnTo>
                  <a:pt x="0" y="5230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2269293" y="1800450"/>
            <a:ext cx="4529503" cy="4936788"/>
          </a:xfrm>
          <a:custGeom>
            <a:avLst/>
            <a:gdLst/>
            <a:ahLst/>
            <a:cxnLst/>
            <a:rect l="l" t="t" r="r" b="b"/>
            <a:pathLst>
              <a:path w="4529503" h="4936788">
                <a:moveTo>
                  <a:pt x="0" y="0"/>
                </a:moveTo>
                <a:lnTo>
                  <a:pt x="4529504" y="0"/>
                </a:lnTo>
                <a:lnTo>
                  <a:pt x="4529504" y="4936788"/>
                </a:lnTo>
                <a:lnTo>
                  <a:pt x="0" y="493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27" l="9851" r="97015">
                        <a14:foregroundMark x1="41493" y1="85490" x2="41791" y2="93531"/>
                        <a14:foregroundMark x1="60000" y1="85839" x2="61493" y2="93531"/>
                        <a14:foregroundMark x1="40299" y1="96329" x2="42687" y2="96329"/>
                        <a14:foregroundMark x1="60299" y1="94580" x2="63881" y2="94580"/>
                        <a14:backgroundMark x1="75522" y1="34266" x2="79403" y2="29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23909" y="6623254"/>
            <a:ext cx="1755859" cy="299806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315200" y="6774587"/>
            <a:ext cx="363143" cy="542100"/>
          </a:xfrm>
          <a:custGeom>
            <a:avLst/>
            <a:gdLst/>
            <a:ahLst/>
            <a:cxnLst/>
            <a:rect l="l" t="t" r="r" b="b"/>
            <a:pathLst>
              <a:path w="363143" h="542100">
                <a:moveTo>
                  <a:pt x="0" y="0"/>
                </a:moveTo>
                <a:lnTo>
                  <a:pt x="363143" y="0"/>
                </a:lnTo>
                <a:lnTo>
                  <a:pt x="363143" y="542100"/>
                </a:lnTo>
                <a:lnTo>
                  <a:pt x="0" y="54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0" y="-50032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0" y="0"/>
                </a:moveTo>
                <a:lnTo>
                  <a:pt x="7315200" y="0"/>
                </a:lnTo>
                <a:lnTo>
                  <a:pt x="7315200" y="3298491"/>
                </a:lnTo>
                <a:lnTo>
                  <a:pt x="0" y="329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10952857" y="6981879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7315200" y="3298491"/>
                </a:moveTo>
                <a:lnTo>
                  <a:pt x="0" y="3298491"/>
                </a:lnTo>
                <a:lnTo>
                  <a:pt x="0" y="0"/>
                </a:lnTo>
                <a:lnTo>
                  <a:pt x="7315200" y="0"/>
                </a:lnTo>
                <a:lnTo>
                  <a:pt x="7315200" y="32984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673335"/>
            <a:ext cx="5425223" cy="2719393"/>
          </a:xfrm>
          <a:custGeom>
            <a:avLst/>
            <a:gdLst/>
            <a:ahLst/>
            <a:cxnLst/>
            <a:rect l="l" t="t" r="r" b="b"/>
            <a:pathLst>
              <a:path w="5425223" h="2719393">
                <a:moveTo>
                  <a:pt x="0" y="0"/>
                </a:moveTo>
                <a:lnTo>
                  <a:pt x="5425223" y="0"/>
                </a:lnTo>
                <a:lnTo>
                  <a:pt x="5425223" y="2719393"/>
                </a:lnTo>
                <a:lnTo>
                  <a:pt x="0" y="2719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745" y="3034012"/>
            <a:ext cx="17359312" cy="278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最後，他只拿了一個最小的梨子給自己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把香甜的大梨子都留給哥哥和弟弟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8" name="Freeform 8"/>
          <p:cNvSpPr/>
          <p:nvPr/>
        </p:nvSpPr>
        <p:spPr>
          <a:xfrm>
            <a:off x="1828013" y="7224385"/>
            <a:ext cx="591041" cy="878872"/>
          </a:xfrm>
          <a:custGeom>
            <a:avLst/>
            <a:gdLst/>
            <a:ahLst/>
            <a:cxnLst/>
            <a:rect l="l" t="t" r="r" b="b"/>
            <a:pathLst>
              <a:path w="591041" h="878872">
                <a:moveTo>
                  <a:pt x="0" y="0"/>
                </a:moveTo>
                <a:lnTo>
                  <a:pt x="591042" y="0"/>
                </a:lnTo>
                <a:lnTo>
                  <a:pt x="591042" y="878872"/>
                </a:lnTo>
                <a:lnTo>
                  <a:pt x="0" y="878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3638" y="7323608"/>
            <a:ext cx="524314" cy="779649"/>
          </a:xfrm>
          <a:custGeom>
            <a:avLst/>
            <a:gdLst/>
            <a:ahLst/>
            <a:cxnLst/>
            <a:rect l="l" t="t" r="r" b="b"/>
            <a:pathLst>
              <a:path w="524314" h="779649">
                <a:moveTo>
                  <a:pt x="0" y="0"/>
                </a:moveTo>
                <a:lnTo>
                  <a:pt x="524314" y="0"/>
                </a:lnTo>
                <a:lnTo>
                  <a:pt x="524314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04545" y="7311449"/>
            <a:ext cx="524922" cy="791808"/>
          </a:xfrm>
          <a:custGeom>
            <a:avLst/>
            <a:gdLst/>
            <a:ahLst/>
            <a:cxnLst/>
            <a:rect l="l" t="t" r="r" b="b"/>
            <a:pathLst>
              <a:path w="524922" h="791808">
                <a:moveTo>
                  <a:pt x="0" y="0"/>
                </a:moveTo>
                <a:lnTo>
                  <a:pt x="524922" y="0"/>
                </a:lnTo>
                <a:lnTo>
                  <a:pt x="524922" y="791808"/>
                </a:lnTo>
                <a:lnTo>
                  <a:pt x="0" y="79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44944" y="7243413"/>
            <a:ext cx="578245" cy="859843"/>
          </a:xfrm>
          <a:custGeom>
            <a:avLst/>
            <a:gdLst/>
            <a:ahLst/>
            <a:cxnLst/>
            <a:rect l="l" t="t" r="r" b="b"/>
            <a:pathLst>
              <a:path w="578245" h="859843">
                <a:moveTo>
                  <a:pt x="0" y="0"/>
                </a:moveTo>
                <a:lnTo>
                  <a:pt x="578245" y="0"/>
                </a:lnTo>
                <a:lnTo>
                  <a:pt x="578245" y="859844"/>
                </a:lnTo>
                <a:lnTo>
                  <a:pt x="0" y="859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19819" y="7323608"/>
            <a:ext cx="523224" cy="779649"/>
          </a:xfrm>
          <a:custGeom>
            <a:avLst/>
            <a:gdLst/>
            <a:ahLst/>
            <a:cxnLst/>
            <a:rect l="l" t="t" r="r" b="b"/>
            <a:pathLst>
              <a:path w="523224" h="779649">
                <a:moveTo>
                  <a:pt x="0" y="0"/>
                </a:moveTo>
                <a:lnTo>
                  <a:pt x="523225" y="0"/>
                </a:lnTo>
                <a:lnTo>
                  <a:pt x="523225" y="779649"/>
                </a:lnTo>
                <a:lnTo>
                  <a:pt x="0" y="77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3044" y="7311449"/>
            <a:ext cx="545288" cy="810837"/>
          </a:xfrm>
          <a:custGeom>
            <a:avLst/>
            <a:gdLst/>
            <a:ahLst/>
            <a:cxnLst/>
            <a:rect l="l" t="t" r="r" b="b"/>
            <a:pathLst>
              <a:path w="545288" h="810837">
                <a:moveTo>
                  <a:pt x="0" y="0"/>
                </a:moveTo>
                <a:lnTo>
                  <a:pt x="545287" y="0"/>
                </a:lnTo>
                <a:lnTo>
                  <a:pt x="545287" y="810836"/>
                </a:lnTo>
                <a:lnTo>
                  <a:pt x="0" y="81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44932" y="669616"/>
            <a:ext cx="1223812" cy="1819795"/>
          </a:xfrm>
          <a:custGeom>
            <a:avLst/>
            <a:gdLst/>
            <a:ahLst/>
            <a:cxnLst/>
            <a:rect l="l" t="t" r="r" b="b"/>
            <a:pathLst>
              <a:path w="1223812" h="1819795">
                <a:moveTo>
                  <a:pt x="0" y="0"/>
                </a:moveTo>
                <a:lnTo>
                  <a:pt x="1223812" y="0"/>
                </a:lnTo>
                <a:lnTo>
                  <a:pt x="1223812" y="1819795"/>
                </a:lnTo>
                <a:lnTo>
                  <a:pt x="0" y="1819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06001" y="901327"/>
            <a:ext cx="1067986" cy="1588084"/>
          </a:xfrm>
          <a:custGeom>
            <a:avLst/>
            <a:gdLst/>
            <a:ahLst/>
            <a:cxnLst/>
            <a:rect l="l" t="t" r="r" b="b"/>
            <a:pathLst>
              <a:path w="1067986" h="1588084">
                <a:moveTo>
                  <a:pt x="0" y="0"/>
                </a:moveTo>
                <a:lnTo>
                  <a:pt x="1067987" y="0"/>
                </a:lnTo>
                <a:lnTo>
                  <a:pt x="1067987" y="1588084"/>
                </a:lnTo>
                <a:lnTo>
                  <a:pt x="0" y="158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88123" y="849890"/>
            <a:ext cx="1086904" cy="1639521"/>
          </a:xfrm>
          <a:custGeom>
            <a:avLst/>
            <a:gdLst/>
            <a:ahLst/>
            <a:cxnLst/>
            <a:rect l="l" t="t" r="r" b="b"/>
            <a:pathLst>
              <a:path w="1086904" h="1639521">
                <a:moveTo>
                  <a:pt x="0" y="0"/>
                </a:moveTo>
                <a:lnTo>
                  <a:pt x="1086904" y="0"/>
                </a:lnTo>
                <a:lnTo>
                  <a:pt x="1086904" y="1639521"/>
                </a:lnTo>
                <a:lnTo>
                  <a:pt x="0" y="1639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4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14135" y="709016"/>
            <a:ext cx="1197316" cy="1780395"/>
          </a:xfrm>
          <a:custGeom>
            <a:avLst/>
            <a:gdLst/>
            <a:ahLst/>
            <a:cxnLst/>
            <a:rect l="l" t="t" r="r" b="b"/>
            <a:pathLst>
              <a:path w="1197316" h="1780395">
                <a:moveTo>
                  <a:pt x="0" y="0"/>
                </a:moveTo>
                <a:lnTo>
                  <a:pt x="1197315" y="0"/>
                </a:lnTo>
                <a:lnTo>
                  <a:pt x="1197315" y="1780395"/>
                </a:lnTo>
                <a:lnTo>
                  <a:pt x="0" y="178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50558" y="1359107"/>
            <a:ext cx="757170" cy="1130304"/>
          </a:xfrm>
          <a:custGeom>
            <a:avLst/>
            <a:gdLst/>
            <a:ahLst/>
            <a:cxnLst/>
            <a:rect l="l" t="t" r="r" b="b"/>
            <a:pathLst>
              <a:path w="757170" h="1130304">
                <a:moveTo>
                  <a:pt x="0" y="0"/>
                </a:moveTo>
                <a:lnTo>
                  <a:pt x="757170" y="0"/>
                </a:lnTo>
                <a:lnTo>
                  <a:pt x="757170" y="1130304"/>
                </a:lnTo>
                <a:lnTo>
                  <a:pt x="0" y="113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9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046836" y="999229"/>
            <a:ext cx="1000065" cy="1490182"/>
          </a:xfrm>
          <a:custGeom>
            <a:avLst/>
            <a:gdLst/>
            <a:ahLst/>
            <a:cxnLst/>
            <a:rect l="l" t="t" r="r" b="b"/>
            <a:pathLst>
              <a:path w="1000065" h="1490182">
                <a:moveTo>
                  <a:pt x="0" y="0"/>
                </a:moveTo>
                <a:lnTo>
                  <a:pt x="1000065" y="0"/>
                </a:lnTo>
                <a:lnTo>
                  <a:pt x="1000065" y="1490182"/>
                </a:lnTo>
                <a:lnTo>
                  <a:pt x="0" y="149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0226" y="849890"/>
            <a:ext cx="1129074" cy="1678921"/>
          </a:xfrm>
          <a:custGeom>
            <a:avLst/>
            <a:gdLst/>
            <a:ahLst/>
            <a:cxnLst/>
            <a:rect l="l" t="t" r="r" b="b"/>
            <a:pathLst>
              <a:path w="1129074" h="1678921">
                <a:moveTo>
                  <a:pt x="0" y="0"/>
                </a:moveTo>
                <a:lnTo>
                  <a:pt x="1129074" y="0"/>
                </a:lnTo>
                <a:lnTo>
                  <a:pt x="1129074" y="1678921"/>
                </a:lnTo>
                <a:lnTo>
                  <a:pt x="0" y="1678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796" y="2000688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2970" y="250904"/>
            <a:ext cx="3090020" cy="3210410"/>
          </a:xfrm>
          <a:custGeom>
            <a:avLst/>
            <a:gdLst/>
            <a:ahLst/>
            <a:cxnLst/>
            <a:rect l="l" t="t" r="r" b="b"/>
            <a:pathLst>
              <a:path w="3090020" h="3210410">
                <a:moveTo>
                  <a:pt x="0" y="0"/>
                </a:moveTo>
                <a:lnTo>
                  <a:pt x="3090019" y="0"/>
                </a:lnTo>
                <a:lnTo>
                  <a:pt x="3090019" y="3210410"/>
                </a:lnTo>
                <a:lnTo>
                  <a:pt x="0" y="321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5661" y="5900951"/>
            <a:ext cx="2162140" cy="4114800"/>
          </a:xfrm>
          <a:custGeom>
            <a:avLst/>
            <a:gdLst/>
            <a:ahLst/>
            <a:cxnLst/>
            <a:rect l="l" t="t" r="r" b="b"/>
            <a:pathLst>
              <a:path w="2162140" h="4114800">
                <a:moveTo>
                  <a:pt x="0" y="0"/>
                </a:moveTo>
                <a:lnTo>
                  <a:pt x="2162141" y="0"/>
                </a:lnTo>
                <a:lnTo>
                  <a:pt x="2162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52102" y="4747665"/>
            <a:ext cx="11809631" cy="407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你覺得孔融把大梨子讓給哥哥和</a:t>
            </a: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ea typeface="王漢宗顏楷體"/>
              </a:rPr>
              <a:t>弟弟代表了甚麼意思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他有甚麼行為值得我們學習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52102" y="2982662"/>
            <a:ext cx="11809631" cy="94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latin typeface="王漢宗顏楷體"/>
                <a:ea typeface="王漢宗顏楷體"/>
              </a:rPr>
              <a:t>聽完故事後...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6174" y="6708860"/>
            <a:ext cx="7093862" cy="3766782"/>
          </a:xfrm>
          <a:custGeom>
            <a:avLst/>
            <a:gdLst/>
            <a:ahLst/>
            <a:cxnLst/>
            <a:rect l="l" t="t" r="r" b="b"/>
            <a:pathLst>
              <a:path w="7093862" h="3766782">
                <a:moveTo>
                  <a:pt x="0" y="0"/>
                </a:moveTo>
                <a:lnTo>
                  <a:pt x="7093862" y="0"/>
                </a:lnTo>
                <a:lnTo>
                  <a:pt x="7093862" y="3766782"/>
                </a:lnTo>
                <a:lnTo>
                  <a:pt x="0" y="376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64890" y="3216190"/>
            <a:ext cx="13261479" cy="349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0"/>
              </a:lnSpc>
            </a:pPr>
            <a:r>
              <a:rPr lang="en-US" sz="9493" dirty="0" err="1">
                <a:solidFill>
                  <a:srgbClr val="000000"/>
                </a:solidFill>
                <a:ea typeface="王漢宗顏楷體"/>
              </a:rPr>
              <a:t>請與同學分享一件</a:t>
            </a:r>
            <a:endParaRPr lang="en-US" sz="9493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3290"/>
              </a:lnSpc>
              <a:spcBef>
                <a:spcPct val="0"/>
              </a:spcBef>
            </a:pPr>
            <a:r>
              <a:rPr lang="en-US" sz="9493" dirty="0" err="1">
                <a:solidFill>
                  <a:srgbClr val="000000"/>
                </a:solidFill>
                <a:ea typeface="王漢宗顏楷體"/>
              </a:rPr>
              <a:t>你禮讓兄弟姊妹的事情</a:t>
            </a:r>
            <a:r>
              <a:rPr lang="en-US" sz="94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6066176"/>
            <a:ext cx="2653843" cy="4220824"/>
          </a:xfrm>
          <a:custGeom>
            <a:avLst/>
            <a:gdLst/>
            <a:ahLst/>
            <a:cxnLst/>
            <a:rect l="l" t="t" r="r" b="b"/>
            <a:pathLst>
              <a:path w="2653843" h="4220824">
                <a:moveTo>
                  <a:pt x="0" y="0"/>
                </a:moveTo>
                <a:lnTo>
                  <a:pt x="2653843" y="0"/>
                </a:lnTo>
                <a:lnTo>
                  <a:pt x="2653843" y="4220824"/>
                </a:lnTo>
                <a:lnTo>
                  <a:pt x="0" y="4220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9207" y="6982207"/>
            <a:ext cx="3341603" cy="3220090"/>
          </a:xfrm>
          <a:custGeom>
            <a:avLst/>
            <a:gdLst/>
            <a:ahLst/>
            <a:cxnLst/>
            <a:rect l="l" t="t" r="r" b="b"/>
            <a:pathLst>
              <a:path w="3341603" h="3220090">
                <a:moveTo>
                  <a:pt x="0" y="0"/>
                </a:moveTo>
                <a:lnTo>
                  <a:pt x="3341603" y="0"/>
                </a:lnTo>
                <a:lnTo>
                  <a:pt x="3341603" y="3220089"/>
                </a:lnTo>
                <a:lnTo>
                  <a:pt x="0" y="3220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5040" y="350612"/>
            <a:ext cx="492376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dirty="0" err="1">
                <a:solidFill>
                  <a:srgbClr val="000000"/>
                </a:solidFill>
                <a:ea typeface="王漢宗顏楷體"/>
              </a:rPr>
              <a:t>我做得到</a:t>
            </a:r>
            <a:endParaRPr lang="en-US" sz="8743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2857500"/>
            <a:ext cx="16861646" cy="657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1"/>
              </a:lnSpc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孔融把大梨留給哥哥弟弟，體現了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長幼有序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的尊重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雖然他也很喜歡大梨子，但顧及哥哥們的需要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這種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謙讓的態度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值得學習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兄弟姊妹同出於一個家庭，應該</a:t>
            </a:r>
            <a:r>
              <a:rPr lang="zh-HK" altLang="en-US" sz="5500" dirty="0">
                <a:solidFill>
                  <a:srgbClr val="ED1C24"/>
                </a:solidFill>
                <a:ea typeface="王漢宗顏楷體"/>
              </a:rPr>
              <a:t>相親相愛、</a:t>
            </a:r>
            <a:r>
              <a:rPr lang="en-US" altLang="zh-HK" sz="5500" dirty="0" err="1">
                <a:solidFill>
                  <a:srgbClr val="ED1C24"/>
                </a:solidFill>
                <a:ea typeface="王漢宗顏楷體"/>
              </a:rPr>
              <a:t>和諧</a:t>
            </a:r>
            <a:r>
              <a:rPr lang="zh-HK" altLang="en-US" sz="5500" dirty="0">
                <a:solidFill>
                  <a:srgbClr val="ED1C24"/>
                </a:solidFill>
                <a:ea typeface="王漢宗顏楷體"/>
              </a:rPr>
              <a:t>共處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孔融</a:t>
            </a:r>
            <a:r>
              <a:rPr lang="zh-TW" altLang="en-US" sz="5500" dirty="0">
                <a:solidFill>
                  <a:srgbClr val="ED1C24"/>
                </a:solidFill>
                <a:ea typeface="王漢宗顏楷體"/>
              </a:rPr>
              <a:t>「愛敬兄弟」</a:t>
            </a:r>
            <a:r>
              <a:rPr lang="zh-TW" altLang="en-US" sz="5500" dirty="0">
                <a:solidFill>
                  <a:srgbClr val="000000"/>
                </a:solidFill>
                <a:ea typeface="王漢宗顏楷體"/>
              </a:rPr>
              <a:t>的態度值得大家欣賞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6851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我們今天都可以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努力實踐</a:t>
            </a:r>
            <a:r>
              <a:rPr lang="en-US" sz="5500" dirty="0" err="1">
                <a:solidFill>
                  <a:srgbClr val="000000"/>
                </a:solidFill>
                <a:ea typeface="王漢宗顏楷體"/>
              </a:rPr>
              <a:t>，以建立</a:t>
            </a:r>
            <a:r>
              <a:rPr lang="en-US" sz="5500" dirty="0" err="1">
                <a:solidFill>
                  <a:srgbClr val="ED1C24"/>
                </a:solidFill>
                <a:ea typeface="王漢宗顏楷體"/>
              </a:rPr>
              <a:t>和諧的家庭</a:t>
            </a:r>
            <a:r>
              <a:rPr lang="en-US" sz="55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411"/>
              </a:lnSpc>
              <a:spcBef>
                <a:spcPct val="0"/>
              </a:spcBef>
            </a:pPr>
            <a:endParaRPr lang="en-US" sz="48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09100" y="55795"/>
            <a:ext cx="4409255" cy="2389015"/>
          </a:xfrm>
          <a:custGeom>
            <a:avLst/>
            <a:gdLst/>
            <a:ahLst/>
            <a:cxnLst/>
            <a:rect l="l" t="t" r="r" b="b"/>
            <a:pathLst>
              <a:path w="4409255" h="2389015">
                <a:moveTo>
                  <a:pt x="0" y="0"/>
                </a:moveTo>
                <a:lnTo>
                  <a:pt x="4409255" y="0"/>
                </a:lnTo>
                <a:lnTo>
                  <a:pt x="4409255" y="2389014"/>
                </a:lnTo>
                <a:lnTo>
                  <a:pt x="0" y="238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8267700"/>
            <a:ext cx="2286000" cy="2019300"/>
          </a:xfrm>
          <a:custGeom>
            <a:avLst/>
            <a:gdLst/>
            <a:ahLst/>
            <a:cxnLst/>
            <a:rect l="l" t="t" r="r" b="b"/>
            <a:pathLst>
              <a:path w="2427885" h="2194201">
                <a:moveTo>
                  <a:pt x="0" y="0"/>
                </a:moveTo>
                <a:lnTo>
                  <a:pt x="2427885" y="0"/>
                </a:lnTo>
                <a:lnTo>
                  <a:pt x="2427885" y="2194201"/>
                </a:lnTo>
                <a:lnTo>
                  <a:pt x="0" y="219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000000"/>
                </a:solidFill>
                <a:ea typeface="王漢宗顏楷體"/>
              </a:rPr>
              <a:t>總結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142</Words>
  <Application>Microsoft Office PowerPoint</Application>
  <PresentationFormat>自訂</PresentationFormat>
  <Paragraphs>33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Calibri</vt:lpstr>
      <vt:lpstr>Times New Roman</vt:lpstr>
      <vt:lpstr>Arial</vt:lpstr>
      <vt:lpstr>新細明體</vt:lpstr>
      <vt:lpstr>標楷體</vt:lpstr>
      <vt:lpstr>王漢宗顏楷體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POON, Wing-yee Shirley</dc:creator>
  <cp:lastModifiedBy>CDO(K&amp;P/GS)1</cp:lastModifiedBy>
  <cp:revision>36</cp:revision>
  <cp:lastPrinted>2024-01-23T06:38:24Z</cp:lastPrinted>
  <dcterms:created xsi:type="dcterms:W3CDTF">2006-08-16T00:00:00Z</dcterms:created>
  <dcterms:modified xsi:type="dcterms:W3CDTF">2024-09-11T10:25:23Z</dcterms:modified>
  <dc:identifier>DAFzo3zH07g</dc:identifier>
</cp:coreProperties>
</file>