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57" r:id="rId3"/>
    <p:sldId id="258" r:id="rId4"/>
    <p:sldId id="259" r:id="rId5"/>
    <p:sldId id="260" r:id="rId6"/>
    <p:sldId id="283" r:id="rId7"/>
    <p:sldId id="287" r:id="rId8"/>
    <p:sldId id="288" r:id="rId9"/>
    <p:sldId id="286" r:id="rId10"/>
  </p:sldIdLst>
  <p:sldSz cx="12192000" cy="6858000"/>
  <p:notesSz cx="6807200" cy="9939338"/>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AF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zh-HK" altLang="en-US"/>
          </a:p>
        </p:txBody>
      </p:sp>
      <p:sp>
        <p:nvSpPr>
          <p:cNvPr id="3" name="Date Placeholder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6ADCA9A5-992F-49D9-A3A6-07BEAD6AFF3A}" type="datetimeFigureOut">
              <a:rPr lang="zh-HK" altLang="en-US" smtClean="0"/>
              <a:t>9/11/2022</a:t>
            </a:fld>
            <a:endParaRPr lang="zh-HK" altLang="en-US"/>
          </a:p>
        </p:txBody>
      </p:sp>
      <p:sp>
        <p:nvSpPr>
          <p:cNvPr id="4" name="Footer Placeholder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zh-HK" altLang="en-US"/>
          </a:p>
        </p:txBody>
      </p:sp>
      <p:sp>
        <p:nvSpPr>
          <p:cNvPr id="5" name="Slide Number Placeholder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A4AC2666-F3D3-4853-A325-3C0C71E3C9EB}" type="slidenum">
              <a:rPr lang="zh-HK" altLang="en-US" smtClean="0"/>
              <a:t>‹#›</a:t>
            </a:fld>
            <a:endParaRPr lang="zh-HK" altLang="en-US"/>
          </a:p>
        </p:txBody>
      </p:sp>
    </p:spTree>
    <p:extLst>
      <p:ext uri="{BB962C8B-B14F-4D97-AF65-F5344CB8AC3E}">
        <p14:creationId xmlns:p14="http://schemas.microsoft.com/office/powerpoint/2010/main" val="1737044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203557D4-2C58-4FF8-BFFC-1ACD1201E2F0}" type="datetimeFigureOut">
              <a:rPr lang="en-US" smtClean="0"/>
              <a:t>11/9/2022</a:t>
            </a:fld>
            <a:endParaRPr lang="en-US"/>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30BB269-A114-44D3-8CE9-A37F4F989467}" type="slidenum">
              <a:rPr lang="en-US" smtClean="0"/>
              <a:t>‹#›</a:t>
            </a:fld>
            <a:endParaRPr lang="en-US"/>
          </a:p>
        </p:txBody>
      </p:sp>
    </p:spTree>
    <p:extLst>
      <p:ext uri="{BB962C8B-B14F-4D97-AF65-F5344CB8AC3E}">
        <p14:creationId xmlns:p14="http://schemas.microsoft.com/office/powerpoint/2010/main" val="97360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HK"/>
              <a:t>Click to edit Master title style</a:t>
            </a:r>
            <a:endParaRPr lang="zh-HK" alt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HK"/>
              <a:t>Click to edit Master subtitle style</a:t>
            </a:r>
            <a:endParaRPr lang="zh-HK" altLang="en-US"/>
          </a:p>
        </p:txBody>
      </p:sp>
      <p:sp>
        <p:nvSpPr>
          <p:cNvPr id="4" name="Date Placeholder 3"/>
          <p:cNvSpPr>
            <a:spLocks noGrp="1"/>
          </p:cNvSpPr>
          <p:nvPr>
            <p:ph type="dt" sz="half" idx="10"/>
          </p:nvPr>
        </p:nvSpPr>
        <p:spPr/>
        <p:txBody>
          <a:bodyPr/>
          <a:lstStyle/>
          <a:p>
            <a:fld id="{4B9E0FF1-1DCB-417A-9908-1D490F3BAD19}" type="datetime1">
              <a:rPr lang="zh-HK" altLang="en-US" smtClean="0"/>
              <a:t>9/11/2022</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54168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a:t>Click to edit Master title style</a:t>
            </a:r>
            <a:endParaRPr lang="zh-HK" altLang="en-US"/>
          </a:p>
        </p:txBody>
      </p:sp>
      <p:sp>
        <p:nvSpPr>
          <p:cNvPr id="3" name="Vertical Text Placeholder 2"/>
          <p:cNvSpPr>
            <a:spLocks noGrp="1"/>
          </p:cNvSpPr>
          <p:nvPr>
            <p:ph type="body" orient="vert" idx="1"/>
          </p:nvPr>
        </p:nvSpPr>
        <p:spPr/>
        <p:txBody>
          <a:bodyPr vert="eaVert"/>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Date Placeholder 3"/>
          <p:cNvSpPr>
            <a:spLocks noGrp="1"/>
          </p:cNvSpPr>
          <p:nvPr>
            <p:ph type="dt" sz="half" idx="10"/>
          </p:nvPr>
        </p:nvSpPr>
        <p:spPr/>
        <p:txBody>
          <a:bodyPr/>
          <a:lstStyle/>
          <a:p>
            <a:fld id="{97D192A3-4058-4F45-AD3F-2E1255A5AEDE}" type="datetime1">
              <a:rPr lang="zh-HK" altLang="en-US" smtClean="0"/>
              <a:t>9/11/2022</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395338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HK"/>
              <a:t>Click to edit Master title style</a:t>
            </a:r>
            <a:endParaRPr lang="zh-HK" alt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Date Placeholder 3"/>
          <p:cNvSpPr>
            <a:spLocks noGrp="1"/>
          </p:cNvSpPr>
          <p:nvPr>
            <p:ph type="dt" sz="half" idx="10"/>
          </p:nvPr>
        </p:nvSpPr>
        <p:spPr/>
        <p:txBody>
          <a:bodyPr/>
          <a:lstStyle/>
          <a:p>
            <a:fld id="{4E18D912-3F01-4570-B615-748274FB2519}" type="datetime1">
              <a:rPr lang="zh-HK" altLang="en-US" smtClean="0"/>
              <a:t>9/11/2022</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144578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a:t>Click to edit Master title style</a:t>
            </a:r>
            <a:endParaRPr lang="zh-HK" altLang="en-US"/>
          </a:p>
        </p:txBody>
      </p:sp>
      <p:sp>
        <p:nvSpPr>
          <p:cNvPr id="3" name="Content Placeholder 2"/>
          <p:cNvSpPr>
            <a:spLocks noGrp="1"/>
          </p:cNvSpPr>
          <p:nvPr>
            <p:ph idx="1"/>
          </p:nvPr>
        </p:nvSpPr>
        <p:spPr/>
        <p:txBody>
          <a:body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Date Placeholder 3"/>
          <p:cNvSpPr>
            <a:spLocks noGrp="1"/>
          </p:cNvSpPr>
          <p:nvPr>
            <p:ph type="dt" sz="half" idx="10"/>
          </p:nvPr>
        </p:nvSpPr>
        <p:spPr/>
        <p:txBody>
          <a:bodyPr/>
          <a:lstStyle/>
          <a:p>
            <a:fld id="{252CA8D5-889D-4BDC-AF1E-817EAB664941}" type="datetime1">
              <a:rPr lang="zh-HK" altLang="en-US" smtClean="0"/>
              <a:t>9/11/2022</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3046449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HK"/>
              <a:t>Click to edit Master title style</a:t>
            </a:r>
            <a:endParaRPr lang="zh-HK" alt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HK"/>
              <a:t>Edit Master text styles</a:t>
            </a:r>
          </a:p>
        </p:txBody>
      </p:sp>
      <p:sp>
        <p:nvSpPr>
          <p:cNvPr id="4" name="Date Placeholder 3"/>
          <p:cNvSpPr>
            <a:spLocks noGrp="1"/>
          </p:cNvSpPr>
          <p:nvPr>
            <p:ph type="dt" sz="half" idx="10"/>
          </p:nvPr>
        </p:nvSpPr>
        <p:spPr/>
        <p:txBody>
          <a:bodyPr/>
          <a:lstStyle/>
          <a:p>
            <a:fld id="{451A5C00-61D4-414D-B389-7B3F6968803D}" type="datetime1">
              <a:rPr lang="zh-HK" altLang="en-US" smtClean="0"/>
              <a:t>9/11/2022</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339442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a:t>Click to edit Master title style</a:t>
            </a:r>
            <a:endParaRPr lang="zh-HK" altLang="en-US"/>
          </a:p>
        </p:txBody>
      </p:sp>
      <p:sp>
        <p:nvSpPr>
          <p:cNvPr id="3" name="Content Placeholder 2"/>
          <p:cNvSpPr>
            <a:spLocks noGrp="1"/>
          </p:cNvSpPr>
          <p:nvPr>
            <p:ph sz="half" idx="1"/>
          </p:nvPr>
        </p:nvSpPr>
        <p:spPr>
          <a:xfrm>
            <a:off x="838200" y="1825625"/>
            <a:ext cx="5181600" cy="4351338"/>
          </a:xfrm>
        </p:spPr>
        <p:txBody>
          <a:body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Content Placeholder 3"/>
          <p:cNvSpPr>
            <a:spLocks noGrp="1"/>
          </p:cNvSpPr>
          <p:nvPr>
            <p:ph sz="half" idx="2"/>
          </p:nvPr>
        </p:nvSpPr>
        <p:spPr>
          <a:xfrm>
            <a:off x="6172200" y="1825625"/>
            <a:ext cx="5181600" cy="4351338"/>
          </a:xfrm>
        </p:spPr>
        <p:txBody>
          <a:body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5" name="Date Placeholder 4"/>
          <p:cNvSpPr>
            <a:spLocks noGrp="1"/>
          </p:cNvSpPr>
          <p:nvPr>
            <p:ph type="dt" sz="half" idx="10"/>
          </p:nvPr>
        </p:nvSpPr>
        <p:spPr/>
        <p:txBody>
          <a:bodyPr/>
          <a:lstStyle/>
          <a:p>
            <a:fld id="{B544C032-7282-4DDE-A18B-0D85B852306E}" type="datetime1">
              <a:rPr lang="zh-HK" altLang="en-US" smtClean="0"/>
              <a:t>9/11/2022</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1621904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HK"/>
              <a:t>Click to edit Master title style</a:t>
            </a:r>
            <a:endParaRPr lang="zh-HK" alt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7" name="Date Placeholder 6"/>
          <p:cNvSpPr>
            <a:spLocks noGrp="1"/>
          </p:cNvSpPr>
          <p:nvPr>
            <p:ph type="dt" sz="half" idx="10"/>
          </p:nvPr>
        </p:nvSpPr>
        <p:spPr/>
        <p:txBody>
          <a:bodyPr/>
          <a:lstStyle/>
          <a:p>
            <a:fld id="{C82DFA7D-C63B-4003-85F1-6D0655766FC7}" type="datetime1">
              <a:rPr lang="zh-HK" altLang="en-US" smtClean="0"/>
              <a:t>9/11/2022</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389445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a:t>Click to edit Master title style</a:t>
            </a:r>
            <a:endParaRPr lang="zh-HK" altLang="en-US"/>
          </a:p>
        </p:txBody>
      </p:sp>
      <p:sp>
        <p:nvSpPr>
          <p:cNvPr id="3" name="Date Placeholder 2"/>
          <p:cNvSpPr>
            <a:spLocks noGrp="1"/>
          </p:cNvSpPr>
          <p:nvPr>
            <p:ph type="dt" sz="half" idx="10"/>
          </p:nvPr>
        </p:nvSpPr>
        <p:spPr/>
        <p:txBody>
          <a:bodyPr/>
          <a:lstStyle/>
          <a:p>
            <a:fld id="{22BEB713-6B05-4F17-AACF-BD9D33B14105}" type="datetime1">
              <a:rPr lang="zh-HK" altLang="en-US" smtClean="0"/>
              <a:t>9/11/2022</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123277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AD5BB-575E-4B2A-BAB3-8770B40AFD3E}" type="datetime1">
              <a:rPr lang="zh-HK" altLang="en-US" smtClean="0"/>
              <a:t>9/11/2022</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1984189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HK"/>
              <a:t>Click to edit Master title style</a:t>
            </a:r>
            <a:endParaRPr lang="zh-HK" alt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HK"/>
              <a:t>Edit Master text styles</a:t>
            </a:r>
          </a:p>
        </p:txBody>
      </p:sp>
      <p:sp>
        <p:nvSpPr>
          <p:cNvPr id="5" name="Date Placeholder 4"/>
          <p:cNvSpPr>
            <a:spLocks noGrp="1"/>
          </p:cNvSpPr>
          <p:nvPr>
            <p:ph type="dt" sz="half" idx="10"/>
          </p:nvPr>
        </p:nvSpPr>
        <p:spPr/>
        <p:txBody>
          <a:bodyPr/>
          <a:lstStyle/>
          <a:p>
            <a:fld id="{70FC8969-343F-42C8-9208-7C48DA8ABF35}" type="datetime1">
              <a:rPr lang="zh-HK" altLang="en-US" smtClean="0"/>
              <a:t>9/11/2022</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2153781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HK"/>
              <a:t>Click to edit Master title style</a:t>
            </a:r>
            <a:endParaRPr lang="zh-HK" alt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HK"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HK"/>
              <a:t>Edit Master text styles</a:t>
            </a:r>
          </a:p>
        </p:txBody>
      </p:sp>
      <p:sp>
        <p:nvSpPr>
          <p:cNvPr id="5" name="Date Placeholder 4"/>
          <p:cNvSpPr>
            <a:spLocks noGrp="1"/>
          </p:cNvSpPr>
          <p:nvPr>
            <p:ph type="dt" sz="half" idx="10"/>
          </p:nvPr>
        </p:nvSpPr>
        <p:spPr/>
        <p:txBody>
          <a:bodyPr/>
          <a:lstStyle/>
          <a:p>
            <a:fld id="{3CB0ABD2-A55C-403E-BBA9-DCEC7EE02BC7}" type="datetime1">
              <a:rPr lang="zh-HK" altLang="en-US" smtClean="0"/>
              <a:t>9/11/2022</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1152752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HK"/>
              <a:t>Click to edit Master title style</a:t>
            </a:r>
            <a:endParaRPr lang="zh-HK" alt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HK"/>
              <a:t>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51338-08BA-4E6F-905B-6147644C1065}" type="datetime1">
              <a:rPr lang="zh-HK" altLang="en-US" smtClean="0"/>
              <a:t>9/11/2022</a:t>
            </a:fld>
            <a:endParaRPr lang="zh-HK"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HK"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02EDF-51F4-4460-907F-503B72C9B29B}" type="slidenum">
              <a:rPr lang="zh-HK" altLang="en-US" smtClean="0"/>
              <a:t>‹#›</a:t>
            </a:fld>
            <a:endParaRPr lang="zh-HK" altLang="en-US"/>
          </a:p>
        </p:txBody>
      </p:sp>
    </p:spTree>
    <p:extLst>
      <p:ext uri="{BB962C8B-B14F-4D97-AF65-F5344CB8AC3E}">
        <p14:creationId xmlns:p14="http://schemas.microsoft.com/office/powerpoint/2010/main" val="2196526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9.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www.youtube.com/watch/elqWPSR-C9k"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9572" t="51234" b="-1"/>
          <a:stretch/>
        </p:blipFill>
        <p:spPr>
          <a:xfrm>
            <a:off x="0" y="0"/>
            <a:ext cx="12192000" cy="6842389"/>
          </a:xfrm>
          <a:prstGeom prst="rect">
            <a:avLst/>
          </a:prstGeom>
          <a:effectLst>
            <a:outerShdw dist="50800" dir="5400000" algn="ctr" rotWithShape="0">
              <a:srgbClr val="000000">
                <a:alpha val="8000"/>
              </a:srgbClr>
            </a:outerShdw>
          </a:effectLst>
        </p:spPr>
      </p:pic>
      <p:sp>
        <p:nvSpPr>
          <p:cNvPr id="2" name="Title 1"/>
          <p:cNvSpPr>
            <a:spLocks noGrp="1"/>
          </p:cNvSpPr>
          <p:nvPr>
            <p:ph type="ctrTitle"/>
          </p:nvPr>
        </p:nvSpPr>
        <p:spPr>
          <a:xfrm>
            <a:off x="973999" y="2039524"/>
            <a:ext cx="10244002" cy="3771072"/>
          </a:xfrm>
        </p:spPr>
        <p:txBody>
          <a:bodyPr>
            <a:normAutofit fontScale="90000"/>
          </a:bodyPr>
          <a:lstStyle/>
          <a:p>
            <a:pPr>
              <a:spcBef>
                <a:spcPts val="1200"/>
              </a:spcBef>
            </a:pPr>
            <a:r>
              <a:rPr lang="en-US" altLang="zh-TW" sz="8800" dirty="0">
                <a:solidFill>
                  <a:srgbClr val="7030A0"/>
                </a:solidFill>
                <a:latin typeface="標楷體" panose="03000509000000000000" pitchFamily="65" charset="-120"/>
                <a:ea typeface="標楷體" panose="03000509000000000000" pitchFamily="65" charset="-120"/>
              </a:rPr>
              <a:t/>
            </a:r>
            <a:br>
              <a:rPr lang="en-US" altLang="zh-TW" sz="8800" dirty="0">
                <a:solidFill>
                  <a:srgbClr val="7030A0"/>
                </a:solidFill>
                <a:latin typeface="標楷體" panose="03000509000000000000" pitchFamily="65" charset="-120"/>
                <a:ea typeface="標楷體" panose="03000509000000000000" pitchFamily="65" charset="-120"/>
              </a:rPr>
            </a:br>
            <a:r>
              <a:rPr lang="zh-TW" altLang="en-US" dirty="0" smtClean="0">
                <a:solidFill>
                  <a:srgbClr val="7030A0"/>
                </a:solidFill>
                <a:latin typeface="標楷體" panose="03000509000000000000" pitchFamily="65" charset="-120"/>
                <a:ea typeface="標楷體" panose="03000509000000000000" pitchFamily="65" charset="-120"/>
              </a:rPr>
              <a:t>常識科</a:t>
            </a:r>
            <a:r>
              <a:rPr lang="en-US" altLang="zh-TW" dirty="0" smtClean="0">
                <a:solidFill>
                  <a:srgbClr val="7030A0"/>
                </a:solidFill>
                <a:latin typeface="標楷體" panose="03000509000000000000" pitchFamily="65" charset="-120"/>
                <a:ea typeface="標楷體" panose="03000509000000000000" pitchFamily="65" charset="-120"/>
              </a:rPr>
              <a:t/>
            </a:r>
            <a:br>
              <a:rPr lang="en-US" altLang="zh-TW" dirty="0" smtClean="0">
                <a:solidFill>
                  <a:srgbClr val="7030A0"/>
                </a:solidFill>
                <a:latin typeface="標楷體" panose="03000509000000000000" pitchFamily="65" charset="-120"/>
                <a:ea typeface="標楷體" panose="03000509000000000000" pitchFamily="65" charset="-120"/>
              </a:rPr>
            </a:br>
            <a:r>
              <a:rPr lang="zh-TW" altLang="en-US" dirty="0" smtClean="0">
                <a:solidFill>
                  <a:srgbClr val="7030A0"/>
                </a:solidFill>
                <a:latin typeface="標楷體" panose="03000509000000000000" pitchFamily="65" charset="-120"/>
                <a:ea typeface="標楷體" panose="03000509000000000000" pitchFamily="65" charset="-120"/>
              </a:rPr>
              <a:t>自主學習活動</a:t>
            </a:r>
            <a:r>
              <a:rPr lang="en-US" altLang="zh-TW" dirty="0">
                <a:solidFill>
                  <a:srgbClr val="7030A0"/>
                </a:solidFill>
                <a:latin typeface="標楷體" panose="03000509000000000000" pitchFamily="65" charset="-120"/>
                <a:ea typeface="標楷體" panose="03000509000000000000" pitchFamily="65" charset="-120"/>
              </a:rPr>
              <a:t>(</a:t>
            </a:r>
            <a:r>
              <a:rPr lang="zh-TW" altLang="en-US" dirty="0">
                <a:solidFill>
                  <a:srgbClr val="7030A0"/>
                </a:solidFill>
                <a:latin typeface="標楷體" panose="03000509000000000000" pitchFamily="65" charset="-120"/>
                <a:ea typeface="標楷體" panose="03000509000000000000" pitchFamily="65" charset="-120"/>
              </a:rPr>
              <a:t>高小</a:t>
            </a:r>
            <a:r>
              <a:rPr lang="en-US" altLang="zh-TW" dirty="0">
                <a:solidFill>
                  <a:srgbClr val="7030A0"/>
                </a:solidFill>
                <a:latin typeface="標楷體" panose="03000509000000000000" pitchFamily="65" charset="-120"/>
                <a:ea typeface="標楷體" panose="03000509000000000000" pitchFamily="65" charset="-120"/>
              </a:rPr>
              <a:t>)</a:t>
            </a:r>
            <a:r>
              <a:rPr lang="en-US" altLang="zh-TW" sz="8800" dirty="0">
                <a:solidFill>
                  <a:srgbClr val="7030A0"/>
                </a:solidFill>
                <a:latin typeface="標楷體" panose="03000509000000000000" pitchFamily="65" charset="-120"/>
                <a:ea typeface="標楷體" panose="03000509000000000000" pitchFamily="65" charset="-120"/>
              </a:rPr>
              <a:t/>
            </a:r>
            <a:br>
              <a:rPr lang="en-US" altLang="zh-TW" sz="8800" dirty="0">
                <a:solidFill>
                  <a:srgbClr val="7030A0"/>
                </a:solidFill>
                <a:latin typeface="標楷體" panose="03000509000000000000" pitchFamily="65" charset="-120"/>
                <a:ea typeface="標楷體" panose="03000509000000000000" pitchFamily="65" charset="-120"/>
              </a:rPr>
            </a:br>
            <a:r>
              <a:rPr lang="zh-TW" altLang="en-US" sz="8800" dirty="0" smtClean="0">
                <a:solidFill>
                  <a:srgbClr val="7030A0"/>
                </a:solidFill>
                <a:latin typeface="標楷體" panose="03000509000000000000" pitchFamily="65" charset="-120"/>
                <a:ea typeface="標楷體" panose="03000509000000000000" pitchFamily="65" charset="-120"/>
              </a:rPr>
              <a:t>勤勞堅毅的袁隆平</a:t>
            </a:r>
            <a:r>
              <a:rPr lang="en-US" altLang="zh-TW" sz="8800" dirty="0" smtClean="0">
                <a:solidFill>
                  <a:srgbClr val="7030A0"/>
                </a:solidFill>
                <a:latin typeface="標楷體" panose="03000509000000000000" pitchFamily="65" charset="-120"/>
                <a:ea typeface="標楷體" panose="03000509000000000000" pitchFamily="65" charset="-120"/>
              </a:rPr>
              <a:t/>
            </a:r>
            <a:br>
              <a:rPr lang="en-US" altLang="zh-TW" sz="8800" dirty="0" smtClean="0">
                <a:solidFill>
                  <a:srgbClr val="7030A0"/>
                </a:solidFill>
                <a:latin typeface="標楷體" panose="03000509000000000000" pitchFamily="65" charset="-120"/>
                <a:ea typeface="標楷體" panose="03000509000000000000" pitchFamily="65" charset="-120"/>
              </a:rPr>
            </a:br>
            <a:r>
              <a:rPr lang="en-US" altLang="zh-TW" sz="3100" dirty="0" smtClean="0">
                <a:latin typeface="標楷體" panose="03000509000000000000" pitchFamily="65" charset="-120"/>
                <a:ea typeface="標楷體" panose="03000509000000000000" pitchFamily="65" charset="-120"/>
              </a:rPr>
              <a:t/>
            </a:r>
            <a:br>
              <a:rPr lang="en-US" altLang="zh-TW" sz="3100" dirty="0" smtClean="0">
                <a:latin typeface="標楷體" panose="03000509000000000000" pitchFamily="65" charset="-120"/>
                <a:ea typeface="標楷體" panose="03000509000000000000" pitchFamily="65" charset="-120"/>
              </a:rPr>
            </a:br>
            <a:r>
              <a:rPr lang="zh-TW" altLang="en-US" sz="3100" dirty="0" smtClean="0">
                <a:latin typeface="標楷體" panose="03000509000000000000" pitchFamily="65" charset="-120"/>
                <a:ea typeface="標楷體" panose="03000509000000000000" pitchFamily="65" charset="-120"/>
              </a:rPr>
              <a:t>教育局課程發展處</a:t>
            </a:r>
            <a:r>
              <a:rPr lang="en-US" altLang="zh-TW" sz="3100" dirty="0" smtClean="0">
                <a:latin typeface="標楷體" panose="03000509000000000000" pitchFamily="65" charset="-120"/>
                <a:ea typeface="標楷體" panose="03000509000000000000" pitchFamily="65" charset="-120"/>
              </a:rPr>
              <a:t/>
            </a:r>
            <a:br>
              <a:rPr lang="en-US" altLang="zh-TW" sz="3100" dirty="0" smtClean="0">
                <a:latin typeface="標楷體" panose="03000509000000000000" pitchFamily="65" charset="-120"/>
                <a:ea typeface="標楷體" panose="03000509000000000000" pitchFamily="65" charset="-120"/>
              </a:rPr>
            </a:br>
            <a:r>
              <a:rPr lang="zh-TW" altLang="en-US" sz="3100" dirty="0" smtClean="0">
                <a:latin typeface="標楷體" panose="03000509000000000000" pitchFamily="65" charset="-120"/>
                <a:ea typeface="標楷體" panose="03000509000000000000" pitchFamily="65" charset="-120"/>
              </a:rPr>
              <a:t>小學常識科</a:t>
            </a:r>
            <a:endParaRPr lang="zh-HK" altLang="en-US" sz="3100" dirty="0">
              <a:latin typeface="標楷體" panose="03000509000000000000" pitchFamily="65" charset="-120"/>
              <a:ea typeface="標楷體" panose="03000509000000000000" pitchFamily="65" charset="-120"/>
            </a:endParaRPr>
          </a:p>
        </p:txBody>
      </p:sp>
      <p:sp>
        <p:nvSpPr>
          <p:cNvPr id="3" name="Slide Number Placeholder 2"/>
          <p:cNvSpPr>
            <a:spLocks noGrp="1"/>
          </p:cNvSpPr>
          <p:nvPr>
            <p:ph type="sldNum" sz="quarter" idx="12"/>
          </p:nvPr>
        </p:nvSpPr>
        <p:spPr/>
        <p:txBody>
          <a:bodyPr/>
          <a:lstStyle/>
          <a:p>
            <a:fld id="{FFD02EDF-51F4-4460-907F-503B72C9B29B}" type="slidenum">
              <a:rPr lang="zh-HK" altLang="en-US" smtClean="0"/>
              <a:t>1</a:t>
            </a:fld>
            <a:endParaRPr lang="zh-HK" altLang="en-US"/>
          </a:p>
        </p:txBody>
      </p:sp>
    </p:spTree>
    <p:extLst>
      <p:ext uri="{BB962C8B-B14F-4D97-AF65-F5344CB8AC3E}">
        <p14:creationId xmlns:p14="http://schemas.microsoft.com/office/powerpoint/2010/main" val="2613856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7999"/>
          </a:xfrm>
        </p:spPr>
      </p:pic>
      <p:sp>
        <p:nvSpPr>
          <p:cNvPr id="5" name="TextBox 4"/>
          <p:cNvSpPr txBox="1"/>
          <p:nvPr/>
        </p:nvSpPr>
        <p:spPr>
          <a:xfrm>
            <a:off x="-1" y="0"/>
            <a:ext cx="12057017" cy="584775"/>
          </a:xfrm>
          <a:prstGeom prst="rect">
            <a:avLst/>
          </a:prstGeom>
          <a:noFill/>
        </p:spPr>
        <p:txBody>
          <a:bodyPr wrap="square" rtlCol="0">
            <a:spAutoFit/>
          </a:bodyPr>
          <a:lstStyle/>
          <a:p>
            <a:r>
              <a:rPr lang="en-US" altLang="zh-TW" sz="3200" b="1" dirty="0" smtClean="0">
                <a:solidFill>
                  <a:srgbClr val="7030A0"/>
                </a:solidFill>
                <a:latin typeface="標楷體" panose="03000509000000000000" pitchFamily="65" charset="-120"/>
                <a:ea typeface="標楷體" panose="03000509000000000000" pitchFamily="65" charset="-120"/>
              </a:rPr>
              <a:t>1959</a:t>
            </a:r>
            <a:r>
              <a:rPr lang="zh-TW" altLang="en-US" sz="3200" b="1" dirty="0">
                <a:solidFill>
                  <a:srgbClr val="7030A0"/>
                </a:solidFill>
                <a:latin typeface="標楷體" panose="03000509000000000000" pitchFamily="65" charset="-120"/>
                <a:ea typeface="標楷體" panose="03000509000000000000" pitchFamily="65" charset="-120"/>
              </a:rPr>
              <a:t>年至</a:t>
            </a:r>
            <a:r>
              <a:rPr lang="en-US" altLang="zh-TW" sz="3200" b="1" dirty="0" smtClean="0">
                <a:solidFill>
                  <a:srgbClr val="7030A0"/>
                </a:solidFill>
                <a:latin typeface="標楷體" panose="03000509000000000000" pitchFamily="65" charset="-120"/>
                <a:ea typeface="標楷體" panose="03000509000000000000" pitchFamily="65" charset="-120"/>
              </a:rPr>
              <a:t>1960</a:t>
            </a:r>
            <a:r>
              <a:rPr lang="zh-TW" altLang="en-US" sz="3200" b="1" dirty="0" smtClean="0">
                <a:solidFill>
                  <a:srgbClr val="7030A0"/>
                </a:solidFill>
                <a:latin typeface="標楷體" panose="03000509000000000000" pitchFamily="65" charset="-120"/>
                <a:ea typeface="標楷體" panose="03000509000000000000" pitchFamily="65" charset="-120"/>
              </a:rPr>
              <a:t>年代初期，國家正</a:t>
            </a:r>
            <a:r>
              <a:rPr lang="zh-TW" altLang="en-US" sz="3200" b="1" dirty="0">
                <a:solidFill>
                  <a:srgbClr val="7030A0"/>
                </a:solidFill>
                <a:latin typeface="標楷體" panose="03000509000000000000" pitchFamily="65" charset="-120"/>
                <a:ea typeface="標楷體" panose="03000509000000000000" pitchFamily="65" charset="-120"/>
              </a:rPr>
              <a:t>面對嚴重</a:t>
            </a:r>
            <a:r>
              <a:rPr lang="zh-TW" altLang="en-US" sz="3200" b="1" dirty="0" smtClean="0">
                <a:solidFill>
                  <a:srgbClr val="7030A0"/>
                </a:solidFill>
                <a:latin typeface="標楷體" panose="03000509000000000000" pitchFamily="65" charset="-120"/>
                <a:ea typeface="標楷體" panose="03000509000000000000" pitchFamily="65" charset="-120"/>
              </a:rPr>
              <a:t>的糧食</a:t>
            </a:r>
            <a:r>
              <a:rPr lang="zh-TW" altLang="en-US" sz="3200" b="1" dirty="0">
                <a:solidFill>
                  <a:srgbClr val="7030A0"/>
                </a:solidFill>
                <a:latin typeface="標楷體" panose="03000509000000000000" pitchFamily="65" charset="-120"/>
                <a:ea typeface="標楷體" panose="03000509000000000000" pitchFamily="65" charset="-120"/>
              </a:rPr>
              <a:t>不足問題。</a:t>
            </a:r>
            <a:endParaRPr lang="zh-HK" altLang="en-US" sz="3200" b="1" dirty="0">
              <a:solidFill>
                <a:srgbClr val="7030A0"/>
              </a:solidFill>
              <a:latin typeface="標楷體" panose="03000509000000000000" pitchFamily="65" charset="-120"/>
              <a:ea typeface="標楷體" panose="03000509000000000000" pitchFamily="65" charset="-120"/>
            </a:endParaRPr>
          </a:p>
        </p:txBody>
      </p:sp>
      <p:sp>
        <p:nvSpPr>
          <p:cNvPr id="10" name="TextBox 9"/>
          <p:cNvSpPr txBox="1"/>
          <p:nvPr/>
        </p:nvSpPr>
        <p:spPr>
          <a:xfrm>
            <a:off x="3013942" y="857841"/>
            <a:ext cx="3770334" cy="400110"/>
          </a:xfrm>
          <a:prstGeom prst="rect">
            <a:avLst/>
          </a:prstGeom>
          <a:noFill/>
        </p:spPr>
        <p:txBody>
          <a:bodyPr wrap="square" rtlCol="0">
            <a:spAutoFit/>
          </a:bodyPr>
          <a:lstStyle/>
          <a:p>
            <a:r>
              <a:rPr lang="zh-TW" altLang="en-US" sz="2000" dirty="0">
                <a:latin typeface="標楷體" panose="03000509000000000000" pitchFamily="65" charset="-120"/>
                <a:ea typeface="標楷體" panose="03000509000000000000" pitchFamily="65" charset="-120"/>
              </a:rPr>
              <a:t>     </a:t>
            </a:r>
            <a:endParaRPr lang="en-US" altLang="zh-HK" sz="2400" dirty="0">
              <a:latin typeface="標楷體" panose="03000509000000000000" pitchFamily="65" charset="-120"/>
              <a:ea typeface="標楷體" panose="03000509000000000000" pitchFamily="65" charset="-120"/>
            </a:endParaRPr>
          </a:p>
        </p:txBody>
      </p:sp>
      <p:sp>
        <p:nvSpPr>
          <p:cNvPr id="2" name="Slide Number Placeholder 1"/>
          <p:cNvSpPr>
            <a:spLocks noGrp="1"/>
          </p:cNvSpPr>
          <p:nvPr>
            <p:ph type="sldNum" sz="quarter" idx="12"/>
          </p:nvPr>
        </p:nvSpPr>
        <p:spPr/>
        <p:txBody>
          <a:bodyPr/>
          <a:lstStyle/>
          <a:p>
            <a:fld id="{FFD02EDF-51F4-4460-907F-503B72C9B29B}" type="slidenum">
              <a:rPr lang="zh-HK" altLang="en-US" smtClean="0"/>
              <a:t>2</a:t>
            </a:fld>
            <a:endParaRPr lang="zh-HK" altLang="en-US"/>
          </a:p>
        </p:txBody>
      </p:sp>
      <p:sp>
        <p:nvSpPr>
          <p:cNvPr id="3" name="Rectangle 2"/>
          <p:cNvSpPr/>
          <p:nvPr/>
        </p:nvSpPr>
        <p:spPr>
          <a:xfrm>
            <a:off x="212580" y="1673229"/>
            <a:ext cx="1107996" cy="830997"/>
          </a:xfrm>
          <a:prstGeom prst="rect">
            <a:avLst/>
          </a:prstGeom>
        </p:spPr>
        <p:txBody>
          <a:bodyPr wrap="none">
            <a:spAutoFit/>
          </a:bodyPr>
          <a:lstStyle/>
          <a:p>
            <a:r>
              <a:rPr lang="zh-TW" altLang="en-US" sz="2400" dirty="0" smtClean="0">
                <a:solidFill>
                  <a:srgbClr val="7030A0"/>
                </a:solidFill>
                <a:latin typeface="DFKai-SB" panose="03000509000000000000" pitchFamily="65" charset="-120"/>
                <a:ea typeface="DFKai-SB" panose="03000509000000000000" pitchFamily="65" charset="-120"/>
              </a:rPr>
              <a:t>科學家</a:t>
            </a:r>
            <a:endParaRPr lang="en-US" altLang="zh-TW" sz="2400" dirty="0" smtClean="0">
              <a:solidFill>
                <a:srgbClr val="7030A0"/>
              </a:solidFill>
              <a:latin typeface="DFKai-SB" panose="03000509000000000000" pitchFamily="65" charset="-120"/>
              <a:ea typeface="DFKai-SB" panose="03000509000000000000" pitchFamily="65" charset="-120"/>
            </a:endParaRPr>
          </a:p>
          <a:p>
            <a:r>
              <a:rPr lang="zh-TW" altLang="en-US" sz="2400" dirty="0" smtClean="0">
                <a:solidFill>
                  <a:srgbClr val="7030A0"/>
                </a:solidFill>
                <a:latin typeface="DFKai-SB" panose="03000509000000000000" pitchFamily="65" charset="-120"/>
                <a:ea typeface="DFKai-SB" panose="03000509000000000000" pitchFamily="65" charset="-120"/>
              </a:rPr>
              <a:t>袁隆平</a:t>
            </a:r>
            <a:endParaRPr lang="zh-HK" altLang="en-US" sz="2400" dirty="0"/>
          </a:p>
        </p:txBody>
      </p:sp>
    </p:spTree>
    <p:extLst>
      <p:ext uri="{BB962C8B-B14F-4D97-AF65-F5344CB8AC3E}">
        <p14:creationId xmlns:p14="http://schemas.microsoft.com/office/powerpoint/2010/main" val="9335371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Oval Callout 6"/>
          <p:cNvSpPr/>
          <p:nvPr/>
        </p:nvSpPr>
        <p:spPr>
          <a:xfrm>
            <a:off x="7400925" y="100209"/>
            <a:ext cx="4791074" cy="1728591"/>
          </a:xfrm>
          <a:prstGeom prst="wedgeEllipseCallout">
            <a:avLst>
              <a:gd name="adj1" fmla="val -38517"/>
              <a:gd name="adj2" fmla="val 9583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8" name="TextBox 7"/>
          <p:cNvSpPr txBox="1"/>
          <p:nvPr/>
        </p:nvSpPr>
        <p:spPr>
          <a:xfrm>
            <a:off x="7600828" y="338511"/>
            <a:ext cx="4391268" cy="1384995"/>
          </a:xfrm>
          <a:prstGeom prst="rect">
            <a:avLst/>
          </a:prstGeom>
          <a:noFill/>
        </p:spPr>
        <p:txBody>
          <a:bodyPr wrap="square" rtlCol="0">
            <a:spAutoFit/>
          </a:bodyPr>
          <a:lstStyle/>
          <a:p>
            <a:pPr algn="ctr"/>
            <a:r>
              <a:rPr lang="zh-TW" altLang="en-US" sz="2400" dirty="0">
                <a:latin typeface="標楷體" panose="03000509000000000000" pitchFamily="65" charset="-120"/>
                <a:ea typeface="標楷體" panose="03000509000000000000" pitchFamily="65" charset="-120"/>
              </a:rPr>
              <a:t>  </a:t>
            </a:r>
            <a:r>
              <a:rPr lang="zh-TW" altLang="en-US" sz="2000" dirty="0">
                <a:latin typeface="標楷體" panose="03000509000000000000" pitchFamily="65" charset="-120"/>
                <a:ea typeface="標楷體" panose="03000509000000000000" pitchFamily="65" charset="-120"/>
              </a:rPr>
              <a:t>這</a:t>
            </a:r>
            <a:r>
              <a:rPr lang="zh-TW" altLang="en-US" sz="2000" dirty="0" smtClean="0">
                <a:latin typeface="標楷體" panose="03000509000000000000" pitchFamily="65" charset="-120"/>
                <a:ea typeface="標楷體" panose="03000509000000000000" pitchFamily="65" charset="-120"/>
              </a:rPr>
              <a:t>株由兩株不同品種的水稻繁殖出來的天然雜交水稻</a:t>
            </a:r>
            <a:r>
              <a:rPr lang="zh-TW" altLang="en-US" sz="2000" dirty="0">
                <a:latin typeface="標楷體" panose="03000509000000000000" pitchFamily="65" charset="-120"/>
                <a:ea typeface="標楷體" panose="03000509000000000000" pitchFamily="65" charset="-120"/>
              </a:rPr>
              <a:t>，又大又多米粒</a:t>
            </a:r>
            <a:r>
              <a:rPr lang="zh-TW" altLang="en-US" sz="2000" dirty="0" smtClean="0">
                <a:latin typeface="標楷體" panose="03000509000000000000" pitchFamily="65" charset="-120"/>
                <a:ea typeface="標楷體" panose="03000509000000000000" pitchFamily="65" charset="-120"/>
              </a:rPr>
              <a:t>，若是</a:t>
            </a:r>
            <a:r>
              <a:rPr lang="zh-TW" altLang="en-US" sz="2000" dirty="0">
                <a:latin typeface="標楷體" panose="03000509000000000000" pitchFamily="65" charset="-120"/>
                <a:ea typeface="標楷體" panose="03000509000000000000" pitchFamily="65" charset="-120"/>
              </a:rPr>
              <a:t>我們</a:t>
            </a:r>
            <a:r>
              <a:rPr lang="zh-TW" altLang="en-US" sz="2000" dirty="0" smtClean="0">
                <a:latin typeface="標楷體" panose="03000509000000000000" pitchFamily="65" charset="-120"/>
                <a:ea typeface="標楷體" panose="03000509000000000000" pitchFamily="65" charset="-120"/>
              </a:rPr>
              <a:t>能人工</a:t>
            </a:r>
            <a:r>
              <a:rPr lang="zh-TW" altLang="zh-HK" sz="2000" dirty="0" smtClean="0">
                <a:latin typeface="標楷體" panose="03000509000000000000" pitchFamily="65" charset="-120"/>
                <a:ea typeface="標楷體" panose="03000509000000000000" pitchFamily="65" charset="-120"/>
              </a:rPr>
              <a:t>培育</a:t>
            </a:r>
            <a:r>
              <a:rPr lang="zh-TW" altLang="en-US" sz="2000" dirty="0">
                <a:latin typeface="標楷體" panose="03000509000000000000" pitchFamily="65" charset="-120"/>
                <a:ea typeface="標楷體" panose="03000509000000000000" pitchFamily="65" charset="-120"/>
              </a:rPr>
              <a:t>出這種</a:t>
            </a:r>
            <a:r>
              <a:rPr lang="zh-TW" altLang="zh-HK" sz="2000" dirty="0">
                <a:latin typeface="標楷體" panose="03000509000000000000" pitchFamily="65" charset="-120"/>
                <a:ea typeface="標楷體" panose="03000509000000000000" pitchFamily="65" charset="-120"/>
              </a:rPr>
              <a:t>雜交水稻，</a:t>
            </a:r>
            <a:r>
              <a:rPr lang="zh-TW" altLang="en-US" sz="2000" dirty="0" smtClean="0">
                <a:latin typeface="標楷體" panose="03000509000000000000" pitchFamily="65" charset="-120"/>
                <a:ea typeface="標楷體" panose="03000509000000000000" pitchFamily="65" charset="-120"/>
              </a:rPr>
              <a:t>便可以生產很多</a:t>
            </a:r>
            <a:r>
              <a:rPr lang="zh-TW" altLang="zh-HK" sz="2000" dirty="0" smtClean="0">
                <a:latin typeface="標楷體" panose="03000509000000000000" pitchFamily="65" charset="-120"/>
                <a:ea typeface="標楷體" panose="03000509000000000000" pitchFamily="65" charset="-120"/>
              </a:rPr>
              <a:t>稻</a:t>
            </a:r>
            <a:r>
              <a:rPr lang="zh-TW" altLang="en-US" sz="2000" dirty="0" smtClean="0">
                <a:latin typeface="標楷體" panose="03000509000000000000" pitchFamily="65" charset="-120"/>
                <a:ea typeface="標楷體" panose="03000509000000000000" pitchFamily="65" charset="-120"/>
              </a:rPr>
              <a:t>米！</a:t>
            </a:r>
            <a:endParaRPr lang="zh-HK" altLang="en-US" sz="2000" dirty="0">
              <a:latin typeface="標楷體" panose="03000509000000000000" pitchFamily="65" charset="-120"/>
              <a:ea typeface="標楷體" panose="03000509000000000000" pitchFamily="65" charset="-120"/>
            </a:endParaRPr>
          </a:p>
        </p:txBody>
      </p:sp>
      <p:sp>
        <p:nvSpPr>
          <p:cNvPr id="2" name="Rounded Rectangle 1"/>
          <p:cNvSpPr/>
          <p:nvPr/>
        </p:nvSpPr>
        <p:spPr>
          <a:xfrm>
            <a:off x="87086" y="100209"/>
            <a:ext cx="1750423" cy="637246"/>
          </a:xfrm>
          <a:prstGeom prst="round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3200" b="1" dirty="0">
                <a:solidFill>
                  <a:srgbClr val="7030A0"/>
                </a:solidFill>
                <a:latin typeface="標楷體" panose="03000509000000000000" pitchFamily="65" charset="-120"/>
                <a:ea typeface="標楷體" panose="03000509000000000000" pitchFamily="65" charset="-120"/>
              </a:rPr>
              <a:t>1960</a:t>
            </a:r>
            <a:r>
              <a:rPr lang="zh-TW" altLang="en-US" sz="3200" b="1" dirty="0">
                <a:solidFill>
                  <a:srgbClr val="7030A0"/>
                </a:solidFill>
                <a:latin typeface="標楷體" panose="03000509000000000000" pitchFamily="65" charset="-120"/>
                <a:ea typeface="標楷體" panose="03000509000000000000" pitchFamily="65" charset="-120"/>
              </a:rPr>
              <a:t>年</a:t>
            </a:r>
            <a:endParaRPr lang="en-US" sz="3200" b="1" dirty="0">
              <a:solidFill>
                <a:srgbClr val="7030A0"/>
              </a:solidFill>
              <a:latin typeface="標楷體" panose="03000509000000000000" pitchFamily="65" charset="-120"/>
              <a:ea typeface="標楷體" panose="03000509000000000000" pitchFamily="65" charset="-120"/>
            </a:endParaRPr>
          </a:p>
        </p:txBody>
      </p:sp>
      <p:sp>
        <p:nvSpPr>
          <p:cNvPr id="3" name="Slide Number Placeholder 2"/>
          <p:cNvSpPr>
            <a:spLocks noGrp="1"/>
          </p:cNvSpPr>
          <p:nvPr>
            <p:ph type="sldNum" sz="quarter" idx="12"/>
          </p:nvPr>
        </p:nvSpPr>
        <p:spPr/>
        <p:txBody>
          <a:bodyPr/>
          <a:lstStyle/>
          <a:p>
            <a:fld id="{FFD02EDF-51F4-4460-907F-503B72C9B29B}" type="slidenum">
              <a:rPr lang="zh-HK" altLang="en-US" smtClean="0"/>
              <a:t>3</a:t>
            </a:fld>
            <a:endParaRPr lang="zh-HK" altLang="en-US"/>
          </a:p>
        </p:txBody>
      </p:sp>
    </p:spTree>
    <p:extLst>
      <p:ext uri="{BB962C8B-B14F-4D97-AF65-F5344CB8AC3E}">
        <p14:creationId xmlns:p14="http://schemas.microsoft.com/office/powerpoint/2010/main" val="2743439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ounded Rectangular Callout 5"/>
          <p:cNvSpPr/>
          <p:nvPr/>
        </p:nvSpPr>
        <p:spPr>
          <a:xfrm>
            <a:off x="9366069" y="2272938"/>
            <a:ext cx="2651760" cy="644830"/>
          </a:xfrm>
          <a:prstGeom prst="wedgeRoundRectCallout">
            <a:avLst>
              <a:gd name="adj1" fmla="val -73229"/>
              <a:gd name="adj2" fmla="val 172638"/>
              <a:gd name="adj3" fmla="val 16667"/>
            </a:avLst>
          </a:prstGeom>
          <a:solidFill>
            <a:schemeClr val="accent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400" dirty="0">
                <a:solidFill>
                  <a:schemeClr val="tx1"/>
                </a:solidFill>
                <a:latin typeface="標楷體" panose="03000509000000000000" pitchFamily="65" charset="-120"/>
                <a:ea typeface="標楷體" panose="03000509000000000000" pitchFamily="65" charset="-120"/>
              </a:rPr>
              <a:t>你們還是放棄吧</a:t>
            </a:r>
            <a:r>
              <a:rPr lang="en-US" altLang="zh-TW" sz="2400" dirty="0">
                <a:solidFill>
                  <a:schemeClr val="tx1"/>
                </a:solidFill>
                <a:latin typeface="標楷體" panose="03000509000000000000" pitchFamily="65" charset="-120"/>
                <a:ea typeface="標楷體" panose="03000509000000000000" pitchFamily="65" charset="-120"/>
              </a:rPr>
              <a:t>!</a:t>
            </a:r>
            <a:endParaRPr lang="zh-HK" altLang="en-US" sz="2400" dirty="0">
              <a:solidFill>
                <a:schemeClr val="tx1"/>
              </a:solidFill>
              <a:latin typeface="標楷體" panose="03000509000000000000" pitchFamily="65" charset="-120"/>
              <a:ea typeface="標楷體" panose="03000509000000000000" pitchFamily="65" charset="-120"/>
            </a:endParaRPr>
          </a:p>
        </p:txBody>
      </p:sp>
      <p:sp>
        <p:nvSpPr>
          <p:cNvPr id="7" name="Rounded Rectangular Callout 6"/>
          <p:cNvSpPr/>
          <p:nvPr/>
        </p:nvSpPr>
        <p:spPr>
          <a:xfrm>
            <a:off x="174171" y="3447785"/>
            <a:ext cx="3117669" cy="1140840"/>
          </a:xfrm>
          <a:prstGeom prst="wedgeRoundRectCallout">
            <a:avLst>
              <a:gd name="adj1" fmla="val 74085"/>
              <a:gd name="adj2" fmla="val 3333"/>
              <a:gd name="adj3" fmla="val 16667"/>
            </a:avLst>
          </a:prstGeom>
          <a:solidFill>
            <a:schemeClr val="accent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2400" dirty="0" smtClean="0">
                <a:solidFill>
                  <a:schemeClr val="tx1"/>
                </a:solidFill>
                <a:latin typeface="標楷體" panose="03000509000000000000" pitchFamily="65" charset="-120"/>
                <a:ea typeface="標楷體" panose="03000509000000000000" pitchFamily="65" charset="-120"/>
              </a:rPr>
              <a:t>雜交水稻是很難培植出來，也不可能應用在稻米</a:t>
            </a:r>
            <a:r>
              <a:rPr lang="zh-TW" altLang="en-US" sz="2400" dirty="0">
                <a:solidFill>
                  <a:schemeClr val="tx1"/>
                </a:solidFill>
                <a:latin typeface="標楷體" panose="03000509000000000000" pitchFamily="65" charset="-120"/>
                <a:ea typeface="標楷體" panose="03000509000000000000" pitchFamily="65" charset="-120"/>
              </a:rPr>
              <a:t>的大量種植</a:t>
            </a:r>
            <a:r>
              <a:rPr lang="zh-TW" altLang="en-US" sz="2400" dirty="0" smtClean="0">
                <a:solidFill>
                  <a:schemeClr val="tx1"/>
                </a:solidFill>
                <a:latin typeface="標楷體" panose="03000509000000000000" pitchFamily="65" charset="-120"/>
                <a:ea typeface="標楷體" panose="03000509000000000000" pitchFamily="65" charset="-120"/>
              </a:rPr>
              <a:t>上</a:t>
            </a:r>
            <a:r>
              <a:rPr lang="en-US" altLang="zh-TW" sz="2400" dirty="0" smtClean="0">
                <a:solidFill>
                  <a:schemeClr val="tx1"/>
                </a:solidFill>
                <a:latin typeface="標楷體" panose="03000509000000000000" pitchFamily="65" charset="-120"/>
                <a:ea typeface="標楷體" panose="03000509000000000000" pitchFamily="65" charset="-120"/>
              </a:rPr>
              <a:t>!</a:t>
            </a:r>
            <a:endParaRPr lang="zh-HK" altLang="en-US" sz="2400" dirty="0">
              <a:solidFill>
                <a:schemeClr val="tx1"/>
              </a:solidFill>
              <a:latin typeface="標楷體" panose="03000509000000000000" pitchFamily="65" charset="-120"/>
              <a:ea typeface="標楷體" panose="03000509000000000000" pitchFamily="65" charset="-120"/>
            </a:endParaRPr>
          </a:p>
        </p:txBody>
      </p:sp>
      <p:sp>
        <p:nvSpPr>
          <p:cNvPr id="3" name="語音泡泡: 圓角矩形 2">
            <a:extLst>
              <a:ext uri="{FF2B5EF4-FFF2-40B4-BE49-F238E27FC236}">
                <a16:creationId xmlns:a16="http://schemas.microsoft.com/office/drawing/2014/main" id="{7CE5C1F4-1AAC-4B9E-AE14-0D72EA9CE04F}"/>
              </a:ext>
            </a:extLst>
          </p:cNvPr>
          <p:cNvSpPr/>
          <p:nvPr/>
        </p:nvSpPr>
        <p:spPr>
          <a:xfrm>
            <a:off x="406400" y="1015664"/>
            <a:ext cx="3075709" cy="1111962"/>
          </a:xfrm>
          <a:prstGeom prst="wedgeRoundRectCallout">
            <a:avLst>
              <a:gd name="adj1" fmla="val 92853"/>
              <a:gd name="adj2" fmla="val 21393"/>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400" dirty="0">
                <a:solidFill>
                  <a:schemeClr val="tx1"/>
                </a:solidFill>
                <a:latin typeface="標楷體" panose="03000509000000000000" pitchFamily="65" charset="-120"/>
                <a:ea typeface="標楷體" panose="03000509000000000000" pitchFamily="65" charset="-120"/>
              </a:rPr>
              <a:t>我一定要帶領我的研究團隊，努力進行實驗和</a:t>
            </a:r>
            <a:r>
              <a:rPr lang="zh-TW" altLang="en-US" sz="2400" dirty="0" smtClean="0">
                <a:solidFill>
                  <a:schemeClr val="tx1"/>
                </a:solidFill>
                <a:latin typeface="標楷體" panose="03000509000000000000" pitchFamily="65" charset="-120"/>
                <a:ea typeface="標楷體" panose="03000509000000000000" pitchFamily="65" charset="-120"/>
              </a:rPr>
              <a:t>研究</a:t>
            </a:r>
            <a:r>
              <a:rPr lang="en-US" altLang="zh-TW" sz="2400" dirty="0" smtClean="0">
                <a:solidFill>
                  <a:schemeClr val="tx1"/>
                </a:solidFill>
                <a:latin typeface="標楷體" panose="03000509000000000000" pitchFamily="65" charset="-120"/>
                <a:ea typeface="標楷體" panose="03000509000000000000" pitchFamily="65" charset="-120"/>
              </a:rPr>
              <a:t>!</a:t>
            </a:r>
            <a:endParaRPr lang="zh-HK" altLang="en-US" sz="2400" dirty="0">
              <a:solidFill>
                <a:schemeClr val="tx1"/>
              </a:solidFill>
              <a:latin typeface="標楷體" panose="03000509000000000000" pitchFamily="65" charset="-120"/>
              <a:ea typeface="標楷體" panose="03000509000000000000" pitchFamily="65" charset="-120"/>
            </a:endParaRPr>
          </a:p>
        </p:txBody>
      </p:sp>
      <p:sp>
        <p:nvSpPr>
          <p:cNvPr id="2" name="Slide Number Placeholder 1"/>
          <p:cNvSpPr>
            <a:spLocks noGrp="1"/>
          </p:cNvSpPr>
          <p:nvPr>
            <p:ph type="sldNum" sz="quarter" idx="12"/>
          </p:nvPr>
        </p:nvSpPr>
        <p:spPr/>
        <p:txBody>
          <a:bodyPr/>
          <a:lstStyle/>
          <a:p>
            <a:fld id="{FFD02EDF-51F4-4460-907F-503B72C9B29B}" type="slidenum">
              <a:rPr lang="zh-HK" altLang="en-US" smtClean="0"/>
              <a:t>4</a:t>
            </a:fld>
            <a:endParaRPr lang="zh-HK" altLang="en-US"/>
          </a:p>
        </p:txBody>
      </p:sp>
      <p:sp>
        <p:nvSpPr>
          <p:cNvPr id="8" name="Rectangle 7"/>
          <p:cNvSpPr/>
          <p:nvPr/>
        </p:nvSpPr>
        <p:spPr>
          <a:xfrm>
            <a:off x="319051" y="5336480"/>
            <a:ext cx="11698778" cy="1384995"/>
          </a:xfrm>
          <a:prstGeom prst="rect">
            <a:avLst/>
          </a:prstGeom>
        </p:spPr>
        <p:txBody>
          <a:bodyPr wrap="square">
            <a:spAutoFit/>
          </a:bodyPr>
          <a:lstStyle/>
          <a:p>
            <a:r>
              <a:rPr lang="zh-TW" altLang="en-US" sz="2800" b="1" dirty="0" smtClean="0">
                <a:solidFill>
                  <a:srgbClr val="FFFF00"/>
                </a:solidFill>
                <a:latin typeface="標楷體" panose="03000509000000000000" pitchFamily="65" charset="-120"/>
                <a:ea typeface="標楷體" panose="03000509000000000000" pitchFamily="65" charset="-120"/>
              </a:rPr>
              <a:t>袁隆平每天</a:t>
            </a:r>
            <a:r>
              <a:rPr lang="zh-TW" altLang="en-US" sz="2800" b="1" dirty="0">
                <a:solidFill>
                  <a:srgbClr val="FFFF00"/>
                </a:solidFill>
                <a:latin typeface="標楷體" panose="03000509000000000000" pitchFamily="65" charset="-120"/>
                <a:ea typeface="標楷體" panose="03000509000000000000" pitchFamily="65" charset="-120"/>
              </a:rPr>
              <a:t>清早便到實驗田工作，與助手們不怕日曬雨淋，辛勤地尋找理想</a:t>
            </a:r>
            <a:r>
              <a:rPr lang="zh-TW" altLang="en-US" sz="2800" b="1" dirty="0" smtClean="0">
                <a:solidFill>
                  <a:srgbClr val="FFFF00"/>
                </a:solidFill>
                <a:latin typeface="標楷體" panose="03000509000000000000" pitchFamily="65" charset="-120"/>
                <a:ea typeface="標楷體" panose="03000509000000000000" pitchFamily="65" charset="-120"/>
              </a:rPr>
              <a:t>的天然水稻株作培植。</a:t>
            </a:r>
            <a:r>
              <a:rPr lang="en-US" altLang="zh-TW" sz="2800" b="1" dirty="0">
                <a:solidFill>
                  <a:srgbClr val="FFFF00"/>
                </a:solidFill>
                <a:latin typeface="標楷體" panose="03000509000000000000" pitchFamily="65" charset="-120"/>
                <a:ea typeface="標楷體" panose="03000509000000000000" pitchFamily="65" charset="-120"/>
              </a:rPr>
              <a:t>1964</a:t>
            </a:r>
            <a:r>
              <a:rPr lang="zh-TW" altLang="en-US" sz="2800" b="1" dirty="0">
                <a:solidFill>
                  <a:srgbClr val="FFFF00"/>
                </a:solidFill>
                <a:latin typeface="標楷體" panose="03000509000000000000" pitchFamily="65" charset="-120"/>
                <a:ea typeface="標楷體" panose="03000509000000000000" pitchFamily="65" charset="-120"/>
              </a:rPr>
              <a:t>年，他終於在田間發現了第一株理想的水稻</a:t>
            </a:r>
            <a:r>
              <a:rPr lang="zh-TW" altLang="en-US" sz="2800" b="1" dirty="0" smtClean="0">
                <a:solidFill>
                  <a:srgbClr val="FFFF00"/>
                </a:solidFill>
                <a:latin typeface="標楷體" panose="03000509000000000000" pitchFamily="65" charset="-120"/>
                <a:ea typeface="標楷體" panose="03000509000000000000" pitchFamily="65" charset="-120"/>
              </a:rPr>
              <a:t>株。他</a:t>
            </a:r>
            <a:r>
              <a:rPr lang="zh-TW" altLang="en-US" sz="2800" b="1" dirty="0">
                <a:solidFill>
                  <a:srgbClr val="FFFF00"/>
                </a:solidFill>
                <a:latin typeface="標楷體" panose="03000509000000000000" pitchFamily="65" charset="-120"/>
                <a:ea typeface="標楷體" panose="03000509000000000000" pitchFamily="65" charset="-120"/>
              </a:rPr>
              <a:t>在研究期間合</a:t>
            </a:r>
            <a:r>
              <a:rPr lang="zh-TW" altLang="en-US" sz="2800" b="1" dirty="0" smtClean="0">
                <a:solidFill>
                  <a:srgbClr val="FFFF00"/>
                </a:solidFill>
                <a:latin typeface="標楷體" panose="03000509000000000000" pitchFamily="65" charset="-120"/>
                <a:ea typeface="標楷體" panose="03000509000000000000" pitchFamily="65" charset="-120"/>
              </a:rPr>
              <a:t>共分析了</a:t>
            </a:r>
            <a:r>
              <a:rPr lang="zh-TW" altLang="en-US" sz="2800" b="1" dirty="0">
                <a:solidFill>
                  <a:srgbClr val="FFFF00"/>
                </a:solidFill>
                <a:latin typeface="標楷體" panose="03000509000000000000" pitchFamily="65" charset="-120"/>
                <a:ea typeface="標楷體" panose="03000509000000000000" pitchFamily="65" charset="-120"/>
              </a:rPr>
              <a:t>一萬多株水稻，並進行了數千次實驗。</a:t>
            </a:r>
            <a:endParaRPr lang="zh-HK" altLang="en-US" sz="2800" b="1" dirty="0">
              <a:solidFill>
                <a:srgbClr val="FFFF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60571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161" y="0"/>
            <a:ext cx="12192000" cy="6858000"/>
          </a:xfrm>
        </p:spPr>
      </p:pic>
      <p:sp>
        <p:nvSpPr>
          <p:cNvPr id="5" name="TextBox 4"/>
          <p:cNvSpPr txBox="1"/>
          <p:nvPr/>
        </p:nvSpPr>
        <p:spPr>
          <a:xfrm>
            <a:off x="1846218" y="831018"/>
            <a:ext cx="2194560" cy="461665"/>
          </a:xfrm>
          <a:prstGeom prst="rect">
            <a:avLst/>
          </a:prstGeom>
          <a:noFill/>
        </p:spPr>
        <p:txBody>
          <a:bodyPr wrap="square" rtlCol="0">
            <a:spAutoFit/>
          </a:bodyPr>
          <a:lstStyle/>
          <a:p>
            <a:r>
              <a:rPr lang="zh-HK" altLang="en-US" sz="2400" dirty="0">
                <a:latin typeface="標楷體" panose="03000509000000000000" pitchFamily="65" charset="-120"/>
                <a:ea typeface="標楷體" panose="03000509000000000000" pitchFamily="65" charset="-120"/>
              </a:rPr>
              <a:t>禾下乘涼夢</a:t>
            </a:r>
          </a:p>
        </p:txBody>
      </p:sp>
      <p:sp>
        <p:nvSpPr>
          <p:cNvPr id="6" name="TextBox 5"/>
          <p:cNvSpPr txBox="1"/>
          <p:nvPr/>
        </p:nvSpPr>
        <p:spPr>
          <a:xfrm>
            <a:off x="8081555" y="369353"/>
            <a:ext cx="2486296" cy="461665"/>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雜交水稻遍全球</a:t>
            </a:r>
            <a:endParaRPr lang="zh-HK" altLang="en-US" sz="2400" dirty="0">
              <a:latin typeface="標楷體" panose="03000509000000000000" pitchFamily="65" charset="-120"/>
              <a:ea typeface="標楷體" panose="03000509000000000000" pitchFamily="65" charset="-120"/>
            </a:endParaRPr>
          </a:p>
        </p:txBody>
      </p:sp>
      <p:sp>
        <p:nvSpPr>
          <p:cNvPr id="2" name="Slide Number Placeholder 1"/>
          <p:cNvSpPr>
            <a:spLocks noGrp="1"/>
          </p:cNvSpPr>
          <p:nvPr>
            <p:ph type="sldNum" sz="quarter" idx="12"/>
          </p:nvPr>
        </p:nvSpPr>
        <p:spPr/>
        <p:txBody>
          <a:bodyPr/>
          <a:lstStyle/>
          <a:p>
            <a:fld id="{FFD02EDF-51F4-4460-907F-503B72C9B29B}" type="slidenum">
              <a:rPr lang="zh-HK" altLang="en-US" smtClean="0"/>
              <a:t>5</a:t>
            </a:fld>
            <a:endParaRPr lang="zh-HK" altLang="en-US"/>
          </a:p>
        </p:txBody>
      </p:sp>
      <p:sp>
        <p:nvSpPr>
          <p:cNvPr id="7" name="Content Placeholder 2"/>
          <p:cNvSpPr txBox="1">
            <a:spLocks/>
          </p:cNvSpPr>
          <p:nvPr/>
        </p:nvSpPr>
        <p:spPr>
          <a:xfrm>
            <a:off x="324465" y="3883743"/>
            <a:ext cx="4656427" cy="2236428"/>
          </a:xfrm>
          <a:prstGeom prst="rect">
            <a:avLst/>
          </a:prstGeom>
          <a:solidFill>
            <a:schemeClr val="accent4">
              <a:lumMod val="40000"/>
              <a:lumOff val="60000"/>
              <a:alpha val="76000"/>
            </a:schemeClr>
          </a:solidFill>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TW" altLang="en-US" sz="4000" dirty="0" smtClean="0">
                <a:solidFill>
                  <a:srgbClr val="7030A0"/>
                </a:solidFill>
                <a:latin typeface="標楷體" panose="03000509000000000000" pitchFamily="65" charset="-120"/>
                <a:ea typeface="標楷體" panose="03000509000000000000" pitchFamily="65" charset="-120"/>
              </a:rPr>
              <a:t>袁隆平經歷</a:t>
            </a:r>
            <a:r>
              <a:rPr lang="zh-TW" altLang="en-US" sz="4000" dirty="0">
                <a:solidFill>
                  <a:srgbClr val="7030A0"/>
                </a:solidFill>
                <a:latin typeface="標楷體" panose="03000509000000000000" pitchFamily="65" charset="-120"/>
                <a:ea typeface="標楷體" panose="03000509000000000000" pitchFamily="65" charset="-120"/>
              </a:rPr>
              <a:t>過很多次的失敗，花</a:t>
            </a:r>
            <a:r>
              <a:rPr lang="zh-TW" altLang="en-US" sz="4000" dirty="0" smtClean="0">
                <a:solidFill>
                  <a:srgbClr val="7030A0"/>
                </a:solidFill>
                <a:latin typeface="標楷體" panose="03000509000000000000" pitchFamily="65" charset="-120"/>
                <a:ea typeface="標楷體" panose="03000509000000000000" pitchFamily="65" charset="-120"/>
              </a:rPr>
              <a:t>了十多年時間</a:t>
            </a:r>
            <a:r>
              <a:rPr lang="zh-TW" altLang="en-US" sz="4000" dirty="0">
                <a:solidFill>
                  <a:srgbClr val="7030A0"/>
                </a:solidFill>
                <a:latin typeface="標楷體" panose="03000509000000000000" pitchFamily="65" charset="-120"/>
                <a:ea typeface="標楷體" panose="03000509000000000000" pitchFamily="65" charset="-120"/>
              </a:rPr>
              <a:t>，終於</a:t>
            </a:r>
            <a:r>
              <a:rPr lang="zh-TW" altLang="en-US" sz="4000" dirty="0" smtClean="0">
                <a:solidFill>
                  <a:srgbClr val="7030A0"/>
                </a:solidFill>
                <a:latin typeface="標楷體" panose="03000509000000000000" pitchFamily="65" charset="-120"/>
                <a:ea typeface="標楷體" panose="03000509000000000000" pitchFamily="65" charset="-120"/>
              </a:rPr>
              <a:t>在</a:t>
            </a:r>
            <a:r>
              <a:rPr lang="en-US" altLang="zh-TW" sz="4000" dirty="0" smtClean="0">
                <a:solidFill>
                  <a:srgbClr val="7030A0"/>
                </a:solidFill>
                <a:latin typeface="標楷體" panose="03000509000000000000" pitchFamily="65" charset="-120"/>
                <a:ea typeface="標楷體" panose="03000509000000000000" pitchFamily="65" charset="-120"/>
              </a:rPr>
              <a:t>1970</a:t>
            </a:r>
            <a:r>
              <a:rPr lang="zh-TW" altLang="en-US" sz="4000" dirty="0" smtClean="0">
                <a:solidFill>
                  <a:srgbClr val="7030A0"/>
                </a:solidFill>
                <a:latin typeface="標楷體" panose="03000509000000000000" pitchFamily="65" charset="-120"/>
                <a:ea typeface="標楷體" panose="03000509000000000000" pitchFamily="65" charset="-120"/>
              </a:rPr>
              <a:t>年代</a:t>
            </a:r>
            <a:r>
              <a:rPr lang="zh-TW" altLang="en-US" sz="4000" dirty="0">
                <a:solidFill>
                  <a:srgbClr val="7030A0"/>
                </a:solidFill>
                <a:latin typeface="標楷體" panose="03000509000000000000" pitchFamily="65" charset="-120"/>
                <a:ea typeface="標楷體" panose="03000509000000000000" pitchFamily="65" charset="-120"/>
              </a:rPr>
              <a:t>成功培育出理想的雜交水稻品種，並在中國不同地方的農田大量種植，使中國成為世界上第一個成功培育雜交水稻並大面積應用於水稻生產的國家，大大提升了水稻的</a:t>
            </a:r>
            <a:r>
              <a:rPr lang="zh-TW" altLang="en-US" sz="4000" dirty="0" smtClean="0">
                <a:solidFill>
                  <a:srgbClr val="7030A0"/>
                </a:solidFill>
                <a:latin typeface="標楷體" panose="03000509000000000000" pitchFamily="65" charset="-120"/>
                <a:ea typeface="標楷體" panose="03000509000000000000" pitchFamily="65" charset="-120"/>
              </a:rPr>
              <a:t>產量。</a:t>
            </a:r>
            <a:r>
              <a:rPr lang="zh-TW" altLang="en-US" sz="4000" dirty="0">
                <a:solidFill>
                  <a:srgbClr val="7030A0"/>
                </a:solidFill>
                <a:latin typeface="標楷體" panose="03000509000000000000" pitchFamily="65" charset="-120"/>
                <a:ea typeface="標楷體" panose="03000509000000000000" pitchFamily="65" charset="-120"/>
              </a:rPr>
              <a:t>他九十一歲時還堅持下田研究觀察，真不愧被譽為「雜交水稻之父」！</a:t>
            </a:r>
            <a:endParaRPr lang="zh-HK" altLang="en-US" sz="4000" dirty="0">
              <a:solidFill>
                <a:srgbClr val="7030A0"/>
              </a:solidFill>
              <a:latin typeface="標楷體" panose="03000509000000000000" pitchFamily="65" charset="-120"/>
              <a:ea typeface="標楷體" panose="03000509000000000000" pitchFamily="65" charset="-120"/>
            </a:endParaRPr>
          </a:p>
          <a:p>
            <a:pPr algn="l"/>
            <a:endParaRPr lang="zh-HK" altLang="en-US" sz="4000" dirty="0">
              <a:solidFill>
                <a:srgbClr val="7030A0"/>
              </a:solidFill>
              <a:latin typeface="標楷體" panose="03000509000000000000" pitchFamily="65" charset="-120"/>
              <a:ea typeface="標楷體" panose="03000509000000000000" pitchFamily="65" charset="-120"/>
            </a:endParaRPr>
          </a:p>
        </p:txBody>
      </p:sp>
      <p:sp>
        <p:nvSpPr>
          <p:cNvPr id="8" name="Rectangle 7"/>
          <p:cNvSpPr/>
          <p:nvPr/>
        </p:nvSpPr>
        <p:spPr>
          <a:xfrm>
            <a:off x="157317" y="6041513"/>
            <a:ext cx="11985522" cy="830997"/>
          </a:xfrm>
          <a:prstGeom prst="rect">
            <a:avLst/>
          </a:prstGeom>
          <a:solidFill>
            <a:schemeClr val="accent2">
              <a:lumMod val="60000"/>
              <a:lumOff val="40000"/>
            </a:schemeClr>
          </a:solidFill>
          <a:effectLst>
            <a:softEdge rad="127000"/>
          </a:effectLst>
        </p:spPr>
        <p:txBody>
          <a:bodyPr wrap="square">
            <a:spAutoFit/>
          </a:bodyPr>
          <a:lstStyle/>
          <a:p>
            <a:r>
              <a:rPr lang="zh-TW" altLang="en-US" sz="2400" i="1" kern="0" dirty="0">
                <a:solidFill>
                  <a:srgbClr val="7030A0"/>
                </a:solidFill>
                <a:ea typeface="DFKai-SB" panose="03000509000000000000" pitchFamily="65" charset="-120"/>
                <a:cs typeface="Times New Roman" panose="02020603050405020304" pitchFamily="18" charset="0"/>
              </a:rPr>
              <a:t>「成功沒有捷徑。我不在家，就在</a:t>
            </a:r>
            <a:r>
              <a:rPr lang="zh-TW" altLang="en-US" sz="2400" i="1" kern="0" dirty="0" smtClean="0">
                <a:solidFill>
                  <a:srgbClr val="7030A0"/>
                </a:solidFill>
                <a:ea typeface="DFKai-SB" panose="03000509000000000000" pitchFamily="65" charset="-120"/>
                <a:cs typeface="Times New Roman" panose="02020603050405020304" pitchFamily="18" charset="0"/>
              </a:rPr>
              <a:t>試驗田；不在</a:t>
            </a:r>
            <a:r>
              <a:rPr lang="zh-TW" altLang="en-US" sz="2400" i="1" kern="0" dirty="0">
                <a:solidFill>
                  <a:srgbClr val="7030A0"/>
                </a:solidFill>
                <a:ea typeface="DFKai-SB" panose="03000509000000000000" pitchFamily="65" charset="-120"/>
                <a:cs typeface="Times New Roman" panose="02020603050405020304" pitchFamily="18" charset="0"/>
              </a:rPr>
              <a:t>試驗田，就在去試驗田的路上</a:t>
            </a:r>
            <a:r>
              <a:rPr lang="zh-TW" altLang="en-US" sz="2400" i="1" kern="0" dirty="0" smtClean="0">
                <a:solidFill>
                  <a:srgbClr val="7030A0"/>
                </a:solidFill>
                <a:ea typeface="DFKai-SB" panose="03000509000000000000" pitchFamily="65" charset="-120"/>
                <a:cs typeface="Times New Roman" panose="02020603050405020304" pitchFamily="18" charset="0"/>
              </a:rPr>
              <a:t>。</a:t>
            </a:r>
            <a:r>
              <a:rPr lang="zh-HK" altLang="en-US" sz="2400" i="1" kern="0" dirty="0">
                <a:solidFill>
                  <a:srgbClr val="7030A0"/>
                </a:solidFill>
                <a:ea typeface="DFKai-SB" panose="03000509000000000000" pitchFamily="65" charset="-120"/>
                <a:cs typeface="Times New Roman" panose="02020603050405020304" pitchFamily="18" charset="0"/>
              </a:rPr>
              <a:t> </a:t>
            </a:r>
            <a:r>
              <a:rPr lang="zh-HK" altLang="en-US" sz="2400" i="1" kern="0" dirty="0" smtClean="0">
                <a:solidFill>
                  <a:srgbClr val="7030A0"/>
                </a:solidFill>
                <a:ea typeface="DFKai-SB" panose="03000509000000000000" pitchFamily="65" charset="-120"/>
                <a:cs typeface="Times New Roman" panose="02020603050405020304" pitchFamily="18" charset="0"/>
              </a:rPr>
              <a:t>」                                                                                                                          </a:t>
            </a:r>
            <a:endParaRPr lang="en-US" altLang="zh-HK" sz="2400" i="1" kern="0" dirty="0" smtClean="0">
              <a:solidFill>
                <a:srgbClr val="7030A0"/>
              </a:solidFill>
              <a:ea typeface="DFKai-SB" panose="03000509000000000000" pitchFamily="65" charset="-120"/>
              <a:cs typeface="Times New Roman" panose="02020603050405020304" pitchFamily="18" charset="0"/>
            </a:endParaRPr>
          </a:p>
          <a:p>
            <a:r>
              <a:rPr lang="en-US" altLang="zh-TW" sz="2400" i="1" kern="0" dirty="0" smtClean="0">
                <a:solidFill>
                  <a:srgbClr val="7030A0"/>
                </a:solidFill>
                <a:ea typeface="DFKai-SB" panose="03000509000000000000" pitchFamily="65" charset="-120"/>
                <a:cs typeface="Times New Roman" panose="02020603050405020304" pitchFamily="18" charset="0"/>
              </a:rPr>
              <a:t>                                                                                                                                                            </a:t>
            </a:r>
            <a:r>
              <a:rPr lang="zh-TW" altLang="en-US" sz="2400" i="1" kern="0" dirty="0" smtClean="0">
                <a:solidFill>
                  <a:srgbClr val="7030A0"/>
                </a:solidFill>
                <a:ea typeface="DFKai-SB" panose="03000509000000000000" pitchFamily="65" charset="-120"/>
                <a:cs typeface="Times New Roman" panose="02020603050405020304" pitchFamily="18" charset="0"/>
              </a:rPr>
              <a:t>袁隆平</a:t>
            </a:r>
            <a:endParaRPr lang="en-US" altLang="zh-HK" sz="2400" i="1" kern="0" dirty="0" smtClean="0">
              <a:solidFill>
                <a:srgbClr val="7030A0"/>
              </a:solidFill>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01904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9572" t="51234" b="-1"/>
          <a:stretch/>
        </p:blipFill>
        <p:spPr>
          <a:xfrm>
            <a:off x="0" y="131990"/>
            <a:ext cx="12192000" cy="6842389"/>
          </a:xfrm>
          <a:prstGeom prst="rect">
            <a:avLst/>
          </a:prstGeom>
          <a:effectLst>
            <a:outerShdw dist="50800" dir="5400000" algn="ctr" rotWithShape="0">
              <a:srgbClr val="000000">
                <a:alpha val="8000"/>
              </a:srgbClr>
            </a:outerShdw>
          </a:effectLst>
        </p:spPr>
      </p:pic>
      <p:sp>
        <p:nvSpPr>
          <p:cNvPr id="2" name="Title 1"/>
          <p:cNvSpPr>
            <a:spLocks noGrp="1"/>
          </p:cNvSpPr>
          <p:nvPr>
            <p:ph type="title"/>
          </p:nvPr>
        </p:nvSpPr>
        <p:spPr>
          <a:xfrm>
            <a:off x="838200" y="365125"/>
            <a:ext cx="3417916" cy="848533"/>
          </a:xfrm>
        </p:spPr>
        <p:txBody>
          <a:bodyPr/>
          <a:lstStyle/>
          <a:p>
            <a:r>
              <a:rPr lang="zh-TW" altLang="en-US" dirty="0" smtClean="0">
                <a:latin typeface="DFKai-SB" panose="03000509000000000000" pitchFamily="65" charset="-120"/>
                <a:ea typeface="DFKai-SB" panose="03000509000000000000" pitchFamily="65" charset="-120"/>
              </a:rPr>
              <a:t>自學小挑戰：</a:t>
            </a:r>
            <a:endParaRPr lang="en-US" dirty="0">
              <a:latin typeface="DFKai-SB" panose="03000509000000000000" pitchFamily="65" charset="-120"/>
              <a:ea typeface="DFKai-SB" panose="03000509000000000000" pitchFamily="65" charset="-120"/>
            </a:endParaRPr>
          </a:p>
        </p:txBody>
      </p:sp>
      <p:sp>
        <p:nvSpPr>
          <p:cNvPr id="3" name="Slide Number Placeholder 2"/>
          <p:cNvSpPr>
            <a:spLocks noGrp="1"/>
          </p:cNvSpPr>
          <p:nvPr>
            <p:ph type="sldNum" sz="quarter" idx="12"/>
          </p:nvPr>
        </p:nvSpPr>
        <p:spPr/>
        <p:txBody>
          <a:bodyPr/>
          <a:lstStyle/>
          <a:p>
            <a:fld id="{FFD02EDF-51F4-4460-907F-503B72C9B29B}" type="slidenum">
              <a:rPr lang="zh-HK" altLang="en-US" smtClean="0"/>
              <a:t>6</a:t>
            </a:fld>
            <a:endParaRPr lang="zh-HK" altLang="en-US"/>
          </a:p>
        </p:txBody>
      </p:sp>
      <p:sp>
        <p:nvSpPr>
          <p:cNvPr id="9" name="Action Button: Custom 8">
            <a:hlinkClick r:id="rId4" action="ppaction://hlinksldjump" highlightClick="1"/>
          </p:cNvPr>
          <p:cNvSpPr/>
          <p:nvPr/>
        </p:nvSpPr>
        <p:spPr>
          <a:xfrm>
            <a:off x="8961120" y="5955308"/>
            <a:ext cx="1238682" cy="462117"/>
          </a:xfrm>
          <a:prstGeom prst="actionButtonBlank">
            <a:avLst/>
          </a:prstGeom>
          <a:solidFill>
            <a:srgbClr val="00B050"/>
          </a:solidFill>
          <a:ln/>
          <a:scene3d>
            <a:camera prst="orthographicFront"/>
            <a:lightRig rig="threePt" dir="t"/>
          </a:scene3d>
          <a:sp3d>
            <a:bevelT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b="1" dirty="0" smtClean="0">
                <a:latin typeface="微軟正黑體 Light" panose="020B0304030504040204" pitchFamily="34" charset="-120"/>
                <a:ea typeface="微軟正黑體 Light" panose="020B0304030504040204" pitchFamily="34" charset="-120"/>
                <a:hlinkClick r:id="rId4" action="ppaction://hlinksldjump"/>
              </a:rPr>
              <a:t>答案</a:t>
            </a:r>
            <a:endParaRPr lang="en-US" b="1" dirty="0">
              <a:latin typeface="微軟正黑體 Light" panose="020B0304030504040204" pitchFamily="34" charset="-120"/>
              <a:ea typeface="微軟正黑體 Light" panose="020B0304030504040204" pitchFamily="34" charset="-120"/>
            </a:endParaRPr>
          </a:p>
        </p:txBody>
      </p:sp>
      <p:grpSp>
        <p:nvGrpSpPr>
          <p:cNvPr id="10" name="Group 9"/>
          <p:cNvGrpSpPr/>
          <p:nvPr/>
        </p:nvGrpSpPr>
        <p:grpSpPr>
          <a:xfrm>
            <a:off x="175492" y="699966"/>
            <a:ext cx="12075621" cy="5486400"/>
            <a:chOff x="175492" y="699966"/>
            <a:chExt cx="12075621" cy="5486400"/>
          </a:xfrm>
        </p:grpSpPr>
        <p:sp>
          <p:nvSpPr>
            <p:cNvPr id="5" name="Cloud Callout 4"/>
            <p:cNvSpPr/>
            <p:nvPr/>
          </p:nvSpPr>
          <p:spPr>
            <a:xfrm>
              <a:off x="175492" y="699966"/>
              <a:ext cx="12075621" cy="5486400"/>
            </a:xfrm>
            <a:prstGeom prst="cloudCallout">
              <a:avLst>
                <a:gd name="adj1" fmla="val -47620"/>
                <a:gd name="adj2" fmla="val 50427"/>
              </a:avLst>
            </a:prstGeom>
            <a:solidFill>
              <a:schemeClr val="accent3">
                <a:lumMod val="20000"/>
                <a:lumOff val="80000"/>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rgbClr val="7030A0"/>
                </a:solidFill>
                <a:latin typeface="標楷體" panose="03000509000000000000" pitchFamily="65" charset="-120"/>
                <a:ea typeface="標楷體" panose="03000509000000000000" pitchFamily="65" charset="-120"/>
              </a:endParaRPr>
            </a:p>
          </p:txBody>
        </p:sp>
        <p:sp>
          <p:nvSpPr>
            <p:cNvPr id="8" name="TextBox 7"/>
            <p:cNvSpPr txBox="1"/>
            <p:nvPr/>
          </p:nvSpPr>
          <p:spPr>
            <a:xfrm>
              <a:off x="1721200" y="1430993"/>
              <a:ext cx="10280993" cy="4524315"/>
            </a:xfrm>
            <a:prstGeom prst="rect">
              <a:avLst/>
            </a:prstGeom>
            <a:noFill/>
          </p:spPr>
          <p:txBody>
            <a:bodyPr wrap="square" rtlCol="0">
              <a:spAutoFit/>
            </a:bodyPr>
            <a:lstStyle/>
            <a:p>
              <a:r>
                <a:rPr lang="en-US" altLang="zh-TW" sz="2400" dirty="0">
                  <a:solidFill>
                    <a:srgbClr val="7030A0"/>
                  </a:solidFill>
                  <a:latin typeface="DFKai-SB" panose="03000509000000000000" pitchFamily="65" charset="-120"/>
                  <a:ea typeface="DFKai-SB" panose="03000509000000000000" pitchFamily="65" charset="-120"/>
                </a:rPr>
                <a:t>1.</a:t>
              </a:r>
              <a:r>
                <a:rPr lang="zh-TW" altLang="en-US" sz="2400" dirty="0">
                  <a:solidFill>
                    <a:srgbClr val="7030A0"/>
                  </a:solidFill>
                  <a:latin typeface="DFKai-SB" panose="03000509000000000000" pitchFamily="65" charset="-120"/>
                  <a:ea typeface="DFKai-SB" panose="03000509000000000000" pitchFamily="65" charset="-120"/>
                </a:rPr>
                <a:t>袁隆平是一名享譽國際的科學家，他有</a:t>
              </a:r>
              <a:r>
                <a:rPr lang="zh-TW" altLang="en-US" sz="2400" dirty="0" smtClean="0">
                  <a:solidFill>
                    <a:srgbClr val="7030A0"/>
                  </a:solidFill>
                  <a:latin typeface="DFKai-SB" panose="03000509000000000000" pitchFamily="65" charset="-120"/>
                  <a:ea typeface="DFKai-SB" panose="03000509000000000000" pitchFamily="65" charset="-120"/>
                </a:rPr>
                <a:t>什麼</a:t>
              </a:r>
              <a:r>
                <a:rPr lang="zh-TW" altLang="en-US" sz="2400" dirty="0">
                  <a:solidFill>
                    <a:srgbClr val="7030A0"/>
                  </a:solidFill>
                  <a:latin typeface="DFKai-SB" panose="03000509000000000000" pitchFamily="65" charset="-120"/>
                  <a:ea typeface="DFKai-SB" panose="03000509000000000000" pitchFamily="65" charset="-120"/>
                </a:rPr>
                <a:t>榮譽稱號？</a:t>
              </a:r>
              <a:endParaRPr lang="en-US" altLang="zh-TW" sz="2400" dirty="0">
                <a:solidFill>
                  <a:srgbClr val="7030A0"/>
                </a:solidFill>
                <a:latin typeface="DFKai-SB" panose="03000509000000000000" pitchFamily="65" charset="-120"/>
                <a:ea typeface="DFKai-SB" panose="03000509000000000000" pitchFamily="65" charset="-120"/>
              </a:endParaRPr>
            </a:p>
            <a:p>
              <a:r>
                <a:rPr lang="en-US" altLang="zh-TW" sz="2400" dirty="0" smtClean="0">
                  <a:solidFill>
                    <a:srgbClr val="7030A0"/>
                  </a:solidFill>
                  <a:latin typeface="DFKai-SB" panose="03000509000000000000" pitchFamily="65" charset="-120"/>
                  <a:ea typeface="DFKai-SB" panose="03000509000000000000" pitchFamily="65" charset="-120"/>
                </a:rPr>
                <a:t>  </a:t>
              </a:r>
              <a:r>
                <a:rPr lang="en-US" altLang="zh-TW" sz="2400" dirty="0" smtClean="0">
                  <a:solidFill>
                    <a:schemeClr val="accent6">
                      <a:lumMod val="75000"/>
                    </a:schemeClr>
                  </a:solidFill>
                  <a:latin typeface="DFKai-SB" panose="03000509000000000000" pitchFamily="65" charset="-120"/>
                  <a:ea typeface="DFKai-SB" panose="03000509000000000000" pitchFamily="65" charset="-120"/>
                </a:rPr>
                <a:t>A</a:t>
              </a:r>
              <a:r>
                <a:rPr lang="en-US" altLang="zh-TW" sz="2400" dirty="0">
                  <a:solidFill>
                    <a:schemeClr val="accent6">
                      <a:lumMod val="75000"/>
                    </a:schemeClr>
                  </a:solidFill>
                  <a:latin typeface="DFKai-SB" panose="03000509000000000000" pitchFamily="65" charset="-120"/>
                  <a:ea typeface="DFKai-SB" panose="03000509000000000000" pitchFamily="65" charset="-120"/>
                </a:rPr>
                <a:t>.</a:t>
              </a:r>
              <a:r>
                <a:rPr lang="zh-TW" altLang="en-US" sz="2400" dirty="0">
                  <a:solidFill>
                    <a:schemeClr val="accent6">
                      <a:lumMod val="75000"/>
                    </a:schemeClr>
                  </a:solidFill>
                  <a:latin typeface="DFKai-SB" panose="03000509000000000000" pitchFamily="65" charset="-120"/>
                  <a:ea typeface="DFKai-SB" panose="03000509000000000000" pitchFamily="65" charset="-120"/>
                </a:rPr>
                <a:t>中國航天之父</a:t>
              </a:r>
              <a:r>
                <a:rPr lang="en-US" altLang="zh-TW" sz="2400" dirty="0">
                  <a:solidFill>
                    <a:schemeClr val="accent6">
                      <a:lumMod val="75000"/>
                    </a:schemeClr>
                  </a:solidFill>
                  <a:latin typeface="DFKai-SB" panose="03000509000000000000" pitchFamily="65" charset="-120"/>
                  <a:ea typeface="DFKai-SB" panose="03000509000000000000" pitchFamily="65" charset="-120"/>
                </a:rPr>
                <a:t>   B. </a:t>
              </a:r>
              <a:r>
                <a:rPr lang="zh-TW" altLang="en-US" sz="2400" dirty="0">
                  <a:solidFill>
                    <a:schemeClr val="accent6">
                      <a:lumMod val="75000"/>
                    </a:schemeClr>
                  </a:solidFill>
                  <a:latin typeface="DFKai-SB" panose="03000509000000000000" pitchFamily="65" charset="-120"/>
                  <a:ea typeface="DFKai-SB" panose="03000509000000000000" pitchFamily="65" charset="-120"/>
                </a:rPr>
                <a:t>光纖之父  </a:t>
              </a:r>
              <a:r>
                <a:rPr lang="en-US" altLang="zh-TW" sz="2400" dirty="0">
                  <a:solidFill>
                    <a:schemeClr val="accent6">
                      <a:lumMod val="75000"/>
                    </a:schemeClr>
                  </a:solidFill>
                  <a:latin typeface="DFKai-SB" panose="03000509000000000000" pitchFamily="65" charset="-120"/>
                  <a:ea typeface="DFKai-SB" panose="03000509000000000000" pitchFamily="65" charset="-120"/>
                </a:rPr>
                <a:t>C</a:t>
              </a:r>
              <a:r>
                <a:rPr lang="en-US" altLang="zh-TW" sz="2400" dirty="0" smtClean="0">
                  <a:solidFill>
                    <a:schemeClr val="accent6">
                      <a:lumMod val="75000"/>
                    </a:schemeClr>
                  </a:solidFill>
                  <a:latin typeface="DFKai-SB" panose="03000509000000000000" pitchFamily="65" charset="-120"/>
                  <a:ea typeface="DFKai-SB" panose="03000509000000000000" pitchFamily="65" charset="-120"/>
                </a:rPr>
                <a:t>. </a:t>
              </a:r>
              <a:r>
                <a:rPr lang="zh-TW" altLang="en-US" sz="2400" dirty="0">
                  <a:solidFill>
                    <a:schemeClr val="accent6">
                      <a:lumMod val="75000"/>
                    </a:schemeClr>
                  </a:solidFill>
                  <a:latin typeface="DFKai-SB" panose="03000509000000000000" pitchFamily="65" charset="-120"/>
                  <a:ea typeface="DFKai-SB" panose="03000509000000000000" pitchFamily="65" charset="-120"/>
                </a:rPr>
                <a:t>雜交水稻</a:t>
              </a:r>
              <a:r>
                <a:rPr lang="zh-TW" altLang="en-US" sz="2400" dirty="0" smtClean="0">
                  <a:solidFill>
                    <a:schemeClr val="accent6">
                      <a:lumMod val="75000"/>
                    </a:schemeClr>
                  </a:solidFill>
                  <a:latin typeface="DFKai-SB" panose="03000509000000000000" pitchFamily="65" charset="-120"/>
                  <a:ea typeface="DFKai-SB" panose="03000509000000000000" pitchFamily="65" charset="-120"/>
                </a:rPr>
                <a:t>之父  </a:t>
              </a:r>
              <a:r>
                <a:rPr lang="en-US" altLang="zh-TW" sz="2400" dirty="0" smtClean="0">
                  <a:solidFill>
                    <a:schemeClr val="accent6">
                      <a:lumMod val="75000"/>
                    </a:schemeClr>
                  </a:solidFill>
                  <a:latin typeface="DFKai-SB" panose="03000509000000000000" pitchFamily="65" charset="-120"/>
                  <a:ea typeface="DFKai-SB" panose="03000509000000000000" pitchFamily="65" charset="-120"/>
                </a:rPr>
                <a:t>D.</a:t>
              </a:r>
              <a:r>
                <a:rPr lang="zh-TW" altLang="en-US" sz="2400" dirty="0" smtClean="0">
                  <a:solidFill>
                    <a:schemeClr val="accent6">
                      <a:lumMod val="75000"/>
                    </a:schemeClr>
                  </a:solidFill>
                  <a:latin typeface="DFKai-SB" panose="03000509000000000000" pitchFamily="65" charset="-120"/>
                  <a:ea typeface="DFKai-SB" panose="03000509000000000000" pitchFamily="65" charset="-120"/>
                </a:rPr>
                <a:t>中國數學之神</a:t>
              </a:r>
              <a:endParaRPr lang="en-US" altLang="zh-TW" sz="2400" dirty="0" smtClean="0">
                <a:solidFill>
                  <a:schemeClr val="accent6">
                    <a:lumMod val="75000"/>
                  </a:schemeClr>
                </a:solidFill>
                <a:latin typeface="DFKai-SB" panose="03000509000000000000" pitchFamily="65" charset="-120"/>
                <a:ea typeface="DFKai-SB" panose="03000509000000000000" pitchFamily="65" charset="-120"/>
              </a:endParaRPr>
            </a:p>
            <a:p>
              <a:endParaRPr lang="en-US" altLang="zh-TW" sz="2400" dirty="0">
                <a:solidFill>
                  <a:schemeClr val="accent6">
                    <a:lumMod val="75000"/>
                  </a:schemeClr>
                </a:solidFill>
                <a:latin typeface="DFKai-SB" panose="03000509000000000000" pitchFamily="65" charset="-120"/>
                <a:ea typeface="DFKai-SB" panose="03000509000000000000" pitchFamily="65" charset="-120"/>
              </a:endParaRPr>
            </a:p>
            <a:p>
              <a:r>
                <a:rPr lang="en-US" altLang="zh-TW" sz="2400" dirty="0" smtClean="0">
                  <a:solidFill>
                    <a:srgbClr val="7030A0"/>
                  </a:solidFill>
                  <a:latin typeface="DFKai-SB" panose="03000509000000000000" pitchFamily="65" charset="-120"/>
                  <a:ea typeface="DFKai-SB" panose="03000509000000000000" pitchFamily="65" charset="-120"/>
                </a:rPr>
                <a:t>2.</a:t>
              </a:r>
              <a:r>
                <a:rPr lang="zh-TW" altLang="en-US" sz="2400" dirty="0" smtClean="0">
                  <a:solidFill>
                    <a:srgbClr val="7030A0"/>
                  </a:solidFill>
                  <a:latin typeface="標楷體" panose="03000509000000000000" pitchFamily="65" charset="-120"/>
                  <a:ea typeface="標楷體" panose="03000509000000000000" pitchFamily="65" charset="-120"/>
                </a:rPr>
                <a:t>以下</a:t>
              </a:r>
              <a:r>
                <a:rPr lang="zh-TW" altLang="en-US" sz="2400" dirty="0" smtClean="0">
                  <a:solidFill>
                    <a:srgbClr val="7030A0"/>
                  </a:solidFill>
                  <a:latin typeface="標楷體" panose="03000509000000000000" pitchFamily="65" charset="-120"/>
                  <a:ea typeface="標楷體" panose="03000509000000000000" pitchFamily="65" charset="-120"/>
                </a:rPr>
                <a:t>哪項</a:t>
              </a:r>
              <a:r>
                <a:rPr lang="zh-TW" altLang="en-US" sz="2400" b="1" u="sng" dirty="0" smtClean="0">
                  <a:solidFill>
                    <a:srgbClr val="7030A0"/>
                  </a:solidFill>
                  <a:latin typeface="標楷體" panose="03000509000000000000" pitchFamily="65" charset="-120"/>
                  <a:ea typeface="標楷體" panose="03000509000000000000" pitchFamily="65" charset="-120"/>
                </a:rPr>
                <a:t>不是</a:t>
              </a:r>
              <a:r>
                <a:rPr lang="zh-TW" altLang="en-US" sz="2400" dirty="0" smtClean="0">
                  <a:solidFill>
                    <a:srgbClr val="7030A0"/>
                  </a:solidFill>
                  <a:latin typeface="標楷體" panose="03000509000000000000" pitchFamily="65" charset="-120"/>
                  <a:ea typeface="標楷體" panose="03000509000000000000" pitchFamily="65" charset="-120"/>
                </a:rPr>
                <a:t>袁隆平在研究時所遇到的困難？</a:t>
              </a:r>
              <a:endParaRPr lang="en-US" altLang="zh-TW" sz="2400" dirty="0" smtClean="0">
                <a:solidFill>
                  <a:srgbClr val="7030A0"/>
                </a:solidFill>
                <a:latin typeface="標楷體" panose="03000509000000000000" pitchFamily="65" charset="-120"/>
                <a:ea typeface="標楷體" panose="03000509000000000000" pitchFamily="65" charset="-120"/>
              </a:endParaRPr>
            </a:p>
            <a:p>
              <a:r>
                <a:rPr lang="en-US" altLang="zh-TW" sz="2400" dirty="0" smtClean="0">
                  <a:solidFill>
                    <a:srgbClr val="7030A0"/>
                  </a:solidFill>
                  <a:latin typeface="標楷體" panose="03000509000000000000" pitchFamily="65" charset="-120"/>
                  <a:ea typeface="標楷體" panose="03000509000000000000" pitchFamily="65" charset="-120"/>
                </a:rPr>
                <a:t>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A.</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 面對日灑雨淋的天氣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B.</a:t>
              </a:r>
              <a:r>
                <a:rPr lang="zh-TW" altLang="en-US" sz="2400" dirty="0">
                  <a:solidFill>
                    <a:schemeClr val="accent6">
                      <a:lumMod val="75000"/>
                    </a:schemeClr>
                  </a:solidFill>
                  <a:latin typeface="標楷體" panose="03000509000000000000" pitchFamily="65" charset="-120"/>
                  <a:ea typeface="標楷體" panose="03000509000000000000" pitchFamily="65" charset="-120"/>
                </a:rPr>
                <a:t>難以找到理想的天然水稻</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株</a:t>
              </a:r>
              <a:endParaRPr lang="en-US" altLang="zh-TW" sz="2400" dirty="0" smtClean="0">
                <a:solidFill>
                  <a:schemeClr val="accent6">
                    <a:lumMod val="75000"/>
                  </a:schemeClr>
                </a:solidFill>
                <a:latin typeface="標楷體" panose="03000509000000000000" pitchFamily="65" charset="-120"/>
                <a:ea typeface="標楷體" panose="03000509000000000000" pitchFamily="65" charset="-120"/>
              </a:endParaRPr>
            </a:p>
            <a:p>
              <a:r>
                <a:rPr lang="en-US" altLang="zh-TW" sz="2400" dirty="0">
                  <a:solidFill>
                    <a:schemeClr val="accent6">
                      <a:lumMod val="75000"/>
                    </a:schemeClr>
                  </a:solidFill>
                  <a:latin typeface="標楷體" panose="03000509000000000000" pitchFamily="65" charset="-120"/>
                  <a:ea typeface="標楷體" panose="03000509000000000000" pitchFamily="65" charset="-120"/>
                </a:rPr>
                <a:t>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 C. </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國際科學家不贊同他的研究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D.</a:t>
              </a:r>
              <a:r>
                <a:rPr lang="zh-TW" altLang="en-US" sz="2400" dirty="0">
                  <a:solidFill>
                    <a:schemeClr val="accent6">
                      <a:lumMod val="75000"/>
                    </a:schemeClr>
                  </a:solidFill>
                  <a:latin typeface="標楷體" panose="03000509000000000000" pitchFamily="65" charset="-120"/>
                  <a:ea typeface="標楷體" panose="03000509000000000000" pitchFamily="65" charset="-120"/>
                </a:rPr>
                <a:t>他</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的研究團隊不合作</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 </a:t>
              </a:r>
            </a:p>
            <a:p>
              <a:endParaRPr lang="en-US" altLang="zh-TW" sz="2400" dirty="0" smtClean="0">
                <a:solidFill>
                  <a:srgbClr val="7030A0"/>
                </a:solidFill>
                <a:latin typeface="標楷體" panose="03000509000000000000" pitchFamily="65" charset="-120"/>
                <a:ea typeface="標楷體" panose="03000509000000000000" pitchFamily="65" charset="-120"/>
              </a:endParaRPr>
            </a:p>
            <a:p>
              <a:r>
                <a:rPr lang="en-US" altLang="zh-TW" sz="2400" dirty="0" smtClean="0">
                  <a:solidFill>
                    <a:srgbClr val="7030A0"/>
                  </a:solidFill>
                  <a:latin typeface="標楷體" panose="03000509000000000000" pitchFamily="65" charset="-120"/>
                  <a:ea typeface="標楷體" panose="03000509000000000000" pitchFamily="65" charset="-120"/>
                </a:rPr>
                <a:t>3</a:t>
              </a:r>
              <a:r>
                <a:rPr lang="en-US" altLang="zh-TW" sz="2400" dirty="0" smtClean="0">
                  <a:solidFill>
                    <a:srgbClr val="7030A0"/>
                  </a:solidFill>
                  <a:latin typeface="標楷體" panose="03000509000000000000" pitchFamily="65" charset="-120"/>
                  <a:ea typeface="標楷體" panose="03000509000000000000" pitchFamily="65" charset="-120"/>
                </a:rPr>
                <a:t>.</a:t>
              </a:r>
              <a:r>
                <a:rPr lang="zh-TW" altLang="en-US" sz="2400" dirty="0" smtClean="0">
                  <a:solidFill>
                    <a:srgbClr val="7030A0"/>
                  </a:solidFill>
                  <a:latin typeface="標楷體" panose="03000509000000000000" pitchFamily="65" charset="-120"/>
                  <a:ea typeface="標楷體" panose="03000509000000000000" pitchFamily="65" charset="-120"/>
                </a:rPr>
                <a:t>袁隆平如何面對</a:t>
              </a:r>
              <a:r>
                <a:rPr lang="zh-TW" altLang="en-US" sz="2400" dirty="0" smtClean="0">
                  <a:solidFill>
                    <a:srgbClr val="7030A0"/>
                  </a:solidFill>
                  <a:latin typeface="標楷體" panose="03000509000000000000" pitchFamily="65" charset="-120"/>
                  <a:ea typeface="標楷體" panose="03000509000000000000" pitchFamily="65" charset="-120"/>
                </a:rPr>
                <a:t>研究時所遇到的</a:t>
              </a:r>
              <a:r>
                <a:rPr lang="zh-TW" altLang="en-US" sz="2400" dirty="0" smtClean="0">
                  <a:solidFill>
                    <a:srgbClr val="7030A0"/>
                  </a:solidFill>
                  <a:latin typeface="標楷體" panose="03000509000000000000" pitchFamily="65" charset="-120"/>
                  <a:ea typeface="標楷體" panose="03000509000000000000" pitchFamily="65" charset="-120"/>
                </a:rPr>
                <a:t>困難？</a:t>
              </a:r>
              <a:endParaRPr lang="en-US" altLang="zh-TW" sz="2400" dirty="0" smtClean="0">
                <a:solidFill>
                  <a:srgbClr val="7030A0"/>
                </a:solidFill>
                <a:latin typeface="標楷體" panose="03000509000000000000" pitchFamily="65" charset="-120"/>
                <a:ea typeface="標楷體" panose="03000509000000000000" pitchFamily="65" charset="-120"/>
              </a:endParaRPr>
            </a:p>
            <a:p>
              <a:r>
                <a:rPr lang="en-US" altLang="zh-TW" sz="2400" dirty="0">
                  <a:solidFill>
                    <a:srgbClr val="7030A0"/>
                  </a:solidFill>
                  <a:latin typeface="標楷體" panose="03000509000000000000" pitchFamily="65" charset="-120"/>
                  <a:ea typeface="標楷體" panose="03000509000000000000" pitchFamily="65" charset="-120"/>
                </a:rPr>
                <a:t> </a:t>
              </a:r>
              <a:r>
                <a:rPr lang="en-US" altLang="zh-TW" sz="2400" dirty="0" smtClean="0">
                  <a:solidFill>
                    <a:srgbClr val="7030A0"/>
                  </a:solidFill>
                  <a:latin typeface="標楷體" panose="03000509000000000000" pitchFamily="65" charset="-120"/>
                  <a:ea typeface="標楷體" panose="03000509000000000000" pitchFamily="65" charset="-120"/>
                </a:rPr>
                <a:t>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A. </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放棄他的研究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B.</a:t>
              </a:r>
              <a:r>
                <a:rPr lang="zh-TW" altLang="en-US" sz="2400" dirty="0">
                  <a:solidFill>
                    <a:schemeClr val="accent6">
                      <a:lumMod val="75000"/>
                    </a:schemeClr>
                  </a:solidFill>
                  <a:latin typeface="標楷體" panose="03000509000000000000" pitchFamily="65" charset="-120"/>
                  <a:ea typeface="標楷體" panose="03000509000000000000" pitchFamily="65" charset="-120"/>
                </a:rPr>
                <a:t>堅持</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繼續他的研究</a:t>
              </a:r>
              <a:endParaRPr lang="en-US" altLang="zh-TW" sz="2400" dirty="0" smtClean="0">
                <a:solidFill>
                  <a:schemeClr val="accent6">
                    <a:lumMod val="75000"/>
                  </a:schemeClr>
                </a:solidFill>
                <a:latin typeface="標楷體" panose="03000509000000000000" pitchFamily="65" charset="-120"/>
                <a:ea typeface="標楷體" panose="03000509000000000000" pitchFamily="65" charset="-120"/>
              </a:endParaRPr>
            </a:p>
            <a:p>
              <a:r>
                <a:rPr lang="en-US" altLang="zh-TW" sz="2400" dirty="0">
                  <a:solidFill>
                    <a:schemeClr val="accent6">
                      <a:lumMod val="75000"/>
                    </a:schemeClr>
                  </a:solidFill>
                  <a:latin typeface="標楷體" panose="03000509000000000000" pitchFamily="65" charset="-120"/>
                  <a:ea typeface="標楷體" panose="03000509000000000000" pitchFamily="65" charset="-120"/>
                </a:rPr>
                <a:t>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 C. </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改</a:t>
              </a:r>
              <a:r>
                <a:rPr lang="zh-TW" altLang="en-US" sz="2400" dirty="0">
                  <a:solidFill>
                    <a:schemeClr val="accent6">
                      <a:lumMod val="75000"/>
                    </a:schemeClr>
                  </a:solidFill>
                  <a:latin typeface="標楷體" panose="03000509000000000000" pitchFamily="65" charset="-120"/>
                  <a:ea typeface="標楷體" panose="03000509000000000000" pitchFamily="65" charset="-120"/>
                </a:rPr>
                <a:t>為研究蔬菜</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種植             </a:t>
              </a:r>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D.</a:t>
              </a:r>
              <a:r>
                <a:rPr lang="zh-TW" altLang="en-US" sz="2400" dirty="0" smtClean="0">
                  <a:solidFill>
                    <a:schemeClr val="accent6">
                      <a:lumMod val="75000"/>
                    </a:schemeClr>
                  </a:solidFill>
                  <a:latin typeface="標楷體" panose="03000509000000000000" pitchFamily="65" charset="-120"/>
                  <a:ea typeface="標楷體" panose="03000509000000000000" pitchFamily="65" charset="-120"/>
                </a:rPr>
                <a:t>改為研究粟米種植</a:t>
              </a:r>
              <a:endParaRPr lang="en-US" altLang="zh-TW" sz="2400" dirty="0">
                <a:solidFill>
                  <a:schemeClr val="accent6">
                    <a:lumMod val="75000"/>
                  </a:schemeClr>
                </a:solidFill>
                <a:latin typeface="標楷體" panose="03000509000000000000" pitchFamily="65" charset="-120"/>
                <a:ea typeface="標楷體" panose="03000509000000000000" pitchFamily="65" charset="-120"/>
              </a:endParaRPr>
            </a:p>
            <a:p>
              <a:endParaRPr lang="en-US" altLang="zh-TW" sz="2400" dirty="0" smtClean="0">
                <a:solidFill>
                  <a:schemeClr val="accent6">
                    <a:lumMod val="75000"/>
                  </a:schemeClr>
                </a:solidFill>
                <a:latin typeface="標楷體" panose="03000509000000000000" pitchFamily="65" charset="-120"/>
                <a:ea typeface="標楷體" panose="03000509000000000000" pitchFamily="65" charset="-120"/>
              </a:endParaRPr>
            </a:p>
            <a:p>
              <a:r>
                <a:rPr lang="en-US" altLang="zh-HK" sz="2400" dirty="0" smtClean="0">
                  <a:solidFill>
                    <a:srgbClr val="7030A0"/>
                  </a:solidFill>
                  <a:latin typeface="標楷體" panose="03000509000000000000" pitchFamily="65" charset="-120"/>
                  <a:ea typeface="標楷體" panose="03000509000000000000" pitchFamily="65" charset="-120"/>
                </a:rPr>
                <a:t> </a:t>
              </a:r>
              <a:endParaRPr lang="en-US" altLang="zh-HK" sz="2400" dirty="0">
                <a:solidFill>
                  <a:srgbClr val="7030A0"/>
                </a:solidFill>
                <a:latin typeface="標楷體" panose="03000509000000000000" pitchFamily="65" charset="-120"/>
                <a:ea typeface="標楷體" panose="03000509000000000000" pitchFamily="65" charset="-120"/>
              </a:endParaRPr>
            </a:p>
          </p:txBody>
        </p:sp>
      </p:grpSp>
    </p:spTree>
    <p:extLst>
      <p:ext uri="{BB962C8B-B14F-4D97-AF65-F5344CB8AC3E}">
        <p14:creationId xmlns:p14="http://schemas.microsoft.com/office/powerpoint/2010/main" val="1665047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9572" t="51234" b="-1"/>
          <a:stretch/>
        </p:blipFill>
        <p:spPr>
          <a:xfrm>
            <a:off x="0" y="15611"/>
            <a:ext cx="12192000" cy="6842389"/>
          </a:xfrm>
          <a:prstGeom prst="rect">
            <a:avLst/>
          </a:prstGeom>
          <a:effectLst>
            <a:outerShdw dist="50800" dir="5400000" algn="ctr" rotWithShape="0">
              <a:srgbClr val="000000">
                <a:alpha val="8000"/>
              </a:srgbClr>
            </a:outerShdw>
          </a:effectLst>
        </p:spPr>
      </p:pic>
      <p:sp>
        <p:nvSpPr>
          <p:cNvPr id="2" name="Title 1"/>
          <p:cNvSpPr>
            <a:spLocks noGrp="1"/>
          </p:cNvSpPr>
          <p:nvPr>
            <p:ph type="title"/>
          </p:nvPr>
        </p:nvSpPr>
        <p:spPr/>
        <p:txBody>
          <a:bodyPr/>
          <a:lstStyle/>
          <a:p>
            <a:r>
              <a:rPr lang="zh-TW" altLang="en-US" dirty="0" smtClean="0">
                <a:latin typeface="DFKai-SB" panose="03000509000000000000" pitchFamily="65" charset="-120"/>
                <a:ea typeface="DFKai-SB" panose="03000509000000000000" pitchFamily="65" charset="-120"/>
              </a:rPr>
              <a:t>個人反思：</a:t>
            </a:r>
            <a:endParaRPr lang="en-US" dirty="0">
              <a:latin typeface="DFKai-SB" panose="03000509000000000000" pitchFamily="65" charset="-120"/>
              <a:ea typeface="DFKai-SB" panose="03000509000000000000" pitchFamily="65" charset="-120"/>
            </a:endParaRPr>
          </a:p>
        </p:txBody>
      </p:sp>
      <p:sp>
        <p:nvSpPr>
          <p:cNvPr id="5" name="Cloud Callout 4"/>
          <p:cNvSpPr/>
          <p:nvPr/>
        </p:nvSpPr>
        <p:spPr>
          <a:xfrm>
            <a:off x="955254" y="1027906"/>
            <a:ext cx="8928290" cy="4866087"/>
          </a:xfrm>
          <a:prstGeom prst="cloudCallout">
            <a:avLst>
              <a:gd name="adj1" fmla="val 53207"/>
              <a:gd name="adj2" fmla="val 48866"/>
            </a:avLst>
          </a:prstGeom>
          <a:solidFill>
            <a:schemeClr val="accent3">
              <a:lumMod val="20000"/>
              <a:lumOff val="80000"/>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3600" dirty="0" smtClean="0">
                <a:solidFill>
                  <a:srgbClr val="7030A0"/>
                </a:solidFill>
                <a:latin typeface="DFKai-SB" panose="03000509000000000000" pitchFamily="65" charset="-120"/>
                <a:ea typeface="DFKai-SB" panose="03000509000000000000" pitchFamily="65" charset="-120"/>
              </a:rPr>
              <a:t>這</a:t>
            </a:r>
            <a:r>
              <a:rPr lang="zh-TW" altLang="en-US" sz="3600" dirty="0">
                <a:solidFill>
                  <a:srgbClr val="7030A0"/>
                </a:solidFill>
                <a:latin typeface="DFKai-SB" panose="03000509000000000000" pitchFamily="65" charset="-120"/>
                <a:ea typeface="DFKai-SB" panose="03000509000000000000" pitchFamily="65" charset="-120"/>
              </a:rPr>
              <a:t>位</a:t>
            </a:r>
            <a:r>
              <a:rPr lang="zh-TW" altLang="en-US" sz="3600" dirty="0" smtClean="0">
                <a:solidFill>
                  <a:srgbClr val="7030A0"/>
                </a:solidFill>
                <a:latin typeface="DFKai-SB" panose="03000509000000000000" pitchFamily="65" charset="-120"/>
                <a:ea typeface="DFKai-SB" panose="03000509000000000000" pitchFamily="65" charset="-120"/>
              </a:rPr>
              <a:t>勤勞堅毅的科學家──</a:t>
            </a:r>
            <a:endParaRPr lang="en-US" altLang="zh-TW" sz="3600" dirty="0" smtClean="0">
              <a:solidFill>
                <a:srgbClr val="7030A0"/>
              </a:solidFill>
              <a:latin typeface="DFKai-SB" panose="03000509000000000000" pitchFamily="65" charset="-120"/>
              <a:ea typeface="DFKai-SB" panose="03000509000000000000" pitchFamily="65" charset="-120"/>
            </a:endParaRPr>
          </a:p>
          <a:p>
            <a:pPr algn="just"/>
            <a:r>
              <a:rPr lang="zh-TW" altLang="en-US" sz="3600" dirty="0" smtClean="0">
                <a:solidFill>
                  <a:srgbClr val="7030A0"/>
                </a:solidFill>
                <a:latin typeface="DFKai-SB" panose="03000509000000000000" pitchFamily="65" charset="-120"/>
                <a:ea typeface="DFKai-SB" panose="03000509000000000000" pitchFamily="65" charset="-120"/>
              </a:rPr>
              <a:t>袁隆平，</a:t>
            </a:r>
            <a:r>
              <a:rPr lang="zh-TW" altLang="en-US" sz="3600" dirty="0">
                <a:solidFill>
                  <a:srgbClr val="7030A0"/>
                </a:solidFill>
                <a:latin typeface="DFKai-SB" panose="03000509000000000000" pitchFamily="65" charset="-120"/>
                <a:ea typeface="DFKai-SB" panose="03000509000000000000" pitchFamily="65" charset="-120"/>
              </a:rPr>
              <a:t>花了一生努力研究雜交水稻，為國家及世界的糧食發展作出重大貢獻。我可以</a:t>
            </a:r>
            <a:r>
              <a:rPr lang="zh-TW" altLang="en-US" sz="3600" dirty="0" smtClean="0">
                <a:solidFill>
                  <a:srgbClr val="7030A0"/>
                </a:solidFill>
                <a:latin typeface="DFKai-SB" panose="03000509000000000000" pitchFamily="65" charset="-120"/>
                <a:ea typeface="DFKai-SB" panose="03000509000000000000" pitchFamily="65" charset="-120"/>
              </a:rPr>
              <a:t>如何效法他</a:t>
            </a:r>
            <a:r>
              <a:rPr lang="zh-TW" altLang="en-US" sz="3600" dirty="0" smtClean="0">
                <a:solidFill>
                  <a:srgbClr val="7030A0"/>
                </a:solidFill>
                <a:latin typeface="DFKai-SB" panose="03000509000000000000" pitchFamily="65" charset="-120"/>
                <a:ea typeface="DFKai-SB" panose="03000509000000000000" pitchFamily="65" charset="-120"/>
              </a:rPr>
              <a:t>勤勞和堅毅的態度</a:t>
            </a:r>
            <a:r>
              <a:rPr lang="zh-TW" altLang="en-US" sz="3600" dirty="0">
                <a:solidFill>
                  <a:srgbClr val="7030A0"/>
                </a:solidFill>
                <a:latin typeface="DFKai-SB" panose="03000509000000000000" pitchFamily="65" charset="-120"/>
                <a:ea typeface="DFKai-SB" panose="03000509000000000000" pitchFamily="65" charset="-120"/>
              </a:rPr>
              <a:t>？</a:t>
            </a:r>
            <a:endParaRPr lang="en-US" altLang="zh-TW" sz="3600" dirty="0" smtClean="0">
              <a:solidFill>
                <a:srgbClr val="7030A0"/>
              </a:solidFill>
              <a:latin typeface="DFKai-SB" panose="03000509000000000000" pitchFamily="65" charset="-120"/>
              <a:ea typeface="DFKai-SB" panose="03000509000000000000" pitchFamily="65" charset="-120"/>
            </a:endParaRPr>
          </a:p>
        </p:txBody>
      </p:sp>
      <p:sp>
        <p:nvSpPr>
          <p:cNvPr id="3" name="Slide Number Placeholder 2"/>
          <p:cNvSpPr>
            <a:spLocks noGrp="1"/>
          </p:cNvSpPr>
          <p:nvPr>
            <p:ph type="sldNum" sz="quarter" idx="12"/>
          </p:nvPr>
        </p:nvSpPr>
        <p:spPr/>
        <p:txBody>
          <a:bodyPr/>
          <a:lstStyle/>
          <a:p>
            <a:fld id="{FFD02EDF-51F4-4460-907F-503B72C9B29B}" type="slidenum">
              <a:rPr lang="zh-HK" altLang="en-US" smtClean="0"/>
              <a:t>7</a:t>
            </a:fld>
            <a:endParaRPr lang="zh-HK" altLang="en-US"/>
          </a:p>
        </p:txBody>
      </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0302644" y="4421763"/>
            <a:ext cx="1777308" cy="2034021"/>
          </a:xfrm>
          <a:prstGeom prst="rect">
            <a:avLst/>
          </a:prstGeom>
        </p:spPr>
      </p:pic>
      <p:pic>
        <p:nvPicPr>
          <p:cNvPr id="7" name="Picture 6"/>
          <p:cNvPicPr>
            <a:picLocks noChangeAspect="1"/>
          </p:cNvPicPr>
          <p:nvPr/>
        </p:nvPicPr>
        <p:blipFill>
          <a:blip r:embed="rId5"/>
          <a:stretch>
            <a:fillRect/>
          </a:stretch>
        </p:blipFill>
        <p:spPr>
          <a:xfrm>
            <a:off x="2602540" y="5494764"/>
            <a:ext cx="1138187" cy="1226712"/>
          </a:xfrm>
          <a:prstGeom prst="ellipse">
            <a:avLst/>
          </a:prstGeom>
        </p:spPr>
      </p:pic>
      <p:pic>
        <p:nvPicPr>
          <p:cNvPr id="8" name="Picture 7"/>
          <p:cNvPicPr>
            <a:picLocks noChangeAspect="1"/>
          </p:cNvPicPr>
          <p:nvPr/>
        </p:nvPicPr>
        <p:blipFill>
          <a:blip r:embed="rId6"/>
          <a:stretch>
            <a:fillRect/>
          </a:stretch>
        </p:blipFill>
        <p:spPr>
          <a:xfrm>
            <a:off x="483285" y="4973454"/>
            <a:ext cx="1273233" cy="1403450"/>
          </a:xfrm>
          <a:prstGeom prst="ellipse">
            <a:avLst/>
          </a:prstGeom>
        </p:spPr>
      </p:pic>
    </p:spTree>
    <p:extLst>
      <p:ext uri="{BB962C8B-B14F-4D97-AF65-F5344CB8AC3E}">
        <p14:creationId xmlns:p14="http://schemas.microsoft.com/office/powerpoint/2010/main" val="2695466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9572" t="51234" b="-1"/>
          <a:stretch/>
        </p:blipFill>
        <p:spPr>
          <a:xfrm>
            <a:off x="0" y="15611"/>
            <a:ext cx="12192000" cy="6842389"/>
          </a:xfrm>
          <a:prstGeom prst="rect">
            <a:avLst/>
          </a:prstGeom>
          <a:effectLst>
            <a:outerShdw dist="50800" dir="5400000" algn="ctr" rotWithShape="0">
              <a:srgbClr val="000000">
                <a:alpha val="8000"/>
              </a:srgbClr>
            </a:outerShdw>
          </a:effectLst>
        </p:spPr>
      </p:pic>
      <p:sp>
        <p:nvSpPr>
          <p:cNvPr id="5" name="Cloud Callout 4"/>
          <p:cNvSpPr/>
          <p:nvPr/>
        </p:nvSpPr>
        <p:spPr>
          <a:xfrm>
            <a:off x="2041861" y="1168953"/>
            <a:ext cx="9654443" cy="4535704"/>
          </a:xfrm>
          <a:prstGeom prst="cloudCallout">
            <a:avLst>
              <a:gd name="adj1" fmla="val -56354"/>
              <a:gd name="adj2" fmla="val 45500"/>
            </a:avLst>
          </a:prstGeom>
          <a:solidFill>
            <a:schemeClr val="accent3">
              <a:lumMod val="20000"/>
              <a:lumOff val="80000"/>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zh-HK" sz="2400" dirty="0" smtClean="0"/>
              <a:t>）</a:t>
            </a:r>
            <a:endParaRPr lang="zh-TW" altLang="zh-HK" sz="2400" dirty="0"/>
          </a:p>
          <a:p>
            <a:r>
              <a:rPr lang="en-HK" altLang="zh-HK" sz="2400" dirty="0"/>
              <a:t> </a:t>
            </a:r>
            <a:endParaRPr lang="zh-TW" altLang="zh-HK" sz="2400" dirty="0"/>
          </a:p>
          <a:p>
            <a:endParaRPr lang="en-US" altLang="zh-TW" sz="3600" dirty="0" smtClean="0">
              <a:solidFill>
                <a:srgbClr val="7030A0"/>
              </a:solidFill>
              <a:latin typeface="DFKai-SB" panose="03000509000000000000" pitchFamily="65" charset="-120"/>
              <a:ea typeface="DFKai-SB" panose="03000509000000000000" pitchFamily="65" charset="-120"/>
            </a:endParaRPr>
          </a:p>
        </p:txBody>
      </p:sp>
      <p:sp>
        <p:nvSpPr>
          <p:cNvPr id="3" name="Slide Number Placeholder 2"/>
          <p:cNvSpPr>
            <a:spLocks noGrp="1"/>
          </p:cNvSpPr>
          <p:nvPr>
            <p:ph type="sldNum" sz="quarter" idx="12"/>
          </p:nvPr>
        </p:nvSpPr>
        <p:spPr/>
        <p:txBody>
          <a:bodyPr/>
          <a:lstStyle/>
          <a:p>
            <a:fld id="{FFD02EDF-51F4-4460-907F-503B72C9B29B}" type="slidenum">
              <a:rPr lang="zh-HK" altLang="en-US" smtClean="0"/>
              <a:t>8</a:t>
            </a:fld>
            <a:endParaRPr lang="zh-HK" altLang="en-US"/>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19" y="4206240"/>
            <a:ext cx="1931642" cy="1931642"/>
          </a:xfrm>
          <a:prstGeom prst="rect">
            <a:avLst/>
          </a:prstGeom>
        </p:spPr>
      </p:pic>
      <p:sp>
        <p:nvSpPr>
          <p:cNvPr id="7" name="TextBox 6"/>
          <p:cNvSpPr txBox="1"/>
          <p:nvPr/>
        </p:nvSpPr>
        <p:spPr>
          <a:xfrm>
            <a:off x="3061853" y="2219497"/>
            <a:ext cx="7614458" cy="2215991"/>
          </a:xfrm>
          <a:prstGeom prst="rect">
            <a:avLst/>
          </a:prstGeom>
          <a:noFill/>
        </p:spPr>
        <p:txBody>
          <a:bodyPr wrap="square" rtlCol="0">
            <a:spAutoFit/>
          </a:bodyPr>
          <a:lstStyle/>
          <a:p>
            <a:r>
              <a:rPr lang="zh-TW" altLang="zh-HK" sz="2400" dirty="0">
                <a:solidFill>
                  <a:srgbClr val="7030A0"/>
                </a:solidFill>
                <a:latin typeface="標楷體" panose="03000509000000000000" pitchFamily="65" charset="-120"/>
                <a:ea typeface="標楷體" panose="03000509000000000000" pitchFamily="65" charset="-120"/>
              </a:rPr>
              <a:t>各位同學，如果你想知道更多關於袁隆平的生平和貢獻，請觀看以下影片：</a:t>
            </a:r>
          </a:p>
          <a:p>
            <a:r>
              <a:rPr lang="en-HK" altLang="zh-HK" sz="2400" dirty="0">
                <a:solidFill>
                  <a:srgbClr val="7030A0"/>
                </a:solidFill>
                <a:latin typeface="標楷體" panose="03000509000000000000" pitchFamily="65" charset="-120"/>
                <a:ea typeface="標楷體" panose="03000509000000000000" pitchFamily="65" charset="-120"/>
              </a:rPr>
              <a:t> </a:t>
            </a:r>
            <a:endParaRPr lang="zh-TW" altLang="zh-HK" sz="2400" dirty="0">
              <a:solidFill>
                <a:srgbClr val="7030A0"/>
              </a:solidFill>
              <a:latin typeface="標楷體" panose="03000509000000000000" pitchFamily="65" charset="-120"/>
              <a:ea typeface="標楷體" panose="03000509000000000000" pitchFamily="65" charset="-120"/>
            </a:endParaRPr>
          </a:p>
          <a:p>
            <a:r>
              <a:rPr lang="zh-TW" altLang="zh-HK" sz="2400" dirty="0">
                <a:solidFill>
                  <a:srgbClr val="7030A0"/>
                </a:solidFill>
                <a:latin typeface="標楷體" panose="03000509000000000000" pitchFamily="65" charset="-120"/>
                <a:ea typeface="標楷體" panose="03000509000000000000" pitchFamily="65" charset="-120"/>
              </a:rPr>
              <a:t>無綫新聞：《星期日檔案－雜交水稻之父－袁隆平》</a:t>
            </a:r>
          </a:p>
          <a:p>
            <a:r>
              <a:rPr lang="en-HK" altLang="zh-HK" sz="2400" u="sng" dirty="0">
                <a:hlinkClick r:id="rId5"/>
              </a:rPr>
              <a:t>https://</a:t>
            </a:r>
            <a:r>
              <a:rPr lang="en-HK" altLang="zh-HK" sz="2400" u="sng" dirty="0" smtClean="0">
                <a:hlinkClick r:id="rId5"/>
              </a:rPr>
              <a:t>www.youtube.com/watch/elqWPSR-C9k</a:t>
            </a:r>
            <a:endParaRPr lang="zh-TW" altLang="zh-HK" sz="2400" dirty="0"/>
          </a:p>
          <a:p>
            <a:endParaRPr lang="zh-HK" altLang="en-US" dirty="0"/>
          </a:p>
        </p:txBody>
      </p:sp>
    </p:spTree>
    <p:extLst>
      <p:ext uri="{BB962C8B-B14F-4D97-AF65-F5344CB8AC3E}">
        <p14:creationId xmlns:p14="http://schemas.microsoft.com/office/powerpoint/2010/main" val="1963143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9572" t="51234" b="-1"/>
          <a:stretch/>
        </p:blipFill>
        <p:spPr>
          <a:xfrm>
            <a:off x="0" y="15611"/>
            <a:ext cx="12192000" cy="6842389"/>
          </a:xfrm>
          <a:prstGeom prst="rect">
            <a:avLst/>
          </a:prstGeom>
          <a:effectLst>
            <a:outerShdw dist="50800" dir="5400000" algn="ctr" rotWithShape="0">
              <a:srgbClr val="000000">
                <a:alpha val="8000"/>
              </a:srgbClr>
            </a:outerShdw>
          </a:effectLst>
        </p:spPr>
      </p:pic>
      <p:sp>
        <p:nvSpPr>
          <p:cNvPr id="2" name="Title 1"/>
          <p:cNvSpPr>
            <a:spLocks noGrp="1"/>
          </p:cNvSpPr>
          <p:nvPr>
            <p:ph type="title"/>
          </p:nvPr>
        </p:nvSpPr>
        <p:spPr/>
        <p:txBody>
          <a:bodyPr/>
          <a:lstStyle/>
          <a:p>
            <a:r>
              <a:rPr lang="zh-TW" altLang="en-US" dirty="0" smtClean="0">
                <a:latin typeface="DFKai-SB" panose="03000509000000000000" pitchFamily="65" charset="-120"/>
                <a:ea typeface="DFKai-SB" panose="03000509000000000000" pitchFamily="65" charset="-120"/>
              </a:rPr>
              <a:t>自學小挑戰（參考答案）：</a:t>
            </a:r>
            <a:endParaRPr lang="en-US" dirty="0">
              <a:latin typeface="DFKai-SB" panose="03000509000000000000" pitchFamily="65" charset="-120"/>
              <a:ea typeface="DFKai-SB" panose="03000509000000000000" pitchFamily="65" charset="-120"/>
            </a:endParaRPr>
          </a:p>
        </p:txBody>
      </p:sp>
      <p:sp>
        <p:nvSpPr>
          <p:cNvPr id="3" name="Slide Number Placeholder 2"/>
          <p:cNvSpPr>
            <a:spLocks noGrp="1"/>
          </p:cNvSpPr>
          <p:nvPr>
            <p:ph type="sldNum" sz="quarter" idx="12"/>
          </p:nvPr>
        </p:nvSpPr>
        <p:spPr/>
        <p:txBody>
          <a:bodyPr/>
          <a:lstStyle/>
          <a:p>
            <a:fld id="{FFD02EDF-51F4-4460-907F-503B72C9B29B}" type="slidenum">
              <a:rPr lang="zh-HK" altLang="en-US" smtClean="0"/>
              <a:t>9</a:t>
            </a:fld>
            <a:endParaRPr lang="zh-HK" altLang="en-US"/>
          </a:p>
        </p:txBody>
      </p:sp>
      <p:grpSp>
        <p:nvGrpSpPr>
          <p:cNvPr id="6" name="Group 5"/>
          <p:cNvGrpSpPr/>
          <p:nvPr/>
        </p:nvGrpSpPr>
        <p:grpSpPr>
          <a:xfrm>
            <a:off x="116378" y="1064029"/>
            <a:ext cx="12075621" cy="5486400"/>
            <a:chOff x="116378" y="1064029"/>
            <a:chExt cx="12075621" cy="5486400"/>
          </a:xfrm>
        </p:grpSpPr>
        <p:sp>
          <p:nvSpPr>
            <p:cNvPr id="7" name="Cloud Callout 6"/>
            <p:cNvSpPr/>
            <p:nvPr/>
          </p:nvSpPr>
          <p:spPr>
            <a:xfrm>
              <a:off x="116378" y="1064029"/>
              <a:ext cx="12075621" cy="5486400"/>
            </a:xfrm>
            <a:prstGeom prst="cloudCallout">
              <a:avLst>
                <a:gd name="adj1" fmla="val -47620"/>
                <a:gd name="adj2" fmla="val 50427"/>
              </a:avLst>
            </a:prstGeom>
            <a:solidFill>
              <a:schemeClr val="accent3">
                <a:lumMod val="20000"/>
                <a:lumOff val="80000"/>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rgbClr val="7030A0"/>
                </a:solidFill>
                <a:latin typeface="標楷體" panose="03000509000000000000" pitchFamily="65" charset="-120"/>
                <a:ea typeface="標楷體" panose="03000509000000000000" pitchFamily="65" charset="-120"/>
              </a:endParaRPr>
            </a:p>
          </p:txBody>
        </p:sp>
        <p:sp>
          <p:nvSpPr>
            <p:cNvPr id="8" name="TextBox 7"/>
            <p:cNvSpPr txBox="1"/>
            <p:nvPr/>
          </p:nvSpPr>
          <p:spPr>
            <a:xfrm>
              <a:off x="1589581" y="2062192"/>
              <a:ext cx="10280993" cy="3785652"/>
            </a:xfrm>
            <a:prstGeom prst="rect">
              <a:avLst/>
            </a:prstGeom>
            <a:noFill/>
          </p:spPr>
          <p:txBody>
            <a:bodyPr wrap="square" rtlCol="0">
              <a:spAutoFit/>
            </a:bodyPr>
            <a:lstStyle/>
            <a:p>
              <a:r>
                <a:rPr lang="en-US" altLang="zh-TW" sz="2400" dirty="0">
                  <a:solidFill>
                    <a:srgbClr val="7030A0"/>
                  </a:solidFill>
                  <a:latin typeface="DFKai-SB" panose="03000509000000000000" pitchFamily="65" charset="-120"/>
                  <a:ea typeface="DFKai-SB" panose="03000509000000000000" pitchFamily="65" charset="-120"/>
                </a:rPr>
                <a:t>1.</a:t>
              </a:r>
              <a:r>
                <a:rPr lang="zh-TW" altLang="en-US" sz="2400" dirty="0">
                  <a:solidFill>
                    <a:srgbClr val="7030A0"/>
                  </a:solidFill>
                  <a:latin typeface="DFKai-SB" panose="03000509000000000000" pitchFamily="65" charset="-120"/>
                  <a:ea typeface="DFKai-SB" panose="03000509000000000000" pitchFamily="65" charset="-120"/>
                </a:rPr>
                <a:t>袁隆平是一名享譽國際的科學家，他有</a:t>
              </a:r>
              <a:r>
                <a:rPr lang="zh-TW" altLang="en-US" sz="2400" dirty="0" smtClean="0">
                  <a:solidFill>
                    <a:srgbClr val="7030A0"/>
                  </a:solidFill>
                  <a:latin typeface="DFKai-SB" panose="03000509000000000000" pitchFamily="65" charset="-120"/>
                  <a:ea typeface="DFKai-SB" panose="03000509000000000000" pitchFamily="65" charset="-120"/>
                </a:rPr>
                <a:t>什麼</a:t>
              </a:r>
              <a:r>
                <a:rPr lang="zh-TW" altLang="en-US" sz="2400" dirty="0">
                  <a:solidFill>
                    <a:srgbClr val="7030A0"/>
                  </a:solidFill>
                  <a:latin typeface="DFKai-SB" panose="03000509000000000000" pitchFamily="65" charset="-120"/>
                  <a:ea typeface="DFKai-SB" panose="03000509000000000000" pitchFamily="65" charset="-120"/>
                </a:rPr>
                <a:t>榮譽稱號？</a:t>
              </a:r>
              <a:endParaRPr lang="en-US" altLang="zh-TW" sz="2400" dirty="0">
                <a:solidFill>
                  <a:srgbClr val="7030A0"/>
                </a:solidFill>
                <a:latin typeface="DFKai-SB" panose="03000509000000000000" pitchFamily="65" charset="-120"/>
                <a:ea typeface="DFKai-SB" panose="03000509000000000000" pitchFamily="65" charset="-120"/>
              </a:endParaRPr>
            </a:p>
            <a:p>
              <a:r>
                <a:rPr lang="en-US" altLang="zh-TW" sz="2400" dirty="0" smtClean="0">
                  <a:solidFill>
                    <a:srgbClr val="7030A0"/>
                  </a:solidFill>
                  <a:latin typeface="DFKai-SB" panose="03000509000000000000" pitchFamily="65" charset="-120"/>
                  <a:ea typeface="DFKai-SB" panose="03000509000000000000" pitchFamily="65" charset="-120"/>
                </a:rPr>
                <a:t>  </a:t>
              </a:r>
              <a:r>
                <a:rPr lang="en-US" altLang="zh-TW" sz="2400" dirty="0" smtClean="0">
                  <a:solidFill>
                    <a:srgbClr val="FF0000"/>
                  </a:solidFill>
                  <a:latin typeface="DFKai-SB" panose="03000509000000000000" pitchFamily="65" charset="-120"/>
                  <a:ea typeface="DFKai-SB" panose="03000509000000000000" pitchFamily="65" charset="-120"/>
                </a:rPr>
                <a:t>C. </a:t>
              </a:r>
              <a:r>
                <a:rPr lang="zh-TW" altLang="en-US" sz="2400" dirty="0">
                  <a:solidFill>
                    <a:srgbClr val="FF0000"/>
                  </a:solidFill>
                  <a:latin typeface="DFKai-SB" panose="03000509000000000000" pitchFamily="65" charset="-120"/>
                  <a:ea typeface="DFKai-SB" panose="03000509000000000000" pitchFamily="65" charset="-120"/>
                </a:rPr>
                <a:t>雜交水稻</a:t>
              </a:r>
              <a:r>
                <a:rPr lang="zh-TW" altLang="en-US" sz="2400" dirty="0" smtClean="0">
                  <a:solidFill>
                    <a:srgbClr val="FF0000"/>
                  </a:solidFill>
                  <a:latin typeface="DFKai-SB" panose="03000509000000000000" pitchFamily="65" charset="-120"/>
                  <a:ea typeface="DFKai-SB" panose="03000509000000000000" pitchFamily="65" charset="-120"/>
                </a:rPr>
                <a:t>之父  </a:t>
              </a:r>
              <a:endParaRPr lang="en-US" altLang="zh-TW" sz="2400" dirty="0" smtClean="0">
                <a:solidFill>
                  <a:srgbClr val="FF0000"/>
                </a:solidFill>
                <a:latin typeface="DFKai-SB" panose="03000509000000000000" pitchFamily="65" charset="-120"/>
                <a:ea typeface="DFKai-SB" panose="03000509000000000000" pitchFamily="65" charset="-120"/>
              </a:endParaRPr>
            </a:p>
            <a:p>
              <a:endParaRPr lang="en-US" altLang="zh-TW" sz="2400" dirty="0">
                <a:solidFill>
                  <a:schemeClr val="accent6">
                    <a:lumMod val="75000"/>
                  </a:schemeClr>
                </a:solidFill>
                <a:latin typeface="DFKai-SB" panose="03000509000000000000" pitchFamily="65" charset="-120"/>
                <a:ea typeface="DFKai-SB" panose="03000509000000000000" pitchFamily="65" charset="-120"/>
              </a:endParaRPr>
            </a:p>
            <a:p>
              <a:r>
                <a:rPr lang="en-US" altLang="zh-TW" sz="2400" dirty="0" smtClean="0">
                  <a:solidFill>
                    <a:srgbClr val="7030A0"/>
                  </a:solidFill>
                  <a:latin typeface="DFKai-SB" panose="03000509000000000000" pitchFamily="65" charset="-120"/>
                  <a:ea typeface="DFKai-SB" panose="03000509000000000000" pitchFamily="65" charset="-120"/>
                </a:rPr>
                <a:t>2.</a:t>
              </a:r>
              <a:r>
                <a:rPr lang="zh-TW" altLang="en-US" sz="2400" dirty="0" smtClean="0">
                  <a:solidFill>
                    <a:srgbClr val="7030A0"/>
                  </a:solidFill>
                  <a:latin typeface="標楷體" panose="03000509000000000000" pitchFamily="65" charset="-120"/>
                  <a:ea typeface="標楷體" panose="03000509000000000000" pitchFamily="65" charset="-120"/>
                </a:rPr>
                <a:t>以下哪項</a:t>
              </a:r>
              <a:r>
                <a:rPr lang="zh-TW" altLang="en-US" sz="2400" b="1" u="sng" dirty="0" smtClean="0">
                  <a:solidFill>
                    <a:srgbClr val="7030A0"/>
                  </a:solidFill>
                  <a:latin typeface="標楷體" panose="03000509000000000000" pitchFamily="65" charset="-120"/>
                  <a:ea typeface="標楷體" panose="03000509000000000000" pitchFamily="65" charset="-120"/>
                </a:rPr>
                <a:t>不是</a:t>
              </a:r>
              <a:r>
                <a:rPr lang="zh-TW" altLang="en-US" sz="2400" dirty="0" smtClean="0">
                  <a:solidFill>
                    <a:srgbClr val="7030A0"/>
                  </a:solidFill>
                  <a:latin typeface="標楷體" panose="03000509000000000000" pitchFamily="65" charset="-120"/>
                  <a:ea typeface="標楷體" panose="03000509000000000000" pitchFamily="65" charset="-120"/>
                </a:rPr>
                <a:t>袁隆平在研究時所遇到的困難？</a:t>
              </a:r>
              <a:endParaRPr lang="en-US" altLang="zh-TW" sz="2400" dirty="0" smtClean="0">
                <a:solidFill>
                  <a:srgbClr val="7030A0"/>
                </a:solidFill>
                <a:latin typeface="標楷體" panose="03000509000000000000" pitchFamily="65" charset="-120"/>
                <a:ea typeface="標楷體" panose="03000509000000000000" pitchFamily="65" charset="-120"/>
              </a:endParaRPr>
            </a:p>
            <a:p>
              <a:r>
                <a:rPr lang="en-US" altLang="zh-TW" sz="2400" dirty="0" smtClean="0">
                  <a:solidFill>
                    <a:schemeClr val="accent6">
                      <a:lumMod val="75000"/>
                    </a:schemeClr>
                  </a:solidFill>
                  <a:latin typeface="標楷體" panose="03000509000000000000" pitchFamily="65" charset="-120"/>
                  <a:ea typeface="標楷體" panose="03000509000000000000" pitchFamily="65" charset="-120"/>
                </a:rPr>
                <a:t>  </a:t>
              </a:r>
              <a:r>
                <a:rPr lang="en-US" altLang="zh-TW" sz="2400" dirty="0" smtClean="0">
                  <a:solidFill>
                    <a:srgbClr val="FF0000"/>
                  </a:solidFill>
                  <a:latin typeface="標楷體" panose="03000509000000000000" pitchFamily="65" charset="-120"/>
                  <a:ea typeface="標楷體" panose="03000509000000000000" pitchFamily="65" charset="-120"/>
                </a:rPr>
                <a:t>D.</a:t>
              </a:r>
              <a:r>
                <a:rPr lang="zh-TW" altLang="en-US" sz="2400" dirty="0" smtClean="0">
                  <a:solidFill>
                    <a:srgbClr val="FF0000"/>
                  </a:solidFill>
                  <a:latin typeface="標楷體" panose="03000509000000000000" pitchFamily="65" charset="-120"/>
                  <a:ea typeface="標楷體" panose="03000509000000000000" pitchFamily="65" charset="-120"/>
                </a:rPr>
                <a:t>他的研究團隊不合作</a:t>
              </a:r>
              <a:r>
                <a:rPr lang="en-US" altLang="zh-TW" sz="2400" dirty="0" smtClean="0">
                  <a:solidFill>
                    <a:srgbClr val="FF0000"/>
                  </a:solidFill>
                  <a:latin typeface="標楷體" panose="03000509000000000000" pitchFamily="65" charset="-120"/>
                  <a:ea typeface="標楷體" panose="03000509000000000000" pitchFamily="65" charset="-120"/>
                </a:rPr>
                <a:t> </a:t>
              </a:r>
            </a:p>
            <a:p>
              <a:endParaRPr lang="en-US" altLang="zh-TW" sz="2400" dirty="0" smtClean="0">
                <a:solidFill>
                  <a:srgbClr val="7030A0"/>
                </a:solidFill>
                <a:latin typeface="標楷體" panose="03000509000000000000" pitchFamily="65" charset="-120"/>
                <a:ea typeface="標楷體" panose="03000509000000000000" pitchFamily="65" charset="-120"/>
              </a:endParaRPr>
            </a:p>
            <a:p>
              <a:r>
                <a:rPr lang="en-US" altLang="zh-TW" sz="2400" dirty="0" smtClean="0">
                  <a:solidFill>
                    <a:srgbClr val="7030A0"/>
                  </a:solidFill>
                  <a:latin typeface="標楷體" panose="03000509000000000000" pitchFamily="65" charset="-120"/>
                  <a:ea typeface="標楷體" panose="03000509000000000000" pitchFamily="65" charset="-120"/>
                </a:rPr>
                <a:t>3.</a:t>
              </a:r>
              <a:r>
                <a:rPr lang="zh-TW" altLang="en-US" sz="2400" dirty="0" smtClean="0">
                  <a:solidFill>
                    <a:srgbClr val="7030A0"/>
                  </a:solidFill>
                  <a:latin typeface="標楷體" panose="03000509000000000000" pitchFamily="65" charset="-120"/>
                  <a:ea typeface="標楷體" panose="03000509000000000000" pitchFamily="65" charset="-120"/>
                </a:rPr>
                <a:t>袁隆平如何面對研究時所遇到的困難？</a:t>
              </a:r>
              <a:endParaRPr lang="en-US" altLang="zh-TW" sz="2400" dirty="0" smtClean="0">
                <a:solidFill>
                  <a:srgbClr val="7030A0"/>
                </a:solidFill>
                <a:latin typeface="標楷體" panose="03000509000000000000" pitchFamily="65" charset="-120"/>
                <a:ea typeface="標楷體" panose="03000509000000000000" pitchFamily="65" charset="-120"/>
              </a:endParaRPr>
            </a:p>
            <a:p>
              <a:r>
                <a:rPr lang="en-US" altLang="zh-TW" sz="2400" dirty="0">
                  <a:solidFill>
                    <a:srgbClr val="7030A0"/>
                  </a:solidFill>
                  <a:latin typeface="標楷體" panose="03000509000000000000" pitchFamily="65" charset="-120"/>
                  <a:ea typeface="標楷體" panose="03000509000000000000" pitchFamily="65" charset="-120"/>
                </a:rPr>
                <a:t> </a:t>
              </a:r>
              <a:r>
                <a:rPr lang="en-US" altLang="zh-TW" sz="2400" dirty="0" smtClean="0">
                  <a:solidFill>
                    <a:srgbClr val="7030A0"/>
                  </a:solidFill>
                  <a:latin typeface="標楷體" panose="03000509000000000000" pitchFamily="65" charset="-120"/>
                  <a:ea typeface="標楷體" panose="03000509000000000000" pitchFamily="65" charset="-120"/>
                </a:rPr>
                <a:t> </a:t>
              </a:r>
              <a:r>
                <a:rPr lang="en-US" altLang="zh-TW" sz="2400" dirty="0" smtClean="0">
                  <a:solidFill>
                    <a:srgbClr val="FF0000"/>
                  </a:solidFill>
                  <a:latin typeface="標楷體" panose="03000509000000000000" pitchFamily="65" charset="-120"/>
                  <a:ea typeface="標楷體" panose="03000509000000000000" pitchFamily="65" charset="-120"/>
                </a:rPr>
                <a:t>B.</a:t>
              </a:r>
              <a:r>
                <a:rPr lang="zh-TW" altLang="en-US" sz="2400" dirty="0" smtClean="0">
                  <a:solidFill>
                    <a:srgbClr val="FF0000"/>
                  </a:solidFill>
                  <a:latin typeface="標楷體" panose="03000509000000000000" pitchFamily="65" charset="-120"/>
                  <a:ea typeface="標楷體" panose="03000509000000000000" pitchFamily="65" charset="-120"/>
                </a:rPr>
                <a:t>堅持繼續他的研究</a:t>
              </a:r>
              <a:endParaRPr lang="en-US" altLang="zh-TW" sz="2400" dirty="0">
                <a:solidFill>
                  <a:srgbClr val="FF0000"/>
                </a:solidFill>
                <a:latin typeface="標楷體" panose="03000509000000000000" pitchFamily="65" charset="-120"/>
                <a:ea typeface="標楷體" panose="03000509000000000000" pitchFamily="65" charset="-120"/>
              </a:endParaRPr>
            </a:p>
            <a:p>
              <a:endParaRPr lang="en-US" altLang="zh-TW" sz="2400" dirty="0" smtClean="0">
                <a:solidFill>
                  <a:schemeClr val="accent6">
                    <a:lumMod val="75000"/>
                  </a:schemeClr>
                </a:solidFill>
                <a:latin typeface="標楷體" panose="03000509000000000000" pitchFamily="65" charset="-120"/>
                <a:ea typeface="標楷體" panose="03000509000000000000" pitchFamily="65" charset="-120"/>
              </a:endParaRPr>
            </a:p>
            <a:p>
              <a:r>
                <a:rPr lang="en-US" altLang="zh-HK" sz="2400" dirty="0" smtClean="0">
                  <a:solidFill>
                    <a:srgbClr val="7030A0"/>
                  </a:solidFill>
                  <a:latin typeface="標楷體" panose="03000509000000000000" pitchFamily="65" charset="-120"/>
                  <a:ea typeface="標楷體" panose="03000509000000000000" pitchFamily="65" charset="-120"/>
                </a:rPr>
                <a:t> </a:t>
              </a:r>
              <a:endParaRPr lang="en-US" altLang="zh-HK" sz="2400" dirty="0">
                <a:solidFill>
                  <a:srgbClr val="7030A0"/>
                </a:solidFill>
                <a:latin typeface="標楷體" panose="03000509000000000000" pitchFamily="65" charset="-120"/>
                <a:ea typeface="標楷體" panose="03000509000000000000" pitchFamily="65" charset="-120"/>
              </a:endParaRPr>
            </a:p>
          </p:txBody>
        </p:sp>
      </p:grpSp>
      <p:sp>
        <p:nvSpPr>
          <p:cNvPr id="9" name="Rectangle 8"/>
          <p:cNvSpPr/>
          <p:nvPr/>
        </p:nvSpPr>
        <p:spPr>
          <a:xfrm>
            <a:off x="9592888" y="6118882"/>
            <a:ext cx="1005840" cy="457200"/>
          </a:xfrm>
          <a:prstGeom prst="rect">
            <a:avLst/>
          </a:prstGeom>
          <a:solidFill>
            <a:srgbClr val="00B05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hlinkClick r:id="rId4" action="ppaction://hlinksldjump"/>
              </a:rPr>
              <a:t>返回</a:t>
            </a:r>
            <a:endParaRPr lang="zh-HK" altLang="en-US" dirty="0"/>
          </a:p>
        </p:txBody>
      </p:sp>
    </p:spTree>
    <p:extLst>
      <p:ext uri="{BB962C8B-B14F-4D97-AF65-F5344CB8AC3E}">
        <p14:creationId xmlns:p14="http://schemas.microsoft.com/office/powerpoint/2010/main" val="135037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5946</TotalTime>
  <Words>620</Words>
  <Application>Microsoft Office PowerPoint</Application>
  <PresentationFormat>Widescreen</PresentationFormat>
  <Paragraphs>60</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微軟正黑體 Light</vt:lpstr>
      <vt:lpstr>新細明體</vt:lpstr>
      <vt:lpstr>DFKai-SB</vt:lpstr>
      <vt:lpstr>DFKai-SB</vt:lpstr>
      <vt:lpstr>Arial</vt:lpstr>
      <vt:lpstr>Calibri</vt:lpstr>
      <vt:lpstr>Calibri Light</vt:lpstr>
      <vt:lpstr>Times New Roman</vt:lpstr>
      <vt:lpstr>Office Theme</vt:lpstr>
      <vt:lpstr> 常識科 自主學習活動(高小) 勤勞堅毅的袁隆平  教育局課程發展處 小學常識科</vt:lpstr>
      <vt:lpstr>PowerPoint Presentation</vt:lpstr>
      <vt:lpstr>PowerPoint Presentation</vt:lpstr>
      <vt:lpstr>PowerPoint Presentation</vt:lpstr>
      <vt:lpstr>PowerPoint Presentation</vt:lpstr>
      <vt:lpstr>自學小挑戰：</vt:lpstr>
      <vt:lpstr>個人反思：</vt:lpstr>
      <vt:lpstr>PowerPoint Presentation</vt:lpstr>
      <vt:lpstr>自學小挑戰（參考答案）：</vt:lpstr>
    </vt:vector>
  </TitlesOfParts>
  <Company>EDB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資源安全-袁隆平與糧食安全</dc:title>
  <dc:creator>CHAN, Tak-wah Bonnie</dc:creator>
  <cp:lastModifiedBy>CDO(K&amp;P/GS)1</cp:lastModifiedBy>
  <cp:revision>349</cp:revision>
  <cp:lastPrinted>2022-11-08T06:26:26Z</cp:lastPrinted>
  <dcterms:created xsi:type="dcterms:W3CDTF">2022-01-10T06:25:06Z</dcterms:created>
  <dcterms:modified xsi:type="dcterms:W3CDTF">2022-11-09T01:22:16Z</dcterms:modified>
</cp:coreProperties>
</file>