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61" r:id="rId3"/>
    <p:sldId id="257" r:id="rId4"/>
    <p:sldId id="327" r:id="rId5"/>
    <p:sldId id="334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35" r:id="rId16"/>
    <p:sldId id="362" r:id="rId17"/>
    <p:sldId id="364" r:id="rId18"/>
    <p:sldId id="345" r:id="rId19"/>
    <p:sldId id="328" r:id="rId20"/>
    <p:sldId id="363" r:id="rId21"/>
    <p:sldId id="365" r:id="rId22"/>
    <p:sldId id="366" r:id="rId23"/>
  </p:sldIdLst>
  <p:sldSz cx="18288000" cy="10287000"/>
  <p:notesSz cx="6815138" cy="9947275"/>
  <p:embeddedFontLst>
    <p:embeddedFont>
      <p:font typeface="王漢宗特黑體" panose="02020500000000000000" charset="-120"/>
      <p:regular r:id="rId26"/>
    </p:embeddedFont>
    <p:embeddedFont>
      <p:font typeface="DFKai-SB" panose="03000509000000000000" pitchFamily="65" charset="-120"/>
      <p:regular r:id="rId27"/>
    </p:embeddedFont>
    <p:embeddedFont>
      <p:font typeface="DFKai-SB" panose="03000509000000000000" pitchFamily="65" charset="-12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C1DFF7"/>
    <a:srgbClr val="FFCCFF"/>
    <a:srgbClr val="FF3399"/>
    <a:srgbClr val="FF66FF"/>
    <a:srgbClr val="FF99FF"/>
    <a:srgbClr val="FFFF99"/>
    <a:srgbClr val="CCFFCC"/>
    <a:srgbClr val="99FF99"/>
    <a:srgbClr val="9BCB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6A7E00-BD80-F78F-A027-D707CCB25ECE}" v="8" dt="2024-04-23T08:28:50.106"/>
    <p1510:client id="{E6ADACC5-7391-B77D-8144-5985B8BDA869}" v="3" dt="2024-04-23T09:13:28.5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 autoAdjust="0"/>
    <p:restoredTop sz="89740" autoAdjust="0"/>
  </p:normalViewPr>
  <p:slideViewPr>
    <p:cSldViewPr>
      <p:cViewPr>
        <p:scale>
          <a:sx n="60" d="100"/>
          <a:sy n="60" d="100"/>
        </p:scale>
        <p:origin x="1212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60335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30C325-CB71-4FED-9268-66970527AD57}" type="datetimeFigureOut">
              <a:rPr lang="zh-HK" altLang="en-US" smtClean="0"/>
              <a:t>9/5/2025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60335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29277-8F1E-43A1-BD89-F6B9577019D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67498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3ED8E-DF67-4AD5-81D8-A4F40DD5EB5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60335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EA5E4-D5A4-47A0-A686-711965A9F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64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EA5E4-D5A4-47A0-A686-711965A9F3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73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altLang="en-US" dirty="0"/>
              <a:t>其他參考資料：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東江水供港</a:t>
            </a:r>
            <a:r>
              <a:rPr lang="en-US" altLang="zh-TW" dirty="0"/>
              <a:t>60</a:t>
            </a:r>
            <a:r>
              <a:rPr lang="zh-TW" altLang="en-US" dirty="0"/>
              <a:t>周年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https://www.wsd.gov.hk/tc/media-corner/60th-anniversary-of-dongjiang-water-supply-to-hong/index.html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EA5E4-D5A4-47A0-A686-711965A9F3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3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3.xml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slide" Target="slide12.xml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30.png"/><Relationship Id="rId2" Type="http://schemas.openxmlformats.org/officeDocument/2006/relationships/image" Target="../media/image18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image" Target="../media/image34.svg"/><Relationship Id="rId10" Type="http://schemas.openxmlformats.org/officeDocument/2006/relationships/image" Target="../media/image28.svg"/><Relationship Id="rId4" Type="http://schemas.openxmlformats.org/officeDocument/2006/relationships/image" Target="../media/image3.svg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slide" Target="slide9.xml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28.svg"/><Relationship Id="rId4" Type="http://schemas.openxmlformats.org/officeDocument/2006/relationships/image" Target="../media/image3.sv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3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slide" Target="slide14.xml"/><Relationship Id="rId4" Type="http://schemas.openxmlformats.org/officeDocument/2006/relationships/image" Target="../media/image3.svg"/><Relationship Id="rId9" Type="http://schemas.openxmlformats.org/officeDocument/2006/relationships/slide" Target="slide13.xml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slide" Target="slide15.xml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30.png"/><Relationship Id="rId2" Type="http://schemas.openxmlformats.org/officeDocument/2006/relationships/image" Target="../media/image18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image" Target="../media/image38.svg"/><Relationship Id="rId10" Type="http://schemas.openxmlformats.org/officeDocument/2006/relationships/image" Target="../media/image28.svg"/><Relationship Id="rId4" Type="http://schemas.openxmlformats.org/officeDocument/2006/relationships/image" Target="../media/image3.svg"/><Relationship Id="rId9" Type="http://schemas.openxmlformats.org/officeDocument/2006/relationships/image" Target="../media/image27.pn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slide" Target="slide12.xml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28.svg"/><Relationship Id="rId4" Type="http://schemas.openxmlformats.org/officeDocument/2006/relationships/image" Target="../media/image3.sv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hyperlink" Target="https://www.wsd.gov.hk/tc/core-businesses/water-resources/index.html" TargetMode="External"/><Relationship Id="rId4" Type="http://schemas.openxmlformats.org/officeDocument/2006/relationships/image" Target="../media/image3.svg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40.png"/><Relationship Id="rId4" Type="http://schemas.openxmlformats.org/officeDocument/2006/relationships/image" Target="../media/image3.svg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41.png"/><Relationship Id="rId4" Type="http://schemas.openxmlformats.org/officeDocument/2006/relationships/image" Target="../media/image3.svg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slide" Target="slide19.xml"/><Relationship Id="rId4" Type="http://schemas.openxmlformats.org/officeDocument/2006/relationships/image" Target="../media/image3.svg"/><Relationship Id="rId9" Type="http://schemas.openxmlformats.org/officeDocument/2006/relationships/hyperlink" Target="https://www.youtube.com/watch?v=guTcjYIgXh0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4.png"/><Relationship Id="rId3" Type="http://schemas.openxmlformats.org/officeDocument/2006/relationships/image" Target="../media/image18.png"/><Relationship Id="rId7" Type="http://schemas.openxmlformats.org/officeDocument/2006/relationships/image" Target="../media/image5.svg"/><Relationship Id="rId12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3.png"/><Relationship Id="rId5" Type="http://schemas.openxmlformats.org/officeDocument/2006/relationships/image" Target="../media/image3.svg"/><Relationship Id="rId10" Type="http://schemas.openxmlformats.org/officeDocument/2006/relationships/slide" Target="slide20.xml"/><Relationship Id="rId4" Type="http://schemas.openxmlformats.org/officeDocument/2006/relationships/image" Target="../media/image2.png"/><Relationship Id="rId9" Type="http://schemas.openxmlformats.org/officeDocument/2006/relationships/image" Target="../media/image9.svg"/><Relationship Id="rId1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ed5EYuB4eE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youtube.com/watch?v=PL4rekj6aB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slide" Target="slide21.xml"/><Relationship Id="rId5" Type="http://schemas.openxmlformats.org/officeDocument/2006/relationships/image" Target="../media/image4.png"/><Relationship Id="rId10" Type="http://schemas.openxmlformats.org/officeDocument/2006/relationships/image" Target="../media/image47.gif"/><Relationship Id="rId4" Type="http://schemas.openxmlformats.org/officeDocument/2006/relationships/image" Target="../media/image3.sv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slide" Target="slide22.xml"/><Relationship Id="rId5" Type="http://schemas.openxmlformats.org/officeDocument/2006/relationships/image" Target="../media/image4.png"/><Relationship Id="rId10" Type="http://schemas.openxmlformats.org/officeDocument/2006/relationships/image" Target="../media/image50.png"/><Relationship Id="rId4" Type="http://schemas.openxmlformats.org/officeDocument/2006/relationships/image" Target="../media/image3.svg"/><Relationship Id="rId9" Type="http://schemas.openxmlformats.org/officeDocument/2006/relationships/image" Target="../media/image4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0" Type="http://schemas.openxmlformats.org/officeDocument/2006/relationships/image" Target="../media/image17.svg"/><Relationship Id="rId4" Type="http://schemas.openxmlformats.org/officeDocument/2006/relationships/image" Target="../media/image3.sv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sv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hyperlink" Target="https://www.youtube.com/embed/CUSA99h1ZBw?start=347&amp;end=513" TargetMode="External"/><Relationship Id="rId4" Type="http://schemas.openxmlformats.org/officeDocument/2006/relationships/image" Target="../media/image3.svg"/><Relationship Id="rId9" Type="http://schemas.openxmlformats.org/officeDocument/2006/relationships/hyperlink" Target="https://www.youtube.com/watch?v=CUSA99h1ZBw" TargetMode="External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slide" Target="slide8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slide" Target="slide7.xml"/><Relationship Id="rId5" Type="http://schemas.openxmlformats.org/officeDocument/2006/relationships/image" Target="../media/image4.png"/><Relationship Id="rId10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slide" Target="slide9.xml"/><Relationship Id="rId10" Type="http://schemas.openxmlformats.org/officeDocument/2006/relationships/image" Target="../media/image28.svg"/><Relationship Id="rId4" Type="http://schemas.openxmlformats.org/officeDocument/2006/relationships/image" Target="../media/image3.svg"/><Relationship Id="rId9" Type="http://schemas.openxmlformats.org/officeDocument/2006/relationships/image" Target="../media/image27.png"/><Relationship Id="rId1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slide" Target="slide6.xml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28.svg"/><Relationship Id="rId4" Type="http://schemas.openxmlformats.org/officeDocument/2006/relationships/image" Target="../media/image3.sv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3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slide" Target="slide10.xml"/><Relationship Id="rId4" Type="http://schemas.openxmlformats.org/officeDocument/2006/relationships/image" Target="../media/image3.svg"/><Relationship Id="rId9" Type="http://schemas.openxmlformats.org/officeDocument/2006/relationships/slide" Target="slide11.xml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-6524523">
            <a:off x="-4338509" y="4508431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62934">
            <a:off x="13230685" y="540699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215657"/>
            <a:ext cx="10692947" cy="82296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24261" y="-186957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24768" y="3065463"/>
            <a:ext cx="7542690" cy="10945857"/>
          </a:xfrm>
          <a:custGeom>
            <a:avLst/>
            <a:gdLst/>
            <a:ahLst/>
            <a:cxnLst/>
            <a:rect l="l" t="t" r="r" b="b"/>
            <a:pathLst>
              <a:path w="7542690" h="10945857">
                <a:moveTo>
                  <a:pt x="0" y="0"/>
                </a:moveTo>
                <a:lnTo>
                  <a:pt x="7542690" y="0"/>
                </a:lnTo>
                <a:lnTo>
                  <a:pt x="7542690" y="10945856"/>
                </a:lnTo>
                <a:lnTo>
                  <a:pt x="0" y="10945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8609232" y="8204189"/>
            <a:ext cx="4659849" cy="1893915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39156" y="390636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4"/>
                </a:lnTo>
                <a:lnTo>
                  <a:pt x="0" y="33031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81657" y="7028820"/>
            <a:ext cx="3111338" cy="311133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913129" y="4530230"/>
            <a:ext cx="9675166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75"/>
              </a:lnSpc>
            </a:pP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4.2</a:t>
            </a:r>
            <a:r>
              <a:rPr 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地球是我家</a:t>
            </a:r>
            <a:endParaRPr lang="en-US" sz="66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lnSpc>
                <a:spcPts val="9075"/>
              </a:lnSpc>
            </a:pPr>
            <a:r>
              <a:rPr lang="zh-HK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認識香港</a:t>
            </a:r>
            <a:r>
              <a:rPr lang="zh-HK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水資源</a:t>
            </a:r>
            <a:endParaRPr lang="en-US" sz="66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46014" y="2431314"/>
            <a:ext cx="8189931" cy="234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5500" b="1" dirty="0" err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小學人文科</a:t>
            </a:r>
            <a:endParaRPr lang="en-US" sz="55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6050"/>
              </a:lnSpc>
            </a:pPr>
            <a:r>
              <a:rPr lang="en-US" sz="5500" b="1" dirty="0" err="1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四年級</a:t>
            </a:r>
            <a:endParaRPr lang="en-US" sz="55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algn="ctr">
              <a:lnSpc>
                <a:spcPts val="6050"/>
              </a:lnSpc>
            </a:pPr>
            <a:r>
              <a:rPr lang="en-US" sz="5000" b="1" dirty="0">
                <a:solidFill>
                  <a:srgbClr val="F9705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19" name="TextBox 19">
            <a:hlinkClick r:id="rId13" action="ppaction://hlinksldjump"/>
          </p:cNvPr>
          <p:cNvSpPr txBox="1"/>
          <p:nvPr/>
        </p:nvSpPr>
        <p:spPr>
          <a:xfrm>
            <a:off x="7882235" y="8266943"/>
            <a:ext cx="2909876" cy="1433016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" y="12772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225646" y="7708725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1924168" y="-2840143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0"/>
            <a:ext cx="4427151" cy="1416688"/>
          </a:xfrm>
          <a:custGeom>
            <a:avLst/>
            <a:gdLst/>
            <a:ahLst/>
            <a:cxnLst/>
            <a:rect l="l" t="t" r="r" b="b"/>
            <a:pathLst>
              <a:path w="4427151" h="1416688">
                <a:moveTo>
                  <a:pt x="0" y="0"/>
                </a:moveTo>
                <a:lnTo>
                  <a:pt x="4427151" y="0"/>
                </a:lnTo>
                <a:lnTo>
                  <a:pt x="4427151" y="1416688"/>
                </a:lnTo>
                <a:lnTo>
                  <a:pt x="0" y="14166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45282" y="2717482"/>
            <a:ext cx="13881504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全港面積最大的水塘是</a:t>
            </a:r>
            <a:r>
              <a:rPr lang="en-US" altLang="zh-TW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br>
              <a:rPr lang="en-US" altLang="zh-TW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4299531" y="6188838"/>
            <a:ext cx="2817058" cy="2565870"/>
          </a:xfrm>
          <a:custGeom>
            <a:avLst/>
            <a:gdLst/>
            <a:ahLst/>
            <a:cxnLst/>
            <a:rect l="l" t="t" r="r" b="b"/>
            <a:pathLst>
              <a:path w="2817058" h="2565870">
                <a:moveTo>
                  <a:pt x="2817058" y="0"/>
                </a:moveTo>
                <a:lnTo>
                  <a:pt x="0" y="0"/>
                </a:lnTo>
                <a:lnTo>
                  <a:pt x="0" y="2565870"/>
                </a:lnTo>
                <a:lnTo>
                  <a:pt x="2817058" y="2565870"/>
                </a:lnTo>
                <a:lnTo>
                  <a:pt x="281705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780176" y="215860"/>
            <a:ext cx="2483949" cy="2483949"/>
          </a:xfrm>
          <a:custGeom>
            <a:avLst/>
            <a:gdLst/>
            <a:ahLst/>
            <a:cxnLst/>
            <a:rect l="l" t="t" r="r" b="b"/>
            <a:pathLst>
              <a:path w="2483949" h="2483949">
                <a:moveTo>
                  <a:pt x="0" y="0"/>
                </a:moveTo>
                <a:lnTo>
                  <a:pt x="2483950" y="0"/>
                </a:lnTo>
                <a:lnTo>
                  <a:pt x="2483950" y="2483949"/>
                </a:lnTo>
                <a:lnTo>
                  <a:pt x="0" y="24839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2793" y="-116846"/>
            <a:ext cx="4241566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答對了</a:t>
            </a:r>
          </a:p>
        </p:txBody>
      </p:sp>
      <p:sp>
        <p:nvSpPr>
          <p:cNvPr id="23" name="TextBox 19">
            <a:hlinkClick r:id="rId13" action="ppaction://hlinksldjump"/>
          </p:cNvPr>
          <p:cNvSpPr txBox="1"/>
          <p:nvPr/>
        </p:nvSpPr>
        <p:spPr>
          <a:xfrm>
            <a:off x="14212587" y="8193819"/>
            <a:ext cx="2909876" cy="1318943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</a:t>
            </a:r>
            <a:r>
              <a:rPr lang="zh-TW" altLang="en-US" sz="71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題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TextBox 16"/>
          <p:cNvSpPr txBox="1"/>
          <p:nvPr/>
        </p:nvSpPr>
        <p:spPr>
          <a:xfrm>
            <a:off x="3444366" y="1215657"/>
            <a:ext cx="12439352" cy="11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zh-TW" altLang="en-US" sz="7099" dirty="0">
                <a:solidFill>
                  <a:srgbClr val="000000"/>
                </a:solidFill>
                <a:ea typeface="王漢宗特黑體"/>
              </a:rPr>
              <a:t>認識香港的</a:t>
            </a:r>
            <a:r>
              <a:rPr lang="zh-TW" altLang="en-US" sz="7099" dirty="0">
                <a:solidFill>
                  <a:srgbClr val="0070C0"/>
                </a:solidFill>
                <a:ea typeface="王漢宗特黑體"/>
              </a:rPr>
              <a:t>水資源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575444" y="2673289"/>
            <a:ext cx="1410011" cy="1523588"/>
          </a:xfrm>
          <a:custGeom>
            <a:avLst/>
            <a:gdLst/>
            <a:ahLst/>
            <a:cxnLst/>
            <a:rect l="l" t="t" r="r" b="b"/>
            <a:pathLst>
              <a:path w="1410011" h="1523588">
                <a:moveTo>
                  <a:pt x="0" y="0"/>
                </a:moveTo>
                <a:lnTo>
                  <a:pt x="1410011" y="0"/>
                </a:lnTo>
                <a:lnTo>
                  <a:pt x="1410011" y="1523588"/>
                </a:lnTo>
                <a:lnTo>
                  <a:pt x="0" y="15235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矩形 16"/>
          <p:cNvSpPr/>
          <p:nvPr/>
        </p:nvSpPr>
        <p:spPr>
          <a:xfrm>
            <a:off x="1763140" y="4723354"/>
            <a:ext cx="10495181" cy="2785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lnSpc>
                <a:spcPts val="7000"/>
              </a:lnSpc>
              <a:buFont typeface="Wingdings" panose="05000000000000000000" pitchFamily="2" charset="2"/>
              <a:buChar char="v"/>
            </a:pPr>
            <a:r>
              <a:rPr lang="en-US" altLang="zh-TW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1968</a:t>
            </a: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年落成</a:t>
            </a:r>
            <a:endParaRPr lang="en-US" altLang="zh-TW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>
              <a:lnSpc>
                <a:spcPts val="7000"/>
              </a:lnSpc>
              <a:buFont typeface="Wingdings" panose="05000000000000000000" pitchFamily="2" charset="2"/>
              <a:buChar char="v"/>
            </a:pP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全港</a:t>
            </a:r>
            <a:r>
              <a:rPr lang="zh-TW" altLang="en-US" sz="5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面積</a:t>
            </a: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最大的水塘</a:t>
            </a:r>
            <a:endParaRPr lang="en-US" altLang="zh-TW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>
              <a:lnSpc>
                <a:spcPts val="7000"/>
              </a:lnSpc>
              <a:buFont typeface="Wingdings" panose="05000000000000000000" pitchFamily="2" charset="2"/>
              <a:buChar char="v"/>
            </a:pP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全世界</a:t>
            </a:r>
            <a:r>
              <a:rPr lang="zh-TW" altLang="en-US" sz="5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第一個</a:t>
            </a: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在海中心興建的水塘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35748" y="2530950"/>
            <a:ext cx="5189629" cy="3065502"/>
          </a:xfrm>
          <a:prstGeom prst="rect">
            <a:avLst/>
          </a:prstGeom>
        </p:spPr>
      </p:pic>
      <p:sp>
        <p:nvSpPr>
          <p:cNvPr id="22" name="TextBox 18">
            <a:hlinkClick r:id="" action="ppaction://noaction"/>
          </p:cNvPr>
          <p:cNvSpPr txBox="1"/>
          <p:nvPr/>
        </p:nvSpPr>
        <p:spPr>
          <a:xfrm>
            <a:off x="8761399" y="4863969"/>
            <a:ext cx="5945201" cy="13053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B.</a:t>
            </a:r>
            <a:r>
              <a:rPr lang="zh-TW" altLang="en-US" sz="6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船灣淡水湖</a:t>
            </a:r>
            <a:endParaRPr lang="en-US" sz="6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09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93167" y="4309764"/>
            <a:ext cx="8901665" cy="2848533"/>
          </a:xfrm>
          <a:custGeom>
            <a:avLst/>
            <a:gdLst/>
            <a:ahLst/>
            <a:cxnLst/>
            <a:rect l="l" t="t" r="r" b="b"/>
            <a:pathLst>
              <a:path w="8901665" h="2848533">
                <a:moveTo>
                  <a:pt x="0" y="0"/>
                </a:moveTo>
                <a:lnTo>
                  <a:pt x="8901666" y="0"/>
                </a:lnTo>
                <a:lnTo>
                  <a:pt x="8901666" y="2848533"/>
                </a:lnTo>
                <a:lnTo>
                  <a:pt x="0" y="284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55934" y="6752003"/>
            <a:ext cx="3056216" cy="3721953"/>
          </a:xfrm>
          <a:custGeom>
            <a:avLst/>
            <a:gdLst/>
            <a:ahLst/>
            <a:cxnLst/>
            <a:rect l="l" t="t" r="r" b="b"/>
            <a:pathLst>
              <a:path w="3657292" h="4419688">
                <a:moveTo>
                  <a:pt x="0" y="0"/>
                </a:moveTo>
                <a:lnTo>
                  <a:pt x="3657292" y="0"/>
                </a:lnTo>
                <a:lnTo>
                  <a:pt x="3657292" y="4419688"/>
                </a:lnTo>
                <a:lnTo>
                  <a:pt x="0" y="4419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131743" y="5338464"/>
            <a:ext cx="4948536" cy="4948536"/>
          </a:xfrm>
          <a:custGeom>
            <a:avLst/>
            <a:gdLst/>
            <a:ahLst/>
            <a:cxnLst/>
            <a:rect l="l" t="t" r="r" b="b"/>
            <a:pathLst>
              <a:path w="4948536" h="4948536">
                <a:moveTo>
                  <a:pt x="0" y="0"/>
                </a:moveTo>
                <a:lnTo>
                  <a:pt x="4948536" y="0"/>
                </a:lnTo>
                <a:lnTo>
                  <a:pt x="4948536" y="4948536"/>
                </a:lnTo>
                <a:lnTo>
                  <a:pt x="0" y="49485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023217" y="4138314"/>
            <a:ext cx="4241566" cy="153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 b="1" dirty="0" err="1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答錯了</a:t>
            </a:r>
            <a:endParaRPr lang="en-US" sz="8999" b="1" dirty="0">
              <a:solidFill>
                <a:srgbClr val="E10A0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666876" y="5689689"/>
            <a:ext cx="6954248" cy="1487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 b="1" dirty="0" err="1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再試一次</a:t>
            </a:r>
            <a:endParaRPr lang="en-US" sz="8999" b="1" dirty="0">
              <a:solidFill>
                <a:srgbClr val="E10A0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TextBox 18">
            <a:hlinkClick r:id="rId13" action="ppaction://hlinksldjump"/>
          </p:cNvPr>
          <p:cNvSpPr txBox="1"/>
          <p:nvPr/>
        </p:nvSpPr>
        <p:spPr>
          <a:xfrm>
            <a:off x="7095010" y="7812732"/>
            <a:ext cx="4097977" cy="14330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再試一次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TextBox 16"/>
          <p:cNvSpPr txBox="1"/>
          <p:nvPr/>
        </p:nvSpPr>
        <p:spPr>
          <a:xfrm>
            <a:off x="3444366" y="1215657"/>
            <a:ext cx="12439352" cy="11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zh-TW" altLang="en-US" sz="7099" dirty="0">
                <a:solidFill>
                  <a:srgbClr val="000000"/>
                </a:solidFill>
                <a:ea typeface="王漢宗特黑體"/>
              </a:rPr>
              <a:t>認識香港的</a:t>
            </a:r>
            <a:r>
              <a:rPr lang="zh-TW" altLang="en-US" sz="7099" dirty="0">
                <a:solidFill>
                  <a:srgbClr val="0070C0"/>
                </a:solidFill>
                <a:ea typeface="王漢宗特黑體"/>
              </a:rPr>
              <a:t>水資源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</p:spTree>
    <p:extLst>
      <p:ext uri="{BB962C8B-B14F-4D97-AF65-F5344CB8AC3E}">
        <p14:creationId xmlns:p14="http://schemas.microsoft.com/office/powerpoint/2010/main" val="369513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63208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38175" y="3850191"/>
            <a:ext cx="15421125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哪一個是全港</a:t>
            </a:r>
            <a:r>
              <a:rPr lang="zh-TW" altLang="en-US" sz="5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容量</a:t>
            </a: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最大的水塘</a:t>
            </a:r>
            <a:r>
              <a:rPr lang="en-US" altLang="zh-TW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TextBox 17">
            <a:hlinkClick r:id="rId9" action="ppaction://hlinksldjump"/>
          </p:cNvPr>
          <p:cNvSpPr txBox="1"/>
          <p:nvPr/>
        </p:nvSpPr>
        <p:spPr>
          <a:xfrm>
            <a:off x="2230274" y="5869179"/>
            <a:ext cx="6400799" cy="13053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A.</a:t>
            </a:r>
            <a:r>
              <a:rPr lang="zh-TW" altLang="en-US" sz="6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萬宜水庫</a:t>
            </a:r>
            <a:endParaRPr lang="en-US" sz="6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TextBox 18">
            <a:hlinkClick r:id="rId10" action="ppaction://hlinksldjump"/>
          </p:cNvPr>
          <p:cNvSpPr txBox="1"/>
          <p:nvPr/>
        </p:nvSpPr>
        <p:spPr>
          <a:xfrm>
            <a:off x="10276127" y="5865587"/>
            <a:ext cx="6553199" cy="13053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B.</a:t>
            </a:r>
            <a:r>
              <a:rPr lang="zh-TW" altLang="en-US" sz="6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九龍水塘</a:t>
            </a:r>
            <a:endParaRPr lang="en-US" sz="6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TextBox 16"/>
          <p:cNvSpPr txBox="1"/>
          <p:nvPr/>
        </p:nvSpPr>
        <p:spPr>
          <a:xfrm>
            <a:off x="3444366" y="1215657"/>
            <a:ext cx="12439352" cy="11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zh-TW" altLang="en-US" sz="7099" dirty="0">
                <a:solidFill>
                  <a:srgbClr val="000000"/>
                </a:solidFill>
                <a:ea typeface="王漢宗特黑體"/>
              </a:rPr>
              <a:t>認識香港的</a:t>
            </a:r>
            <a:r>
              <a:rPr lang="zh-TW" altLang="en-US" sz="7099" dirty="0">
                <a:solidFill>
                  <a:srgbClr val="0070C0"/>
                </a:solidFill>
                <a:ea typeface="王漢宗特黑體"/>
              </a:rPr>
              <a:t>水資源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21" name="Freeform 18"/>
          <p:cNvSpPr/>
          <p:nvPr/>
        </p:nvSpPr>
        <p:spPr>
          <a:xfrm>
            <a:off x="268325" y="3469844"/>
            <a:ext cx="1497742" cy="1587202"/>
          </a:xfrm>
          <a:custGeom>
            <a:avLst/>
            <a:gdLst/>
            <a:ahLst/>
            <a:cxnLst/>
            <a:rect l="l" t="t" r="r" b="b"/>
            <a:pathLst>
              <a:path w="1497742" h="1587202">
                <a:moveTo>
                  <a:pt x="0" y="0"/>
                </a:moveTo>
                <a:lnTo>
                  <a:pt x="1497742" y="0"/>
                </a:lnTo>
                <a:lnTo>
                  <a:pt x="1497742" y="1587202"/>
                </a:lnTo>
                <a:lnTo>
                  <a:pt x="0" y="1587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92" l="0" r="100000"/>
                    </a14:imgEffect>
                  </a14:imgLayer>
                </a14:imgProps>
              </a:ext>
            </a:extLst>
          </a:blip>
          <a:srcRect t="4329" r="2659" b="5843"/>
          <a:stretch/>
        </p:blipFill>
        <p:spPr>
          <a:xfrm>
            <a:off x="11096401" y="2857500"/>
            <a:ext cx="2390999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" y="12772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225646" y="7708725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1924168" y="-2840143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0"/>
            <a:ext cx="4427151" cy="1416688"/>
          </a:xfrm>
          <a:custGeom>
            <a:avLst/>
            <a:gdLst/>
            <a:ahLst/>
            <a:cxnLst/>
            <a:rect l="l" t="t" r="r" b="b"/>
            <a:pathLst>
              <a:path w="4427151" h="1416688">
                <a:moveTo>
                  <a:pt x="0" y="0"/>
                </a:moveTo>
                <a:lnTo>
                  <a:pt x="4427151" y="0"/>
                </a:lnTo>
                <a:lnTo>
                  <a:pt x="4427151" y="1416688"/>
                </a:lnTo>
                <a:lnTo>
                  <a:pt x="0" y="14166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45282" y="2717482"/>
            <a:ext cx="13881504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全港容量最大的水塘是</a:t>
            </a:r>
            <a:r>
              <a:rPr lang="en-US" altLang="zh-TW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br>
              <a:rPr lang="en-US" altLang="zh-TW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4299531" y="6188838"/>
            <a:ext cx="2817058" cy="2565870"/>
          </a:xfrm>
          <a:custGeom>
            <a:avLst/>
            <a:gdLst/>
            <a:ahLst/>
            <a:cxnLst/>
            <a:rect l="l" t="t" r="r" b="b"/>
            <a:pathLst>
              <a:path w="2817058" h="2565870">
                <a:moveTo>
                  <a:pt x="2817058" y="0"/>
                </a:moveTo>
                <a:lnTo>
                  <a:pt x="0" y="0"/>
                </a:lnTo>
                <a:lnTo>
                  <a:pt x="0" y="2565870"/>
                </a:lnTo>
                <a:lnTo>
                  <a:pt x="2817058" y="2565870"/>
                </a:lnTo>
                <a:lnTo>
                  <a:pt x="281705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780176" y="215860"/>
            <a:ext cx="2483949" cy="2483949"/>
          </a:xfrm>
          <a:custGeom>
            <a:avLst/>
            <a:gdLst/>
            <a:ahLst/>
            <a:cxnLst/>
            <a:rect l="l" t="t" r="r" b="b"/>
            <a:pathLst>
              <a:path w="2483949" h="2483949">
                <a:moveTo>
                  <a:pt x="0" y="0"/>
                </a:moveTo>
                <a:lnTo>
                  <a:pt x="2483950" y="0"/>
                </a:lnTo>
                <a:lnTo>
                  <a:pt x="2483950" y="2483949"/>
                </a:lnTo>
                <a:lnTo>
                  <a:pt x="0" y="24839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2793" y="-116846"/>
            <a:ext cx="4241566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答對了</a:t>
            </a:r>
          </a:p>
        </p:txBody>
      </p:sp>
      <p:sp>
        <p:nvSpPr>
          <p:cNvPr id="23" name="TextBox 19">
            <a:hlinkClick r:id="rId13" action="ppaction://hlinksldjump"/>
          </p:cNvPr>
          <p:cNvSpPr txBox="1"/>
          <p:nvPr/>
        </p:nvSpPr>
        <p:spPr>
          <a:xfrm>
            <a:off x="14212587" y="8193819"/>
            <a:ext cx="2909876" cy="1318943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</a:t>
            </a:r>
            <a:r>
              <a:rPr lang="zh-TW" altLang="en-US" sz="71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TextBox 16"/>
          <p:cNvSpPr txBox="1"/>
          <p:nvPr/>
        </p:nvSpPr>
        <p:spPr>
          <a:xfrm>
            <a:off x="3444366" y="1215657"/>
            <a:ext cx="12439352" cy="11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zh-TW" altLang="en-US" sz="7099" dirty="0">
                <a:solidFill>
                  <a:srgbClr val="000000"/>
                </a:solidFill>
                <a:ea typeface="王漢宗特黑體"/>
              </a:rPr>
              <a:t>認識香港的</a:t>
            </a:r>
            <a:r>
              <a:rPr lang="zh-TW" altLang="en-US" sz="7099" dirty="0">
                <a:solidFill>
                  <a:srgbClr val="0070C0"/>
                </a:solidFill>
                <a:ea typeface="王漢宗特黑體"/>
              </a:rPr>
              <a:t>水資源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763140" y="4723354"/>
            <a:ext cx="9212778" cy="36830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lnSpc>
                <a:spcPts val="7000"/>
              </a:lnSpc>
              <a:buFont typeface="Wingdings" panose="05000000000000000000" pitchFamily="2" charset="2"/>
              <a:buChar char="v"/>
            </a:pPr>
            <a:r>
              <a:rPr lang="en-US" altLang="zh-TW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1978</a:t>
            </a: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年落成</a:t>
            </a:r>
            <a:endParaRPr lang="en-US" altLang="zh-TW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>
              <a:lnSpc>
                <a:spcPts val="7000"/>
              </a:lnSpc>
              <a:buFont typeface="Wingdings" panose="05000000000000000000" pitchFamily="2" charset="2"/>
              <a:buChar char="v"/>
            </a:pP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香港最後一個興建的食用水塘</a:t>
            </a:r>
            <a:endParaRPr lang="en-US" altLang="zh-TW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>
              <a:lnSpc>
                <a:spcPts val="7000"/>
              </a:lnSpc>
              <a:buFont typeface="Wingdings" panose="05000000000000000000" pitchFamily="2" charset="2"/>
              <a:buChar char="v"/>
            </a:pP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全港</a:t>
            </a:r>
            <a:r>
              <a:rPr lang="zh-TW" altLang="en-US" sz="5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容量</a:t>
            </a: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最大的水塘</a:t>
            </a:r>
            <a:endParaRPr lang="en-US" altLang="zh-TW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>
              <a:lnSpc>
                <a:spcPts val="7000"/>
              </a:lnSpc>
              <a:buFont typeface="Wingdings" panose="05000000000000000000" pitchFamily="2" charset="2"/>
              <a:buChar char="v"/>
            </a:pP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在海中心興建的水塘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Freeform 18"/>
          <p:cNvSpPr/>
          <p:nvPr/>
        </p:nvSpPr>
        <p:spPr>
          <a:xfrm>
            <a:off x="328633" y="2565503"/>
            <a:ext cx="1497742" cy="1587202"/>
          </a:xfrm>
          <a:custGeom>
            <a:avLst/>
            <a:gdLst/>
            <a:ahLst/>
            <a:cxnLst/>
            <a:rect l="l" t="t" r="r" b="b"/>
            <a:pathLst>
              <a:path w="1497742" h="1587202">
                <a:moveTo>
                  <a:pt x="0" y="0"/>
                </a:moveTo>
                <a:lnTo>
                  <a:pt x="1497742" y="0"/>
                </a:lnTo>
                <a:lnTo>
                  <a:pt x="1497742" y="1587202"/>
                </a:lnTo>
                <a:lnTo>
                  <a:pt x="0" y="1587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16"/>
          <a:srcRect t="11580"/>
          <a:stretch/>
        </p:blipFill>
        <p:spPr>
          <a:xfrm>
            <a:off x="10852498" y="2475647"/>
            <a:ext cx="4550799" cy="2613605"/>
          </a:xfrm>
          <a:prstGeom prst="rect">
            <a:avLst/>
          </a:prstGeom>
        </p:spPr>
      </p:pic>
      <p:sp>
        <p:nvSpPr>
          <p:cNvPr id="26" name="TextBox 17">
            <a:hlinkClick r:id="" action="ppaction://noaction"/>
          </p:cNvPr>
          <p:cNvSpPr txBox="1"/>
          <p:nvPr/>
        </p:nvSpPr>
        <p:spPr>
          <a:xfrm>
            <a:off x="10789299" y="4909053"/>
            <a:ext cx="4909405" cy="13053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A.</a:t>
            </a:r>
            <a:r>
              <a:rPr lang="zh-TW" altLang="en-US" sz="6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萬宜水庫</a:t>
            </a:r>
            <a:endParaRPr lang="en-US" sz="6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308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93167" y="4309764"/>
            <a:ext cx="8901665" cy="2848533"/>
          </a:xfrm>
          <a:custGeom>
            <a:avLst/>
            <a:gdLst/>
            <a:ahLst/>
            <a:cxnLst/>
            <a:rect l="l" t="t" r="r" b="b"/>
            <a:pathLst>
              <a:path w="8901665" h="2848533">
                <a:moveTo>
                  <a:pt x="0" y="0"/>
                </a:moveTo>
                <a:lnTo>
                  <a:pt x="8901666" y="0"/>
                </a:lnTo>
                <a:lnTo>
                  <a:pt x="8901666" y="2848533"/>
                </a:lnTo>
                <a:lnTo>
                  <a:pt x="0" y="284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89266" y="6860499"/>
            <a:ext cx="3122884" cy="3613457"/>
          </a:xfrm>
          <a:custGeom>
            <a:avLst/>
            <a:gdLst/>
            <a:ahLst/>
            <a:cxnLst/>
            <a:rect l="l" t="t" r="r" b="b"/>
            <a:pathLst>
              <a:path w="3657292" h="4419688">
                <a:moveTo>
                  <a:pt x="0" y="0"/>
                </a:moveTo>
                <a:lnTo>
                  <a:pt x="3657292" y="0"/>
                </a:lnTo>
                <a:lnTo>
                  <a:pt x="3657292" y="4419688"/>
                </a:lnTo>
                <a:lnTo>
                  <a:pt x="0" y="4419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131743" y="5338464"/>
            <a:ext cx="4948536" cy="4948536"/>
          </a:xfrm>
          <a:custGeom>
            <a:avLst/>
            <a:gdLst/>
            <a:ahLst/>
            <a:cxnLst/>
            <a:rect l="l" t="t" r="r" b="b"/>
            <a:pathLst>
              <a:path w="4948536" h="4948536">
                <a:moveTo>
                  <a:pt x="0" y="0"/>
                </a:moveTo>
                <a:lnTo>
                  <a:pt x="4948536" y="0"/>
                </a:lnTo>
                <a:lnTo>
                  <a:pt x="4948536" y="4948536"/>
                </a:lnTo>
                <a:lnTo>
                  <a:pt x="0" y="49485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023217" y="4138314"/>
            <a:ext cx="4241566" cy="153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 b="1" dirty="0" err="1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答錯了</a:t>
            </a:r>
            <a:endParaRPr lang="en-US" sz="8999" b="1" dirty="0">
              <a:solidFill>
                <a:srgbClr val="E10A0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666876" y="5689689"/>
            <a:ext cx="6954248" cy="1487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 b="1" dirty="0" err="1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再試一次</a:t>
            </a:r>
            <a:endParaRPr lang="en-US" sz="8999" b="1" dirty="0">
              <a:solidFill>
                <a:srgbClr val="E10A0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TextBox 18">
            <a:hlinkClick r:id="rId13" action="ppaction://hlinksldjump"/>
          </p:cNvPr>
          <p:cNvSpPr txBox="1"/>
          <p:nvPr/>
        </p:nvSpPr>
        <p:spPr>
          <a:xfrm>
            <a:off x="7095010" y="7812732"/>
            <a:ext cx="4097977" cy="14330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再試一次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TextBox 16"/>
          <p:cNvSpPr txBox="1"/>
          <p:nvPr/>
        </p:nvSpPr>
        <p:spPr>
          <a:xfrm>
            <a:off x="3444366" y="1215657"/>
            <a:ext cx="12439352" cy="11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zh-TW" altLang="en-US" sz="7099" dirty="0">
                <a:solidFill>
                  <a:srgbClr val="000000"/>
                </a:solidFill>
                <a:ea typeface="王漢宗特黑體"/>
              </a:rPr>
              <a:t>認識香港的</a:t>
            </a:r>
            <a:r>
              <a:rPr lang="zh-TW" altLang="en-US" sz="7099" dirty="0">
                <a:solidFill>
                  <a:srgbClr val="0070C0"/>
                </a:solidFill>
                <a:ea typeface="王漢宗特黑體"/>
              </a:rPr>
              <a:t>水資源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</p:spTree>
    <p:extLst>
      <p:ext uri="{BB962C8B-B14F-4D97-AF65-F5344CB8AC3E}">
        <p14:creationId xmlns:p14="http://schemas.microsoft.com/office/powerpoint/2010/main" val="335910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7082" y="966142"/>
            <a:ext cx="16230600" cy="8741437"/>
            <a:chOff x="0" y="0"/>
            <a:chExt cx="4274726" cy="2302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302271"/>
            </a:xfrm>
            <a:custGeom>
              <a:avLst/>
              <a:gdLst/>
              <a:ahLst/>
              <a:cxnLst/>
              <a:rect l="l" t="t" r="r" b="b"/>
              <a:pathLst>
                <a:path w="4274726" h="23022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7945"/>
                  </a:lnTo>
                  <a:cubicBezTo>
                    <a:pt x="4274726" y="2291380"/>
                    <a:pt x="4263834" y="2302271"/>
                    <a:pt x="4250399" y="2302271"/>
                  </a:cubicBezTo>
                  <a:lnTo>
                    <a:pt x="24327" y="2302271"/>
                  </a:lnTo>
                  <a:cubicBezTo>
                    <a:pt x="17875" y="2302271"/>
                    <a:pt x="11687" y="2299708"/>
                    <a:pt x="7125" y="2295146"/>
                  </a:cubicBezTo>
                  <a:cubicBezTo>
                    <a:pt x="2563" y="2290584"/>
                    <a:pt x="0" y="2284397"/>
                    <a:pt x="0" y="227794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330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1815936" y="-2708306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39567" y="8349692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707519" y="8792279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4" y="2444666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05116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36887" y="2740808"/>
            <a:ext cx="15181448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zh-TW" altLang="en-US" sz="6600" b="1" dirty="0">
                <a:solidFill>
                  <a:srgbClr val="004A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可是，水塘的存水量會</a:t>
            </a:r>
            <a:r>
              <a:rPr lang="zh-TW" altLang="en-US" sz="6600" b="1" u="sng" dirty="0">
                <a:solidFill>
                  <a:srgbClr val="004A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受香港的</a:t>
            </a:r>
            <a:r>
              <a:rPr lang="zh-TW" altLang="en-US" sz="66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降雨量</a:t>
            </a:r>
            <a:r>
              <a:rPr lang="zh-TW" altLang="en-US" sz="6600" b="1" u="sng" dirty="0">
                <a:solidFill>
                  <a:srgbClr val="004A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影響</a:t>
            </a:r>
            <a:r>
              <a:rPr lang="zh-TW" altLang="en-US" sz="6600" b="1" dirty="0">
                <a:solidFill>
                  <a:srgbClr val="004A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，令大部分水塘都</a:t>
            </a:r>
            <a:r>
              <a:rPr lang="zh-TW" altLang="en-US" sz="6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乾涸</a:t>
            </a:r>
            <a:r>
              <a:rPr lang="zh-TW" altLang="en-US" sz="6600" b="1" dirty="0">
                <a:solidFill>
                  <a:srgbClr val="004A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，有機會導致</a:t>
            </a:r>
            <a:r>
              <a:rPr lang="zh-TW" altLang="en-US" sz="6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旱災</a:t>
            </a:r>
            <a:r>
              <a:rPr lang="zh-TW" altLang="en-US" sz="6600" b="1" dirty="0">
                <a:solidFill>
                  <a:srgbClr val="004A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，同時令香港的食水供應</a:t>
            </a:r>
            <a:r>
              <a:rPr lang="zh-TW" altLang="en-US" sz="6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不穩定</a:t>
            </a:r>
            <a:r>
              <a:rPr lang="zh-TW" altLang="en-US" sz="6600" b="1" dirty="0">
                <a:solidFill>
                  <a:srgbClr val="004A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sz="6600" b="1" dirty="0">
              <a:solidFill>
                <a:srgbClr val="004AA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TextBox 19">
            <a:hlinkClick r:id="rId9" action="ppaction://hlinksldjump"/>
          </p:cNvPr>
          <p:cNvSpPr txBox="1"/>
          <p:nvPr/>
        </p:nvSpPr>
        <p:spPr>
          <a:xfrm>
            <a:off x="7882235" y="8266943"/>
            <a:ext cx="2909876" cy="1433016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TextBox 16"/>
          <p:cNvSpPr txBox="1"/>
          <p:nvPr/>
        </p:nvSpPr>
        <p:spPr>
          <a:xfrm>
            <a:off x="3444366" y="1215657"/>
            <a:ext cx="12439352" cy="11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zh-TW" altLang="en-US" sz="7099" dirty="0">
                <a:solidFill>
                  <a:srgbClr val="000000"/>
                </a:solidFill>
                <a:ea typeface="王漢宗特黑體"/>
              </a:rPr>
              <a:t>認識香港的</a:t>
            </a:r>
            <a:r>
              <a:rPr lang="zh-TW" altLang="en-US" sz="7099" dirty="0">
                <a:solidFill>
                  <a:srgbClr val="0070C0"/>
                </a:solidFill>
                <a:ea typeface="王漢宗特黑體"/>
              </a:rPr>
              <a:t>水資源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11110" y="9946008"/>
            <a:ext cx="7004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0"/>
              </a:rPr>
              <a:t>https://www.wsd.gov.hk/tc/core-businesses/water-resources/index.html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536887" y="6999045"/>
            <a:ext cx="15870122" cy="1163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zh-TW" altLang="en-US" sz="7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政府該如何解決香港水資源的問題呢</a:t>
            </a:r>
            <a:r>
              <a:rPr lang="en-US" sz="7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sz="7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98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741437"/>
            <a:chOff x="0" y="0"/>
            <a:chExt cx="4274726" cy="2302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302271"/>
            </a:xfrm>
            <a:custGeom>
              <a:avLst/>
              <a:gdLst/>
              <a:ahLst/>
              <a:cxnLst/>
              <a:rect l="l" t="t" r="r" b="b"/>
              <a:pathLst>
                <a:path w="4274726" h="23022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7945"/>
                  </a:lnTo>
                  <a:cubicBezTo>
                    <a:pt x="4274726" y="2291380"/>
                    <a:pt x="4263834" y="2302271"/>
                    <a:pt x="4250399" y="2302271"/>
                  </a:cubicBezTo>
                  <a:lnTo>
                    <a:pt x="24327" y="2302271"/>
                  </a:lnTo>
                  <a:cubicBezTo>
                    <a:pt x="17875" y="2302271"/>
                    <a:pt x="11687" y="2299708"/>
                    <a:pt x="7125" y="2295146"/>
                  </a:cubicBezTo>
                  <a:cubicBezTo>
                    <a:pt x="2563" y="2290584"/>
                    <a:pt x="0" y="2284397"/>
                    <a:pt x="0" y="227794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330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39567" y="8349692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707519" y="8792279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4" y="2444666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-63234" y="-92409"/>
            <a:ext cx="1905000" cy="1836211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6"/>
          <p:cNvSpPr txBox="1"/>
          <p:nvPr/>
        </p:nvSpPr>
        <p:spPr>
          <a:xfrm>
            <a:off x="-1040817" y="993795"/>
            <a:ext cx="12439352" cy="11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zh-TW" altLang="en-US" sz="7099" dirty="0">
                <a:solidFill>
                  <a:srgbClr val="000000"/>
                </a:solidFill>
                <a:ea typeface="王漢宗特黑體"/>
              </a:rPr>
              <a:t>認識香港的</a:t>
            </a:r>
            <a:r>
              <a:rPr lang="zh-TW" altLang="en-US" sz="7099" dirty="0">
                <a:solidFill>
                  <a:srgbClr val="0070C0"/>
                </a:solidFill>
                <a:ea typeface="王漢宗特黑體"/>
              </a:rPr>
              <a:t>水資源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22289" y="6061875"/>
            <a:ext cx="780037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了解國家如何幫忙解決</a:t>
            </a: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4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香港食水供應不穩定</a:t>
            </a:r>
            <a:r>
              <a:rPr lang="zh-TW" altLang="en-US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的問題</a:t>
            </a:r>
          </a:p>
        </p:txBody>
      </p:sp>
      <p:sp>
        <p:nvSpPr>
          <p:cNvPr id="20" name="TextBox 19">
            <a:hlinkClick r:id="rId9" action="ppaction://hlinksldjump"/>
          </p:cNvPr>
          <p:cNvSpPr txBox="1"/>
          <p:nvPr/>
        </p:nvSpPr>
        <p:spPr>
          <a:xfrm>
            <a:off x="3605603" y="8075771"/>
            <a:ext cx="2909876" cy="1433016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307365" y="2534165"/>
            <a:ext cx="81449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派發閱讀材料</a:t>
            </a:r>
            <a:r>
              <a:rPr lang="en-US" altLang="zh-TW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閱讀文章「青春印豐碑</a:t>
            </a:r>
            <a:r>
              <a:rPr lang="en-US" altLang="zh-TW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東深供水工程」，</a:t>
            </a:r>
            <a:br>
              <a:rPr lang="en-US" altLang="zh-TW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並回答問題</a:t>
            </a:r>
            <a:endParaRPr lang="en-US" sz="54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0276" y="1"/>
            <a:ext cx="914263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741437"/>
            <a:chOff x="0" y="0"/>
            <a:chExt cx="4274726" cy="2302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302271"/>
            </a:xfrm>
            <a:custGeom>
              <a:avLst/>
              <a:gdLst/>
              <a:ahLst/>
              <a:cxnLst/>
              <a:rect l="l" t="t" r="r" b="b"/>
              <a:pathLst>
                <a:path w="4274726" h="23022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7945"/>
                  </a:lnTo>
                  <a:cubicBezTo>
                    <a:pt x="4274726" y="2291380"/>
                    <a:pt x="4263834" y="2302271"/>
                    <a:pt x="4250399" y="2302271"/>
                  </a:cubicBezTo>
                  <a:lnTo>
                    <a:pt x="24327" y="2302271"/>
                  </a:lnTo>
                  <a:cubicBezTo>
                    <a:pt x="17875" y="2302271"/>
                    <a:pt x="11687" y="2299708"/>
                    <a:pt x="7125" y="2295146"/>
                  </a:cubicBezTo>
                  <a:cubicBezTo>
                    <a:pt x="2563" y="2290584"/>
                    <a:pt x="0" y="2284397"/>
                    <a:pt x="0" y="227794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330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39567" y="8349692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707519" y="8792279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4" y="2444666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-63234" y="-92409"/>
            <a:ext cx="1905000" cy="1836211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6"/>
          <p:cNvSpPr txBox="1"/>
          <p:nvPr/>
        </p:nvSpPr>
        <p:spPr>
          <a:xfrm>
            <a:off x="-1040817" y="993795"/>
            <a:ext cx="12439352" cy="11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zh-TW" altLang="en-US" sz="7099" dirty="0">
                <a:solidFill>
                  <a:srgbClr val="000000"/>
                </a:solidFill>
                <a:ea typeface="王漢宗特黑體"/>
              </a:rPr>
              <a:t>認識香港的</a:t>
            </a:r>
            <a:r>
              <a:rPr lang="zh-TW" altLang="en-US" sz="7099" dirty="0">
                <a:solidFill>
                  <a:srgbClr val="0070C0"/>
                </a:solidFill>
                <a:ea typeface="王漢宗特黑體"/>
              </a:rPr>
              <a:t>水資源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08981" y="6212869"/>
            <a:ext cx="780037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了解國家如何幫忙解決</a:t>
            </a: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4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香港食水供應不穩定</a:t>
            </a:r>
            <a:r>
              <a:rPr lang="zh-TW" altLang="en-US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的問題</a:t>
            </a:r>
          </a:p>
        </p:txBody>
      </p:sp>
      <p:sp>
        <p:nvSpPr>
          <p:cNvPr id="20" name="TextBox 19">
            <a:hlinkClick r:id="rId9" action="ppaction://hlinksldjump"/>
          </p:cNvPr>
          <p:cNvSpPr txBox="1"/>
          <p:nvPr/>
        </p:nvSpPr>
        <p:spPr>
          <a:xfrm>
            <a:off x="3605603" y="8075771"/>
            <a:ext cx="2909876" cy="1433016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307365" y="2534165"/>
            <a:ext cx="814493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派發閱讀材料</a:t>
            </a:r>
            <a:r>
              <a:rPr lang="en-US" altLang="zh-TW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閱讀文章「青春印豐碑</a:t>
            </a:r>
            <a:r>
              <a:rPr lang="en-US" altLang="zh-TW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東深供水工程」，</a:t>
            </a:r>
            <a:br>
              <a:rPr lang="en-US" altLang="zh-TW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並回答問題</a:t>
            </a:r>
            <a:endParaRPr lang="en-US" sz="54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sz="54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6891" y="1104900"/>
            <a:ext cx="9440543" cy="85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741437"/>
            <a:chOff x="0" y="0"/>
            <a:chExt cx="4274726" cy="2302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302271"/>
            </a:xfrm>
            <a:custGeom>
              <a:avLst/>
              <a:gdLst/>
              <a:ahLst/>
              <a:cxnLst/>
              <a:rect l="l" t="t" r="r" b="b"/>
              <a:pathLst>
                <a:path w="4274726" h="23022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7945"/>
                  </a:lnTo>
                  <a:cubicBezTo>
                    <a:pt x="4274726" y="2291380"/>
                    <a:pt x="4263834" y="2302271"/>
                    <a:pt x="4250399" y="2302271"/>
                  </a:cubicBezTo>
                  <a:lnTo>
                    <a:pt x="24327" y="2302271"/>
                  </a:lnTo>
                  <a:cubicBezTo>
                    <a:pt x="17875" y="2302271"/>
                    <a:pt x="11687" y="2299708"/>
                    <a:pt x="7125" y="2295146"/>
                  </a:cubicBezTo>
                  <a:cubicBezTo>
                    <a:pt x="2563" y="2290584"/>
                    <a:pt x="0" y="2284397"/>
                    <a:pt x="0" y="227794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330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39567" y="8349692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707519" y="8792279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4" y="2444666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05116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-1269593" y="3507202"/>
            <a:ext cx="9427918" cy="661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 algn="ctr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請觀看以下影片</a:t>
            </a:r>
            <a:r>
              <a:rPr lang="zh-TW" altLang="en-US" sz="39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sz="39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TextBox 16"/>
          <p:cNvSpPr txBox="1"/>
          <p:nvPr/>
        </p:nvSpPr>
        <p:spPr>
          <a:xfrm>
            <a:off x="3444366" y="1215657"/>
            <a:ext cx="12439352" cy="11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zh-TW" altLang="en-US" sz="7099" dirty="0">
                <a:solidFill>
                  <a:srgbClr val="000000"/>
                </a:solidFill>
                <a:ea typeface="王漢宗特黑體"/>
              </a:rPr>
              <a:t>認識香港的</a:t>
            </a:r>
            <a:r>
              <a:rPr lang="zh-TW" altLang="en-US" sz="7099" dirty="0">
                <a:solidFill>
                  <a:srgbClr val="0070C0"/>
                </a:solidFill>
                <a:ea typeface="王漢宗特黑體"/>
              </a:rPr>
              <a:t>水資源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3187" y="9617939"/>
            <a:ext cx="6250077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b="1" dirty="0"/>
              <a:t>《</a:t>
            </a:r>
            <a:r>
              <a:rPr lang="zh-TW" altLang="en-US" b="1" dirty="0"/>
              <a:t>江山有志</a:t>
            </a:r>
            <a:r>
              <a:rPr lang="en-US" altLang="zh-TW" b="1" dirty="0"/>
              <a:t>》</a:t>
            </a:r>
            <a:r>
              <a:rPr lang="zh-TW" altLang="en-US" b="1" dirty="0"/>
              <a:t>第</a:t>
            </a:r>
            <a:r>
              <a:rPr lang="en-US" altLang="zh-TW" b="1" dirty="0"/>
              <a:t>5</a:t>
            </a:r>
            <a:r>
              <a:rPr lang="zh-TW" altLang="en-US" b="1" dirty="0"/>
              <a:t>集：東江水輸港 終有穩定食水供應</a:t>
            </a:r>
          </a:p>
          <a:p>
            <a:r>
              <a:rPr lang="en-US" dirty="0">
                <a:ea typeface="+mn-lt"/>
                <a:cs typeface="+mn-lt"/>
                <a:hlinkClick r:id="rId9"/>
              </a:rPr>
              <a:t>https://www.youtube.com/watch?v=guTcjYIgXh0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74428" y="2396151"/>
            <a:ext cx="16706979" cy="1126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zh-TW" altLang="en-US" sz="6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東江水輸港 終有穩定食水供應</a:t>
            </a:r>
          </a:p>
        </p:txBody>
      </p:sp>
      <p:sp>
        <p:nvSpPr>
          <p:cNvPr id="20" name="TextBox 19">
            <a:hlinkClick r:id="rId10" action="ppaction://hlinksldjump"/>
          </p:cNvPr>
          <p:cNvSpPr txBox="1"/>
          <p:nvPr/>
        </p:nvSpPr>
        <p:spPr>
          <a:xfrm>
            <a:off x="14460366" y="8384479"/>
            <a:ext cx="2909876" cy="1433016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" name="圖片 13">
            <a:hlinkClick r:id="rId9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87365" y="4152460"/>
            <a:ext cx="9713270" cy="5468704"/>
          </a:xfrm>
          <a:prstGeom prst="rect">
            <a:avLst/>
          </a:prstGeom>
        </p:spPr>
      </p:pic>
      <p:pic>
        <p:nvPicPr>
          <p:cNvPr id="19" name="圖片 18">
            <a:hlinkClick r:id="rId9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54" b="95053" l="9416" r="896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4945" y="5943614"/>
            <a:ext cx="2722326" cy="25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9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7082" y="966142"/>
            <a:ext cx="16230600" cy="8741437"/>
            <a:chOff x="0" y="0"/>
            <a:chExt cx="4274726" cy="2302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302271"/>
            </a:xfrm>
            <a:custGeom>
              <a:avLst/>
              <a:gdLst/>
              <a:ahLst/>
              <a:cxnLst/>
              <a:rect l="l" t="t" r="r" b="b"/>
              <a:pathLst>
                <a:path w="4274726" h="23022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7945"/>
                  </a:lnTo>
                  <a:cubicBezTo>
                    <a:pt x="4274726" y="2291380"/>
                    <a:pt x="4263834" y="2302271"/>
                    <a:pt x="4250399" y="2302271"/>
                  </a:cubicBezTo>
                  <a:lnTo>
                    <a:pt x="24327" y="2302271"/>
                  </a:lnTo>
                  <a:cubicBezTo>
                    <a:pt x="17875" y="2302271"/>
                    <a:pt x="11687" y="2299708"/>
                    <a:pt x="7125" y="2295146"/>
                  </a:cubicBezTo>
                  <a:cubicBezTo>
                    <a:pt x="2563" y="2290584"/>
                    <a:pt x="0" y="2284397"/>
                    <a:pt x="0" y="227794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330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1886214" y="6076195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39567" y="8349692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707519" y="8792279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4" y="2444666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05116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43519" y="2838516"/>
            <a:ext cx="6711407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zh-TW" altLang="en-US" sz="6600" b="1" dirty="0">
                <a:solidFill>
                  <a:srgbClr val="004A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香港的食水來源</a:t>
            </a:r>
            <a:r>
              <a:rPr lang="en-US" altLang="zh-TW" sz="6600" b="1" dirty="0">
                <a:solidFill>
                  <a:srgbClr val="004A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en-US" sz="6600" b="1" dirty="0">
              <a:solidFill>
                <a:srgbClr val="004AA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TextBox 19">
            <a:hlinkClick r:id="rId10" action="ppaction://hlinksldjump"/>
          </p:cNvPr>
          <p:cNvSpPr txBox="1"/>
          <p:nvPr/>
        </p:nvSpPr>
        <p:spPr>
          <a:xfrm>
            <a:off x="7882235" y="8266943"/>
            <a:ext cx="2909876" cy="1433016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TextBox 16"/>
          <p:cNvSpPr txBox="1"/>
          <p:nvPr/>
        </p:nvSpPr>
        <p:spPr>
          <a:xfrm>
            <a:off x="3444366" y="1215657"/>
            <a:ext cx="12439352" cy="11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zh-TW" altLang="en-US" sz="7099" dirty="0">
                <a:solidFill>
                  <a:srgbClr val="000000"/>
                </a:solidFill>
                <a:ea typeface="王漢宗特黑體"/>
              </a:rPr>
              <a:t>認識香港的</a:t>
            </a:r>
            <a:r>
              <a:rPr lang="zh-TW" altLang="en-US" sz="7099" dirty="0">
                <a:solidFill>
                  <a:srgbClr val="0070C0"/>
                </a:solidFill>
                <a:ea typeface="王漢宗特黑體"/>
              </a:rPr>
              <a:t>水資源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03295" y="3868038"/>
            <a:ext cx="1382322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本地集水區（水塘）收集的</a:t>
            </a:r>
            <a:r>
              <a:rPr lang="zh-TW" altLang="en-US" sz="5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雨水</a:t>
            </a:r>
            <a:endParaRPr lang="en-US" altLang="zh-TW" sz="5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400" b="1" dirty="0">
                <a:latin typeface="標楷體"/>
                <a:ea typeface="標楷體"/>
              </a:rPr>
              <a:t>2.</a:t>
            </a:r>
            <a:r>
              <a:rPr lang="zh-TW" altLang="en-US" sz="5400" b="1" dirty="0">
                <a:latin typeface="標楷體"/>
                <a:ea typeface="標楷體"/>
              </a:rPr>
              <a:t>從廣東輸入的</a:t>
            </a:r>
            <a:r>
              <a:rPr lang="zh-TW" altLang="en-US" sz="5400" b="1" dirty="0">
                <a:solidFill>
                  <a:srgbClr val="FF0000"/>
                </a:solidFill>
                <a:latin typeface="標楷體"/>
                <a:ea typeface="標楷體"/>
              </a:rPr>
              <a:t>東江水 </a:t>
            </a:r>
            <a:r>
              <a:rPr lang="zh-TW" altLang="en-US" sz="4000" b="1" u="sng" dirty="0">
                <a:solidFill>
                  <a:srgbClr val="0070C0"/>
                </a:solidFill>
                <a:latin typeface="標楷體"/>
                <a:ea typeface="標楷體"/>
              </a:rPr>
              <a:t>(提供香港70%-80%的供水量)</a:t>
            </a:r>
            <a:endParaRPr lang="en-US" altLang="zh-TW" sz="4000" b="1" u="sng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1250879" y="6420284"/>
            <a:ext cx="1720689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6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這些食水來源，讓香港一直有可靠的用水供應，</a:t>
            </a:r>
            <a:endParaRPr lang="en-US" altLang="zh-TW" sz="6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得來不易，要珍惜我們擁有的水資源！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1" b="89820" l="9649" r="95614">
                        <a14:foregroundMark x1="19298" y1="56287" x2="19298" y2="56287"/>
                        <a14:foregroundMark x1="70614" y1="31737" x2="70614" y2="317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51699" y="7857574"/>
            <a:ext cx="3495523" cy="2560317"/>
          </a:xfrm>
          <a:prstGeom prst="rect">
            <a:avLst/>
          </a:prstGeom>
        </p:spPr>
      </p:pic>
      <p:sp>
        <p:nvSpPr>
          <p:cNvPr id="25" name="Freeform 13"/>
          <p:cNvSpPr/>
          <p:nvPr/>
        </p:nvSpPr>
        <p:spPr>
          <a:xfrm>
            <a:off x="-172682" y="-101765"/>
            <a:ext cx="5293898" cy="1694047"/>
          </a:xfrm>
          <a:custGeom>
            <a:avLst/>
            <a:gdLst/>
            <a:ahLst/>
            <a:cxnLst/>
            <a:rect l="l" t="t" r="r" b="b"/>
            <a:pathLst>
              <a:path w="5293898" h="1694047">
                <a:moveTo>
                  <a:pt x="0" y="0"/>
                </a:moveTo>
                <a:lnTo>
                  <a:pt x="5293898" y="0"/>
                </a:lnTo>
                <a:lnTo>
                  <a:pt x="5293898" y="1694047"/>
                </a:lnTo>
                <a:lnTo>
                  <a:pt x="0" y="16940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15"/>
          <p:cNvSpPr txBox="1"/>
          <p:nvPr/>
        </p:nvSpPr>
        <p:spPr>
          <a:xfrm>
            <a:off x="-103236" y="144473"/>
            <a:ext cx="5451301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 dirty="0" err="1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小總結</a:t>
            </a:r>
            <a:endParaRPr lang="en-US" sz="8999" dirty="0">
              <a:solidFill>
                <a:srgbClr val="E10A0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1" b="89820" l="9649" r="95614">
                        <a14:foregroundMark x1="19298" y1="56287" x2="19298" y2="56287"/>
                        <a14:foregroundMark x1="70614" y1="31737" x2="70614" y2="317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5723" y="1215274"/>
            <a:ext cx="2478233" cy="181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134378" y="6546823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16693" y="-392431"/>
            <a:ext cx="2848527" cy="289021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24150">
            <a:off x="1302745" y="2594233"/>
            <a:ext cx="725786" cy="3709375"/>
          </a:xfrm>
          <a:custGeom>
            <a:avLst/>
            <a:gdLst/>
            <a:ahLst/>
            <a:cxnLst/>
            <a:rect l="l" t="t" r="r" b="b"/>
            <a:pathLst>
              <a:path w="702004" h="2727629">
                <a:moveTo>
                  <a:pt x="0" y="0"/>
                </a:moveTo>
                <a:lnTo>
                  <a:pt x="702005" y="0"/>
                </a:lnTo>
                <a:lnTo>
                  <a:pt x="702005" y="2727629"/>
                </a:lnTo>
                <a:lnTo>
                  <a:pt x="0" y="27276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177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0046" y="6752004"/>
            <a:ext cx="3451620" cy="3522758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69996" y="2529635"/>
            <a:ext cx="15147544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400" indent="-914400" algn="just">
              <a:lnSpc>
                <a:spcPts val="5400"/>
              </a:lnSpc>
              <a:buAutoNum type="arabicPeriod"/>
            </a:pPr>
            <a:r>
              <a:rPr lang="zh-TW" altLang="en-US" sz="5500" dirty="0">
                <a:solidFill>
                  <a:srgbClr val="000000"/>
                </a:solidFill>
                <a:ea typeface="芫荽"/>
              </a:rPr>
              <a:t>自學材料：</a:t>
            </a:r>
            <a:r>
              <a:rPr lang="en-US" altLang="zh-TW" sz="5500" dirty="0">
                <a:solidFill>
                  <a:srgbClr val="000000"/>
                </a:solidFill>
                <a:ea typeface="芫荽"/>
              </a:rPr>
              <a:t> </a:t>
            </a:r>
            <a:r>
              <a:rPr lang="zh-TW" altLang="en-US" sz="5500" dirty="0">
                <a:solidFill>
                  <a:srgbClr val="000000"/>
                </a:solidFill>
                <a:ea typeface="芫荽"/>
              </a:rPr>
              <a:t>在教授課題「認識香港水資源」前，作課題引入，可配合此簡報內容的題材，讓學生分享。</a:t>
            </a:r>
            <a:endParaRPr lang="en-US" altLang="zh-TW" sz="5500" dirty="0">
              <a:solidFill>
                <a:srgbClr val="000000"/>
              </a:solidFill>
              <a:ea typeface="芫荽"/>
            </a:endParaRPr>
          </a:p>
          <a:p>
            <a:pPr algn="just">
              <a:lnSpc>
                <a:spcPts val="5400"/>
              </a:lnSpc>
            </a:pPr>
            <a:endParaRPr lang="en-US" altLang="zh-TW" sz="5500" dirty="0">
              <a:solidFill>
                <a:srgbClr val="000000"/>
              </a:solidFill>
              <a:ea typeface="芫荽"/>
            </a:endParaRPr>
          </a:p>
          <a:p>
            <a:pPr marL="914400" indent="-914400" algn="just">
              <a:lnSpc>
                <a:spcPts val="5400"/>
              </a:lnSpc>
              <a:buFont typeface="+mj-lt"/>
              <a:buAutoNum type="arabicPeriod" startAt="2"/>
            </a:pPr>
            <a:r>
              <a:rPr lang="zh-TW" altLang="en-US" sz="5500" dirty="0">
                <a:solidFill>
                  <a:srgbClr val="000000"/>
                </a:solidFill>
                <a:ea typeface="芫荽"/>
              </a:rPr>
              <a:t>課堂問答比賽</a:t>
            </a:r>
            <a:r>
              <a:rPr lang="en-US" altLang="zh-TW" sz="5500" dirty="0">
                <a:solidFill>
                  <a:srgbClr val="000000"/>
                </a:solidFill>
                <a:ea typeface="芫荽"/>
              </a:rPr>
              <a:t>: </a:t>
            </a:r>
            <a:r>
              <a:rPr lang="zh-TW" altLang="en-US" sz="5500" dirty="0">
                <a:solidFill>
                  <a:srgbClr val="000000"/>
                </a:solidFill>
                <a:ea typeface="芫荽"/>
              </a:rPr>
              <a:t>在教授「認識香港水資源」課題後，運用此簡報作問答比賽題材。</a:t>
            </a:r>
            <a:endParaRPr lang="en-US" sz="5500" dirty="0">
              <a:solidFill>
                <a:srgbClr val="000000"/>
              </a:solidFill>
              <a:ea typeface="芫荽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846793" y="873673"/>
            <a:ext cx="10496190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zh-TW" altLang="en-US" sz="6599" dirty="0">
                <a:solidFill>
                  <a:srgbClr val="000000"/>
                </a:solidFill>
                <a:ea typeface="王漢宗特黑體"/>
              </a:rPr>
              <a:t>此學與教資源的運用建議</a:t>
            </a:r>
            <a:endParaRPr lang="en-US" sz="6599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19" name="TextBox 19">
            <a:hlinkClick r:id="rId8" action="ppaction://hlinksldjump"/>
          </p:cNvPr>
          <p:cNvSpPr txBox="1"/>
          <p:nvPr/>
        </p:nvSpPr>
        <p:spPr>
          <a:xfrm>
            <a:off x="7935217" y="8781648"/>
            <a:ext cx="2909876" cy="1318943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TextBox 16"/>
          <p:cNvSpPr txBox="1"/>
          <p:nvPr/>
        </p:nvSpPr>
        <p:spPr>
          <a:xfrm>
            <a:off x="3343682" y="6932713"/>
            <a:ext cx="13759884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00"/>
              </a:lnSpc>
            </a:pPr>
            <a:r>
              <a:rPr lang="zh-TW" altLang="en-US" sz="5500" b="1" dirty="0">
                <a:solidFill>
                  <a:srgbClr val="7030A0"/>
                </a:solidFill>
                <a:ea typeface="芫荽"/>
              </a:rPr>
              <a:t>**建議教師設置網上平台，讓學生分享閱讀</a:t>
            </a:r>
            <a:r>
              <a:rPr lang="en-US" altLang="zh-TW" sz="5500" b="1" dirty="0">
                <a:solidFill>
                  <a:srgbClr val="7030A0"/>
                </a:solidFill>
                <a:ea typeface="芫荽"/>
              </a:rPr>
              <a:t>《</a:t>
            </a:r>
            <a:r>
              <a:rPr lang="zh-TW" altLang="en-US" sz="5500" b="1" dirty="0">
                <a:solidFill>
                  <a:srgbClr val="7030A0"/>
                </a:solidFill>
                <a:ea typeface="芫荽"/>
              </a:rPr>
              <a:t>青春印豐碑</a:t>
            </a:r>
            <a:r>
              <a:rPr lang="en-US" altLang="zh-TW" sz="5500" b="1" dirty="0">
                <a:solidFill>
                  <a:srgbClr val="7030A0"/>
                </a:solidFill>
                <a:ea typeface="芫荽"/>
              </a:rPr>
              <a:t>—</a:t>
            </a:r>
            <a:r>
              <a:rPr lang="zh-TW" altLang="en-US" sz="5500" b="1" dirty="0">
                <a:solidFill>
                  <a:srgbClr val="7030A0"/>
                </a:solidFill>
                <a:ea typeface="芫荽"/>
              </a:rPr>
              <a:t>東深供水工程</a:t>
            </a:r>
            <a:r>
              <a:rPr lang="en-US" altLang="zh-TW" sz="5500" b="1" dirty="0">
                <a:solidFill>
                  <a:srgbClr val="7030A0"/>
                </a:solidFill>
                <a:ea typeface="芫荽"/>
              </a:rPr>
              <a:t>》</a:t>
            </a:r>
            <a:r>
              <a:rPr lang="zh-TW" altLang="en-US" sz="5500" b="1" dirty="0">
                <a:solidFill>
                  <a:srgbClr val="7030A0"/>
                </a:solidFill>
                <a:ea typeface="芫荽"/>
              </a:rPr>
              <a:t>的故事後的</a:t>
            </a:r>
            <a:br>
              <a:rPr lang="en-US" altLang="zh-TW" sz="5500" b="1" dirty="0">
                <a:solidFill>
                  <a:srgbClr val="7030A0"/>
                </a:solidFill>
                <a:ea typeface="芫荽"/>
              </a:rPr>
            </a:br>
            <a:r>
              <a:rPr lang="zh-TW" altLang="en-US" sz="5500" b="1" dirty="0">
                <a:solidFill>
                  <a:srgbClr val="7030A0"/>
                </a:solidFill>
                <a:ea typeface="芫荽"/>
              </a:rPr>
              <a:t>　感受和得着？</a:t>
            </a:r>
          </a:p>
        </p:txBody>
      </p:sp>
    </p:spTree>
    <p:extLst>
      <p:ext uri="{BB962C8B-B14F-4D97-AF65-F5344CB8AC3E}">
        <p14:creationId xmlns:p14="http://schemas.microsoft.com/office/powerpoint/2010/main" val="406509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9503470">
            <a:off x="14044118" y="246848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5659884" y="1028700"/>
            <a:ext cx="12249602" cy="8497198"/>
            <a:chOff x="0" y="0"/>
            <a:chExt cx="3226233" cy="2237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26233" cy="2237945"/>
            </a:xfrm>
            <a:custGeom>
              <a:avLst/>
              <a:gdLst/>
              <a:ahLst/>
              <a:cxnLst/>
              <a:rect l="l" t="t" r="r" b="b"/>
              <a:pathLst>
                <a:path w="3226233" h="2237945">
                  <a:moveTo>
                    <a:pt x="32233" y="0"/>
                  </a:moveTo>
                  <a:lnTo>
                    <a:pt x="3194000" y="0"/>
                  </a:lnTo>
                  <a:cubicBezTo>
                    <a:pt x="3211801" y="0"/>
                    <a:pt x="3226233" y="14431"/>
                    <a:pt x="3226233" y="32233"/>
                  </a:cubicBezTo>
                  <a:lnTo>
                    <a:pt x="3226233" y="2205712"/>
                  </a:lnTo>
                  <a:cubicBezTo>
                    <a:pt x="3226233" y="2223514"/>
                    <a:pt x="3211801" y="2237945"/>
                    <a:pt x="3194000" y="2237945"/>
                  </a:cubicBezTo>
                  <a:lnTo>
                    <a:pt x="32233" y="2237945"/>
                  </a:lnTo>
                  <a:cubicBezTo>
                    <a:pt x="14431" y="2237945"/>
                    <a:pt x="0" y="2223514"/>
                    <a:pt x="0" y="2205712"/>
                  </a:cubicBezTo>
                  <a:lnTo>
                    <a:pt x="0" y="32233"/>
                  </a:lnTo>
                  <a:cubicBezTo>
                    <a:pt x="0" y="14431"/>
                    <a:pt x="14431" y="0"/>
                    <a:pt x="3223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3226233" cy="2266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-1461796">
            <a:off x="-3360806" y="-2131787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244577" y="1296298"/>
            <a:ext cx="4945207" cy="8229600"/>
            <a:chOff x="0" y="0"/>
            <a:chExt cx="1302441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-2358704" y="7650240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 flipV="1">
            <a:off x="-940041" y="-402232"/>
            <a:ext cx="7314444" cy="2972830"/>
          </a:xfrm>
          <a:custGeom>
            <a:avLst/>
            <a:gdLst/>
            <a:ahLst/>
            <a:cxnLst/>
            <a:rect l="l" t="t" r="r" b="b"/>
            <a:pathLst>
              <a:path w="7314444" h="2972830">
                <a:moveTo>
                  <a:pt x="7314444" y="2972830"/>
                </a:moveTo>
                <a:lnTo>
                  <a:pt x="0" y="2972830"/>
                </a:lnTo>
                <a:lnTo>
                  <a:pt x="0" y="0"/>
                </a:lnTo>
                <a:lnTo>
                  <a:pt x="7314444" y="0"/>
                </a:lnTo>
                <a:lnTo>
                  <a:pt x="7314444" y="29728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1533827" y="7842334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604069" y="-79200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0" y="0"/>
                </a:moveTo>
                <a:lnTo>
                  <a:pt x="6014933" y="0"/>
                </a:lnTo>
                <a:lnTo>
                  <a:pt x="6014933" y="2444666"/>
                </a:lnTo>
                <a:lnTo>
                  <a:pt x="0" y="244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100370" y="6822130"/>
            <a:ext cx="6027719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31"/>
              </a:lnSpc>
              <a:spcBef>
                <a:spcPct val="0"/>
              </a:spcBef>
            </a:pPr>
            <a:r>
              <a:rPr lang="en-US" sz="3706" u="none">
                <a:solidFill>
                  <a:srgbClr val="FFEEC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LET'S GET STARTED!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948826" y="2324331"/>
            <a:ext cx="12380718" cy="533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 dirty="0">
                <a:solidFill>
                  <a:srgbClr val="2457A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  <a:r>
              <a:rPr lang="en-US" sz="8000" dirty="0" err="1">
                <a:solidFill>
                  <a:srgbClr val="2457A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任務</a:t>
            </a:r>
            <a:r>
              <a:rPr lang="en-US" sz="8000" dirty="0">
                <a:solidFill>
                  <a:srgbClr val="2457A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</a:p>
          <a:p>
            <a:pPr>
              <a:lnSpc>
                <a:spcPts val="7559"/>
              </a:lnSpc>
            </a:pPr>
            <a:r>
              <a:rPr lang="zh-TW" altLang="en-US" sz="5400" dirty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en-US" altLang="zh-TW" sz="5400" dirty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5400" dirty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青春印豐碑</a:t>
            </a:r>
            <a:r>
              <a:rPr lang="en-US" altLang="zh-TW" sz="5400" dirty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5400" dirty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東深供水工程</a:t>
            </a:r>
            <a:r>
              <a:rPr lang="en-US" altLang="zh-TW" sz="5400" dirty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5400" dirty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br>
              <a:rPr lang="en-US" altLang="zh-TW" sz="5400" dirty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dirty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故事後，你有甚麼感受／學會了甚麼？</a:t>
            </a:r>
            <a:endParaRPr lang="en-US" sz="5400" dirty="0">
              <a:solidFill>
                <a:srgbClr val="393C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7559"/>
              </a:lnSpc>
              <a:spcBef>
                <a:spcPct val="0"/>
              </a:spcBef>
            </a:pPr>
            <a:r>
              <a:rPr lang="en-US" sz="4400" dirty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dirty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可上載於網上平台或</a:t>
            </a:r>
            <a:br>
              <a:rPr lang="en-US" altLang="zh-TW" sz="4400" dirty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dirty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sz="4400" dirty="0" err="1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明天於課堂上與組員分享</a:t>
            </a:r>
            <a:r>
              <a:rPr lang="en-US" sz="4400" dirty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3" name="TextBox 16"/>
          <p:cNvSpPr txBox="1"/>
          <p:nvPr/>
        </p:nvSpPr>
        <p:spPr>
          <a:xfrm>
            <a:off x="5503621" y="1295308"/>
            <a:ext cx="12439352" cy="11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zh-TW" altLang="en-US" sz="7099" dirty="0">
                <a:solidFill>
                  <a:srgbClr val="FF3399"/>
                </a:solidFill>
                <a:ea typeface="王漢宗特黑體"/>
              </a:rPr>
              <a:t>認識香港的水資源</a:t>
            </a:r>
          </a:p>
        </p:txBody>
      </p:sp>
      <p:sp>
        <p:nvSpPr>
          <p:cNvPr id="11" name="矩形 10"/>
          <p:cNvSpPr/>
          <p:nvPr/>
        </p:nvSpPr>
        <p:spPr>
          <a:xfrm>
            <a:off x="5652460" y="7716732"/>
            <a:ext cx="6163962" cy="33547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2400" dirty="0">
                <a:solidFill>
                  <a:srgbClr val="0F0F0F"/>
                </a:solidFill>
                <a:latin typeface="標楷體"/>
                <a:ea typeface="標楷體"/>
              </a:rPr>
              <a:t>延伸學習</a:t>
            </a:r>
            <a:r>
              <a:rPr lang="en-US" altLang="zh-TW" sz="2400" dirty="0">
                <a:solidFill>
                  <a:srgbClr val="0F0F0F"/>
                </a:solidFill>
                <a:latin typeface="標楷體"/>
                <a:ea typeface="標楷體"/>
              </a:rPr>
              <a:t>:</a:t>
            </a:r>
          </a:p>
          <a:p>
            <a:r>
              <a:rPr lang="ja-JP" sz="2400" dirty="0">
                <a:solidFill>
                  <a:srgbClr val="000000"/>
                </a:solidFill>
                <a:latin typeface="DFKai-SB"/>
                <a:ea typeface="DFKai-SB"/>
              </a:rPr>
              <a:t>穩定珍貴水資源</a:t>
            </a:r>
            <a:r>
              <a:rPr lang="en-US" sz="2400" dirty="0">
                <a:solidFill>
                  <a:srgbClr val="000000"/>
                </a:solidFill>
                <a:latin typeface="DFKai-SB"/>
                <a:ea typeface="DFKai-SB"/>
              </a:rPr>
              <a:t> </a:t>
            </a:r>
            <a:r>
              <a:rPr lang="ja-JP" sz="2400" dirty="0">
                <a:solidFill>
                  <a:srgbClr val="000000"/>
                </a:solidFill>
                <a:latin typeface="DFKai-SB"/>
                <a:ea typeface="DFKai-SB"/>
              </a:rPr>
              <a:t>東江水體現國家支持</a:t>
            </a:r>
            <a:endParaRPr lang="en-US" sz="2400" dirty="0">
              <a:solidFill>
                <a:srgbClr val="000000"/>
              </a:solidFill>
              <a:latin typeface="DFKai-SB"/>
              <a:ea typeface="DFKai-SB"/>
            </a:endParaRPr>
          </a:p>
          <a:p>
            <a:r>
              <a:rPr lang="en-US" sz="2000" dirty="0">
                <a:solidFill>
                  <a:srgbClr val="000000"/>
                </a:solidFill>
                <a:latin typeface="DFKai-SB"/>
                <a:ea typeface="DFKai-SB"/>
                <a:hlinkClick r:id="rId7"/>
              </a:rPr>
              <a:t>https://www.youtube.com/watch?v=PL4rekj6aB4</a:t>
            </a:r>
            <a:endParaRPr lang="en-US" altLang="zh-TW" sz="2000" dirty="0">
              <a:solidFill>
                <a:srgbClr val="0F0F0F"/>
              </a:solidFill>
              <a:latin typeface="標楷體"/>
              <a:ea typeface="標楷體"/>
            </a:endParaRPr>
          </a:p>
          <a:p>
            <a:r>
              <a:rPr lang="en-US" altLang="zh-TW" sz="2400" dirty="0">
                <a:solidFill>
                  <a:srgbClr val="0F0F0F"/>
                </a:solidFill>
                <a:latin typeface="標楷體"/>
                <a:ea typeface="標楷體"/>
              </a:rPr>
              <a:t>《</a:t>
            </a:r>
            <a:r>
              <a:rPr lang="zh-TW" altLang="en-US" sz="2400" dirty="0">
                <a:solidFill>
                  <a:srgbClr val="0F0F0F"/>
                </a:solidFill>
                <a:latin typeface="標楷體"/>
                <a:ea typeface="標楷體"/>
              </a:rPr>
              <a:t>歷史有話說</a:t>
            </a:r>
            <a:r>
              <a:rPr lang="en-US" altLang="zh-TW" sz="2400" dirty="0">
                <a:solidFill>
                  <a:srgbClr val="0F0F0F"/>
                </a:solidFill>
                <a:latin typeface="標楷體"/>
                <a:ea typeface="標楷體"/>
              </a:rPr>
              <a:t>》 </a:t>
            </a:r>
            <a:r>
              <a:rPr lang="zh-TW" altLang="en-US" sz="2400" dirty="0">
                <a:solidFill>
                  <a:srgbClr val="0F0F0F"/>
                </a:solidFill>
                <a:latin typeface="標楷體"/>
                <a:ea typeface="標楷體"/>
              </a:rPr>
              <a:t>第三十一集：東江水來</a:t>
            </a:r>
            <a:endParaRPr lang="en-US" altLang="zh-TW" sz="2400" dirty="0">
              <a:solidFill>
                <a:srgbClr val="0F0F0F"/>
              </a:solidFill>
              <a:latin typeface="標楷體"/>
              <a:ea typeface="標楷體"/>
            </a:endParaRPr>
          </a:p>
          <a:p>
            <a:r>
              <a:rPr lang="en-US" altLang="zh-TW" sz="2000" dirty="0">
                <a:solidFill>
                  <a:srgbClr val="0F0F0F"/>
                </a:solidFill>
                <a:latin typeface="標楷體"/>
                <a:ea typeface="標楷體"/>
                <a:hlinkClick r:id="rId8"/>
              </a:rPr>
              <a:t>https://www.youtube.com/watch?v=Ded5EYuB4eE</a:t>
            </a:r>
            <a:endParaRPr lang="en-US" altLang="zh-TW" sz="2000" dirty="0">
              <a:solidFill>
                <a:srgbClr val="0F0F0F"/>
              </a:solidFill>
              <a:latin typeface="標楷體"/>
              <a:ea typeface="標楷體"/>
            </a:endParaRPr>
          </a:p>
          <a:p>
            <a:endParaRPr lang="ja-JP" altLang="en-US" sz="2800" dirty="0">
              <a:solidFill>
                <a:srgbClr val="000000"/>
              </a:solidFill>
              <a:latin typeface="DFKai-SB"/>
              <a:ea typeface="DFKai-SB"/>
              <a:cs typeface="Calibri"/>
            </a:endParaRPr>
          </a:p>
          <a:p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2800" dirty="0">
              <a:solidFill>
                <a:srgbClr val="0F0F0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000" i="0" dirty="0">
              <a:solidFill>
                <a:srgbClr val="0F0F0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Freeform 20"/>
          <p:cNvSpPr/>
          <p:nvPr/>
        </p:nvSpPr>
        <p:spPr>
          <a:xfrm>
            <a:off x="72765" y="5085781"/>
            <a:ext cx="5662705" cy="4926553"/>
          </a:xfrm>
          <a:custGeom>
            <a:avLst/>
            <a:gdLst/>
            <a:ahLst/>
            <a:cxnLst/>
            <a:rect l="l" t="t" r="r" b="b"/>
            <a:pathLst>
              <a:path w="5662705" h="4926553">
                <a:moveTo>
                  <a:pt x="0" y="0"/>
                </a:moveTo>
                <a:lnTo>
                  <a:pt x="5662705" y="0"/>
                </a:lnTo>
                <a:lnTo>
                  <a:pt x="5662705" y="4926553"/>
                </a:lnTo>
                <a:lnTo>
                  <a:pt x="0" y="49265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" y="-168959"/>
            <a:ext cx="4876800" cy="4876800"/>
          </a:xfrm>
          <a:prstGeom prst="rect">
            <a:avLst/>
          </a:prstGeom>
        </p:spPr>
      </p:pic>
      <p:sp>
        <p:nvSpPr>
          <p:cNvPr id="26" name="TextBox 19">
            <a:hlinkClick r:id="rId11" action="ppaction://hlinksldjump"/>
            <a:extLst>
              <a:ext uri="{FF2B5EF4-FFF2-40B4-BE49-F238E27FC236}">
                <a16:creationId xmlns:a16="http://schemas.microsoft.com/office/drawing/2014/main" id="{DDF65D2E-54F5-EF3B-3DEC-7EA375F14BFB}"/>
              </a:ext>
            </a:extLst>
          </p:cNvPr>
          <p:cNvSpPr txBox="1"/>
          <p:nvPr/>
        </p:nvSpPr>
        <p:spPr>
          <a:xfrm>
            <a:off x="15006413" y="8345231"/>
            <a:ext cx="2909876" cy="1433016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720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9503470">
            <a:off x="14044118" y="246848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4953000" y="1134107"/>
            <a:ext cx="12249602" cy="8497198"/>
            <a:chOff x="0" y="0"/>
            <a:chExt cx="3226233" cy="2237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26233" cy="2237945"/>
            </a:xfrm>
            <a:custGeom>
              <a:avLst/>
              <a:gdLst/>
              <a:ahLst/>
              <a:cxnLst/>
              <a:rect l="l" t="t" r="r" b="b"/>
              <a:pathLst>
                <a:path w="3226233" h="2237945">
                  <a:moveTo>
                    <a:pt x="32233" y="0"/>
                  </a:moveTo>
                  <a:lnTo>
                    <a:pt x="3194000" y="0"/>
                  </a:lnTo>
                  <a:cubicBezTo>
                    <a:pt x="3211801" y="0"/>
                    <a:pt x="3226233" y="14431"/>
                    <a:pt x="3226233" y="32233"/>
                  </a:cubicBezTo>
                  <a:lnTo>
                    <a:pt x="3226233" y="2205712"/>
                  </a:lnTo>
                  <a:cubicBezTo>
                    <a:pt x="3226233" y="2223514"/>
                    <a:pt x="3211801" y="2237945"/>
                    <a:pt x="3194000" y="2237945"/>
                  </a:cubicBezTo>
                  <a:lnTo>
                    <a:pt x="32233" y="2237945"/>
                  </a:lnTo>
                  <a:cubicBezTo>
                    <a:pt x="14431" y="2237945"/>
                    <a:pt x="0" y="2223514"/>
                    <a:pt x="0" y="2205712"/>
                  </a:cubicBezTo>
                  <a:lnTo>
                    <a:pt x="0" y="32233"/>
                  </a:lnTo>
                  <a:cubicBezTo>
                    <a:pt x="0" y="14431"/>
                    <a:pt x="14431" y="0"/>
                    <a:pt x="3223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3226233" cy="2266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-1461796">
            <a:off x="-3360806" y="-2131787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244577" y="1296298"/>
            <a:ext cx="4945207" cy="8229600"/>
            <a:chOff x="0" y="0"/>
            <a:chExt cx="1302441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-2358704" y="7650240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 flipV="1">
            <a:off x="-940041" y="-402232"/>
            <a:ext cx="7314444" cy="2972830"/>
          </a:xfrm>
          <a:custGeom>
            <a:avLst/>
            <a:gdLst/>
            <a:ahLst/>
            <a:cxnLst/>
            <a:rect l="l" t="t" r="r" b="b"/>
            <a:pathLst>
              <a:path w="7314444" h="2972830">
                <a:moveTo>
                  <a:pt x="7314444" y="2972830"/>
                </a:moveTo>
                <a:lnTo>
                  <a:pt x="0" y="2972830"/>
                </a:lnTo>
                <a:lnTo>
                  <a:pt x="0" y="0"/>
                </a:lnTo>
                <a:lnTo>
                  <a:pt x="7314444" y="0"/>
                </a:lnTo>
                <a:lnTo>
                  <a:pt x="7314444" y="29728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1533827" y="7842334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604069" y="-79200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0" y="0"/>
                </a:moveTo>
                <a:lnTo>
                  <a:pt x="6014933" y="0"/>
                </a:lnTo>
                <a:lnTo>
                  <a:pt x="6014933" y="2444666"/>
                </a:lnTo>
                <a:lnTo>
                  <a:pt x="0" y="244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100370" y="6822130"/>
            <a:ext cx="6027719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31"/>
              </a:lnSpc>
              <a:spcBef>
                <a:spcPct val="0"/>
              </a:spcBef>
            </a:pPr>
            <a:r>
              <a:rPr lang="en-US" sz="3706" u="none">
                <a:solidFill>
                  <a:srgbClr val="FFEEC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LET'S GET STARTED!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504276" y="6009435"/>
            <a:ext cx="2186892" cy="2704168"/>
          </a:xfrm>
          <a:custGeom>
            <a:avLst/>
            <a:gdLst/>
            <a:ahLst/>
            <a:cxnLst/>
            <a:rect l="l" t="t" r="r" b="b"/>
            <a:pathLst>
              <a:path w="2485886" h="3302505">
                <a:moveTo>
                  <a:pt x="0" y="0"/>
                </a:moveTo>
                <a:lnTo>
                  <a:pt x="2485886" y="0"/>
                </a:lnTo>
                <a:lnTo>
                  <a:pt x="2485886" y="3302506"/>
                </a:lnTo>
                <a:lnTo>
                  <a:pt x="0" y="33025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065" y="141036"/>
            <a:ext cx="3915760" cy="3915760"/>
          </a:xfrm>
          <a:prstGeom prst="rect">
            <a:avLst/>
          </a:prstGeom>
        </p:spPr>
      </p:pic>
      <p:sp>
        <p:nvSpPr>
          <p:cNvPr id="26" name="TextBox 17">
            <a:extLst>
              <a:ext uri="{FF2B5EF4-FFF2-40B4-BE49-F238E27FC236}">
                <a16:creationId xmlns:a16="http://schemas.microsoft.com/office/drawing/2014/main" id="{319D4D35-D5A2-20A3-D930-17936D91B45B}"/>
              </a:ext>
            </a:extLst>
          </p:cNvPr>
          <p:cNvSpPr txBox="1"/>
          <p:nvPr/>
        </p:nvSpPr>
        <p:spPr>
          <a:xfrm>
            <a:off x="1159093" y="4356952"/>
            <a:ext cx="15326698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13800" b="1" dirty="0">
                <a:solidFill>
                  <a:srgbClr val="820000"/>
                </a:solidFill>
                <a:latin typeface="王漢宗特黑體"/>
                <a:ea typeface="王漢宗特黑體"/>
              </a:rPr>
              <a:t>飲水思源 心繫祖國</a:t>
            </a:r>
            <a:endParaRPr lang="zh-TW" altLang="en-US" sz="9600" b="1" dirty="0">
              <a:solidFill>
                <a:srgbClr val="820000"/>
              </a:solidFill>
              <a:latin typeface="王漢宗特黑體"/>
              <a:ea typeface="王漢宗特黑體"/>
            </a:endParaRPr>
          </a:p>
        </p:txBody>
      </p:sp>
      <p:pic>
        <p:nvPicPr>
          <p:cNvPr id="1026" name="Picture 2" descr="https://emm.edb.edcity.hk/sticker/stickers/%E6%88%91%E7%9A%84%E8%A1%8C%E5%8B%95%E6%89%BF%E8%AB%BE(%E6%84%9F%E6%81%A9%E7%8F%8D%E6%83%9C%E7%A9%8D%E6%A5%B5%E6%A8%82%E8%A7%80)/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10" y="442757"/>
            <a:ext cx="3371739" cy="33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9">
            <a:hlinkClick r:id="rId11" action="ppaction://hlinksldjump"/>
            <a:extLst>
              <a:ext uri="{FF2B5EF4-FFF2-40B4-BE49-F238E27FC236}">
                <a16:creationId xmlns:a16="http://schemas.microsoft.com/office/drawing/2014/main" id="{DDF65D2E-54F5-EF3B-3DEC-7EA375F14BFB}"/>
              </a:ext>
            </a:extLst>
          </p:cNvPr>
          <p:cNvSpPr txBox="1"/>
          <p:nvPr/>
        </p:nvSpPr>
        <p:spPr>
          <a:xfrm>
            <a:off x="15006413" y="8345231"/>
            <a:ext cx="2909876" cy="1433016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38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9503470">
            <a:off x="14044118" y="246848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4953000" y="1134107"/>
            <a:ext cx="12249602" cy="8497198"/>
            <a:chOff x="0" y="0"/>
            <a:chExt cx="3226233" cy="22379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26233" cy="2237945"/>
            </a:xfrm>
            <a:custGeom>
              <a:avLst/>
              <a:gdLst/>
              <a:ahLst/>
              <a:cxnLst/>
              <a:rect l="l" t="t" r="r" b="b"/>
              <a:pathLst>
                <a:path w="3226233" h="2237945">
                  <a:moveTo>
                    <a:pt x="32233" y="0"/>
                  </a:moveTo>
                  <a:lnTo>
                    <a:pt x="3194000" y="0"/>
                  </a:lnTo>
                  <a:cubicBezTo>
                    <a:pt x="3211801" y="0"/>
                    <a:pt x="3226233" y="14431"/>
                    <a:pt x="3226233" y="32233"/>
                  </a:cubicBezTo>
                  <a:lnTo>
                    <a:pt x="3226233" y="2205712"/>
                  </a:lnTo>
                  <a:cubicBezTo>
                    <a:pt x="3226233" y="2223514"/>
                    <a:pt x="3211801" y="2237945"/>
                    <a:pt x="3194000" y="2237945"/>
                  </a:cubicBezTo>
                  <a:lnTo>
                    <a:pt x="32233" y="2237945"/>
                  </a:lnTo>
                  <a:cubicBezTo>
                    <a:pt x="14431" y="2237945"/>
                    <a:pt x="0" y="2223514"/>
                    <a:pt x="0" y="2205712"/>
                  </a:cubicBezTo>
                  <a:lnTo>
                    <a:pt x="0" y="32233"/>
                  </a:lnTo>
                  <a:cubicBezTo>
                    <a:pt x="0" y="14431"/>
                    <a:pt x="14431" y="0"/>
                    <a:pt x="3223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3226233" cy="2266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-1461796">
            <a:off x="-3360806" y="-2131787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244577" y="1296298"/>
            <a:ext cx="4945207" cy="8229600"/>
            <a:chOff x="0" y="0"/>
            <a:chExt cx="1302441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-2358704" y="7650240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 flipV="1">
            <a:off x="-1839792" y="-479126"/>
            <a:ext cx="7314444" cy="2972830"/>
          </a:xfrm>
          <a:custGeom>
            <a:avLst/>
            <a:gdLst/>
            <a:ahLst/>
            <a:cxnLst/>
            <a:rect l="l" t="t" r="r" b="b"/>
            <a:pathLst>
              <a:path w="7314444" h="2972830">
                <a:moveTo>
                  <a:pt x="7314444" y="2972830"/>
                </a:moveTo>
                <a:lnTo>
                  <a:pt x="0" y="2972830"/>
                </a:lnTo>
                <a:lnTo>
                  <a:pt x="0" y="0"/>
                </a:lnTo>
                <a:lnTo>
                  <a:pt x="7314444" y="0"/>
                </a:lnTo>
                <a:lnTo>
                  <a:pt x="7314444" y="29728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1533827" y="7842334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604069" y="-79200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0" y="0"/>
                </a:moveTo>
                <a:lnTo>
                  <a:pt x="6014933" y="0"/>
                </a:lnTo>
                <a:lnTo>
                  <a:pt x="6014933" y="2444666"/>
                </a:lnTo>
                <a:lnTo>
                  <a:pt x="0" y="244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100370" y="6822130"/>
            <a:ext cx="6027719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31"/>
              </a:lnSpc>
              <a:spcBef>
                <a:spcPct val="0"/>
              </a:spcBef>
            </a:pPr>
            <a:r>
              <a:rPr lang="en-US" sz="3706" u="none">
                <a:solidFill>
                  <a:srgbClr val="FFEEC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LET'S GET STARTED!</a:t>
            </a:r>
          </a:p>
        </p:txBody>
      </p:sp>
      <p:sp>
        <p:nvSpPr>
          <p:cNvPr id="22" name="TextBox 19">
            <a:hlinkClick r:id="" action="ppaction://hlinkshowjump?jump=endshow"/>
          </p:cNvPr>
          <p:cNvSpPr txBox="1"/>
          <p:nvPr/>
        </p:nvSpPr>
        <p:spPr>
          <a:xfrm>
            <a:off x="15242677" y="8498660"/>
            <a:ext cx="2909876" cy="1318943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zh-TW" altLang="en-US" sz="71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完結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134" y="-111297"/>
            <a:ext cx="3915760" cy="3915760"/>
          </a:xfrm>
          <a:prstGeom prst="rect">
            <a:avLst/>
          </a:prstGeom>
        </p:spPr>
      </p:pic>
      <p:sp>
        <p:nvSpPr>
          <p:cNvPr id="26" name="TextBox 17">
            <a:extLst>
              <a:ext uri="{FF2B5EF4-FFF2-40B4-BE49-F238E27FC236}">
                <a16:creationId xmlns:a16="http://schemas.microsoft.com/office/drawing/2014/main" id="{319D4D35-D5A2-20A3-D930-17936D91B45B}"/>
              </a:ext>
            </a:extLst>
          </p:cNvPr>
          <p:cNvSpPr txBox="1"/>
          <p:nvPr/>
        </p:nvSpPr>
        <p:spPr>
          <a:xfrm>
            <a:off x="4761886" y="1040693"/>
            <a:ext cx="1532669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8000" b="1" dirty="0">
                <a:solidFill>
                  <a:srgbClr val="820000"/>
                </a:solidFill>
                <a:latin typeface="王漢宗特黑體"/>
                <a:ea typeface="王漢宗特黑體"/>
              </a:rPr>
              <a:t>飲水思源 心繫祖國</a:t>
            </a:r>
            <a:endParaRPr lang="zh-TW" altLang="en-US" sz="6600" b="1" dirty="0">
              <a:solidFill>
                <a:srgbClr val="820000"/>
              </a:solidFill>
              <a:latin typeface="王漢宗特黑體"/>
              <a:ea typeface="王漢宗特黑體"/>
            </a:endParaRPr>
          </a:p>
        </p:txBody>
      </p:sp>
      <p:pic>
        <p:nvPicPr>
          <p:cNvPr id="1026" name="Picture 2" descr="https://emm.edb.edcity.hk/sticker/stickers/%E6%88%91%E7%9A%84%E8%A1%8C%E5%8B%95%E6%89%BF%E8%AB%BE(%E6%84%9F%E6%81%A9%E7%8F%8D%E6%83%9C%E7%A9%8D%E6%A5%B5%E6%A8%82%E8%A7%80)/0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6" y="8468"/>
            <a:ext cx="2811538" cy="281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7"/>
          <p:cNvSpPr txBox="1"/>
          <p:nvPr/>
        </p:nvSpPr>
        <p:spPr>
          <a:xfrm>
            <a:off x="1759352" y="4165796"/>
            <a:ext cx="13602515" cy="3098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zh-TW" altLang="en-US" sz="5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試以圖畫或文字設計一張「感謝卡」</a:t>
            </a:r>
            <a:endParaRPr lang="en-US" altLang="zh-TW" sz="5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>
                <a:solidFill>
                  <a:srgbClr val="393C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感謝國家為我們提供珍貴的水資源，讓我們能享用清潔的食水。</a:t>
            </a:r>
            <a:endParaRPr lang="en-US" sz="5400" dirty="0">
              <a:solidFill>
                <a:srgbClr val="393C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TextBox 16"/>
          <p:cNvSpPr txBox="1"/>
          <p:nvPr/>
        </p:nvSpPr>
        <p:spPr>
          <a:xfrm>
            <a:off x="-2863499" y="2837748"/>
            <a:ext cx="12439352" cy="11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zh-TW" altLang="en-US" sz="7099" dirty="0">
                <a:solidFill>
                  <a:srgbClr val="FF3399"/>
                </a:solidFill>
                <a:ea typeface="王漢宗特黑體"/>
              </a:rPr>
              <a:t>延伸活動</a:t>
            </a:r>
          </a:p>
        </p:txBody>
      </p:sp>
      <p:pic>
        <p:nvPicPr>
          <p:cNvPr id="11" name="Picture 2" descr="https://emm.edb.edcity.hk/sticker/stickers/%E5%B0%8F%E5%AD%B8%E6%95%99%E8%82%B2%E8%AA%B2%E7%A8%8B%E6%8C%87%E5%BC%95%E7%B3%BB%E5%88%97/07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6" y="7371786"/>
            <a:ext cx="2980408" cy="298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34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152914" y="6578017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639303" y="300502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91240" y="7339787"/>
            <a:ext cx="3069499" cy="3024614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548716" y="2856039"/>
            <a:ext cx="15147544" cy="466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500" dirty="0" err="1">
                <a:solidFill>
                  <a:srgbClr val="000000"/>
                </a:solidFill>
                <a:ea typeface="芫荽"/>
              </a:rPr>
              <a:t>認識</a:t>
            </a:r>
            <a:r>
              <a:rPr lang="zh-TW" altLang="en-US" sz="5500" dirty="0">
                <a:solidFill>
                  <a:srgbClr val="000000"/>
                </a:solidFill>
                <a:ea typeface="芫荽"/>
              </a:rPr>
              <a:t>香港的水資源</a:t>
            </a:r>
            <a:endParaRPr lang="en-US" altLang="zh-TW" sz="5500" dirty="0">
              <a:solidFill>
                <a:srgbClr val="000000"/>
              </a:solidFill>
              <a:ea typeface="芫荽"/>
            </a:endParaRPr>
          </a:p>
          <a:p>
            <a:endParaRPr lang="en-US" sz="4800" dirty="0">
              <a:solidFill>
                <a:srgbClr val="000000"/>
              </a:solidFill>
              <a:ea typeface="芫荽"/>
            </a:endParaRPr>
          </a:p>
          <a:p>
            <a:r>
              <a:rPr lang="zh-TW" altLang="en-US" sz="5000" dirty="0">
                <a:solidFill>
                  <a:srgbClr val="000000"/>
                </a:solidFill>
                <a:ea typeface="芫荽"/>
              </a:rPr>
              <a:t>明白東深供水工程為香港提供寶貴的水資源</a:t>
            </a:r>
            <a:endParaRPr lang="en-US" altLang="zh-TW" sz="5000" dirty="0">
              <a:solidFill>
                <a:srgbClr val="000000"/>
              </a:solidFill>
              <a:ea typeface="芫荽"/>
            </a:endParaRPr>
          </a:p>
          <a:p>
            <a:endParaRPr lang="en-US" altLang="zh-TW" sz="5000" dirty="0">
              <a:solidFill>
                <a:srgbClr val="000000"/>
              </a:solidFill>
              <a:ea typeface="芫荽"/>
            </a:endParaRPr>
          </a:p>
          <a:p>
            <a:r>
              <a:rPr lang="zh-TW" altLang="en-US" sz="5000" dirty="0">
                <a:solidFill>
                  <a:srgbClr val="000000"/>
                </a:solidFill>
                <a:ea typeface="芫荽"/>
              </a:rPr>
              <a:t>感謝國家歷來支持香港的發展，提升國民身份認同</a:t>
            </a:r>
            <a:endParaRPr lang="en-US" altLang="zh-TW" sz="5000" dirty="0">
              <a:solidFill>
                <a:srgbClr val="000000"/>
              </a:solidFill>
              <a:ea typeface="芫荽"/>
            </a:endParaRPr>
          </a:p>
          <a:p>
            <a:endParaRPr lang="en-US" sz="5000" dirty="0">
              <a:solidFill>
                <a:srgbClr val="000000"/>
              </a:solidFill>
              <a:ea typeface="芫荽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848648" y="958482"/>
            <a:ext cx="5490723" cy="1261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599">
                <a:solidFill>
                  <a:srgbClr val="000000"/>
                </a:solidFill>
                <a:ea typeface="王漢宗特黑體"/>
              </a:rPr>
              <a:t>學習目的</a:t>
            </a:r>
          </a:p>
        </p:txBody>
      </p:sp>
      <p:sp>
        <p:nvSpPr>
          <p:cNvPr id="19" name="TextBox 19">
            <a:hlinkClick r:id="rId11" action="ppaction://hlinksldjump"/>
          </p:cNvPr>
          <p:cNvSpPr txBox="1"/>
          <p:nvPr/>
        </p:nvSpPr>
        <p:spPr>
          <a:xfrm>
            <a:off x="7882235" y="8266943"/>
            <a:ext cx="2909876" cy="1318943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Freeform 14"/>
          <p:cNvSpPr/>
          <p:nvPr/>
        </p:nvSpPr>
        <p:spPr>
          <a:xfrm rot="21475850">
            <a:off x="1505436" y="2909838"/>
            <a:ext cx="1029895" cy="759999"/>
          </a:xfrm>
          <a:custGeom>
            <a:avLst/>
            <a:gdLst/>
            <a:ahLst/>
            <a:cxnLst/>
            <a:rect l="l" t="t" r="r" b="b"/>
            <a:pathLst>
              <a:path w="702004" h="2727629">
                <a:moveTo>
                  <a:pt x="0" y="0"/>
                </a:moveTo>
                <a:lnTo>
                  <a:pt x="702005" y="0"/>
                </a:lnTo>
                <a:lnTo>
                  <a:pt x="702005" y="2727629"/>
                </a:lnTo>
                <a:lnTo>
                  <a:pt x="0" y="27276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rcRect/>
            <a:stretch>
              <a:fillRect t="-3" r="5124" b="-542343"/>
            </a:stretch>
          </a:blipFill>
        </p:spPr>
      </p:sp>
      <p:sp>
        <p:nvSpPr>
          <p:cNvPr id="23" name="Freeform 14"/>
          <p:cNvSpPr/>
          <p:nvPr/>
        </p:nvSpPr>
        <p:spPr>
          <a:xfrm rot="21475850">
            <a:off x="1589948" y="4470034"/>
            <a:ext cx="1029895" cy="759999"/>
          </a:xfrm>
          <a:custGeom>
            <a:avLst/>
            <a:gdLst/>
            <a:ahLst/>
            <a:cxnLst/>
            <a:rect l="l" t="t" r="r" b="b"/>
            <a:pathLst>
              <a:path w="702004" h="2727629">
                <a:moveTo>
                  <a:pt x="0" y="0"/>
                </a:moveTo>
                <a:lnTo>
                  <a:pt x="702005" y="0"/>
                </a:lnTo>
                <a:lnTo>
                  <a:pt x="702005" y="2727629"/>
                </a:lnTo>
                <a:lnTo>
                  <a:pt x="0" y="27276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rcRect/>
            <a:stretch>
              <a:fillRect t="-3" r="5124" b="-542343"/>
            </a:stretch>
          </a:blipFill>
        </p:spPr>
      </p:sp>
      <p:sp>
        <p:nvSpPr>
          <p:cNvPr id="18" name="Freeform 14"/>
          <p:cNvSpPr/>
          <p:nvPr/>
        </p:nvSpPr>
        <p:spPr>
          <a:xfrm rot="21475850">
            <a:off x="1525305" y="6030229"/>
            <a:ext cx="1029895" cy="759999"/>
          </a:xfrm>
          <a:custGeom>
            <a:avLst/>
            <a:gdLst/>
            <a:ahLst/>
            <a:cxnLst/>
            <a:rect l="l" t="t" r="r" b="b"/>
            <a:pathLst>
              <a:path w="702004" h="2727629">
                <a:moveTo>
                  <a:pt x="0" y="0"/>
                </a:moveTo>
                <a:lnTo>
                  <a:pt x="702005" y="0"/>
                </a:lnTo>
                <a:lnTo>
                  <a:pt x="702005" y="2727629"/>
                </a:lnTo>
                <a:lnTo>
                  <a:pt x="0" y="27276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rcRect/>
            <a:stretch>
              <a:fillRect t="-3" r="5124" b="-542343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741437"/>
            <a:chOff x="0" y="0"/>
            <a:chExt cx="4274726" cy="2302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302271"/>
            </a:xfrm>
            <a:custGeom>
              <a:avLst/>
              <a:gdLst/>
              <a:ahLst/>
              <a:cxnLst/>
              <a:rect l="l" t="t" r="r" b="b"/>
              <a:pathLst>
                <a:path w="4274726" h="23022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7945"/>
                  </a:lnTo>
                  <a:cubicBezTo>
                    <a:pt x="4274726" y="2291380"/>
                    <a:pt x="4263834" y="2302271"/>
                    <a:pt x="4250399" y="2302271"/>
                  </a:cubicBezTo>
                  <a:lnTo>
                    <a:pt x="24327" y="2302271"/>
                  </a:lnTo>
                  <a:cubicBezTo>
                    <a:pt x="17875" y="2302271"/>
                    <a:pt x="11687" y="2299708"/>
                    <a:pt x="7125" y="2295146"/>
                  </a:cubicBezTo>
                  <a:cubicBezTo>
                    <a:pt x="2563" y="2290584"/>
                    <a:pt x="0" y="2284397"/>
                    <a:pt x="0" y="227794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330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1694140" y="-274141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39567" y="8349692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707519" y="8792279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4" y="2444666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997992" y="-494006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24001" y="2618271"/>
            <a:ext cx="15638304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zh-TW" altLang="en-US" sz="6000" b="1" dirty="0">
                <a:solidFill>
                  <a:srgbClr val="004A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香港既沒有天然湖泊或河流，</a:t>
            </a:r>
            <a:br>
              <a:rPr lang="en-US" altLang="zh-TW" sz="6000" b="1" dirty="0">
                <a:solidFill>
                  <a:srgbClr val="004A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b="1" dirty="0">
                <a:solidFill>
                  <a:srgbClr val="004A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也缺乏大量地下水源。</a:t>
            </a:r>
            <a:endParaRPr lang="en-US" altLang="zh-TW" sz="6000" b="1" dirty="0">
              <a:solidFill>
                <a:srgbClr val="004AA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9799"/>
              </a:lnSpc>
            </a:pPr>
            <a:endParaRPr lang="en-US" sz="6999" b="1" dirty="0">
              <a:solidFill>
                <a:srgbClr val="004AA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TextBox 19">
            <a:hlinkClick r:id="rId9" action="ppaction://hlinksldjump"/>
          </p:cNvPr>
          <p:cNvSpPr txBox="1"/>
          <p:nvPr/>
        </p:nvSpPr>
        <p:spPr>
          <a:xfrm>
            <a:off x="7882235" y="8266943"/>
            <a:ext cx="2909876" cy="1433016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下一頁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TextBox 16"/>
          <p:cNvSpPr txBox="1"/>
          <p:nvPr/>
        </p:nvSpPr>
        <p:spPr>
          <a:xfrm>
            <a:off x="3444366" y="1215657"/>
            <a:ext cx="12439352" cy="11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zh-TW" altLang="en-US" sz="7099" dirty="0">
                <a:solidFill>
                  <a:srgbClr val="000000"/>
                </a:solidFill>
                <a:ea typeface="王漢宗特黑體"/>
              </a:rPr>
              <a:t>認識香港的</a:t>
            </a:r>
            <a:r>
              <a:rPr lang="zh-TW" altLang="en-US" sz="7099" dirty="0">
                <a:solidFill>
                  <a:srgbClr val="0070C0"/>
                </a:solidFill>
                <a:ea typeface="王漢宗特黑體"/>
              </a:rPr>
              <a:t>水資源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49419" y="5324028"/>
            <a:ext cx="13935079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7200" b="1" dirty="0">
                <a:solidFill>
                  <a:srgbClr val="004A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想一想:  </a:t>
            </a:r>
          </a:p>
          <a:p>
            <a:pPr algn="ctr">
              <a:lnSpc>
                <a:spcPts val="9799"/>
              </a:lnSpc>
            </a:pPr>
            <a:r>
              <a:rPr lang="zh-TW" altLang="en-US" sz="7200" b="1" dirty="0">
                <a:solidFill>
                  <a:srgbClr val="004A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香港的水資源</a:t>
            </a:r>
            <a:r>
              <a:rPr lang="en-US" altLang="zh-TW" sz="7200" b="1" dirty="0">
                <a:solidFill>
                  <a:srgbClr val="004A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7200" b="1" dirty="0">
                <a:solidFill>
                  <a:srgbClr val="004A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食水</a:t>
            </a:r>
            <a:r>
              <a:rPr lang="en-US" altLang="zh-TW" sz="7200" b="1" dirty="0">
                <a:solidFill>
                  <a:srgbClr val="004A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7200" b="1" dirty="0">
                <a:solidFill>
                  <a:srgbClr val="004A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從哪裏來</a:t>
            </a:r>
            <a:r>
              <a:rPr lang="en-US" sz="7200" b="1" dirty="0">
                <a:solidFill>
                  <a:srgbClr val="004A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sz="7200" b="1" dirty="0">
              <a:solidFill>
                <a:srgbClr val="004AA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86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0512" y="7333791"/>
            <a:ext cx="5187581" cy="37275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51823" y="2736656"/>
            <a:ext cx="5944878" cy="38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0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741437"/>
            <a:chOff x="0" y="0"/>
            <a:chExt cx="4274726" cy="2302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302271"/>
            </a:xfrm>
            <a:custGeom>
              <a:avLst/>
              <a:gdLst/>
              <a:ahLst/>
              <a:cxnLst/>
              <a:rect l="l" t="t" r="r" b="b"/>
              <a:pathLst>
                <a:path w="4274726" h="230227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77945"/>
                  </a:lnTo>
                  <a:cubicBezTo>
                    <a:pt x="4274726" y="2291380"/>
                    <a:pt x="4263834" y="2302271"/>
                    <a:pt x="4250399" y="2302271"/>
                  </a:cubicBezTo>
                  <a:lnTo>
                    <a:pt x="24327" y="2302271"/>
                  </a:lnTo>
                  <a:cubicBezTo>
                    <a:pt x="17875" y="2302271"/>
                    <a:pt x="11687" y="2299708"/>
                    <a:pt x="7125" y="2295146"/>
                  </a:cubicBezTo>
                  <a:cubicBezTo>
                    <a:pt x="2563" y="2290584"/>
                    <a:pt x="0" y="2284397"/>
                    <a:pt x="0" y="227794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330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39567" y="8349692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707519" y="8792279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4" y="2444666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05116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17541" y="2764862"/>
            <a:ext cx="9427918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99" lvl="1" indent="-431800" algn="ctr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請先觀看以下影片，再接受挑戰</a:t>
            </a:r>
            <a:r>
              <a:rPr lang="en-US" sz="39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！！</a:t>
            </a:r>
          </a:p>
        </p:txBody>
      </p:sp>
      <p:sp>
        <p:nvSpPr>
          <p:cNvPr id="18" name="TextBox 16"/>
          <p:cNvSpPr txBox="1"/>
          <p:nvPr/>
        </p:nvSpPr>
        <p:spPr>
          <a:xfrm>
            <a:off x="3444366" y="1215657"/>
            <a:ext cx="12439352" cy="11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zh-TW" altLang="en-US" sz="7099" dirty="0">
                <a:solidFill>
                  <a:srgbClr val="000000"/>
                </a:solidFill>
                <a:ea typeface="王漢宗特黑體"/>
              </a:rPr>
              <a:t>認識香港的</a:t>
            </a:r>
            <a:r>
              <a:rPr lang="zh-TW" altLang="en-US" sz="7099" dirty="0">
                <a:solidFill>
                  <a:srgbClr val="0070C0"/>
                </a:solidFill>
                <a:ea typeface="王漢宗特黑體"/>
              </a:rPr>
              <a:t>水資源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89266" y="9715126"/>
            <a:ext cx="50399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/>
              <a:t>教學影片：主題二 </a:t>
            </a:r>
            <a:r>
              <a:rPr lang="en-US" altLang="zh-TW" b="1" dirty="0"/>
              <a:t>- </a:t>
            </a:r>
            <a:r>
              <a:rPr lang="zh-TW" altLang="en-US" b="1" dirty="0"/>
              <a:t>香港供水里程碑 </a:t>
            </a:r>
            <a:r>
              <a:rPr lang="en-US" altLang="zh-TW" b="1" dirty="0"/>
              <a:t>(5:47-8:33)</a:t>
            </a:r>
          </a:p>
          <a:p>
            <a:r>
              <a:rPr lang="en-US" dirty="0">
                <a:hlinkClick r:id="rId9"/>
              </a:rPr>
              <a:t>https://www.youtube.com/watch?v=CUSA99h1ZBw</a:t>
            </a:r>
            <a:endParaRPr lang="en-US" dirty="0"/>
          </a:p>
          <a:p>
            <a:endParaRPr lang="en-US" dirty="0"/>
          </a:p>
        </p:txBody>
      </p:sp>
      <p:pic>
        <p:nvPicPr>
          <p:cNvPr id="12" name="圖片 11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0749" y="3498352"/>
            <a:ext cx="11004158" cy="5502079"/>
          </a:xfrm>
          <a:prstGeom prst="rect">
            <a:avLst/>
          </a:prstGeom>
        </p:spPr>
      </p:pic>
      <p:pic>
        <p:nvPicPr>
          <p:cNvPr id="17" name="圖片 16">
            <a:hlinkClick r:id="rId10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54" b="95053" l="9416" r="896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6779" y="4902842"/>
            <a:ext cx="2722326" cy="2501358"/>
          </a:xfrm>
          <a:prstGeom prst="rect">
            <a:avLst/>
          </a:prstGeom>
        </p:spPr>
      </p:pic>
      <p:sp>
        <p:nvSpPr>
          <p:cNvPr id="19" name="TextBox 19">
            <a:hlinkClick r:id="rId14" action="ppaction://hlinksldjump"/>
          </p:cNvPr>
          <p:cNvSpPr txBox="1"/>
          <p:nvPr/>
        </p:nvSpPr>
        <p:spPr>
          <a:xfrm>
            <a:off x="14056160" y="8305552"/>
            <a:ext cx="4231840" cy="1433016"/>
          </a:xfrm>
          <a:prstGeom prst="roundRect">
            <a:avLst/>
          </a:prstGeom>
          <a:solidFill>
            <a:srgbClr val="FFFF99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zh-TW" altLang="en-US" sz="71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開始挑戰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778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74596" y="3673837"/>
            <a:ext cx="1263579" cy="1415415"/>
          </a:xfrm>
          <a:custGeom>
            <a:avLst/>
            <a:gdLst/>
            <a:ahLst/>
            <a:cxnLst/>
            <a:rect l="l" t="t" r="r" b="b"/>
            <a:pathLst>
              <a:path w="1263579" h="1415415">
                <a:moveTo>
                  <a:pt x="0" y="0"/>
                </a:moveTo>
                <a:lnTo>
                  <a:pt x="1263580" y="0"/>
                </a:lnTo>
                <a:lnTo>
                  <a:pt x="1263580" y="1415414"/>
                </a:lnTo>
                <a:lnTo>
                  <a:pt x="0" y="1415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38175" y="3850191"/>
            <a:ext cx="15421125" cy="826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香港的供水需求日益增長，政府採取甚麼方法來應付</a:t>
            </a:r>
            <a:r>
              <a:rPr 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</p:txBody>
      </p:sp>
      <p:sp>
        <p:nvSpPr>
          <p:cNvPr id="17" name="TextBox 17">
            <a:hlinkClick r:id="rId11" action="ppaction://hlinksldjump"/>
          </p:cNvPr>
          <p:cNvSpPr txBox="1"/>
          <p:nvPr/>
        </p:nvSpPr>
        <p:spPr>
          <a:xfrm>
            <a:off x="2230274" y="5869179"/>
            <a:ext cx="6400799" cy="13053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A.</a:t>
            </a:r>
            <a:r>
              <a:rPr lang="zh-TW" altLang="en-US" sz="6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興建新的</a:t>
            </a:r>
            <a:r>
              <a:rPr lang="zh-TW" altLang="en-US" sz="6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水塘</a:t>
            </a:r>
            <a:endParaRPr lang="en-US" sz="6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TextBox 18">
            <a:hlinkClick r:id="rId12" action="ppaction://hlinksldjump"/>
          </p:cNvPr>
          <p:cNvSpPr txBox="1"/>
          <p:nvPr/>
        </p:nvSpPr>
        <p:spPr>
          <a:xfrm>
            <a:off x="10276127" y="5865587"/>
            <a:ext cx="6553199" cy="13053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B.</a:t>
            </a:r>
            <a:r>
              <a:rPr lang="zh-TW" altLang="en-US" sz="6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興建新的</a:t>
            </a:r>
            <a:r>
              <a:rPr lang="zh-TW" altLang="en-US" sz="6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水井</a:t>
            </a:r>
            <a:endParaRPr lang="en-US" sz="6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TextBox 16"/>
          <p:cNvSpPr txBox="1"/>
          <p:nvPr/>
        </p:nvSpPr>
        <p:spPr>
          <a:xfrm>
            <a:off x="3444366" y="1215657"/>
            <a:ext cx="12439352" cy="11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zh-TW" altLang="en-US" sz="7099" dirty="0">
                <a:solidFill>
                  <a:srgbClr val="000000"/>
                </a:solidFill>
                <a:ea typeface="王漢宗特黑體"/>
              </a:rPr>
              <a:t>認識香港的</a:t>
            </a:r>
            <a:r>
              <a:rPr lang="zh-TW" altLang="en-US" sz="7099" dirty="0">
                <a:solidFill>
                  <a:srgbClr val="0070C0"/>
                </a:solidFill>
                <a:ea typeface="王漢宗特黑體"/>
              </a:rPr>
              <a:t>水資源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97752" y="7562433"/>
            <a:ext cx="3248025" cy="241935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11071" y="7515225"/>
            <a:ext cx="325755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0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" y="12772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1924168" y="-2840143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0"/>
            <a:ext cx="4427151" cy="1416688"/>
          </a:xfrm>
          <a:custGeom>
            <a:avLst/>
            <a:gdLst/>
            <a:ahLst/>
            <a:cxnLst/>
            <a:rect l="l" t="t" r="r" b="b"/>
            <a:pathLst>
              <a:path w="4427151" h="1416688">
                <a:moveTo>
                  <a:pt x="0" y="0"/>
                </a:moveTo>
                <a:lnTo>
                  <a:pt x="4427151" y="0"/>
                </a:lnTo>
                <a:lnTo>
                  <a:pt x="4427151" y="1416688"/>
                </a:lnTo>
                <a:lnTo>
                  <a:pt x="0" y="14166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45282" y="2717482"/>
            <a:ext cx="13881504" cy="455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香港的供水需求日益增長，政府興建新的水塘來應付</a:t>
            </a:r>
            <a:r>
              <a:rPr lang="en-US" altLang="zh-TW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br>
              <a:rPr lang="en-US" altLang="zh-TW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例如</a:t>
            </a:r>
            <a:r>
              <a:rPr lang="en-US" altLang="zh-TW" sz="4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薄扶林水塘、九龍水塘、城門水塘等，共</a:t>
            </a:r>
            <a:r>
              <a:rPr lang="en-US" altLang="zh-TW" sz="4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17</a:t>
            </a:r>
            <a:r>
              <a:rPr lang="zh-TW" altLang="en-US" sz="4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個水塘以</a:t>
            </a:r>
            <a:r>
              <a:rPr lang="zh-TW" altLang="en-US" sz="4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收集的</a:t>
            </a:r>
            <a:r>
              <a:rPr lang="zh-TW" altLang="en-US" sz="4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雨水</a:t>
            </a:r>
            <a:endParaRPr lang="en-US" altLang="zh-TW" sz="4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7000"/>
              </a:lnSpc>
            </a:pP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4299531" y="6188838"/>
            <a:ext cx="2817058" cy="2565870"/>
          </a:xfrm>
          <a:custGeom>
            <a:avLst/>
            <a:gdLst/>
            <a:ahLst/>
            <a:cxnLst/>
            <a:rect l="l" t="t" r="r" b="b"/>
            <a:pathLst>
              <a:path w="2817058" h="2565870">
                <a:moveTo>
                  <a:pt x="2817058" y="0"/>
                </a:moveTo>
                <a:lnTo>
                  <a:pt x="0" y="0"/>
                </a:lnTo>
                <a:lnTo>
                  <a:pt x="0" y="2565870"/>
                </a:lnTo>
                <a:lnTo>
                  <a:pt x="2817058" y="2565870"/>
                </a:lnTo>
                <a:lnTo>
                  <a:pt x="281705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780176" y="215860"/>
            <a:ext cx="2483949" cy="2483949"/>
          </a:xfrm>
          <a:custGeom>
            <a:avLst/>
            <a:gdLst/>
            <a:ahLst/>
            <a:cxnLst/>
            <a:rect l="l" t="t" r="r" b="b"/>
            <a:pathLst>
              <a:path w="2483949" h="2483949">
                <a:moveTo>
                  <a:pt x="0" y="0"/>
                </a:moveTo>
                <a:lnTo>
                  <a:pt x="2483950" y="0"/>
                </a:lnTo>
                <a:lnTo>
                  <a:pt x="2483950" y="2483949"/>
                </a:lnTo>
                <a:lnTo>
                  <a:pt x="0" y="24839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64567" y="2761929"/>
            <a:ext cx="1263579" cy="1415415"/>
          </a:xfrm>
          <a:custGeom>
            <a:avLst/>
            <a:gdLst/>
            <a:ahLst/>
            <a:cxnLst/>
            <a:rect l="l" t="t" r="r" b="b"/>
            <a:pathLst>
              <a:path w="1263579" h="1415415">
                <a:moveTo>
                  <a:pt x="0" y="0"/>
                </a:moveTo>
                <a:lnTo>
                  <a:pt x="1263579" y="0"/>
                </a:lnTo>
                <a:lnTo>
                  <a:pt x="1263579" y="1415415"/>
                </a:lnTo>
                <a:lnTo>
                  <a:pt x="0" y="14154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2793" y="-116846"/>
            <a:ext cx="4241566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答對了</a:t>
            </a:r>
          </a:p>
        </p:txBody>
      </p:sp>
      <p:sp>
        <p:nvSpPr>
          <p:cNvPr id="23" name="TextBox 19">
            <a:hlinkClick r:id="rId15" action="ppaction://hlinksldjump"/>
          </p:cNvPr>
          <p:cNvSpPr txBox="1"/>
          <p:nvPr/>
        </p:nvSpPr>
        <p:spPr>
          <a:xfrm>
            <a:off x="14212587" y="8193819"/>
            <a:ext cx="2909876" cy="1318943"/>
          </a:xfrm>
          <a:prstGeom prst="roundRect">
            <a:avLst/>
          </a:prstGeom>
          <a:solidFill>
            <a:srgbClr val="C1DFF7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</a:t>
            </a:r>
            <a:r>
              <a:rPr lang="zh-TW" altLang="en-US" sz="7199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題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TextBox 16"/>
          <p:cNvSpPr txBox="1"/>
          <p:nvPr/>
        </p:nvSpPr>
        <p:spPr>
          <a:xfrm>
            <a:off x="3444366" y="1215657"/>
            <a:ext cx="12439352" cy="11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zh-TW" altLang="en-US" sz="7099" dirty="0">
                <a:solidFill>
                  <a:srgbClr val="000000"/>
                </a:solidFill>
                <a:ea typeface="王漢宗特黑體"/>
              </a:rPr>
              <a:t>認識香港的</a:t>
            </a:r>
            <a:r>
              <a:rPr lang="zh-TW" altLang="en-US" sz="7099" dirty="0">
                <a:solidFill>
                  <a:srgbClr val="0070C0"/>
                </a:solidFill>
                <a:ea typeface="王漢宗特黑體"/>
              </a:rPr>
              <a:t>水資源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</p:spTree>
    <p:extLst>
      <p:ext uri="{BB962C8B-B14F-4D97-AF65-F5344CB8AC3E}">
        <p14:creationId xmlns:p14="http://schemas.microsoft.com/office/powerpoint/2010/main" val="96106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93167" y="4309764"/>
            <a:ext cx="8901665" cy="2848533"/>
          </a:xfrm>
          <a:custGeom>
            <a:avLst/>
            <a:gdLst/>
            <a:ahLst/>
            <a:cxnLst/>
            <a:rect l="l" t="t" r="r" b="b"/>
            <a:pathLst>
              <a:path w="8901665" h="2848533">
                <a:moveTo>
                  <a:pt x="0" y="0"/>
                </a:moveTo>
                <a:lnTo>
                  <a:pt x="8901666" y="0"/>
                </a:lnTo>
                <a:lnTo>
                  <a:pt x="8901666" y="2848533"/>
                </a:lnTo>
                <a:lnTo>
                  <a:pt x="0" y="284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698" y="7015039"/>
            <a:ext cx="2983451" cy="3458917"/>
          </a:xfrm>
          <a:custGeom>
            <a:avLst/>
            <a:gdLst/>
            <a:ahLst/>
            <a:cxnLst/>
            <a:rect l="l" t="t" r="r" b="b"/>
            <a:pathLst>
              <a:path w="3657292" h="4419688">
                <a:moveTo>
                  <a:pt x="0" y="0"/>
                </a:moveTo>
                <a:lnTo>
                  <a:pt x="3657292" y="0"/>
                </a:lnTo>
                <a:lnTo>
                  <a:pt x="3657292" y="4419688"/>
                </a:lnTo>
                <a:lnTo>
                  <a:pt x="0" y="4419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131743" y="5338464"/>
            <a:ext cx="4948536" cy="4948536"/>
          </a:xfrm>
          <a:custGeom>
            <a:avLst/>
            <a:gdLst/>
            <a:ahLst/>
            <a:cxnLst/>
            <a:rect l="l" t="t" r="r" b="b"/>
            <a:pathLst>
              <a:path w="4948536" h="4948536">
                <a:moveTo>
                  <a:pt x="0" y="0"/>
                </a:moveTo>
                <a:lnTo>
                  <a:pt x="4948536" y="0"/>
                </a:lnTo>
                <a:lnTo>
                  <a:pt x="4948536" y="4948536"/>
                </a:lnTo>
                <a:lnTo>
                  <a:pt x="0" y="49485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023217" y="4138314"/>
            <a:ext cx="4241566" cy="153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 b="1" dirty="0" err="1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答錯了</a:t>
            </a:r>
            <a:endParaRPr lang="en-US" sz="8999" b="1" dirty="0">
              <a:solidFill>
                <a:srgbClr val="E10A0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666876" y="5689689"/>
            <a:ext cx="6954248" cy="1487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 b="1" dirty="0" err="1">
                <a:solidFill>
                  <a:srgbClr val="E10A0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再試一次</a:t>
            </a:r>
            <a:endParaRPr lang="en-US" sz="8999" b="1" dirty="0">
              <a:solidFill>
                <a:srgbClr val="E10A0A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TextBox 18">
            <a:hlinkClick r:id="rId13" action="ppaction://hlinksldjump"/>
          </p:cNvPr>
          <p:cNvSpPr txBox="1"/>
          <p:nvPr/>
        </p:nvSpPr>
        <p:spPr>
          <a:xfrm>
            <a:off x="7095010" y="7812732"/>
            <a:ext cx="4097977" cy="14330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再試一次</a:t>
            </a:r>
            <a:endParaRPr lang="en-US" sz="7199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TextBox 16"/>
          <p:cNvSpPr txBox="1"/>
          <p:nvPr/>
        </p:nvSpPr>
        <p:spPr>
          <a:xfrm>
            <a:off x="3444366" y="1215657"/>
            <a:ext cx="12439352" cy="11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zh-TW" altLang="en-US" sz="7099" dirty="0">
                <a:solidFill>
                  <a:srgbClr val="000000"/>
                </a:solidFill>
                <a:ea typeface="王漢宗特黑體"/>
              </a:rPr>
              <a:t>認識香港的</a:t>
            </a:r>
            <a:r>
              <a:rPr lang="zh-TW" altLang="en-US" sz="7099" dirty="0">
                <a:solidFill>
                  <a:srgbClr val="0070C0"/>
                </a:solidFill>
                <a:ea typeface="王漢宗特黑體"/>
              </a:rPr>
              <a:t>水資源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</p:spTree>
    <p:extLst>
      <p:ext uri="{BB962C8B-B14F-4D97-AF65-F5344CB8AC3E}">
        <p14:creationId xmlns:p14="http://schemas.microsoft.com/office/powerpoint/2010/main" val="171128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023322" y="4245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38175" y="3850191"/>
            <a:ext cx="15421125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哪一個是全港</a:t>
            </a:r>
            <a:r>
              <a:rPr lang="zh-TW" altLang="en-US" sz="5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面積</a:t>
            </a:r>
            <a:r>
              <a:rPr lang="zh-TW" altLang="en-US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最大的水塘</a:t>
            </a:r>
            <a:r>
              <a:rPr lang="en-US" altLang="zh-TW" sz="5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en-US" sz="5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TextBox 17">
            <a:hlinkClick r:id="rId9" action="ppaction://hlinksldjump"/>
          </p:cNvPr>
          <p:cNvSpPr txBox="1"/>
          <p:nvPr/>
        </p:nvSpPr>
        <p:spPr>
          <a:xfrm>
            <a:off x="2230274" y="5869179"/>
            <a:ext cx="6400799" cy="13053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A.</a:t>
            </a:r>
            <a:r>
              <a:rPr lang="zh-TW" altLang="en-US" sz="6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薄扶林水塘</a:t>
            </a:r>
            <a:endParaRPr lang="en-US" sz="6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TextBox 18">
            <a:hlinkClick r:id="rId10" action="ppaction://hlinksldjump"/>
          </p:cNvPr>
          <p:cNvSpPr txBox="1"/>
          <p:nvPr/>
        </p:nvSpPr>
        <p:spPr>
          <a:xfrm>
            <a:off x="10276127" y="5865587"/>
            <a:ext cx="6553199" cy="13053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B.</a:t>
            </a:r>
            <a:r>
              <a:rPr lang="zh-TW" altLang="en-US" sz="6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船灣淡水湖</a:t>
            </a:r>
            <a:endParaRPr lang="en-US" sz="6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TextBox 16"/>
          <p:cNvSpPr txBox="1"/>
          <p:nvPr/>
        </p:nvSpPr>
        <p:spPr>
          <a:xfrm>
            <a:off x="3444366" y="1215657"/>
            <a:ext cx="12439352" cy="118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  <a:spcBef>
                <a:spcPct val="0"/>
              </a:spcBef>
            </a:pPr>
            <a:r>
              <a:rPr lang="zh-TW" altLang="en-US" sz="7099" dirty="0">
                <a:solidFill>
                  <a:srgbClr val="000000"/>
                </a:solidFill>
                <a:ea typeface="王漢宗特黑體"/>
              </a:rPr>
              <a:t>認識香港的</a:t>
            </a:r>
            <a:r>
              <a:rPr lang="zh-TW" altLang="en-US" sz="7099" dirty="0">
                <a:solidFill>
                  <a:srgbClr val="0070C0"/>
                </a:solidFill>
                <a:ea typeface="王漢宗特黑體"/>
              </a:rPr>
              <a:t>水資源</a:t>
            </a:r>
            <a:endParaRPr lang="en-US" sz="7099" dirty="0">
              <a:solidFill>
                <a:srgbClr val="000000"/>
              </a:solidFill>
              <a:ea typeface="王漢宗特黑體"/>
            </a:endParaRPr>
          </a:p>
        </p:txBody>
      </p:sp>
      <p:sp>
        <p:nvSpPr>
          <p:cNvPr id="19" name="Freeform 20"/>
          <p:cNvSpPr/>
          <p:nvPr/>
        </p:nvSpPr>
        <p:spPr>
          <a:xfrm>
            <a:off x="481535" y="3616881"/>
            <a:ext cx="1410011" cy="1523588"/>
          </a:xfrm>
          <a:custGeom>
            <a:avLst/>
            <a:gdLst/>
            <a:ahLst/>
            <a:cxnLst/>
            <a:rect l="l" t="t" r="r" b="b"/>
            <a:pathLst>
              <a:path w="1410011" h="1523588">
                <a:moveTo>
                  <a:pt x="0" y="0"/>
                </a:moveTo>
                <a:lnTo>
                  <a:pt x="1410011" y="0"/>
                </a:lnTo>
                <a:lnTo>
                  <a:pt x="1410011" y="1523588"/>
                </a:lnTo>
                <a:lnTo>
                  <a:pt x="0" y="15235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92" l="0" r="100000"/>
                    </a14:imgEffect>
                  </a14:imgLayer>
                </a14:imgProps>
              </a:ext>
            </a:extLst>
          </a:blip>
          <a:srcRect t="4330" r="2659" b="5843"/>
          <a:stretch/>
        </p:blipFill>
        <p:spPr>
          <a:xfrm>
            <a:off x="11096401" y="2857500"/>
            <a:ext cx="2390999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6065</TotalTime>
  <Words>900</Words>
  <Application>Microsoft Office PowerPoint</Application>
  <PresentationFormat>自訂</PresentationFormat>
  <Paragraphs>129</Paragraphs>
  <Slides>22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0" baseType="lpstr">
      <vt:lpstr>Times New Roman</vt:lpstr>
      <vt:lpstr>Arial</vt:lpstr>
      <vt:lpstr>Calibri</vt:lpstr>
      <vt:lpstr>DFKai-SB</vt:lpstr>
      <vt:lpstr>Wingdings</vt:lpstr>
      <vt:lpstr>DFKai-SB</vt:lpstr>
      <vt:lpstr>王漢宗特黑體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地球是我家B</dc:title>
  <dc:creator>POON, Wing-yee Shirley</dc:creator>
  <cp:lastModifiedBy>CDO(K&amp;P/GS)1</cp:lastModifiedBy>
  <cp:revision>216</cp:revision>
  <cp:lastPrinted>2024-03-15T11:16:23Z</cp:lastPrinted>
  <dcterms:created xsi:type="dcterms:W3CDTF">2006-08-16T00:00:00Z</dcterms:created>
  <dcterms:modified xsi:type="dcterms:W3CDTF">2025-05-09T10:19:32Z</dcterms:modified>
  <dc:identifier>DAF62GcZv0c</dc:identifier>
</cp:coreProperties>
</file>