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3"/>
  </p:notesMasterIdLst>
  <p:sldIdLst>
    <p:sldId id="256" r:id="rId2"/>
    <p:sldId id="262" r:id="rId3"/>
    <p:sldId id="259" r:id="rId4"/>
    <p:sldId id="277" r:id="rId5"/>
    <p:sldId id="278" r:id="rId6"/>
    <p:sldId id="258" r:id="rId7"/>
    <p:sldId id="271" r:id="rId8"/>
    <p:sldId id="272" r:id="rId9"/>
    <p:sldId id="274" r:id="rId10"/>
    <p:sldId id="266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A537"/>
    <a:srgbClr val="6BAA41"/>
    <a:srgbClr val="44C1A3"/>
    <a:srgbClr val="51C3F9"/>
    <a:srgbClr val="4D6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83953" autoAdjust="0"/>
  </p:normalViewPr>
  <p:slideViewPr>
    <p:cSldViewPr snapToGrid="0">
      <p:cViewPr varScale="1">
        <p:scale>
          <a:sx n="96" d="100"/>
          <a:sy n="96" d="100"/>
        </p:scale>
        <p:origin x="1782" y="9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C2C0C-C47B-4D0A-9733-1507235E746D}" type="datetimeFigureOut">
              <a:rPr lang="zh-HK" altLang="en-US" smtClean="0"/>
              <a:t>6/10/2021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3AB46-BF75-4C86-8823-6C4AFD37C8B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71599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3AB46-BF75-4C86-8823-6C4AFD37C8B5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40238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F7870-0431-4095-A5FC-C5D2AF929B77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72057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1400" dirty="0">
                <a:solidFill>
                  <a:schemeClr val="accent1"/>
                </a:solidFill>
              </a:rPr>
              <a:t>問題的相關資料／建議答案：</a:t>
            </a:r>
            <a:endParaRPr lang="en-US" altLang="zh-TW" sz="1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altLang="zh-TW" sz="1400" dirty="0">
              <a:solidFill>
                <a:schemeClr val="accent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400" dirty="0">
                <a:solidFill>
                  <a:schemeClr val="accent1"/>
                </a:solidFill>
              </a:rPr>
              <a:t>問題</a:t>
            </a:r>
            <a:r>
              <a:rPr lang="zh-TW" altLang="en-US" sz="1400" dirty="0" smtClean="0">
                <a:solidFill>
                  <a:schemeClr val="accent1"/>
                </a:solidFill>
              </a:rPr>
              <a:t>（</a:t>
            </a:r>
            <a:r>
              <a:rPr lang="en-US" altLang="zh-TW" sz="1400" dirty="0" smtClean="0">
                <a:solidFill>
                  <a:schemeClr val="accent1"/>
                </a:solidFill>
              </a:rPr>
              <a:t>1</a:t>
            </a:r>
            <a:r>
              <a:rPr lang="zh-TW" altLang="en-US" sz="1400" dirty="0" smtClean="0">
                <a:solidFill>
                  <a:schemeClr val="accent1"/>
                </a:solidFill>
              </a:rPr>
              <a:t>）可參考由</a:t>
            </a:r>
            <a:r>
              <a:rPr lang="zh-TW" altLang="en-US" sz="1400" b="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香港導盲犬服務中心</a:t>
            </a:r>
            <a:r>
              <a:rPr lang="en-US" altLang="zh-TW" sz="1400" b="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(HKSEDS)</a:t>
            </a:r>
            <a:r>
              <a:rPr lang="zh-TW" altLang="en-US" sz="1400" dirty="0" smtClean="0">
                <a:solidFill>
                  <a:schemeClr val="accent1"/>
                </a:solidFill>
              </a:rPr>
              <a:t>提供的影片</a:t>
            </a:r>
            <a:r>
              <a:rPr lang="en-US" altLang="zh-TW" sz="1400" dirty="0" smtClean="0">
                <a:solidFill>
                  <a:schemeClr val="accent1"/>
                </a:solidFill>
              </a:rPr>
              <a:t>《</a:t>
            </a:r>
            <a:r>
              <a:rPr lang="zh-TW" altLang="en-US" sz="1400" dirty="0" smtClean="0">
                <a:solidFill>
                  <a:schemeClr val="accent1"/>
                </a:solidFill>
              </a:rPr>
              <a:t>我所認識的導盲犬</a:t>
            </a:r>
            <a:r>
              <a:rPr lang="en-US" altLang="zh-TW" sz="1400" dirty="0" smtClean="0">
                <a:solidFill>
                  <a:schemeClr val="accent1"/>
                </a:solidFill>
              </a:rPr>
              <a:t>》</a:t>
            </a:r>
            <a:r>
              <a:rPr lang="zh-TW" altLang="en-US" sz="1400" dirty="0" smtClean="0">
                <a:solidFill>
                  <a:schemeClr val="accent1"/>
                </a:solidFill>
              </a:rPr>
              <a:t>第四集 </a:t>
            </a:r>
            <a:r>
              <a:rPr lang="en-US" altLang="zh-TW" sz="1400" dirty="0" smtClean="0">
                <a:solidFill>
                  <a:schemeClr val="accent1"/>
                </a:solidFill>
              </a:rPr>
              <a:t>-</a:t>
            </a:r>
            <a:r>
              <a:rPr lang="zh-TW" altLang="en-US" sz="1400" dirty="0" smtClean="0">
                <a:solidFill>
                  <a:schemeClr val="accent1"/>
                </a:solidFill>
              </a:rPr>
              <a:t> </a:t>
            </a:r>
            <a:r>
              <a:rPr lang="en-US" altLang="zh-TW" sz="1400" dirty="0" smtClean="0">
                <a:solidFill>
                  <a:schemeClr val="accent1"/>
                </a:solidFill>
              </a:rPr>
              <a:t>《</a:t>
            </a:r>
            <a:r>
              <a:rPr lang="zh-TW" altLang="en-US" sz="1400" b="0" i="0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導盲犬的裝備</a:t>
            </a:r>
            <a:r>
              <a:rPr lang="en-US" altLang="zh-TW" sz="1400" b="0" i="0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altLang="zh-TW" sz="1400" b="0" i="0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https://www.youtube.com/watch?v=eSXaUjJhxgY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400" b="0" i="0" kern="1200" dirty="0" smtClean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400" dirty="0" smtClean="0">
                <a:solidFill>
                  <a:schemeClr val="accent1"/>
                </a:solidFill>
              </a:rPr>
              <a:t>有關影片的提問，</a:t>
            </a:r>
            <a:r>
              <a:rPr lang="zh-TW" altLang="en-US" sz="1400" kern="100" dirty="0" smtClean="0">
                <a:solidFill>
                  <a:schemeClr val="accen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例如</a:t>
            </a:r>
            <a:endParaRPr lang="en-US" altLang="zh-TW" sz="1400" dirty="0" smtClean="0">
              <a:solidFill>
                <a:schemeClr val="accent1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400" kern="100" dirty="0" smtClean="0">
                <a:solidFill>
                  <a:schemeClr val="accen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工作中的導</a:t>
            </a:r>
            <a:r>
              <a:rPr lang="zh-TW" altLang="en-US" sz="1400" kern="100" dirty="0">
                <a:solidFill>
                  <a:schemeClr val="accen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盲</a:t>
            </a:r>
            <a:r>
              <a:rPr lang="zh-TW" altLang="en-US" sz="1400" kern="100" dirty="0" smtClean="0">
                <a:solidFill>
                  <a:schemeClr val="accen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犬一般會有甚麼裝備</a:t>
            </a:r>
            <a:r>
              <a:rPr lang="zh-TW" altLang="en-US" sz="1400" b="0" kern="100" dirty="0" smtClean="0">
                <a:solidFill>
                  <a:schemeClr val="accen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endParaRPr lang="en-US" altLang="zh-TW" sz="1400" b="0" kern="100" dirty="0" smtClean="0">
              <a:solidFill>
                <a:schemeClr val="accent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400" dirty="0" smtClean="0">
                <a:solidFill>
                  <a:schemeClr val="accent1"/>
                </a:solidFill>
              </a:rPr>
              <a:t>     </a:t>
            </a:r>
            <a:r>
              <a:rPr lang="zh-TW" altLang="en-US" sz="1400" b="1" dirty="0" smtClean="0">
                <a:solidFill>
                  <a:schemeClr val="accent1"/>
                </a:solidFill>
              </a:rPr>
              <a:t>導盲鞍、拖帶、使用者證件及導盲犬證件</a:t>
            </a:r>
            <a:endParaRPr lang="en-US" altLang="zh-TW" sz="1400" b="1" kern="100" dirty="0" smtClean="0">
              <a:solidFill>
                <a:schemeClr val="accent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400" dirty="0" smtClean="0">
                <a:solidFill>
                  <a:schemeClr val="accent1"/>
                </a:solidFill>
              </a:rPr>
              <a:t>導盲鞍和拖帶的功用是甚麼</a:t>
            </a:r>
            <a:r>
              <a:rPr lang="zh-TW" altLang="en-US" sz="1400" b="0" kern="100" dirty="0" smtClean="0">
                <a:solidFill>
                  <a:schemeClr val="accen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endParaRPr lang="en-US" altLang="zh-TW" sz="1400" b="0" kern="100" dirty="0" smtClean="0">
              <a:solidFill>
                <a:schemeClr val="accent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400" b="0" kern="100" dirty="0" smtClean="0">
                <a:solidFill>
                  <a:schemeClr val="accen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</a:t>
            </a:r>
            <a:r>
              <a:rPr lang="zh-TW" altLang="en-US" sz="1400" b="1" kern="100" dirty="0" smtClean="0">
                <a:solidFill>
                  <a:schemeClr val="accen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是導盲犬和使用者的溝通橋樑。當導盲犬佩戴</a:t>
            </a:r>
            <a:r>
              <a:rPr lang="zh-TW" altLang="en-US" sz="1400" b="1" dirty="0" smtClean="0">
                <a:solidFill>
                  <a:schemeClr val="accent1"/>
                </a:solidFill>
              </a:rPr>
              <a:t>導盲鞍和拖帶，便</a:t>
            </a:r>
            <a:r>
              <a:rPr lang="zh-TW" altLang="en-US" sz="1400" b="1" kern="100" dirty="0" smtClean="0">
                <a:solidFill>
                  <a:schemeClr val="accen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意識到要開始引領使用者。</a:t>
            </a:r>
            <a:endParaRPr lang="en-US" altLang="zh-TW" sz="1400" kern="100" dirty="0" smtClean="0">
              <a:solidFill>
                <a:schemeClr val="accent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endParaRPr lang="en-US" altLang="zh-TW" sz="14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endParaRPr lang="en-US" altLang="zh-TW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3AB46-BF75-4C86-8823-6C4AFD37C8B5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37318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問題的相關資料／建議答案：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問題（</a:t>
            </a:r>
            <a:r>
              <a:rPr lang="en-HK" altLang="zh-TW" dirty="0" smtClean="0"/>
              <a:t>2</a:t>
            </a:r>
            <a:r>
              <a:rPr lang="zh-TW" altLang="en-US" dirty="0" smtClean="0"/>
              <a:t>）可參考由</a:t>
            </a:r>
            <a:r>
              <a:rPr lang="zh-TW" altLang="en-US" sz="12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香港導盲犬服務中心</a:t>
            </a:r>
            <a:r>
              <a:rPr lang="en-US" altLang="zh-TW" sz="12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(HKSEDS)</a:t>
            </a:r>
            <a:r>
              <a:rPr lang="zh-TW" altLang="en-US" dirty="0" smtClean="0"/>
              <a:t>提供的影片</a:t>
            </a:r>
            <a:r>
              <a:rPr lang="en-US" altLang="zh-TW" dirty="0" smtClean="0"/>
              <a:t>《</a:t>
            </a:r>
            <a:r>
              <a:rPr lang="zh-TW" altLang="en-US" dirty="0" smtClean="0"/>
              <a:t>我所認識的導盲犬</a:t>
            </a:r>
            <a:r>
              <a:rPr lang="en-US" altLang="zh-TW" dirty="0" smtClean="0"/>
              <a:t>》</a:t>
            </a:r>
            <a:r>
              <a:rPr lang="zh-TW" altLang="en-US" dirty="0" smtClean="0"/>
              <a:t>第五集：</a:t>
            </a:r>
            <a:r>
              <a:rPr lang="en-US" altLang="zh-TW" dirty="0" smtClean="0"/>
              <a:t>《</a:t>
            </a:r>
            <a:r>
              <a:rPr lang="zh-TW" altLang="en-US" sz="1200" b="0" i="0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乘搭交通工具實況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altLang="zh-HK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https://www.youtube.com/watch?v=s6YNwGZKAGs</a:t>
            </a:r>
            <a:endParaRPr lang="zh-TW" altLang="zh-HK" sz="120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有關影片的提問，</a:t>
            </a:r>
            <a:r>
              <a:rPr lang="zh-TW" altLang="en-US" sz="120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例如</a:t>
            </a:r>
            <a:endParaRPr lang="en-US" altLang="zh-TW" sz="1200" kern="1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導盲犬能否帶領使用者前往乘搭交通工具</a:t>
            </a:r>
            <a:r>
              <a:rPr lang="zh-TW" altLang="en-US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endParaRPr lang="en-US" altLang="zh-TW" sz="1200" b="0" kern="1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</a:t>
            </a:r>
            <a:r>
              <a:rPr lang="zh-TW" altLang="en-US" sz="12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能夠</a:t>
            </a:r>
            <a:endParaRPr lang="en-US" altLang="zh-TW" sz="1200" b="1" kern="1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在交通工具上，</a:t>
            </a:r>
            <a:r>
              <a:rPr lang="zh-TW" altLang="en-US" sz="1200" b="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導盲犬的表現是怎樣</a:t>
            </a:r>
            <a:r>
              <a:rPr lang="zh-TW" altLang="en-US" sz="1200" b="0" kern="100" dirty="0" smtClean="0">
                <a:solidFill>
                  <a:schemeClr val="accen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endParaRPr lang="en-US" altLang="zh-TW" sz="1200" b="0" kern="100" dirty="0" smtClean="0">
              <a:solidFill>
                <a:schemeClr val="accent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</a:t>
            </a:r>
            <a:r>
              <a:rPr lang="zh-TW" altLang="en-US" sz="12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安靜地守候在</a:t>
            </a:r>
            <a:r>
              <a:rPr lang="zh-TW" altLang="en-US" sz="1200" b="1" kern="100" baseline="0" dirty="0" smtClean="0">
                <a:solidFill>
                  <a:schemeClr val="bg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使用者身旁</a:t>
            </a:r>
            <a:endParaRPr lang="en-US" altLang="zh-TW" sz="1200" b="1" kern="100" baseline="0" dirty="0" smtClean="0">
              <a:solidFill>
                <a:schemeClr val="bg2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HK" altLang="zh-TW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或由香港導盲犬協會</a:t>
            </a:r>
            <a:r>
              <a:rPr lang="en-US" altLang="zh-TW" dirty="0" smtClean="0"/>
              <a:t>(HKGDA) </a:t>
            </a:r>
            <a:r>
              <a:rPr lang="zh-TW" altLang="en-US" dirty="0" smtClean="0"/>
              <a:t>提供的影片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導盲犬的一生</a:t>
            </a:r>
            <a:r>
              <a:rPr lang="en-US" altLang="zh-TW" dirty="0" smtClean="0"/>
              <a:t>》</a:t>
            </a:r>
            <a:r>
              <a:rPr lang="en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www.guidedogs.org.hk/zh-hant/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zh-TW" altLang="en-US" dirty="0" smtClean="0"/>
              <a:t>有關影片的提問，</a:t>
            </a:r>
            <a:r>
              <a:rPr lang="zh-TW" altLang="en-US" sz="120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例如</a:t>
            </a:r>
            <a:endParaRPr lang="en-US" altLang="zh-TW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sz="120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zh-TW" altLang="en-US" sz="120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個月至</a:t>
            </a:r>
            <a:r>
              <a:rPr lang="en-US" altLang="zh-TW" sz="120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sz="120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歲的導盲犬會住在哪裡</a:t>
            </a:r>
            <a:r>
              <a:rPr lang="zh-TW" altLang="en-US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r>
              <a:rPr lang="en-HK" altLang="zh-TW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en-HK" altLang="zh-TW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en-US" sz="12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寄養家庭，接受簡單及社會化的訓練</a:t>
            </a:r>
            <a:endParaRPr lang="en-US" altLang="zh-TW" sz="1200" b="1" kern="1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sz="120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1-2</a:t>
            </a:r>
            <a:r>
              <a:rPr lang="zh-TW" altLang="en-US" sz="120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歲後的導盲犬需要接受哪些訓練</a:t>
            </a:r>
            <a:r>
              <a:rPr lang="zh-TW" altLang="en-US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r>
              <a:rPr lang="en-HK" altLang="zh-TW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en-HK" altLang="zh-TW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en-US" sz="12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避開障礙物、馬路前停下、聽不同指令等，</a:t>
            </a:r>
            <a:r>
              <a:rPr lang="en-HK" altLang="zh-TW" sz="12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en-HK" altLang="zh-TW" sz="12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en-US" sz="12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接受訓練時間大約</a:t>
            </a:r>
            <a:r>
              <a:rPr lang="en-US" altLang="zh-TW" sz="12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6</a:t>
            </a:r>
            <a:r>
              <a:rPr lang="zh-TW" altLang="en-US" sz="12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至</a:t>
            </a:r>
            <a:r>
              <a:rPr lang="en-US" altLang="zh-TW" sz="12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en-US" sz="12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個月並通過考試，才可成為導盲犬</a:t>
            </a:r>
            <a:endParaRPr lang="en-US" altLang="zh-TW" sz="1200" b="1" kern="1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導盲犬的工作年齡由何時開始，並在何時結束</a:t>
            </a:r>
            <a:r>
              <a:rPr lang="zh-TW" altLang="en-US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r>
              <a:rPr lang="en-HK" altLang="zh-TW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en-HK" altLang="zh-TW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altLang="zh-TW" sz="12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2-10</a:t>
            </a:r>
            <a:r>
              <a:rPr lang="zh-TW" altLang="en-US" sz="12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歲</a:t>
            </a:r>
            <a:r>
              <a:rPr lang="zh-TW" altLang="en-US" sz="120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endParaRPr lang="en-US" altLang="zh-TW" sz="1200" kern="1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退休後，導盲犬的生活是怎樣</a:t>
            </a:r>
            <a:r>
              <a:rPr lang="zh-TW" altLang="en-US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r>
              <a:rPr lang="en-HK" altLang="zh-TW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en-HK" altLang="zh-TW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en-US" sz="12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會由視障人士照顧，或回到曾照顧牠的寄養家庭繼續生活</a:t>
            </a:r>
            <a:endParaRPr lang="en-US" altLang="zh-TW" sz="1200" b="1" kern="1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3AB46-BF75-4C86-8823-6C4AFD37C8B5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69365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問題的</a:t>
            </a:r>
            <a:r>
              <a:rPr lang="zh-TW" altLang="en-US" sz="1200" dirty="0" smtClean="0"/>
              <a:t>相關資料</a:t>
            </a:r>
            <a:endParaRPr lang="en-HK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05740" marR="0" lvl="0" indent="-17145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香港</a:t>
            </a:r>
            <a:r>
              <a:rPr lang="zh-TW" altLang="en-US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於</a:t>
            </a:r>
            <a:r>
              <a:rPr lang="en-US" altLang="zh-TW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2019</a:t>
            </a:r>
            <a:r>
              <a:rPr lang="zh-TW" altLang="en-US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年，改編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再見了，可魯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TW" altLang="en-US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拍攝成電影</a:t>
            </a:r>
            <a:r>
              <a:rPr lang="en-US" altLang="zh-TW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小</a:t>
            </a:r>
            <a:r>
              <a:rPr lang="en-US" altLang="zh-TW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Q》</a:t>
            </a:r>
            <a:r>
              <a:rPr lang="zh-TW" altLang="en-US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由羅永昌執導，講述導盲犬小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的故事。日本小說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再見了，可魯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zh-TW" altLang="en-US" sz="1200" i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撰文：石黑謙吾　攝影：秋元良平　譯者：林芳兒　出版：角川）講述小狗可魯由出生到寄養家庭的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生活，之後進入導盲犬訓練中心，接受正統的導盲犬訓練過程，並如何與視障人士</a:t>
            </a:r>
            <a:r>
              <a:rPr lang="zh-TW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渡邊先生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互相扶持走完自己的一生</a:t>
            </a:r>
            <a:r>
              <a:rPr lang="zh-TW" altLang="en-US" sz="1200" b="0" i="0" kern="1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。此書在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日本改編拍成電影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導盲犬小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Q》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i="0" kern="1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3AB46-BF75-4C86-8823-6C4AFD37C8B5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6841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問題的相關資料／建議答案：</a:t>
            </a:r>
            <a:endParaRPr lang="en-US" altLang="zh-TW" sz="1200" dirty="0"/>
          </a:p>
          <a:p>
            <a:pPr>
              <a:lnSpc>
                <a:spcPct val="150000"/>
              </a:lnSpc>
            </a:pPr>
            <a:endParaRPr lang="en-US" altLang="zh-TW" sz="1200" dirty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200" dirty="0"/>
              <a:t>問題（</a:t>
            </a:r>
            <a:r>
              <a:rPr lang="en-US" altLang="zh-TW" sz="1200" dirty="0"/>
              <a:t>1</a:t>
            </a:r>
            <a:r>
              <a:rPr lang="zh-TW" altLang="en-US" sz="1200" dirty="0"/>
              <a:t>）副歌的力度轉強，節奏與歌曲開首的部分不同，給人輕快及激昂的感覺，從而帶出歌曲重要的信息。</a:t>
            </a:r>
            <a:endParaRPr lang="en-US" altLang="zh-TW" sz="1200" dirty="0"/>
          </a:p>
          <a:p>
            <a:pPr marL="0" indent="0">
              <a:lnSpc>
                <a:spcPct val="150000"/>
              </a:lnSpc>
              <a:buNone/>
            </a:pPr>
            <a:endParaRPr lang="en-US" altLang="zh-TW" sz="1200" dirty="0"/>
          </a:p>
          <a:p>
            <a:pPr>
              <a:lnSpc>
                <a:spcPct val="150000"/>
              </a:lnSpc>
            </a:pPr>
            <a:r>
              <a:rPr lang="zh-TW" altLang="en-US" sz="1200" dirty="0"/>
              <a:t>問題（</a:t>
            </a:r>
            <a:r>
              <a:rPr lang="en-US" altLang="zh-TW" sz="1200" dirty="0"/>
              <a:t>2</a:t>
            </a:r>
            <a:r>
              <a:rPr lang="zh-TW" altLang="en-US" sz="1200" dirty="0"/>
              <a:t>）「你」可以是指小</a:t>
            </a:r>
            <a:r>
              <a:rPr lang="en-US" altLang="zh-TW" sz="1200" dirty="0"/>
              <a:t>Q</a:t>
            </a:r>
            <a:r>
              <a:rPr lang="zh-TW" altLang="en-US" sz="1200" dirty="0"/>
              <a:t>／導盲犬。因為導盲犬在日常生活中扶助和保護視障人士，並常常陪伴他們左右。</a:t>
            </a:r>
            <a:endParaRPr lang="en-US" altLang="zh-TW" sz="1200" dirty="0"/>
          </a:p>
          <a:p>
            <a:pPr>
              <a:lnSpc>
                <a:spcPct val="150000"/>
              </a:lnSpc>
            </a:pPr>
            <a:endParaRPr lang="en-US" altLang="zh-TW" sz="1200" dirty="0"/>
          </a:p>
          <a:p>
            <a:pPr>
              <a:lnSpc>
                <a:spcPct val="150000"/>
              </a:lnSpc>
            </a:pPr>
            <a:r>
              <a:rPr lang="zh-TW" altLang="en-US" sz="1200" dirty="0"/>
              <a:t>問題（</a:t>
            </a:r>
            <a:r>
              <a:rPr lang="en-US" altLang="zh-TW" sz="1200" dirty="0"/>
              <a:t>3</a:t>
            </a:r>
            <a:r>
              <a:rPr lang="zh-TW" altLang="en-US" sz="1200" dirty="0"/>
              <a:t>）片中的視障人士起初對導盲犬態度冷淡，但經過與導盲犬相處後，了解並感受到導盲犬對自己忠心耿耿，時刻陪伴左右，與導盲犬的感情日漸增加，變得更珍惜和愛護導盲犬。</a:t>
            </a:r>
            <a:endParaRPr lang="en-US" altLang="zh-TW" sz="1200" b="0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3AB46-BF75-4C86-8823-6C4AFD37C8B5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688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問題的相關資料／建議答案：</a:t>
            </a:r>
            <a:endParaRPr lang="en-US" altLang="zh-TW" sz="1200" dirty="0"/>
          </a:p>
          <a:p>
            <a:pPr>
              <a:lnSpc>
                <a:spcPct val="150000"/>
              </a:lnSpc>
            </a:pPr>
            <a:endParaRPr lang="en-US" altLang="zh-TW" sz="1200" dirty="0"/>
          </a:p>
          <a:p>
            <a:pPr>
              <a:lnSpc>
                <a:spcPct val="150000"/>
              </a:lnSpc>
            </a:pPr>
            <a:r>
              <a:rPr lang="zh-TW" altLang="en-US" sz="1200" dirty="0"/>
              <a:t>問題（</a:t>
            </a:r>
            <a:r>
              <a:rPr lang="en-US" altLang="zh-TW" sz="1200" dirty="0"/>
              <a:t>4</a:t>
            </a:r>
            <a:r>
              <a:rPr lang="zh-TW" altLang="en-US" sz="1200" dirty="0"/>
              <a:t>）導盲犬是專業的受訓犬，為視障人士提供服務，以提高他們的活動能力，成為他們心靈的陪伴者。導盲犬是可作為視障人士「眼睛」的工作犬，引導視障人士安全地到達目的地，避開道路上的障礙物及違規行為</a:t>
            </a:r>
            <a:r>
              <a:rPr lang="zh-TW" altLang="en-US" sz="1200" dirty="0" smtClean="0"/>
              <a:t>。</a:t>
            </a:r>
            <a:endParaRPr lang="en-US" altLang="zh-TW" sz="1200" dirty="0" smtClean="0"/>
          </a:p>
          <a:p>
            <a:pPr>
              <a:lnSpc>
                <a:spcPct val="150000"/>
              </a:lnSpc>
            </a:pPr>
            <a:r>
              <a:rPr lang="zh-TW" altLang="en-US" sz="1200" dirty="0" smtClean="0"/>
              <a:t>可參考</a:t>
            </a:r>
            <a:r>
              <a:rPr lang="zh-TW" altLang="en-US" sz="120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香港導盲犬協會</a:t>
            </a:r>
            <a:r>
              <a:rPr lang="en-US" altLang="zh-TW" sz="120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(HKGDA)</a:t>
            </a:r>
            <a:r>
              <a:rPr lang="zh-TW" altLang="en-US" sz="120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網頁 </a:t>
            </a:r>
            <a:r>
              <a:rPr lang="en-HK" altLang="zh-TW" sz="1200" dirty="0" smtClean="0"/>
              <a:t>https://www.guidedogs.org.hk/zh-hant/</a:t>
            </a:r>
            <a:r>
              <a:rPr lang="zh-TW" altLang="en-US" sz="1200" dirty="0" smtClean="0"/>
              <a:t>  </a:t>
            </a:r>
            <a:endParaRPr lang="en-US" altLang="zh-TW" sz="1200" dirty="0" smtClean="0"/>
          </a:p>
          <a:p>
            <a:pPr>
              <a:lnSpc>
                <a:spcPct val="150000"/>
              </a:lnSpc>
            </a:pPr>
            <a:r>
              <a:rPr lang="zh-TW" altLang="en-US" sz="1200" dirty="0" smtClean="0"/>
              <a:t>或由</a:t>
            </a:r>
            <a:r>
              <a:rPr lang="zh-TW" altLang="en-US" sz="12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香港導盲犬服務中心</a:t>
            </a:r>
            <a:r>
              <a:rPr lang="en-US" altLang="zh-TW" sz="12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(HKSEDS)</a:t>
            </a:r>
            <a:r>
              <a:rPr lang="zh-TW" altLang="en-US" sz="1200" dirty="0" smtClean="0"/>
              <a:t>提供的影片</a:t>
            </a:r>
            <a:r>
              <a:rPr lang="en-US" altLang="zh-TW" sz="1200" dirty="0" smtClean="0"/>
              <a:t>《</a:t>
            </a:r>
            <a:r>
              <a:rPr lang="zh-TW" altLang="en-US" sz="1200" dirty="0" smtClean="0"/>
              <a:t>我所認識的導盲犬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http://seeingeyedog.org.hk/%e5%bd%b1%e7%89%87%e9%9b%86/</a:t>
            </a:r>
          </a:p>
          <a:p>
            <a:pPr>
              <a:lnSpc>
                <a:spcPct val="150000"/>
              </a:lnSpc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問題（</a:t>
            </a:r>
            <a:r>
              <a:rPr lang="en-US" altLang="zh-TW" sz="1200" dirty="0"/>
              <a:t>5</a:t>
            </a:r>
            <a:r>
              <a:rPr lang="zh-TW" altLang="en-US" sz="1200" dirty="0"/>
              <a:t>）「不騷擾、不餵食、不拒絕、問問視障人士有甚麼可以幫忙」。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可參考</a:t>
            </a:r>
            <a:r>
              <a:rPr lang="zh-TW" altLang="en-US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由香港勞工及福利局贊助</a:t>
            </a:r>
            <a:r>
              <a:rPr lang="zh-TW" altLang="en-US" sz="10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拍攝並由</a:t>
            </a:r>
            <a:r>
              <a:rPr lang="zh-TW" altLang="en-US" sz="105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香港導盲犬服務中心</a:t>
            </a:r>
            <a:r>
              <a:rPr lang="en-US" altLang="zh-TW" sz="105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(HKSEDS)</a:t>
            </a:r>
            <a:r>
              <a:rPr lang="zh-TW" altLang="en-US" sz="1050" dirty="0" smtClean="0"/>
              <a:t>提供</a:t>
            </a:r>
            <a:r>
              <a:rPr lang="zh-TW" altLang="en-US" sz="10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zh-TW" altLang="en-US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導盲犬教育微電影</a:t>
            </a:r>
            <a:r>
              <a:rPr lang="zh-TW" altLang="en-US" sz="10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endParaRPr lang="en-US" altLang="zh-TW" sz="105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/>
              <a:t>《</a:t>
            </a:r>
            <a:r>
              <a:rPr lang="zh-HK" altLang="en-US" sz="10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導盲犬日記 </a:t>
            </a:r>
            <a:r>
              <a:rPr lang="en-US" altLang="zh-TW" sz="10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en-HK" altLang="zh-TW" sz="10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en-HK" altLang="zh-HK" sz="10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Seeing Eye Guide Dog</a:t>
            </a:r>
            <a:r>
              <a:rPr lang="zh-TW" altLang="en-US" sz="10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HK" altLang="zh-HK" sz="10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Diary”</a:t>
            </a:r>
            <a:r>
              <a:rPr lang="zh-TW" altLang="en-US" sz="10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050" dirty="0"/>
              <a:t>https://</a:t>
            </a:r>
            <a:r>
              <a:rPr lang="en-US" altLang="zh-TW" sz="1050" dirty="0" smtClean="0"/>
              <a:t>www.youtube.com/watch?v=aSePHpHcJeY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050" dirty="0" smtClean="0"/>
              <a:t>或</a:t>
            </a:r>
            <a:r>
              <a:rPr lang="en-US" altLang="zh-TW" sz="1050" dirty="0" smtClean="0"/>
              <a:t>《</a:t>
            </a:r>
            <a:r>
              <a:rPr lang="zh-TW" altLang="en-US" sz="1050" dirty="0" smtClean="0"/>
              <a:t>我所認識的導盲犬</a:t>
            </a:r>
            <a:r>
              <a:rPr lang="en-US" altLang="zh-TW" sz="10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TW" altLang="en-US" sz="1050" dirty="0" smtClean="0"/>
              <a:t>第五至七集 </a:t>
            </a:r>
            <a:r>
              <a:rPr lang="en-US" altLang="zh-TW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http://seeingeyedog.org.hk/%e5%bd%b1%e7%89%87%e9%9b%86/</a:t>
            </a:r>
            <a:endParaRPr lang="en-US" altLang="zh-TW" sz="1050" dirty="0"/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>
              <a:lnSpc>
                <a:spcPct val="150000"/>
              </a:lnSpc>
            </a:pPr>
            <a:r>
              <a:rPr lang="zh-TW" altLang="en-US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問題（</a:t>
            </a:r>
            <a:r>
              <a:rPr lang="en-US" altLang="zh-TW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6</a:t>
            </a:r>
            <a:r>
              <a:rPr lang="zh-TW" altLang="en-US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）可參考本學與教材料的參考資料頁（</a:t>
            </a:r>
            <a:r>
              <a:rPr lang="zh-TW" altLang="en-US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頁</a:t>
            </a:r>
            <a:r>
              <a:rPr lang="en-HK" altLang="zh-TW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</a:t>
            </a:r>
            <a:r>
              <a:rPr lang="zh-TW" altLang="en-US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）</a:t>
            </a:r>
            <a:endParaRPr lang="en-US" altLang="zh-TW" sz="1200" b="0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TW" sz="1200" b="0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問題（</a:t>
            </a:r>
            <a:r>
              <a:rPr lang="en-US" altLang="zh-TW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7</a:t>
            </a:r>
            <a:r>
              <a:rPr lang="zh-TW" altLang="en-US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）從寄養家庭對導盲犬的照顧，我們應該對動物抱尊重、負責任、關愛，以及體諒的態度，願意照顧寵物的一生。可參考愛護動物</a:t>
            </a:r>
            <a:r>
              <a:rPr lang="zh-TW" altLang="en-US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協會</a:t>
            </a:r>
            <a:r>
              <a:rPr lang="en-US" altLang="zh-TW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(SPCA)</a:t>
            </a:r>
            <a:r>
              <a:rPr lang="zh-TW" altLang="en-US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網頁 </a:t>
            </a:r>
            <a:r>
              <a:rPr lang="en-HK" altLang="zh-TW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https://www.spca.org.hk/</a:t>
            </a:r>
            <a:endParaRPr lang="en-US" altLang="zh-TW" sz="1200" b="0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3AB46-BF75-4C86-8823-6C4AFD37C8B5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96637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3AB46-BF75-4C86-8823-6C4AFD37C8B5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12850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6/10/2021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9506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6/10/2021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1682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6/10/2021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72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0618"/>
            <a:ext cx="7886700" cy="993411"/>
          </a:xfrm>
        </p:spPr>
        <p:txBody>
          <a:bodyPr>
            <a:normAutofit/>
          </a:bodyPr>
          <a:lstStyle>
            <a:lvl1pPr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2777"/>
            <a:ext cx="7886700" cy="4862559"/>
          </a:xfrm>
        </p:spPr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6/10/2021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713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6/10/2021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1574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6/10/2021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3382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6/10/2021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39732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6/10/2021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729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6/10/2021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8049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6/10/2021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2694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6/10/2021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670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AD9A3-4AEF-4749-AC85-1040ED96CF5B}" type="datetimeFigureOut">
              <a:rPr lang="zh-HK" altLang="en-US" smtClean="0"/>
              <a:t>6/10/2021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602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pca.org.hk/" TargetMode="External"/><Relationship Id="rId3" Type="http://schemas.openxmlformats.org/officeDocument/2006/relationships/hyperlink" Target="http://www.customs.gov.hk/tc/about_us/dogs/index.html" TargetMode="External"/><Relationship Id="rId7" Type="http://schemas.openxmlformats.org/officeDocument/2006/relationships/hyperlink" Target="http://www.seeingeyedog.org.h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ts.gov.hk/" TargetMode="External"/><Relationship Id="rId5" Type="http://schemas.openxmlformats.org/officeDocument/2006/relationships/hyperlink" Target="http://www.hkfsd.gov.hk/images/FIDs.pdf" TargetMode="External"/><Relationship Id="rId4" Type="http://schemas.openxmlformats.org/officeDocument/2006/relationships/hyperlink" Target="http://www.guidedogs.org.hk/zh-han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87940" y="2872624"/>
            <a:ext cx="7368120" cy="1112752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愛護動物．認識導盲犬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02077" y="1249063"/>
            <a:ext cx="5044645" cy="432722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第一學習階段（初小）適用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3146854" y="816341"/>
            <a:ext cx="3155092" cy="432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音樂科學與教材料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2049678" y="5451896"/>
            <a:ext cx="5044645" cy="911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藝術教育組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副標題 2"/>
          <p:cNvSpPr txBox="1">
            <a:spLocks/>
          </p:cNvSpPr>
          <p:nvPr/>
        </p:nvSpPr>
        <p:spPr>
          <a:xfrm>
            <a:off x="3593978" y="6297000"/>
            <a:ext cx="1956043" cy="460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6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2021 </a:t>
            </a:r>
            <a:r>
              <a:rPr lang="zh-TW" altLang="en-US" sz="16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 </a:t>
            </a:r>
            <a:r>
              <a:rPr lang="en-US" altLang="zh-TW" sz="16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9 </a:t>
            </a:r>
            <a:r>
              <a:rPr lang="zh-TW" altLang="en-US" sz="16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endParaRPr lang="zh-HK" altLang="en-US" sz="16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761724" y="2454161"/>
            <a:ext cx="489194" cy="460676"/>
          </a:xfrm>
          <a:prstGeom prst="rect">
            <a:avLst/>
          </a:prstGeom>
        </p:spPr>
      </p:pic>
      <p:pic>
        <p:nvPicPr>
          <p:cNvPr id="65" name="圖片 6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1770160" y="2460859"/>
            <a:ext cx="489194" cy="460676"/>
          </a:xfrm>
          <a:prstGeom prst="rect">
            <a:avLst/>
          </a:prstGeom>
        </p:spPr>
      </p:pic>
      <p:pic>
        <p:nvPicPr>
          <p:cNvPr id="67" name="圖片 66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2778596" y="2460859"/>
            <a:ext cx="489194" cy="460676"/>
          </a:xfrm>
          <a:prstGeom prst="rect">
            <a:avLst/>
          </a:prstGeom>
        </p:spPr>
      </p:pic>
      <p:pic>
        <p:nvPicPr>
          <p:cNvPr id="69" name="圖片 68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3787032" y="2454161"/>
            <a:ext cx="489194" cy="460676"/>
          </a:xfrm>
          <a:prstGeom prst="rect">
            <a:avLst/>
          </a:prstGeom>
        </p:spPr>
      </p:pic>
      <p:pic>
        <p:nvPicPr>
          <p:cNvPr id="72" name="圖片 7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4795468" y="2460859"/>
            <a:ext cx="489194" cy="460676"/>
          </a:xfrm>
          <a:prstGeom prst="rect">
            <a:avLst/>
          </a:prstGeom>
        </p:spPr>
      </p:pic>
      <p:pic>
        <p:nvPicPr>
          <p:cNvPr id="74" name="圖片 7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5809642" y="2460859"/>
            <a:ext cx="489194" cy="460676"/>
          </a:xfrm>
          <a:prstGeom prst="rect">
            <a:avLst/>
          </a:prstGeom>
        </p:spPr>
      </p:pic>
      <p:pic>
        <p:nvPicPr>
          <p:cNvPr id="76" name="圖片 75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6818077" y="2460859"/>
            <a:ext cx="489194" cy="460676"/>
          </a:xfrm>
          <a:prstGeom prst="rect">
            <a:avLst/>
          </a:prstGeom>
        </p:spPr>
      </p:pic>
      <p:pic>
        <p:nvPicPr>
          <p:cNvPr id="78" name="圖片 77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7826513" y="2467557"/>
            <a:ext cx="489194" cy="460676"/>
          </a:xfrm>
          <a:prstGeom prst="rect">
            <a:avLst/>
          </a:prstGeom>
        </p:spPr>
      </p:pic>
      <p:pic>
        <p:nvPicPr>
          <p:cNvPr id="82" name="圖片 8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761724" y="4087377"/>
            <a:ext cx="489194" cy="460676"/>
          </a:xfrm>
          <a:prstGeom prst="rect">
            <a:avLst/>
          </a:prstGeom>
        </p:spPr>
      </p:pic>
      <p:pic>
        <p:nvPicPr>
          <p:cNvPr id="84" name="圖片 8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1770160" y="4094075"/>
            <a:ext cx="489194" cy="460676"/>
          </a:xfrm>
          <a:prstGeom prst="rect">
            <a:avLst/>
          </a:prstGeom>
        </p:spPr>
      </p:pic>
      <p:pic>
        <p:nvPicPr>
          <p:cNvPr id="86" name="圖片 85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2778596" y="4094075"/>
            <a:ext cx="489194" cy="460676"/>
          </a:xfrm>
          <a:prstGeom prst="rect">
            <a:avLst/>
          </a:prstGeom>
        </p:spPr>
      </p:pic>
      <p:pic>
        <p:nvPicPr>
          <p:cNvPr id="88" name="圖片 87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3787032" y="4087377"/>
            <a:ext cx="489194" cy="460676"/>
          </a:xfrm>
          <a:prstGeom prst="rect">
            <a:avLst/>
          </a:prstGeom>
        </p:spPr>
      </p:pic>
      <p:pic>
        <p:nvPicPr>
          <p:cNvPr id="90" name="圖片 89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4795468" y="4094075"/>
            <a:ext cx="489194" cy="460676"/>
          </a:xfrm>
          <a:prstGeom prst="rect">
            <a:avLst/>
          </a:prstGeom>
        </p:spPr>
      </p:pic>
      <p:pic>
        <p:nvPicPr>
          <p:cNvPr id="92" name="圖片 9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5809642" y="4094075"/>
            <a:ext cx="489194" cy="460676"/>
          </a:xfrm>
          <a:prstGeom prst="rect">
            <a:avLst/>
          </a:prstGeom>
        </p:spPr>
      </p:pic>
      <p:pic>
        <p:nvPicPr>
          <p:cNvPr id="94" name="圖片 9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6818077" y="4094075"/>
            <a:ext cx="489194" cy="460676"/>
          </a:xfrm>
          <a:prstGeom prst="rect">
            <a:avLst/>
          </a:prstGeom>
        </p:spPr>
      </p:pic>
      <p:pic>
        <p:nvPicPr>
          <p:cNvPr id="96" name="圖片 95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7826513" y="4100773"/>
            <a:ext cx="489194" cy="46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3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</a:rPr>
              <a:t>總結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zh-TW" altLang="en-US" sz="2400" dirty="0"/>
              <a:t>從歌曲</a:t>
            </a:r>
            <a:r>
              <a:rPr lang="en-US" altLang="zh-TW" sz="2400" dirty="0"/>
              <a:t>《</a:t>
            </a:r>
            <a:r>
              <a:rPr lang="zh-TW" altLang="en-US" sz="2400" dirty="0"/>
              <a:t>無盡愛</a:t>
            </a:r>
            <a:r>
              <a:rPr lang="en-US" altLang="zh-TW" sz="2400" dirty="0"/>
              <a:t>》</a:t>
            </a:r>
            <a:r>
              <a:rPr lang="zh-TW" altLang="en-US" sz="2400" dirty="0"/>
              <a:t>及其背景，我們了解到</a:t>
            </a:r>
            <a:r>
              <a:rPr lang="zh-TW" altLang="en-US" sz="2400" dirty="0" smtClean="0"/>
              <a:t>：</a:t>
            </a:r>
            <a:endParaRPr lang="en-US" altLang="zh-TW" sz="24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zh-TW" altLang="en-US" sz="2400" b="1" dirty="0"/>
              <a:t>動物能夠幫助社會及有需要人士；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zh-TW" altLang="en-US" sz="2400" b="1" dirty="0"/>
              <a:t>飼養寵物是一項重大的決定</a:t>
            </a:r>
            <a:r>
              <a:rPr lang="zh-TW" altLang="en-US" sz="2400" b="1" dirty="0" smtClean="0"/>
              <a:t>，</a:t>
            </a:r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zh-TW" altLang="en-US" sz="2400" b="1" dirty="0" smtClean="0"/>
              <a:t>要</a:t>
            </a:r>
            <a:r>
              <a:rPr lang="zh-TW" altLang="en-US" sz="2400" b="1" dirty="0"/>
              <a:t>充分考慮；以及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zh-TW" altLang="en-US" sz="2400" b="1" dirty="0"/>
              <a:t>對待動物應抱關愛、負責任</a:t>
            </a:r>
            <a:r>
              <a:rPr lang="zh-TW" altLang="en-US" sz="2400" b="1" dirty="0" smtClean="0"/>
              <a:t>、</a:t>
            </a:r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zh-TW" altLang="en-US" sz="2400" b="1" dirty="0" smtClean="0"/>
              <a:t>體</a:t>
            </a:r>
            <a:r>
              <a:rPr lang="zh-TW" altLang="en-US" sz="2400" b="1" dirty="0"/>
              <a:t>諒和尊重的態度。</a:t>
            </a:r>
            <a:endParaRPr lang="zh-TW" altLang="en-US" sz="2000" b="1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endParaRPr lang="en-US" altLang="zh-TW" sz="2000" b="1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1927DA0-4CE8-824A-ADC7-5FB889FA54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900000">
            <a:off x="1897605" y="465321"/>
            <a:ext cx="607708" cy="548897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 rot="16200000">
            <a:off x="5705362" y="3184403"/>
            <a:ext cx="5040254" cy="489194"/>
            <a:chOff x="3543534" y="6066128"/>
            <a:chExt cx="5040254" cy="489194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3529275" y="6080387"/>
              <a:ext cx="489194" cy="460676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4292538" y="6080387"/>
              <a:ext cx="489194" cy="460676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055801" y="6080387"/>
              <a:ext cx="489194" cy="460676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819064" y="6080387"/>
              <a:ext cx="489194" cy="460676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6582327" y="6080387"/>
              <a:ext cx="489194" cy="460676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7345590" y="6080387"/>
              <a:ext cx="489194" cy="460676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8108853" y="6080387"/>
              <a:ext cx="489194" cy="460676"/>
            </a:xfrm>
            <a:prstGeom prst="rect">
              <a:avLst/>
            </a:prstGeom>
          </p:spPr>
        </p:pic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9916" y="2435399"/>
            <a:ext cx="2224530" cy="3112680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7081288" y="5328957"/>
            <a:ext cx="879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© </a:t>
            </a:r>
            <a:r>
              <a:rPr kumimoji="0" lang="en-US" altLang="zh-TW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HKSEDS</a:t>
            </a:r>
            <a:endParaRPr kumimoji="0" lang="zh-HK" alt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116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86882"/>
            <a:ext cx="7886700" cy="993411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</a:rPr>
              <a:t>參考資料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860279"/>
            <a:ext cx="7886700" cy="4667807"/>
          </a:xfrm>
        </p:spPr>
        <p:txBody>
          <a:bodyPr>
            <a:noAutofit/>
          </a:bodyPr>
          <a:lstStyle/>
          <a:p>
            <a:pPr marL="34290" indent="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100000"/>
              <a:buNone/>
            </a:pPr>
            <a:r>
              <a:rPr lang="zh-TW" altLang="en-US" sz="1400" b="1" kern="100" dirty="0" smtClean="0">
                <a:latin typeface="Arial" panose="020B0604020202020204" pitchFamily="34" charset="0"/>
                <a:cs typeface="Arial" panose="020B0604020202020204" pitchFamily="34" charset="0"/>
              </a:rPr>
              <a:t>海關</a:t>
            </a:r>
            <a:r>
              <a:rPr lang="zh-TW" altLang="en-US" sz="1400" b="1" kern="100" dirty="0">
                <a:latin typeface="Arial" panose="020B0604020202020204" pitchFamily="34" charset="0"/>
                <a:cs typeface="Arial" panose="020B0604020202020204" pitchFamily="34" charset="0"/>
              </a:rPr>
              <a:t>搜查犬</a:t>
            </a:r>
            <a: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400" b="1" kern="1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customs.gov.hk/</a:t>
            </a:r>
            <a:r>
              <a:rPr lang="en-US" altLang="zh-TW" sz="1400" b="1" kern="1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tc</a:t>
            </a:r>
            <a:r>
              <a:rPr lang="en-US" altLang="zh-TW" sz="1400" b="1" kern="1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en-US" altLang="zh-TW" sz="1400" b="1" kern="1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about_us</a:t>
            </a:r>
            <a:r>
              <a:rPr lang="en-US" altLang="zh-TW" sz="1400" b="1" kern="1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/dogs/index.html</a:t>
            </a:r>
            <a:endParaRPr lang="en-US" altLang="zh-TW" sz="1400" b="1" kern="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100000"/>
              <a:buNone/>
            </a:pPr>
            <a:r>
              <a:rPr lang="zh-TW" altLang="en-US" sz="1400" b="1" kern="100" dirty="0" smtClean="0">
                <a:latin typeface="Arial" panose="020B0604020202020204" pitchFamily="34" charset="0"/>
                <a:cs typeface="Arial" panose="020B0604020202020204" pitchFamily="34" charset="0"/>
              </a:rPr>
              <a:t>香港</a:t>
            </a:r>
            <a:r>
              <a:rPr lang="zh-TW" altLang="en-US" sz="1400" b="1" kern="100" dirty="0">
                <a:latin typeface="Arial" panose="020B0604020202020204" pitchFamily="34" charset="0"/>
                <a:cs typeface="Arial" panose="020B0604020202020204" pitchFamily="34" charset="0"/>
              </a:rPr>
              <a:t>導盲犬協會</a:t>
            </a:r>
            <a:endParaRPr lang="en-US" altLang="zh-TW" sz="1400" b="1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100000"/>
              <a:buNone/>
            </a:pPr>
            <a:r>
              <a:rPr lang="en-US" altLang="zh-TW" sz="1400" b="1" kern="1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guidedogs.org.hk/</a:t>
            </a:r>
            <a:r>
              <a:rPr lang="en-US" altLang="zh-TW" sz="1400" b="1" kern="1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zh-hant</a:t>
            </a:r>
            <a: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endParaRPr lang="en-US" altLang="zh-TW" sz="1400" b="1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100000"/>
              <a:buNone/>
            </a:pPr>
            <a:r>
              <a:rPr lang="zh-TW" altLang="en-US" sz="1400" b="1" kern="100" dirty="0" smtClean="0">
                <a:latin typeface="Arial" panose="020B0604020202020204" pitchFamily="34" charset="0"/>
                <a:cs typeface="Arial" panose="020B0604020202020204" pitchFamily="34" charset="0"/>
              </a:rPr>
              <a:t>火警</a:t>
            </a:r>
            <a:r>
              <a:rPr lang="zh-TW" altLang="en-US" sz="1400" b="1" kern="100" dirty="0">
                <a:latin typeface="Arial" panose="020B0604020202020204" pitchFamily="34" charset="0"/>
                <a:cs typeface="Arial" panose="020B0604020202020204" pitchFamily="34" charset="0"/>
              </a:rPr>
              <a:t>調查犬</a:t>
            </a:r>
            <a: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400" b="1" kern="1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hkfsd.gov.hk/images/FIDs.pdf</a:t>
            </a:r>
            <a:endParaRPr lang="en-US" altLang="zh-TW" sz="1400" b="1" kern="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100000"/>
              <a:buNone/>
            </a:pPr>
            <a:r>
              <a:rPr lang="zh-TW" altLang="en-US" sz="1400" b="1" kern="100" dirty="0">
                <a:latin typeface="Arial" panose="020B0604020202020204" pitchFamily="34" charset="0"/>
                <a:cs typeface="Arial" panose="020B0604020202020204" pitchFamily="34" charset="0"/>
              </a:rPr>
              <a:t>漁農自然護理署 </a:t>
            </a:r>
            <a: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zh-TW" altLang="en-US" sz="1400" b="1" kern="100" dirty="0">
                <a:latin typeface="Arial" panose="020B0604020202020204" pitchFamily="34" charset="0"/>
                <a:cs typeface="Arial" panose="020B0604020202020204" pitchFamily="34" charset="0"/>
              </a:rPr>
              <a:t> 動物</a:t>
            </a:r>
            <a:r>
              <a:rPr lang="zh-TW" altLang="en-US" sz="1400" b="1" kern="100" dirty="0" smtClean="0">
                <a:latin typeface="Arial" panose="020B0604020202020204" pitchFamily="34" charset="0"/>
                <a:cs typeface="Arial" panose="020B0604020202020204" pitchFamily="34" charset="0"/>
              </a:rPr>
              <a:t>管理</a:t>
            </a:r>
            <a:endParaRPr lang="en-US" altLang="zh-TW" sz="1400" b="1" kern="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100000"/>
              <a:buNone/>
            </a:pPr>
            <a:r>
              <a:rPr lang="en-US" altLang="zh-HK" sz="1400" b="1" kern="1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pets.gov.hk</a:t>
            </a:r>
            <a:endParaRPr lang="en-US" altLang="zh-TW" sz="1400" b="1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100000"/>
              <a:buNone/>
            </a:pPr>
            <a:r>
              <a:rPr lang="zh-TW" altLang="en-US" sz="1400" b="1" kern="100" dirty="0" smtClean="0">
                <a:latin typeface="Arial" panose="020B0604020202020204" pitchFamily="34" charset="0"/>
                <a:cs typeface="Arial" panose="020B0604020202020204" pitchFamily="34" charset="0"/>
              </a:rPr>
              <a:t>香港</a:t>
            </a:r>
            <a:r>
              <a:rPr lang="zh-TW" altLang="en-US" sz="1400" b="1" kern="100" dirty="0">
                <a:latin typeface="Arial" panose="020B0604020202020204" pitchFamily="34" charset="0"/>
                <a:cs typeface="Arial" panose="020B0604020202020204" pitchFamily="34" charset="0"/>
              </a:rPr>
              <a:t>導盲犬服務中心</a:t>
            </a:r>
            <a:endParaRPr lang="en-US" altLang="zh-TW" sz="1400" b="1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100000"/>
              <a:buNone/>
            </a:pPr>
            <a:r>
              <a:rPr lang="en-US" altLang="zh-TW" sz="1400" b="1" kern="1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seeingeyedog.org.hk</a:t>
            </a:r>
            <a: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</a:t>
            </a:r>
            <a:endParaRPr lang="en-US" altLang="zh-TW" sz="1400" b="1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100000"/>
              <a:buNone/>
            </a:pPr>
            <a:r>
              <a:rPr lang="zh-TW" altLang="en-US" sz="1400" b="1" kern="100" dirty="0" smtClean="0">
                <a:latin typeface="Arial" panose="020B0604020202020204" pitchFamily="34" charset="0"/>
                <a:cs typeface="Arial" panose="020B0604020202020204" pitchFamily="34" charset="0"/>
              </a:rPr>
              <a:t>愛護</a:t>
            </a:r>
            <a:r>
              <a:rPr lang="zh-TW" altLang="en-US" sz="1400" b="1" kern="100" dirty="0">
                <a:latin typeface="Arial" panose="020B0604020202020204" pitchFamily="34" charset="0"/>
                <a:cs typeface="Arial" panose="020B0604020202020204" pitchFamily="34" charset="0"/>
              </a:rPr>
              <a:t>動物協會</a:t>
            </a:r>
            <a: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400" b="1" kern="1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spca.org.hk</a:t>
            </a:r>
            <a:endParaRPr lang="en-US" altLang="zh-TW" sz="1400" b="1" kern="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字方塊 13"/>
          <p:cNvSpPr txBox="1"/>
          <p:nvPr/>
        </p:nvSpPr>
        <p:spPr>
          <a:xfrm>
            <a:off x="628650" y="5528086"/>
            <a:ext cx="7886700" cy="10974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TW" altLang="en-US" sz="36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照片來源</a:t>
            </a:r>
            <a:endParaRPr lang="en-US" altLang="zh-TW" sz="36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>
              <a:lnSpc>
                <a:spcPct val="125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鳴謝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香港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導盲犬服務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704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9413" y="745253"/>
            <a:ext cx="8019287" cy="873511"/>
          </a:xfrm>
        </p:spPr>
        <p:txBody>
          <a:bodyPr anchor="ctr">
            <a:normAutofit/>
          </a:bodyPr>
          <a:lstStyle/>
          <a:p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課題　　：　</a:t>
            </a: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</a:rPr>
              <a:t>愛護動物．認識導盲犬</a:t>
            </a:r>
            <a:r>
              <a:rPr lang="en-US" altLang="zh-TW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學習階段：　</a:t>
            </a: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</a:rPr>
              <a:t>第一學習階段（初小）</a:t>
            </a:r>
            <a:endParaRPr lang="zh-TW" altLang="en-US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79413" y="321032"/>
            <a:ext cx="8035937" cy="557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音樂科</a:t>
            </a:r>
            <a:endParaRPr lang="zh-TW" alt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36035"/>
              </p:ext>
            </p:extLst>
          </p:nvPr>
        </p:nvGraphicFramePr>
        <p:xfrm>
          <a:off x="479414" y="1635641"/>
          <a:ext cx="7960393" cy="406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4696">
                  <a:extLst>
                    <a:ext uri="{9D8B030D-6E8A-4147-A177-3AD203B41FA5}">
                      <a16:colId xmlns:a16="http://schemas.microsoft.com/office/drawing/2014/main" val="4273400302"/>
                    </a:ext>
                  </a:extLst>
                </a:gridCol>
                <a:gridCol w="6295697">
                  <a:extLst>
                    <a:ext uri="{9D8B030D-6E8A-4147-A177-3AD203B41FA5}">
                      <a16:colId xmlns:a16="http://schemas.microsoft.com/office/drawing/2014/main" val="1317791970"/>
                    </a:ext>
                  </a:extLst>
                </a:gridCol>
              </a:tblGrid>
              <a:tr h="12960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學習目的</a:t>
                      </a:r>
                      <a:endParaRPr lang="en-US" altLang="zh-TW" sz="2000" b="1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通過學習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齊唱歌曲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《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無盡愛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》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，讓學生增加對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導盲犬的認識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，從而了解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社會在不同方面都需要動物的協助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，並培養學生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關愛和尊重動物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的態度</a:t>
                      </a:r>
                      <a:endParaRPr lang="en-US" altLang="zh-TW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2345107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u="none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學習重點</a:t>
                      </a:r>
                      <a:endParaRPr lang="en-US" altLang="zh-TW" sz="2000" b="1" u="none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準確地齊唱歌曲</a:t>
                      </a:r>
                      <a:r>
                        <a:rPr lang="en-US" altLang="zh-TW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《</a:t>
                      </a: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無盡愛</a:t>
                      </a:r>
                      <a:r>
                        <a:rPr lang="en-US" altLang="zh-TW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》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表達對歌曲內容的感受</a:t>
                      </a:r>
                      <a:endParaRPr lang="en-US" altLang="zh-TW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音樂元素，例如節奏、旋律、力度等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810595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態度的培育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同理心、尊重他人、承擔精神、責任感、珍惜生命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1528862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發展的技能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聆聽技巧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演繹歌曲的能力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1254460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B4225E8C-E47E-4E3D-99E0-658BCCFE9F67}"/>
              </a:ext>
            </a:extLst>
          </p:cNvPr>
          <p:cNvSpPr txBox="1"/>
          <p:nvPr/>
        </p:nvSpPr>
        <p:spPr>
          <a:xfrm>
            <a:off x="479414" y="5985885"/>
            <a:ext cx="551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本學與教材料根據香港電影</a:t>
            </a:r>
            <a:r>
              <a:rPr lang="en-US" altLang="zh-TW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《</a:t>
            </a:r>
            <a:r>
              <a:rPr lang="zh-TW" altLang="en-US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小</a:t>
            </a:r>
            <a:r>
              <a:rPr lang="en-US" altLang="zh-TW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Q》</a:t>
            </a:r>
            <a:r>
              <a:rPr lang="zh-TW" altLang="en-US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的主題曲</a:t>
            </a:r>
            <a:r>
              <a:rPr lang="en-US" altLang="zh-TW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《</a:t>
            </a:r>
            <a:r>
              <a:rPr lang="zh-TW" altLang="en-US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無盡愛</a:t>
            </a:r>
            <a:r>
              <a:rPr lang="en-US" altLang="zh-TW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》</a:t>
            </a:r>
            <a:r>
              <a:rPr lang="zh-TW" altLang="en-US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而設計。</a:t>
            </a:r>
            <a:endParaRPr lang="en-US" altLang="zh-TW" sz="14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r>
              <a:rPr lang="zh-TW" altLang="en-US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教師可調適和彈性運用本學與教材料及教學步驟。</a:t>
            </a:r>
          </a:p>
        </p:txBody>
      </p:sp>
      <p:grpSp>
        <p:nvGrpSpPr>
          <p:cNvPr id="7" name="群組 6"/>
          <p:cNvGrpSpPr/>
          <p:nvPr/>
        </p:nvGrpSpPr>
        <p:grpSpPr>
          <a:xfrm rot="19542108" flipH="1">
            <a:off x="7544558" y="5442431"/>
            <a:ext cx="1449031" cy="838463"/>
            <a:chOff x="4391996" y="2365975"/>
            <a:chExt cx="1978494" cy="1144830"/>
          </a:xfrm>
        </p:grpSpPr>
        <p:sp>
          <p:nvSpPr>
            <p:cNvPr id="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87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accent2"/>
                </a:solidFill>
              </a:rPr>
              <a:t>認識導盲犬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372777"/>
            <a:ext cx="8079415" cy="4862559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sz="2400" dirty="0" smtClean="0"/>
              <a:t>在街道上，你有</a:t>
            </a:r>
            <a:r>
              <a:rPr lang="zh-TW" altLang="en-US" sz="2400" dirty="0"/>
              <a:t>見</a:t>
            </a:r>
            <a:r>
              <a:rPr lang="zh-TW" altLang="en-US" sz="2400" dirty="0" smtClean="0"/>
              <a:t>過佩戴「</a:t>
            </a:r>
            <a:r>
              <a:rPr lang="zh-TW" altLang="en-US" sz="2400" dirty="0"/>
              <a:t>導盲鞍</a:t>
            </a:r>
            <a:r>
              <a:rPr lang="zh-TW" altLang="en-US" sz="2400" dirty="0" smtClean="0"/>
              <a:t>」的狗隻嗎？</a:t>
            </a:r>
            <a:endParaRPr lang="en-US" altLang="zh-TW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en-US" altLang="zh-TW" sz="2400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endParaRPr lang="en-US" altLang="zh-TW" sz="2400" dirty="0" smtClean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endParaRPr lang="en-US" altLang="zh-TW" sz="2400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endParaRPr lang="en-US" altLang="zh-TW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zh-TW" alt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E1DBE3-437E-E842-AD90-BD158C91BFA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461463">
            <a:off x="8363687" y="920185"/>
            <a:ext cx="303327" cy="64457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49FAD27F-CEA2-0C46-8D00-845E6AF8A6F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700000">
            <a:off x="757439" y="5757831"/>
            <a:ext cx="365068" cy="51441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1632078" y="2334095"/>
            <a:ext cx="2939922" cy="2939922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7" r="11477"/>
          <a:stretch/>
        </p:blipFill>
        <p:spPr>
          <a:xfrm>
            <a:off x="4853014" y="2332817"/>
            <a:ext cx="2941200" cy="2941200"/>
          </a:xfrm>
          <a:prstGeom prst="rect">
            <a:avLst/>
          </a:prstGeom>
        </p:spPr>
      </p:pic>
      <p:cxnSp>
        <p:nvCxnSpPr>
          <p:cNvPr id="19" name="直線單箭頭接點 18"/>
          <p:cNvCxnSpPr/>
          <p:nvPr/>
        </p:nvCxnSpPr>
        <p:spPr>
          <a:xfrm flipH="1">
            <a:off x="3546389" y="1828800"/>
            <a:ext cx="1417836" cy="951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7021074" y="5065845"/>
            <a:ext cx="878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© </a:t>
            </a:r>
            <a:r>
              <a:rPr kumimoji="0" lang="en-US" altLang="zh-TW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HKSEDS</a:t>
            </a:r>
            <a:endParaRPr kumimoji="0" lang="zh-HK" alt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793157" y="5063512"/>
            <a:ext cx="878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© </a:t>
            </a:r>
            <a:r>
              <a:rPr kumimoji="0" lang="en-US" altLang="zh-TW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HKSEDS</a:t>
            </a:r>
            <a:endParaRPr kumimoji="0" lang="zh-HK" alt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703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3152" y="1051560"/>
            <a:ext cx="8924543" cy="580643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altLang="zh-TW" sz="2400" dirty="0" smtClean="0"/>
              <a:t>   </a:t>
            </a:r>
            <a:r>
              <a:rPr lang="zh-TW" altLang="en-US" sz="2400" dirty="0" smtClean="0"/>
              <a:t>  </a:t>
            </a:r>
            <a:r>
              <a:rPr lang="en-US" altLang="zh-TW" sz="2400" dirty="0" smtClean="0"/>
              <a:t>2.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930" y="1298654"/>
            <a:ext cx="2980673" cy="4467520"/>
          </a:xfrm>
          <a:prstGeom prst="rect">
            <a:avLst/>
          </a:prstGeom>
        </p:spPr>
      </p:pic>
      <p:sp>
        <p:nvSpPr>
          <p:cNvPr id="17" name="橢圓形圖說文字 16"/>
          <p:cNvSpPr/>
          <p:nvPr/>
        </p:nvSpPr>
        <p:spPr>
          <a:xfrm>
            <a:off x="569295" y="1051560"/>
            <a:ext cx="5185716" cy="3980355"/>
          </a:xfrm>
          <a:prstGeom prst="wedgeEllipseCallout">
            <a:avLst>
              <a:gd name="adj1" fmla="val 61942"/>
              <a:gd name="adj2" fmla="val -945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我是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Yoyo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，是一隻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導盲犬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，我的主人是一位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障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人士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。你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知道我的工作是甚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麼嗎？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HK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3767809" y="6262879"/>
            <a:ext cx="5040254" cy="489194"/>
            <a:chOff x="3543534" y="6066128"/>
            <a:chExt cx="5040254" cy="489194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3529275" y="6080387"/>
              <a:ext cx="489194" cy="460676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4292538" y="6080387"/>
              <a:ext cx="489194" cy="460676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055801" y="6080387"/>
              <a:ext cx="489194" cy="460676"/>
            </a:xfrm>
            <a:prstGeom prst="rect">
              <a:avLst/>
            </a:prstGeom>
          </p:spPr>
        </p:pic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819064" y="6080387"/>
              <a:ext cx="489194" cy="460676"/>
            </a:xfrm>
            <a:prstGeom prst="rect">
              <a:avLst/>
            </a:prstGeom>
          </p:spPr>
        </p:pic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6582327" y="6080387"/>
              <a:ext cx="489194" cy="460676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7345590" y="6080387"/>
              <a:ext cx="489194" cy="460676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8108853" y="6080387"/>
              <a:ext cx="489194" cy="460676"/>
            </a:xfrm>
            <a:prstGeom prst="rect">
              <a:avLst/>
            </a:prstGeom>
          </p:spPr>
        </p:pic>
      </p:grp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460687" y="199317"/>
            <a:ext cx="7886700" cy="993411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accent2"/>
                </a:solidFill>
              </a:rPr>
              <a:t>認識導盲犬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8003178" y="5376667"/>
            <a:ext cx="848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© </a:t>
            </a:r>
            <a:r>
              <a:rPr kumimoji="0" lang="en-US" altLang="zh-TW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HKSEDS</a:t>
            </a:r>
            <a:endParaRPr kumimoji="0" lang="zh-HK" alt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0697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372777"/>
            <a:ext cx="7886700" cy="3209076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zh-TW" altLang="en-US" dirty="0" smtClean="0"/>
              <a:t>你</a:t>
            </a:r>
            <a:r>
              <a:rPr lang="zh-TW" altLang="en-US" dirty="0"/>
              <a:t>有看過電影</a:t>
            </a:r>
            <a:r>
              <a:rPr lang="en-US" altLang="zh-TW" dirty="0"/>
              <a:t>《</a:t>
            </a:r>
            <a:r>
              <a:rPr lang="zh-TW" altLang="en-US" dirty="0"/>
              <a:t>小</a:t>
            </a:r>
            <a:r>
              <a:rPr lang="en-US" altLang="zh-TW" dirty="0"/>
              <a:t>Q》</a:t>
            </a:r>
            <a:r>
              <a:rPr lang="zh-TW" altLang="en-US" dirty="0"/>
              <a:t>嗎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zh-TW" altLang="en-US" dirty="0" smtClean="0"/>
              <a:t>       如</a:t>
            </a:r>
            <a:r>
              <a:rPr lang="zh-TW" altLang="en-US" dirty="0"/>
              <a:t>有，分享你最深刻的電影情節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altLang="zh-TW" dirty="0"/>
              <a:t> </a:t>
            </a:r>
            <a:r>
              <a:rPr lang="en-US" altLang="zh-TW" dirty="0" smtClean="0"/>
              <a:t>      </a:t>
            </a:r>
            <a:r>
              <a:rPr lang="zh-TW" altLang="en-US" dirty="0" smtClean="0"/>
              <a:t>如</a:t>
            </a:r>
            <a:r>
              <a:rPr lang="zh-TW" altLang="en-US" dirty="0"/>
              <a:t>沒有</a:t>
            </a:r>
            <a:r>
              <a:rPr lang="zh-TW" altLang="en-US" dirty="0" smtClean="0"/>
              <a:t>，可</a:t>
            </a:r>
            <a:r>
              <a:rPr lang="zh-TW" altLang="en-US" dirty="0"/>
              <a:t>到網上搜尋相關資料。</a:t>
            </a:r>
          </a:p>
          <a:p>
            <a:pPr marL="0" indent="0">
              <a:buNone/>
            </a:pPr>
            <a:endParaRPr lang="zh-HK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3636447" y="5990739"/>
            <a:ext cx="5040254" cy="489194"/>
            <a:chOff x="3543534" y="6066128"/>
            <a:chExt cx="5040254" cy="489194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3529275" y="6080387"/>
              <a:ext cx="489194" cy="460676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4292538" y="6080387"/>
              <a:ext cx="489194" cy="460676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055801" y="6080387"/>
              <a:ext cx="489194" cy="460676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819064" y="6080387"/>
              <a:ext cx="489194" cy="460676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6582327" y="6080387"/>
              <a:ext cx="489194" cy="460676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7345590" y="6080387"/>
              <a:ext cx="489194" cy="460676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8108853" y="6080387"/>
              <a:ext cx="489194" cy="460676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 flipH="1">
            <a:off x="7384228" y="1120008"/>
            <a:ext cx="1449031" cy="838463"/>
            <a:chOff x="4391996" y="2365975"/>
            <a:chExt cx="1978494" cy="1144830"/>
          </a:xfrm>
        </p:grpSpPr>
        <p:sp>
          <p:nvSpPr>
            <p:cNvPr id="14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19" name="內容版面配置區 2"/>
          <p:cNvSpPr txBox="1">
            <a:spLocks/>
          </p:cNvSpPr>
          <p:nvPr/>
        </p:nvSpPr>
        <p:spPr>
          <a:xfrm>
            <a:off x="966073" y="2781662"/>
            <a:ext cx="7480290" cy="180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zh-HK" altLang="en-US" dirty="0"/>
          </a:p>
        </p:txBody>
      </p:sp>
      <p:sp>
        <p:nvSpPr>
          <p:cNvPr id="20" name="標題 1"/>
          <p:cNvSpPr>
            <a:spLocks noGrp="1"/>
          </p:cNvSpPr>
          <p:nvPr>
            <p:ph type="title"/>
          </p:nvPr>
        </p:nvSpPr>
        <p:spPr>
          <a:xfrm>
            <a:off x="628650" y="260618"/>
            <a:ext cx="7886700" cy="993411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2"/>
                </a:solidFill>
              </a:rPr>
              <a:t>電影</a:t>
            </a:r>
            <a:r>
              <a:rPr lang="en-US" altLang="zh-TW" b="1" dirty="0">
                <a:solidFill>
                  <a:schemeClr val="accent2"/>
                </a:solidFill>
              </a:rPr>
              <a:t>《</a:t>
            </a:r>
            <a:r>
              <a:rPr lang="zh-TW" altLang="en-US" b="1" dirty="0">
                <a:solidFill>
                  <a:schemeClr val="accent2"/>
                </a:solidFill>
              </a:rPr>
              <a:t>小</a:t>
            </a:r>
            <a:r>
              <a:rPr lang="en-US" altLang="zh-TW" b="1" dirty="0">
                <a:solidFill>
                  <a:schemeClr val="accent2"/>
                </a:solidFill>
              </a:rPr>
              <a:t>Q》</a:t>
            </a:r>
            <a:r>
              <a:rPr lang="zh-TW" altLang="en-US" b="1" dirty="0">
                <a:solidFill>
                  <a:schemeClr val="accent2"/>
                </a:solidFill>
              </a:rPr>
              <a:t>主題曲</a:t>
            </a:r>
            <a:r>
              <a:rPr lang="en-US" altLang="zh-TW" b="1" dirty="0">
                <a:solidFill>
                  <a:schemeClr val="accent2"/>
                </a:solidFill>
              </a:rPr>
              <a:t>《</a:t>
            </a:r>
            <a:r>
              <a:rPr lang="zh-TW" altLang="en-US" b="1" dirty="0">
                <a:solidFill>
                  <a:schemeClr val="accent2"/>
                </a:solidFill>
              </a:rPr>
              <a:t>無盡愛</a:t>
            </a:r>
            <a:r>
              <a:rPr lang="en-US" altLang="zh-TW" b="1" dirty="0">
                <a:solidFill>
                  <a:schemeClr val="accent2"/>
                </a:solidFill>
              </a:rPr>
              <a:t>》</a:t>
            </a:r>
            <a:r>
              <a:rPr lang="zh-TW" altLang="en-US" b="1" dirty="0">
                <a:solidFill>
                  <a:schemeClr val="accent2"/>
                </a:solidFill>
              </a:rPr>
              <a:t>的背景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156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213307"/>
            <a:ext cx="7955138" cy="543296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zh-TW" altLang="en-US" b="1" dirty="0"/>
              <a:t>歌曲</a:t>
            </a:r>
            <a:r>
              <a:rPr lang="en-US" altLang="zh-TW" b="1" dirty="0"/>
              <a:t>《</a:t>
            </a:r>
            <a:r>
              <a:rPr lang="zh-TW" altLang="en-US" b="1" dirty="0"/>
              <a:t>無盡愛</a:t>
            </a:r>
            <a:r>
              <a:rPr lang="en-US" altLang="zh-TW" b="1" dirty="0"/>
              <a:t>》</a:t>
            </a:r>
            <a:r>
              <a:rPr lang="zh-TW" altLang="en-US" b="1" dirty="0"/>
              <a:t>（作曲：盧冠廷　作詞：唐書琛）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sz="2400" dirty="0"/>
              <a:t>聆聽歌曲，注意歌曲中音樂元素的運用，例如</a:t>
            </a:r>
            <a:r>
              <a:rPr lang="zh-TW" altLang="en-US" sz="2400" b="1" dirty="0"/>
              <a:t>節奏、旋律動向、力度</a:t>
            </a:r>
            <a:r>
              <a:rPr lang="zh-TW" altLang="en-US" sz="2400" dirty="0"/>
              <a:t>等，並根據其音樂元素分享個人感受。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sz="2400" dirty="0"/>
              <a:t>教師講解歌曲內容，讓學生</a:t>
            </a:r>
            <a:r>
              <a:rPr lang="zh-TW" altLang="en-US" sz="2400" b="1" dirty="0"/>
              <a:t>了解歌詞的意思</a:t>
            </a:r>
            <a:r>
              <a:rPr lang="zh-TW" altLang="en-US" sz="2400" dirty="0"/>
              <a:t>，並指導學生</a:t>
            </a:r>
            <a:r>
              <a:rPr lang="zh-TW" altLang="en-US" sz="2400" b="1" dirty="0"/>
              <a:t>按節奏朗讀歌詞</a:t>
            </a:r>
            <a:r>
              <a:rPr lang="zh-TW" altLang="en-US" sz="2400" dirty="0"/>
              <a:t>。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sz="2400" dirty="0"/>
              <a:t>齊唱歌曲，並於演唱時，注意</a:t>
            </a:r>
            <a:r>
              <a:rPr lang="zh-TW" altLang="en-US" sz="2400" b="1" dirty="0"/>
              <a:t>音準、歌曲力度的變化</a:t>
            </a:r>
            <a:r>
              <a:rPr lang="zh-TW" altLang="en-US" sz="2400" dirty="0"/>
              <a:t>，以及</a:t>
            </a:r>
            <a:r>
              <a:rPr lang="zh-TW" altLang="en-US" sz="2400" b="1" dirty="0"/>
              <a:t>保持穩定的速度</a:t>
            </a:r>
            <a:r>
              <a:rPr lang="zh-TW" altLang="en-US" sz="2400" dirty="0"/>
              <a:t>等。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endParaRPr lang="zh-TW" altLang="en-US" b="1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</a:rPr>
              <a:t>活動一：聆聽及齊唱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AC8272F-B468-F14E-9331-3C4ECA73EA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700000">
            <a:off x="611319" y="5898943"/>
            <a:ext cx="323000" cy="612000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D5A472B0-F6CB-974A-B78D-B1DEB6D3582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80514">
            <a:off x="8363687" y="553957"/>
            <a:ext cx="303327" cy="644570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 rot="10800000">
            <a:off x="3543534" y="6066128"/>
            <a:ext cx="5040254" cy="489194"/>
            <a:chOff x="3543534" y="6066128"/>
            <a:chExt cx="5040254" cy="489194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3529275" y="6080387"/>
              <a:ext cx="489194" cy="460676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4292538" y="6080387"/>
              <a:ext cx="489194" cy="460676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055801" y="6080387"/>
              <a:ext cx="489194" cy="460676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819064" y="6080387"/>
              <a:ext cx="489194" cy="460676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6582327" y="6080387"/>
              <a:ext cx="489194" cy="460676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7345590" y="6080387"/>
              <a:ext cx="489194" cy="460676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8108853" y="6080387"/>
              <a:ext cx="489194" cy="4606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652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213307"/>
            <a:ext cx="7886700" cy="543296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zh-TW" altLang="en-US" b="1" dirty="0"/>
              <a:t>歌曲</a:t>
            </a:r>
            <a:r>
              <a:rPr lang="en-US" altLang="zh-TW" b="1" dirty="0"/>
              <a:t>《</a:t>
            </a:r>
            <a:r>
              <a:rPr lang="zh-TW" altLang="en-US" b="1" dirty="0"/>
              <a:t>無盡愛</a:t>
            </a:r>
            <a:r>
              <a:rPr lang="en-US" altLang="zh-TW" b="1" dirty="0"/>
              <a:t>》</a:t>
            </a:r>
            <a:r>
              <a:rPr lang="zh-TW" altLang="en-US" b="1" dirty="0"/>
              <a:t>（作曲：盧冠廷　作詞：唐書琛）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sz="2400" dirty="0"/>
              <a:t>教師引導學生為副歌設計簡單動作，表達歌詞的意思及／或歌曲的氣氛。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sz="2400" dirty="0"/>
              <a:t>分組演出，學生根據既定的準則評賞同儕的創作和演出。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</a:rPr>
              <a:t>活動二：創作及評賞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1927DA0-4CE8-824A-ADC7-5FB889FA54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900000">
            <a:off x="5047205" y="329910"/>
            <a:ext cx="607708" cy="548897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3543534" y="6066128"/>
            <a:ext cx="5040254" cy="489194"/>
            <a:chOff x="3543534" y="6066128"/>
            <a:chExt cx="5040254" cy="489194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3529275" y="6080387"/>
              <a:ext cx="489194" cy="460676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4292538" y="6080387"/>
              <a:ext cx="489194" cy="460676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055801" y="6080387"/>
              <a:ext cx="489194" cy="460676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819064" y="6080387"/>
              <a:ext cx="489194" cy="460676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6582327" y="6080387"/>
              <a:ext cx="489194" cy="460676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7345590" y="6080387"/>
              <a:ext cx="489194" cy="460676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8108853" y="6080387"/>
              <a:ext cx="489194" cy="4606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465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394071"/>
            <a:ext cx="7886700" cy="543296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zh-TW" altLang="en-US" sz="2400" b="1" dirty="0"/>
              <a:t>教師可與學生討論以下問題：</a:t>
            </a:r>
            <a:endParaRPr lang="en-HK" altLang="zh-TW" sz="2400" b="1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sz="2400" dirty="0"/>
              <a:t>你會怎樣形容這首歌曲的氣氛？分享你對歌曲的感受，並利用音樂詞彙，描述歌曲副歌部分的特色。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sz="2400" dirty="0"/>
              <a:t>副歌的歌詞「謝謝你今生扶持著我</a:t>
            </a:r>
            <a:r>
              <a:rPr lang="en-US" altLang="zh-TW" sz="2400" dirty="0"/>
              <a:t>…… </a:t>
            </a:r>
            <a:r>
              <a:rPr lang="zh-TW" altLang="en-US" sz="2400" dirty="0"/>
              <a:t>在我孤獨時輕輕親親我」當中的「你」是指誰？為何要向「你」表示謝意？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sz="2400" dirty="0"/>
              <a:t>在網上搜尋及觀看</a:t>
            </a:r>
            <a:r>
              <a:rPr lang="en-US" altLang="zh-TW" sz="2400" dirty="0"/>
              <a:t>《</a:t>
            </a:r>
            <a:r>
              <a:rPr lang="zh-TW" altLang="en-US" sz="2400" dirty="0"/>
              <a:t>無盡愛</a:t>
            </a:r>
            <a:r>
              <a:rPr lang="en-US" altLang="zh-TW" sz="2400" dirty="0"/>
              <a:t>》</a:t>
            </a:r>
            <a:r>
              <a:rPr lang="zh-TW" altLang="en-US" sz="2400" dirty="0"/>
              <a:t>的音樂錄像，描述片中視障人士對導盲犬的態度，以及其改變的原因。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</a:rPr>
              <a:t>延伸活動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D5A472B0-F6CB-974A-B78D-B1DEB6D3582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80514">
            <a:off x="8363686" y="435038"/>
            <a:ext cx="303327" cy="644570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 rot="20760406" flipH="1">
            <a:off x="7291907" y="5619807"/>
            <a:ext cx="1449031" cy="838463"/>
            <a:chOff x="4391996" y="2365975"/>
            <a:chExt cx="1978494" cy="1144830"/>
          </a:xfrm>
        </p:grpSpPr>
        <p:sp>
          <p:nvSpPr>
            <p:cNvPr id="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pic>
        <p:nvPicPr>
          <p:cNvPr id="14" name="Picture 3">
            <a:extLst>
              <a:ext uri="{FF2B5EF4-FFF2-40B4-BE49-F238E27FC236}">
                <a16:creationId xmlns:a16="http://schemas.microsoft.com/office/drawing/2014/main" id="{C2B67039-B496-0B47-BCDC-0D97A9EE53D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69407">
            <a:off x="666499" y="6073308"/>
            <a:ext cx="3175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1416" y="1247044"/>
            <a:ext cx="7886700" cy="5432967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 startAt="4"/>
            </a:pPr>
            <a:r>
              <a:rPr lang="zh-TW" altLang="en-US" sz="2400" dirty="0"/>
              <a:t>導盲犬如何在日常生活中幫助視障人士？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 startAt="4"/>
            </a:pPr>
            <a:r>
              <a:rPr lang="zh-TW" altLang="en-US" sz="2400" dirty="0"/>
              <a:t>若在街上遇到導盲犬，我們應注意甚麼？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 startAt="4"/>
            </a:pPr>
            <a:r>
              <a:rPr lang="zh-TW" altLang="en-US" sz="2400" dirty="0"/>
              <a:t>除了導盲犬，動物還可扮演甚麼角色，幫助社會及有需要人士？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 startAt="4"/>
            </a:pPr>
            <a:r>
              <a:rPr lang="zh-TW" altLang="en-US" sz="2400" dirty="0"/>
              <a:t>從對導盲犬的照顧，我們應如何看待動物的生命？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</a:rPr>
              <a:t>延伸活動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D5A472B0-F6CB-974A-B78D-B1DEB6D3582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80514">
            <a:off x="8363686" y="435038"/>
            <a:ext cx="303327" cy="644570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C2B67039-B496-0B47-BCDC-0D97A9EE53D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69407">
            <a:off x="666499" y="6073308"/>
            <a:ext cx="317500" cy="3429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1814" y="4225145"/>
            <a:ext cx="2963162" cy="2225331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6"/>
          <a:srcRect t="29077"/>
          <a:stretch/>
        </p:blipFill>
        <p:spPr>
          <a:xfrm>
            <a:off x="6819512" y="4133853"/>
            <a:ext cx="1581293" cy="2407913"/>
          </a:xfrm>
          <a:prstGeom prst="rect">
            <a:avLst/>
          </a:prstGeom>
        </p:spPr>
      </p:pic>
      <p:sp>
        <p:nvSpPr>
          <p:cNvPr id="15" name="矩形圖說文字 14"/>
          <p:cNvSpPr/>
          <p:nvPr/>
        </p:nvSpPr>
        <p:spPr>
          <a:xfrm>
            <a:off x="4397829" y="4528457"/>
            <a:ext cx="2308830" cy="493248"/>
          </a:xfrm>
          <a:prstGeom prst="wedgeRectCallout">
            <a:avLst>
              <a:gd name="adj1" fmla="val 64730"/>
              <a:gd name="adj2" fmla="val -4329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>
                <a:solidFill>
                  <a:schemeClr val="tx1"/>
                </a:solidFill>
              </a:rPr>
              <a:t> 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我正在接受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訓練！</a:t>
            </a:r>
            <a:endParaRPr lang="zh-HK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646439" y="6333635"/>
            <a:ext cx="878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© </a:t>
            </a:r>
            <a:r>
              <a:rPr kumimoji="0" lang="en-US" altLang="zh-TW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HKSEDS</a:t>
            </a:r>
            <a:endParaRPr kumimoji="0" lang="zh-HK" alt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519726" y="6244758"/>
            <a:ext cx="878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© </a:t>
            </a:r>
            <a:r>
              <a:rPr kumimoji="0" lang="en-US" altLang="zh-TW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HKSEDS</a:t>
            </a:r>
            <a:endParaRPr kumimoji="0" lang="zh-HK" alt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0208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1651</Words>
  <Application>Microsoft Office PowerPoint</Application>
  <PresentationFormat>如螢幕大小 (4:3)</PresentationFormat>
  <Paragraphs>134</Paragraphs>
  <Slides>11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8" baseType="lpstr">
      <vt:lpstr>Mingliu</vt:lpstr>
      <vt:lpstr>微軟正黑體</vt:lpstr>
      <vt:lpstr>新細明體</vt:lpstr>
      <vt:lpstr>Arial</vt:lpstr>
      <vt:lpstr>Calibri</vt:lpstr>
      <vt:lpstr>Wingdings</vt:lpstr>
      <vt:lpstr>Office 佈景主題</vt:lpstr>
      <vt:lpstr>愛護動物．認識導盲犬</vt:lpstr>
      <vt:lpstr>課題　　：　愛護動物．認識導盲犬 學習階段：　第一學習階段（初小）</vt:lpstr>
      <vt:lpstr>認識導盲犬</vt:lpstr>
      <vt:lpstr>認識導盲犬</vt:lpstr>
      <vt:lpstr>電影《小Q》主題曲《無盡愛》的背景</vt:lpstr>
      <vt:lpstr>活動一：聆聽及齊唱</vt:lpstr>
      <vt:lpstr>活動二：創作及評賞</vt:lpstr>
      <vt:lpstr>延伸活動</vt:lpstr>
      <vt:lpstr>延伸活動</vt:lpstr>
      <vt:lpstr>總結</vt:lpstr>
      <vt:lpstr>參考資料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/>
  <cp:lastModifiedBy/>
  <cp:revision>147</cp:revision>
  <dcterms:created xsi:type="dcterms:W3CDTF">2021-07-20T09:53:18Z</dcterms:created>
  <dcterms:modified xsi:type="dcterms:W3CDTF">2021-10-06T07:02:46Z</dcterms:modified>
</cp:coreProperties>
</file>