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1"/>
  </p:notesMasterIdLst>
  <p:sldIdLst>
    <p:sldId id="256" r:id="rId2"/>
    <p:sldId id="262" r:id="rId3"/>
    <p:sldId id="259" r:id="rId4"/>
    <p:sldId id="264" r:id="rId5"/>
    <p:sldId id="258" r:id="rId6"/>
    <p:sldId id="266" r:id="rId7"/>
    <p:sldId id="265" r:id="rId8"/>
    <p:sldId id="267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A537"/>
    <a:srgbClr val="6BAA41"/>
    <a:srgbClr val="44C1A3"/>
    <a:srgbClr val="51C3F9"/>
    <a:srgbClr val="4D6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0" autoAdjust="0"/>
    <p:restoredTop sz="93792" autoAdjust="0"/>
  </p:normalViewPr>
  <p:slideViewPr>
    <p:cSldViewPr snapToGrid="0">
      <p:cViewPr varScale="1">
        <p:scale>
          <a:sx n="108" d="100"/>
          <a:sy n="108" d="100"/>
        </p:scale>
        <p:origin x="141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C2C0C-C47B-4D0A-9733-1507235E746D}" type="datetimeFigureOut">
              <a:rPr lang="zh-HK" altLang="en-US" smtClean="0"/>
              <a:t>6/10/2021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3AB46-BF75-4C86-8823-6C4AFD37C8B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7159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3AB46-BF75-4C86-8823-6C4AFD37C8B5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7500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F7870-0431-4095-A5FC-C5D2AF929B77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72057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6/10/2021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506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6/10/2021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1682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6/10/2021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72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618"/>
            <a:ext cx="7886700" cy="993411"/>
          </a:xfrm>
        </p:spPr>
        <p:txBody>
          <a:bodyPr>
            <a:normAutofit/>
          </a:bodyPr>
          <a:lstStyle>
            <a:lvl1pPr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2777"/>
            <a:ext cx="7886700" cy="4862559"/>
          </a:xfr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6/10/2021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713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6/10/2021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1574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6/10/2021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3382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6/10/2021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3973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6/10/2021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729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6/10/2021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8049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6/10/2021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269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6/10/2021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670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AD9A3-4AEF-4749-AC85-1040ED96CF5B}" type="datetimeFigureOut">
              <a:rPr lang="zh-HK" altLang="en-US" smtClean="0"/>
              <a:t>6/10/2021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602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microsoft.com/office/2007/relationships/hdphoto" Target="../media/hdphoto3.wdp"/><Relationship Id="rId12" Type="http://schemas.openxmlformats.org/officeDocument/2006/relationships/image" Target="../media/image12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hyperlink" Target="http://www.edb.gov.hk/tc/curriculum-development/4-key-tasks/moral-civic/l_and_t/life_education/animal_protection.html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://www.edb.gov.hk/tc/curriculum-development/kla/arts-edu/student-activities/gala-musica/scw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513637" y="2124355"/>
            <a:ext cx="6116727" cy="2609291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4D671B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45726" y="2872624"/>
            <a:ext cx="4452551" cy="1112752"/>
          </a:xfrm>
        </p:spPr>
        <p:txBody>
          <a:bodyPr/>
          <a:lstStyle/>
          <a:p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動物嘉年華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02077" y="1249063"/>
            <a:ext cx="5044645" cy="432722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第二學習階段（高小）適用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3146854" y="816341"/>
            <a:ext cx="3155092" cy="432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音樂科學與教材料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2049678" y="5451896"/>
            <a:ext cx="5044645" cy="911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藝術教育組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副標題 2"/>
          <p:cNvSpPr txBox="1">
            <a:spLocks/>
          </p:cNvSpPr>
          <p:nvPr/>
        </p:nvSpPr>
        <p:spPr>
          <a:xfrm>
            <a:off x="3593978" y="6297000"/>
            <a:ext cx="1956043" cy="460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2021 </a:t>
            </a:r>
            <a:r>
              <a:rPr lang="zh-TW" altLang="en-US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 </a:t>
            </a:r>
            <a:r>
              <a:rPr lang="en-US" altLang="zh-TW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 </a:t>
            </a:r>
            <a:r>
              <a:rPr lang="zh-TW" altLang="en-US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endParaRPr lang="zh-HK" altLang="en-US" sz="16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39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9413" y="745253"/>
            <a:ext cx="8019287" cy="873511"/>
          </a:xfrm>
        </p:spPr>
        <p:txBody>
          <a:bodyPr anchor="ctr">
            <a:normAutofit/>
          </a:bodyPr>
          <a:lstStyle/>
          <a:p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課題　　：　動物嘉年華</a:t>
            </a:r>
            <a:r>
              <a:rPr lang="en-US" altLang="zh-TW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學習階段：　第二學習階段（高小）</a:t>
            </a:r>
            <a:endParaRPr lang="zh-TW" altLang="en-US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79413" y="321032"/>
            <a:ext cx="8035937" cy="557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音樂科</a:t>
            </a:r>
            <a:endParaRPr lang="zh-TW" alt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908994"/>
              </p:ext>
            </p:extLst>
          </p:nvPr>
        </p:nvGraphicFramePr>
        <p:xfrm>
          <a:off x="393153" y="1635641"/>
          <a:ext cx="8440296" cy="44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7494">
                  <a:extLst>
                    <a:ext uri="{9D8B030D-6E8A-4147-A177-3AD203B41FA5}">
                      <a16:colId xmlns:a16="http://schemas.microsoft.com/office/drawing/2014/main" val="4273400302"/>
                    </a:ext>
                  </a:extLst>
                </a:gridCol>
                <a:gridCol w="6912802">
                  <a:extLst>
                    <a:ext uri="{9D8B030D-6E8A-4147-A177-3AD203B41FA5}">
                      <a16:colId xmlns:a16="http://schemas.microsoft.com/office/drawing/2014/main" val="1317791970"/>
                    </a:ext>
                  </a:extLst>
                </a:gridCol>
              </a:tblGrid>
              <a:tr h="135644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學習目的</a:t>
                      </a:r>
                      <a:endParaRPr lang="en-US" altLang="zh-TW" sz="2000" b="1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通過聆聽聖桑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《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動物嘉年華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》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及浦羅哥菲夫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《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彼得與狼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》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，讓學生了解作曲家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如何從動物的特徵啟發音樂的創作意念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，並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鼓勵學生多留意身邊的動物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，從而培養學生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關愛和尊重動物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的態度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2345107"/>
                  </a:ext>
                </a:extLst>
              </a:tr>
              <a:tr h="12998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學習重點</a:t>
                      </a:r>
                      <a:endParaRPr lang="en-US" altLang="zh-TW" sz="2000" b="1" u="none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聆聽與動物相關的樂曲，並認識作曲家如何運用不同音樂元素表達動物的特徵</a:t>
                      </a:r>
                      <a:endParaRPr lang="en-US" altLang="zh-TW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運用不同的音樂元素，即興創作與動物相關的音樂或聲響</a:t>
                      </a:r>
                      <a:endParaRPr lang="en-US" altLang="zh-TW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8105958"/>
                  </a:ext>
                </a:extLst>
              </a:tr>
              <a:tr h="69525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態度的培育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同理心、尊重他人、承擔精神、責任感、珍惜生命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528862"/>
                  </a:ext>
                </a:extLst>
              </a:tr>
              <a:tr h="111240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發展的技能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聆聽技巧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即興創作音樂的能力</a:t>
                      </a:r>
                      <a:endParaRPr lang="en-GB" altLang="zh-HK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學習相關的音樂元素，例如節奏、力度、速度等</a:t>
                      </a:r>
                      <a:endParaRPr lang="en-US" altLang="zh-TW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1254460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B4225E8C-E47E-4E3D-99E0-658BCCFE9F67}"/>
              </a:ext>
            </a:extLst>
          </p:cNvPr>
          <p:cNvSpPr txBox="1"/>
          <p:nvPr/>
        </p:nvSpPr>
        <p:spPr>
          <a:xfrm>
            <a:off x="479414" y="6145542"/>
            <a:ext cx="7007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本學與教材料根據聖桑</a:t>
            </a:r>
            <a:r>
              <a:rPr lang="en-US" altLang="zh-TW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《</a:t>
            </a:r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動物嘉年華</a:t>
            </a:r>
            <a:r>
              <a:rPr lang="en-US" altLang="zh-TW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》</a:t>
            </a:r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及浦羅哥菲夫</a:t>
            </a:r>
            <a:r>
              <a:rPr lang="en-US" altLang="zh-TW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《</a:t>
            </a:r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彼得與狼</a:t>
            </a:r>
            <a:r>
              <a:rPr lang="en-US" altLang="zh-TW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》</a:t>
            </a:r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而設計。教師可選用其他與動物相關的樂曲（見附錄一），加以調適和彈性運用本</a:t>
            </a:r>
            <a:r>
              <a:rPr lang="zh-TW" altLang="en-US" sz="1400" b="1" cap="all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學與教材料及</a:t>
            </a:r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教學步驟。</a:t>
            </a:r>
            <a:endParaRPr lang="en-US" altLang="zh-TW" sz="14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grpSp>
        <p:nvGrpSpPr>
          <p:cNvPr id="7" name="群組 6"/>
          <p:cNvGrpSpPr/>
          <p:nvPr/>
        </p:nvGrpSpPr>
        <p:grpSpPr>
          <a:xfrm rot="18934478" flipH="1">
            <a:off x="7608609" y="5708032"/>
            <a:ext cx="1449031" cy="838463"/>
            <a:chOff x="4391996" y="2365975"/>
            <a:chExt cx="1978494" cy="1144830"/>
          </a:xfrm>
        </p:grpSpPr>
        <p:sp>
          <p:nvSpPr>
            <p:cNvPr id="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763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4" r="33405" b="36048"/>
          <a:stretch/>
        </p:blipFill>
        <p:spPr>
          <a:xfrm>
            <a:off x="4948770" y="5122274"/>
            <a:ext cx="3566580" cy="16573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活動一：聆聽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聆聽聖桑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動物嘉年華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或浦羅哥菲夫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彼得與狼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的選段，並討論作曲家如何運用不同音樂元素，帶出動物的特徵，例如體型、動作、聲音等。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通過閱讀相關選段的樂譜</a:t>
            </a:r>
            <a:r>
              <a:rPr lang="zh-TW" altLang="en-US" b="1" dirty="0"/>
              <a:t>，教師引導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學生分析當中所運用的音樂元素，如何有效地表達動物的特徵。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E1DBE3-437E-E842-AD90-BD158C91BFA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00000">
            <a:off x="8133777" y="435037"/>
            <a:ext cx="303327" cy="64457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9FAD27F-CEA2-0C46-8D00-845E6AF8A6F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700000">
            <a:off x="757439" y="5757831"/>
            <a:ext cx="365068" cy="51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41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 rot="10800000">
            <a:off x="2778733" y="5307319"/>
            <a:ext cx="1800000" cy="1080000"/>
            <a:chOff x="5131705" y="4554746"/>
            <a:chExt cx="3383645" cy="1908735"/>
          </a:xfrm>
        </p:grpSpPr>
        <p:sp>
          <p:nvSpPr>
            <p:cNvPr id="5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" name="手繪多邊形​​ 5"/>
            <p:cNvSpPr>
              <a:spLocks/>
            </p:cNvSpPr>
            <p:nvPr/>
          </p:nvSpPr>
          <p:spPr bwMode="auto">
            <a:xfrm flipH="1" flipV="1">
              <a:off x="5188880" y="4607883"/>
              <a:ext cx="3251199" cy="1806196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" name="手繪多邊形​​ 5"/>
            <p:cNvSpPr>
              <a:spLocks/>
            </p:cNvSpPr>
            <p:nvPr/>
          </p:nvSpPr>
          <p:spPr bwMode="auto">
            <a:xfrm flipH="1" flipV="1">
              <a:off x="5229467" y="4659491"/>
              <a:ext cx="3181444" cy="1722742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6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rtl="0"/>
              <a:r>
                <a:rPr lang="zh-TW" altLang="en-US" sz="2400" dirty="0">
                  <a:solidFill>
                    <a:srgbClr val="51C3F9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鴨子</a:t>
              </a:r>
            </a:p>
          </p:txBody>
        </p:sp>
      </p:grpSp>
      <p:grpSp>
        <p:nvGrpSpPr>
          <p:cNvPr id="8" name="群組 7"/>
          <p:cNvGrpSpPr/>
          <p:nvPr/>
        </p:nvGrpSpPr>
        <p:grpSpPr>
          <a:xfrm rot="10800000">
            <a:off x="681074" y="4994872"/>
            <a:ext cx="1800000" cy="1080000"/>
            <a:chOff x="5131705" y="4554746"/>
            <a:chExt cx="3383645" cy="1908735"/>
          </a:xfrm>
        </p:grpSpPr>
        <p:sp>
          <p:nvSpPr>
            <p:cNvPr id="9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flipH="1" flipV="1">
              <a:off x="5188880" y="4607883"/>
              <a:ext cx="3251199" cy="1806196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flipH="1" flipV="1">
              <a:off x="5229467" y="4659491"/>
              <a:ext cx="3181444" cy="1722742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6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rtl="0"/>
              <a:r>
                <a:rPr lang="zh-TW" altLang="en-US" sz="2400" dirty="0">
                  <a:solidFill>
                    <a:srgbClr val="51C3F9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小鳥</a:t>
              </a:r>
            </a:p>
          </p:txBody>
        </p:sp>
      </p:grpSp>
      <p:grpSp>
        <p:nvGrpSpPr>
          <p:cNvPr id="12" name="群組 11"/>
          <p:cNvGrpSpPr/>
          <p:nvPr/>
        </p:nvGrpSpPr>
        <p:grpSpPr>
          <a:xfrm rot="10800000">
            <a:off x="4977842" y="5039262"/>
            <a:ext cx="1800000" cy="1080000"/>
            <a:chOff x="5131705" y="4554746"/>
            <a:chExt cx="3383645" cy="1908735"/>
          </a:xfrm>
        </p:grpSpPr>
        <p:sp>
          <p:nvSpPr>
            <p:cNvPr id="13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flipH="1" flipV="1">
              <a:off x="5188879" y="4607884"/>
              <a:ext cx="3251199" cy="180619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flipH="1" flipV="1">
              <a:off x="5229467" y="4659491"/>
              <a:ext cx="3181444" cy="1722742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6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rtl="0"/>
              <a:r>
                <a:rPr lang="zh-TW" altLang="en-US" sz="2400" dirty="0">
                  <a:solidFill>
                    <a:srgbClr val="51C3F9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貓</a:t>
              </a:r>
            </a:p>
          </p:txBody>
        </p:sp>
      </p:grpSp>
      <p:grpSp>
        <p:nvGrpSpPr>
          <p:cNvPr id="17" name="群組 16"/>
          <p:cNvGrpSpPr/>
          <p:nvPr/>
        </p:nvGrpSpPr>
        <p:grpSpPr>
          <a:xfrm rot="10800000">
            <a:off x="6885443" y="4375406"/>
            <a:ext cx="1800000" cy="1080000"/>
            <a:chOff x="5131705" y="4554746"/>
            <a:chExt cx="3383645" cy="1908735"/>
          </a:xfrm>
        </p:grpSpPr>
        <p:sp>
          <p:nvSpPr>
            <p:cNvPr id="18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flipH="1" flipV="1">
              <a:off x="5188879" y="4607884"/>
              <a:ext cx="3251199" cy="180619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flipH="1" flipV="1">
              <a:off x="5229467" y="4659491"/>
              <a:ext cx="3181444" cy="1722742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6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rtl="0"/>
              <a:r>
                <a:rPr lang="zh-TW" altLang="en-US" sz="2400" dirty="0">
                  <a:solidFill>
                    <a:srgbClr val="51C3F9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狼</a:t>
              </a:r>
            </a:p>
          </p:txBody>
        </p:sp>
      </p:grpSp>
      <p:grpSp>
        <p:nvGrpSpPr>
          <p:cNvPr id="21" name="群組 20"/>
          <p:cNvGrpSpPr/>
          <p:nvPr/>
        </p:nvGrpSpPr>
        <p:grpSpPr>
          <a:xfrm rot="10800000">
            <a:off x="3600279" y="3879850"/>
            <a:ext cx="1800000" cy="1080000"/>
            <a:chOff x="5131705" y="4554746"/>
            <a:chExt cx="3383645" cy="1908735"/>
          </a:xfrm>
        </p:grpSpPr>
        <p:sp>
          <p:nvSpPr>
            <p:cNvPr id="22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flipH="1" flipV="1">
              <a:off x="5188879" y="4607884"/>
              <a:ext cx="3251199" cy="180619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flipH="1" flipV="1">
              <a:off x="5229467" y="4659491"/>
              <a:ext cx="3181444" cy="1722742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rtl="0"/>
              <a:r>
                <a:rPr lang="zh-TW" altLang="en-US" sz="2400" dirty="0">
                  <a:solidFill>
                    <a:schemeClr val="accent3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天鵝</a:t>
              </a:r>
            </a:p>
          </p:txBody>
        </p:sp>
      </p:grpSp>
      <p:grpSp>
        <p:nvGrpSpPr>
          <p:cNvPr id="25" name="群組 24"/>
          <p:cNvGrpSpPr/>
          <p:nvPr/>
        </p:nvGrpSpPr>
        <p:grpSpPr>
          <a:xfrm rot="10800000">
            <a:off x="1489561" y="3304870"/>
            <a:ext cx="1800000" cy="1080000"/>
            <a:chOff x="5131705" y="4554746"/>
            <a:chExt cx="3383645" cy="1908735"/>
          </a:xfrm>
        </p:grpSpPr>
        <p:sp>
          <p:nvSpPr>
            <p:cNvPr id="26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flipH="1" flipV="1">
              <a:off x="5188879" y="4607884"/>
              <a:ext cx="3251199" cy="180619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 flipH="1" flipV="1">
              <a:off x="5229467" y="4659491"/>
              <a:ext cx="3181444" cy="1722742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zh-TW" altLang="en-US" sz="2400" dirty="0">
                  <a:solidFill>
                    <a:schemeClr val="accent3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布穀鳥</a:t>
              </a:r>
            </a:p>
          </p:txBody>
        </p:sp>
      </p:grpSp>
      <p:grpSp>
        <p:nvGrpSpPr>
          <p:cNvPr id="29" name="群組 28"/>
          <p:cNvGrpSpPr/>
          <p:nvPr/>
        </p:nvGrpSpPr>
        <p:grpSpPr>
          <a:xfrm rot="10800000">
            <a:off x="6845349" y="2306173"/>
            <a:ext cx="1800000" cy="1080000"/>
            <a:chOff x="5131705" y="4554746"/>
            <a:chExt cx="3383645" cy="1908735"/>
          </a:xfrm>
        </p:grpSpPr>
        <p:sp>
          <p:nvSpPr>
            <p:cNvPr id="30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flipH="1" flipV="1">
              <a:off x="5188879" y="4607884"/>
              <a:ext cx="3251199" cy="180619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flipH="1" flipV="1">
              <a:off x="5262846" y="4659491"/>
              <a:ext cx="3181444" cy="1722741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zh-TW" altLang="en-US" sz="2400" dirty="0">
                  <a:solidFill>
                    <a:schemeClr val="accent3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水族館</a:t>
              </a:r>
            </a:p>
            <a:p>
              <a:pPr lvl="0" algn="ctr"/>
              <a:r>
                <a:rPr lang="zh-TW" altLang="en-US" sz="2400" dirty="0">
                  <a:solidFill>
                    <a:schemeClr val="accent3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內的生物</a:t>
              </a:r>
            </a:p>
          </p:txBody>
        </p:sp>
      </p:grpSp>
      <p:grpSp>
        <p:nvGrpSpPr>
          <p:cNvPr id="33" name="群組 32"/>
          <p:cNvGrpSpPr/>
          <p:nvPr/>
        </p:nvGrpSpPr>
        <p:grpSpPr>
          <a:xfrm rot="10800000">
            <a:off x="4809471" y="2708539"/>
            <a:ext cx="1800000" cy="1080000"/>
            <a:chOff x="5131705" y="4554746"/>
            <a:chExt cx="3383645" cy="1908735"/>
          </a:xfrm>
        </p:grpSpPr>
        <p:sp>
          <p:nvSpPr>
            <p:cNvPr id="34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flipH="1" flipV="1">
              <a:off x="5188879" y="4607884"/>
              <a:ext cx="3251199" cy="180619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flipH="1" flipV="1">
              <a:off x="5229467" y="4659491"/>
              <a:ext cx="3181444" cy="1722742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zh-TW" altLang="en-US" sz="2400" dirty="0">
                  <a:solidFill>
                    <a:schemeClr val="accent3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袋鼠</a:t>
              </a:r>
            </a:p>
          </p:txBody>
        </p:sp>
      </p:grpSp>
      <p:grpSp>
        <p:nvGrpSpPr>
          <p:cNvPr id="37" name="群組 36"/>
          <p:cNvGrpSpPr/>
          <p:nvPr/>
        </p:nvGrpSpPr>
        <p:grpSpPr>
          <a:xfrm rot="10800000">
            <a:off x="2826186" y="1850347"/>
            <a:ext cx="1800000" cy="1080000"/>
            <a:chOff x="5131705" y="4554746"/>
            <a:chExt cx="3383645" cy="1908735"/>
          </a:xfrm>
        </p:grpSpPr>
        <p:sp>
          <p:nvSpPr>
            <p:cNvPr id="38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flipH="1" flipV="1">
              <a:off x="5188879" y="4607884"/>
              <a:ext cx="3251199" cy="180619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flipH="1" flipV="1">
              <a:off x="5229467" y="4659491"/>
              <a:ext cx="3181444" cy="1722742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zh-TW" altLang="en-US" sz="2400" dirty="0">
                  <a:solidFill>
                    <a:schemeClr val="accent3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大象</a:t>
              </a:r>
            </a:p>
          </p:txBody>
        </p:sp>
      </p:grpSp>
      <p:grpSp>
        <p:nvGrpSpPr>
          <p:cNvPr id="41" name="群組 40"/>
          <p:cNvGrpSpPr/>
          <p:nvPr/>
        </p:nvGrpSpPr>
        <p:grpSpPr>
          <a:xfrm rot="10800000">
            <a:off x="439535" y="1979899"/>
            <a:ext cx="1800000" cy="1080000"/>
            <a:chOff x="5131705" y="4554746"/>
            <a:chExt cx="3383645" cy="1908735"/>
          </a:xfrm>
        </p:grpSpPr>
        <p:sp>
          <p:nvSpPr>
            <p:cNvPr id="42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flipH="1" flipV="1">
              <a:off x="5188879" y="4607884"/>
              <a:ext cx="3251199" cy="180619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flipH="1" flipV="1">
              <a:off x="5229467" y="4659491"/>
              <a:ext cx="3181444" cy="1722742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zh-TW" altLang="en-US" sz="2400" dirty="0">
                  <a:solidFill>
                    <a:schemeClr val="accent3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烏龜</a:t>
              </a:r>
            </a:p>
          </p:txBody>
        </p:sp>
      </p:grpSp>
      <p:grpSp>
        <p:nvGrpSpPr>
          <p:cNvPr id="45" name="群組 44"/>
          <p:cNvGrpSpPr/>
          <p:nvPr/>
        </p:nvGrpSpPr>
        <p:grpSpPr>
          <a:xfrm rot="10800000">
            <a:off x="6559678" y="1068347"/>
            <a:ext cx="1800000" cy="1080000"/>
            <a:chOff x="5131705" y="4554746"/>
            <a:chExt cx="3383645" cy="1908735"/>
          </a:xfrm>
        </p:grpSpPr>
        <p:sp>
          <p:nvSpPr>
            <p:cNvPr id="46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flipH="1" flipV="1">
              <a:off x="5188879" y="4607884"/>
              <a:ext cx="3251199" cy="180619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flipH="1" flipV="1">
              <a:off x="5229467" y="4659491"/>
              <a:ext cx="3181444" cy="1722742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zh-TW" altLang="en-US" sz="2400" dirty="0">
                  <a:solidFill>
                    <a:schemeClr val="accent3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野驢</a:t>
              </a:r>
            </a:p>
          </p:txBody>
        </p:sp>
      </p:grpSp>
      <p:grpSp>
        <p:nvGrpSpPr>
          <p:cNvPr id="53" name="群組 52"/>
          <p:cNvGrpSpPr/>
          <p:nvPr/>
        </p:nvGrpSpPr>
        <p:grpSpPr>
          <a:xfrm rot="10800000">
            <a:off x="3984460" y="568789"/>
            <a:ext cx="1800000" cy="1080000"/>
            <a:chOff x="5131705" y="4554746"/>
            <a:chExt cx="3383645" cy="1908735"/>
          </a:xfrm>
        </p:grpSpPr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flipH="1" flipV="1">
              <a:off x="5188879" y="4607884"/>
              <a:ext cx="3251199" cy="180619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flipH="1" flipV="1">
              <a:off x="5229468" y="4659492"/>
              <a:ext cx="3181443" cy="1722741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zh-TW" altLang="en-US" sz="2400" dirty="0">
                  <a:solidFill>
                    <a:schemeClr val="accent3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公雞和</a:t>
              </a:r>
              <a:endParaRPr lang="en-US" altLang="zh-TW" sz="2400" dirty="0">
                <a:solidFill>
                  <a:schemeClr val="accent3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endParaRPr>
            </a:p>
            <a:p>
              <a:pPr lvl="0" algn="ctr"/>
              <a:r>
                <a:rPr lang="zh-TW" altLang="en-US" sz="2400" dirty="0">
                  <a:solidFill>
                    <a:schemeClr val="accent3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母雞</a:t>
              </a:r>
            </a:p>
          </p:txBody>
        </p:sp>
      </p:grpSp>
      <p:grpSp>
        <p:nvGrpSpPr>
          <p:cNvPr id="57" name="群組 56"/>
          <p:cNvGrpSpPr/>
          <p:nvPr/>
        </p:nvGrpSpPr>
        <p:grpSpPr>
          <a:xfrm rot="10800000">
            <a:off x="1282928" y="588989"/>
            <a:ext cx="1800000" cy="1080000"/>
            <a:chOff x="5131705" y="4554746"/>
            <a:chExt cx="3383645" cy="1908735"/>
          </a:xfrm>
        </p:grpSpPr>
        <p:sp>
          <p:nvSpPr>
            <p:cNvPr id="58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flipH="1" flipV="1">
              <a:off x="5188879" y="4607884"/>
              <a:ext cx="3251199" cy="180619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flipH="1" flipV="1">
              <a:off x="5229467" y="4659491"/>
              <a:ext cx="3181444" cy="1722742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zh-TW" altLang="en-US" sz="2400" dirty="0">
                  <a:solidFill>
                    <a:schemeClr val="accent3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獅子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2030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5299" y="1213307"/>
            <a:ext cx="8239126" cy="543296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選取一種動物，並討論其特徵，例如體型、動作、聲音等。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/>
              <a:t>教師與學生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討論</a:t>
            </a:r>
            <a:r>
              <a:rPr lang="zh-TW" altLang="en-US" b="1" dirty="0"/>
              <a:t>，如何根據以上的動物特徵，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運用合適的音樂元素創作音樂或聲響</a:t>
            </a:r>
            <a:r>
              <a:rPr lang="zh-TW" altLang="en-US" b="1" dirty="0"/>
              <a:t>，以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代表所選的動物。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選擇合適</a:t>
            </a:r>
            <a:r>
              <a:rPr lang="zh-TW" altLang="en-US" b="1" dirty="0"/>
              <a:t>的樂器即興創作不同聲響、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節奏句及／或音樂短句，以</a:t>
            </a:r>
            <a:r>
              <a:rPr lang="zh-TW" altLang="en-US" b="1" dirty="0"/>
              <a:t>表達所選的動物及其特徵。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教師與同學討論及制訂一系列準則來評賞創作和演出，例如創作能否有效表達所選的動物特徵、演出能否達到預期效果。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活動二：即興創作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AC8272F-B468-F14E-9331-3C4ECA73EA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700000">
            <a:off x="467150" y="6002902"/>
            <a:ext cx="323000" cy="61200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D5A472B0-F6CB-974A-B78D-B1DEB6D358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80514">
            <a:off x="8363686" y="435038"/>
            <a:ext cx="303327" cy="64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22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5" t="2465" r="9664" b="2859"/>
          <a:stretch/>
        </p:blipFill>
        <p:spPr>
          <a:xfrm>
            <a:off x="361950" y="276225"/>
            <a:ext cx="8420100" cy="63055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活動三：演奏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根據共同訂定的準則，評賞同學的演出，給予回饋。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同學根據所得回饋，嘗試改善創作及演出。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學生進行分組活動，以「愛護動物」為主題，結合不同動物及／或其他人物角色，構思故事大綱，並運用已創作的聲響／音樂，發展和完成簡短的創藝作品。</a:t>
            </a:r>
            <a:endParaRPr lang="en-US" altLang="zh-TW" sz="2000" b="1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1927DA0-4CE8-824A-ADC7-5FB889FA54A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00000">
            <a:off x="3800927" y="403046"/>
            <a:ext cx="607708" cy="548897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AAC8272F-B468-F14E-9331-3C4ECA73EA9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05052">
            <a:off x="7819392" y="5965037"/>
            <a:ext cx="323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2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D5A472B0-F6CB-974A-B78D-B1DEB6D358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219837">
            <a:off x="8198122" y="341775"/>
            <a:ext cx="303327" cy="64457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t="14026" r="5233" b="19694"/>
          <a:stretch/>
        </p:blipFill>
        <p:spPr>
          <a:xfrm>
            <a:off x="6498337" y="5516568"/>
            <a:ext cx="2247900" cy="11239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</a:rPr>
              <a:t>想一想</a:t>
            </a:r>
            <a:r>
              <a:rPr lang="en-US" altLang="zh-TW" b="1" dirty="0">
                <a:solidFill>
                  <a:schemeClr val="accent2"/>
                </a:solidFill>
              </a:rPr>
              <a:t>……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381482"/>
            <a:ext cx="7886700" cy="48799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教師可與學生討論以下問題</a:t>
            </a:r>
            <a:r>
              <a:rPr lang="zh-TW" altLang="en-US" b="1" dirty="0"/>
              <a:t>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/>
              <a:t>你（或其他親戚、朋友）有否飼養寵物？大家應該如何對待寵物？</a:t>
            </a:r>
            <a:endParaRPr lang="en-US" altLang="zh-HK" b="1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/>
              <a:t>你有留意動物的叫聲嗎？牠們不同的叫聲可能代表甚麼？你會怎樣與動物溝通和相處？</a:t>
            </a:r>
            <a:endParaRPr lang="en-US" altLang="zh-TW" b="1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香港還有哪些動物？</a:t>
            </a:r>
            <a:r>
              <a:rPr lang="zh-TW" altLang="en-US" b="1" dirty="0"/>
              <a:t>牠們在哪裡生活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？你會運用甚麼樂器來表達牠們的特徵？</a:t>
            </a:r>
            <a:endParaRPr lang="en-US" altLang="zh-HK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我們應如何看待動物的生命？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3" name="群組 112"/>
          <p:cNvGrpSpPr/>
          <p:nvPr/>
        </p:nvGrpSpPr>
        <p:grpSpPr>
          <a:xfrm>
            <a:off x="3163727" y="207400"/>
            <a:ext cx="2020708" cy="1099846"/>
            <a:chOff x="4950689" y="230190"/>
            <a:chExt cx="2502492" cy="1362075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55" b="992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06"/>
            <a:stretch/>
          </p:blipFill>
          <p:spPr>
            <a:xfrm>
              <a:off x="5698343" y="230190"/>
              <a:ext cx="853084" cy="1219201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518" b="99371" l="28750" r="836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26" r="19542"/>
            <a:stretch/>
          </p:blipFill>
          <p:spPr>
            <a:xfrm>
              <a:off x="6404906" y="477769"/>
              <a:ext cx="628861" cy="812558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5625" l="25208" r="90000">
                          <a14:foregroundMark x1="45104" y1="85781" x2="45104" y2="85781"/>
                          <a14:foregroundMark x1="45313" y1="83438" x2="45313" y2="83438"/>
                          <a14:foregroundMark x1="45417" y1="84375" x2="45417" y2="84375"/>
                          <a14:foregroundMark x1="45833" y1="86250" x2="45833" y2="86250"/>
                          <a14:foregroundMark x1="70729" y1="92031" x2="70729" y2="92031"/>
                          <a14:foregroundMark x1="46250" y1="83906" x2="46250" y2="83906"/>
                          <a14:foregroundMark x1="47708" y1="86094" x2="47708" y2="86094"/>
                          <a14:foregroundMark x1="47708" y1="87656" x2="47708" y2="87656"/>
                          <a14:foregroundMark x1="47188" y1="84688" x2="47188" y2="84688"/>
                          <a14:foregroundMark x1="47083" y1="83906" x2="47083" y2="83906"/>
                          <a14:foregroundMark x1="47500" y1="83594" x2="47500" y2="83594"/>
                          <a14:foregroundMark x1="46667" y1="82500" x2="46667" y2="82500"/>
                          <a14:foregroundMark x1="45313" y1="81563" x2="45313" y2="81563"/>
                          <a14:foregroundMark x1="46563" y1="80938" x2="46563" y2="80938"/>
                          <a14:foregroundMark x1="45938" y1="77031" x2="45938" y2="77031"/>
                          <a14:foregroundMark x1="47917" y1="74219" x2="47917" y2="74219"/>
                          <a14:foregroundMark x1="52604" y1="85156" x2="52604" y2="85156"/>
                          <a14:foregroundMark x1="80677" y1="81406" x2="80677" y2="81406"/>
                          <a14:foregroundMark x1="80104" y1="82891" x2="80104" y2="82891"/>
                          <a14:foregroundMark x1="79740" y1="83516" x2="79740" y2="83516"/>
                          <a14:foregroundMark x1="79844" y1="81250" x2="79844" y2="81250"/>
                          <a14:foregroundMark x1="79740" y1="80234" x2="79740" y2="80234"/>
                          <a14:foregroundMark x1="78646" y1="80625" x2="78646" y2="80625"/>
                          <a14:foregroundMark x1="78906" y1="79219" x2="78906" y2="79219"/>
                          <a14:foregroundMark x1="77656" y1="81250" x2="77656" y2="81250"/>
                          <a14:foregroundMark x1="78333" y1="83516" x2="78333" y2="83516"/>
                          <a14:foregroundMark x1="79063" y1="84063" x2="79063" y2="84063"/>
                          <a14:foregroundMark x1="33125" y1="45078" x2="33125" y2="45078"/>
                          <a14:foregroundMark x1="31458" y1="44609" x2="31458" y2="44609"/>
                          <a14:foregroundMark x1="49844" y1="39141" x2="49844" y2="39141"/>
                          <a14:foregroundMark x1="63646" y1="32969" x2="63646" y2="32969"/>
                          <a14:foregroundMark x1="76719" y1="28516" x2="76719" y2="28516"/>
                          <a14:foregroundMark x1="79063" y1="43203" x2="79063" y2="43203"/>
                          <a14:foregroundMark x1="79323" y1="54844" x2="79323" y2="54844"/>
                          <a14:foregroundMark x1="76563" y1="67344" x2="76563" y2="67344"/>
                          <a14:foregroundMark x1="75104" y1="80625" x2="75104" y2="80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19345" r="9041" b="4523"/>
            <a:stretch/>
          </p:blipFill>
          <p:spPr>
            <a:xfrm>
              <a:off x="4950689" y="554183"/>
              <a:ext cx="1145310" cy="886691"/>
            </a:xfrm>
            <a:prstGeom prst="rect">
              <a:avLst/>
            </a:prstGeom>
          </p:spPr>
        </p:pic>
        <p:pic>
          <p:nvPicPr>
            <p:cNvPr id="112" name="圖片 11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6406" l="9978" r="89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56" t="17413" r="27317" b="4450"/>
            <a:stretch/>
          </p:blipFill>
          <p:spPr>
            <a:xfrm>
              <a:off x="6853368" y="230190"/>
              <a:ext cx="599813" cy="1362075"/>
            </a:xfrm>
            <a:prstGeom prst="rect">
              <a:avLst/>
            </a:prstGeom>
          </p:spPr>
        </p:pic>
      </p:grpSp>
      <p:pic>
        <p:nvPicPr>
          <p:cNvPr id="10" name="Picture 3">
            <a:extLst>
              <a:ext uri="{FF2B5EF4-FFF2-40B4-BE49-F238E27FC236}">
                <a16:creationId xmlns:a16="http://schemas.microsoft.com/office/drawing/2014/main" id="{C2B67039-B496-0B47-BCDC-0D97A9EE53D0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70378">
            <a:off x="7913579" y="640795"/>
            <a:ext cx="317500" cy="3429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1872" y="6502625"/>
            <a:ext cx="2835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200" dirty="0">
                <a:latin typeface="Arial" panose="020B0604020202020204" pitchFamily="34" charset="0"/>
                <a:cs typeface="Arial" panose="020B0604020202020204" pitchFamily="34" charset="0"/>
              </a:rPr>
              <a:t>Images: </a:t>
            </a:r>
            <a:r>
              <a:rPr lang="zh-HK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www.publicdomainpictures.net</a:t>
            </a:r>
          </a:p>
        </p:txBody>
      </p:sp>
    </p:spTree>
    <p:extLst>
      <p:ext uri="{BB962C8B-B14F-4D97-AF65-F5344CB8AC3E}">
        <p14:creationId xmlns:p14="http://schemas.microsoft.com/office/powerpoint/2010/main" val="406235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附錄一：其他與動物相關的樂曲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359812"/>
              </p:ext>
            </p:extLst>
          </p:nvPr>
        </p:nvGraphicFramePr>
        <p:xfrm>
          <a:off x="628650" y="1393883"/>
          <a:ext cx="8144414" cy="452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7044">
                  <a:extLst>
                    <a:ext uri="{9D8B030D-6E8A-4147-A177-3AD203B41FA5}">
                      <a16:colId xmlns:a16="http://schemas.microsoft.com/office/drawing/2014/main" val="3731608205"/>
                    </a:ext>
                  </a:extLst>
                </a:gridCol>
                <a:gridCol w="5047370">
                  <a:extLst>
                    <a:ext uri="{9D8B030D-6E8A-4147-A177-3AD203B41FA5}">
                      <a16:colId xmlns:a16="http://schemas.microsoft.com/office/drawing/2014/main" val="24029555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作曲家</a:t>
                      </a:r>
                      <a:endParaRPr lang="zh-HK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樂曲名稱</a:t>
                      </a:r>
                      <a:endParaRPr lang="zh-HK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808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傳統南管音樂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百鳥歸巢</a:t>
                      </a:r>
                      <a:endParaRPr lang="en-US" altLang="zh-HK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2084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HK" altLang="en-US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安志順</a:t>
                      </a:r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		</a:t>
                      </a:r>
                      <a:r>
                        <a:rPr lang="en-US" altLang="zh-TW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(b.</a:t>
                      </a:r>
                      <a:r>
                        <a:rPr lang="en-US" altLang="zh-TW" sz="11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~1931/1932)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鴨子拌嘴</a:t>
                      </a:r>
                      <a:endParaRPr lang="en-US" altLang="zh-HK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老鼠娶親</a:t>
                      </a:r>
                      <a:endParaRPr lang="en-US" altLang="zh-TW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老虎磨牙</a:t>
                      </a:r>
                      <a:endParaRPr lang="en-US" altLang="zh-HK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2746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Antonio Vivaldi 	(1678 – 1741)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Four Seasons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011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George </a:t>
                      </a:r>
                      <a:r>
                        <a:rPr lang="en-US" altLang="zh-HK" sz="1100" dirty="0" err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Frideric</a:t>
                      </a:r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Handel 	(1685 – 1759)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Organ Concerto No. 13 in F Major, HWV 295, II. Allegro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7192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Joseph Haydn 	(1732 – 1809)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Symphony no. 82, The Bear: Fourth Movement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6402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Franz Schubert 	(1797</a:t>
                      </a:r>
                      <a:r>
                        <a:rPr lang="en-US" altLang="zh-HK" sz="11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– 1828)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"Die </a:t>
                      </a:r>
                      <a:r>
                        <a:rPr lang="en-US" altLang="zh-HK" sz="1100" dirty="0" err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Forelle</a:t>
                      </a:r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(The Trout)"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26166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100" dirty="0" err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Pyotr</a:t>
                      </a:r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HK" sz="1100" dirty="0" err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Ilyich</a:t>
                      </a:r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Tchaikovsky 	(1840 – 1893)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Swan Lake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864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100" dirty="0" err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Edvard</a:t>
                      </a:r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Grieg		(1843 – 1907)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Lyric Pieces, Book 3, Op. 43: No. 4. Little bird 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851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Nikolai Rimsky-Korsakov	(1844 – 1908)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Flight of the Bumblebees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3264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Frederick Delius	(1862</a:t>
                      </a:r>
                      <a:r>
                        <a:rPr lang="en-US" altLang="zh-HK" sz="1100" kern="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– 193</a:t>
                      </a:r>
                      <a:r>
                        <a:rPr lang="en-US" altLang="zh-TW" sz="1100" kern="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On Hearing the First Cuckoo in Spring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23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Francis Poulenc	(1899 – 1963)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"The Story of Babar, the Little Elephant"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135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Aaron Copland	(1900 – 1990)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Cat and The Mouse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4374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George Crumb	(b. 1929)</a:t>
                      </a:r>
                      <a:endParaRPr lang="zh-TW" altLang="zh-HK" sz="1100" kern="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Mundus </a:t>
                      </a:r>
                      <a:r>
                        <a:rPr lang="en-US" altLang="zh-HK" sz="1100" kern="0" dirty="0" err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Canis</a:t>
                      </a:r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(A Dog’s World)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9772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Michel </a:t>
                      </a:r>
                      <a:r>
                        <a:rPr lang="en-US" altLang="zh-HK" sz="1100" kern="0" dirty="0" err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Gonneville</a:t>
                      </a:r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	(b. 1950)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Path of the Whale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7077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Richard Blackford	(b. 1954)</a:t>
                      </a:r>
                      <a:endParaRPr lang="zh-TW" altLang="zh-HK" sz="1100" kern="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Great Animal Orchestra</a:t>
                      </a:r>
                      <a:endParaRPr lang="zh-TW" altLang="zh-HK" sz="1100" kern="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8028008"/>
                  </a:ext>
                </a:extLst>
              </a:tr>
            </a:tbl>
          </a:graphicData>
        </a:graphic>
      </p:graphicFrame>
      <p:sp>
        <p:nvSpPr>
          <p:cNvPr id="17" name="手繪多邊形​​ 5"/>
          <p:cNvSpPr>
            <a:spLocks/>
          </p:cNvSpPr>
          <p:nvPr/>
        </p:nvSpPr>
        <p:spPr bwMode="auto">
          <a:xfrm rot="4500000" flipH="1" flipV="1">
            <a:off x="28760" y="6131094"/>
            <a:ext cx="862643" cy="613341"/>
          </a:xfrm>
          <a:custGeom>
            <a:avLst/>
            <a:gdLst/>
            <a:ahLst/>
            <a:cxnLst/>
            <a:rect l="l" t="t" r="r" b="b"/>
            <a:pathLst>
              <a:path w="1656400" h="1177702">
                <a:moveTo>
                  <a:pt x="158552" y="1038001"/>
                </a:moveTo>
                <a:cubicBezTo>
                  <a:pt x="139700" y="1053241"/>
                  <a:pt x="124619" y="1064671"/>
                  <a:pt x="109538" y="1076101"/>
                </a:cubicBezTo>
                <a:lnTo>
                  <a:pt x="124619" y="1095151"/>
                </a:lnTo>
                <a:cubicBezTo>
                  <a:pt x="139700" y="1079911"/>
                  <a:pt x="154782" y="1068481"/>
                  <a:pt x="169863" y="1053241"/>
                </a:cubicBezTo>
                <a:close/>
                <a:moveTo>
                  <a:pt x="687388" y="966563"/>
                </a:moveTo>
                <a:lnTo>
                  <a:pt x="681038" y="1026888"/>
                </a:lnTo>
                <a:lnTo>
                  <a:pt x="698501" y="1030063"/>
                </a:lnTo>
                <a:lnTo>
                  <a:pt x="711201" y="966563"/>
                </a:lnTo>
                <a:close/>
                <a:moveTo>
                  <a:pt x="287898" y="936401"/>
                </a:moveTo>
                <a:cubicBezTo>
                  <a:pt x="272583" y="951369"/>
                  <a:pt x="257269" y="962595"/>
                  <a:pt x="240039" y="975692"/>
                </a:cubicBezTo>
                <a:lnTo>
                  <a:pt x="253440" y="988789"/>
                </a:lnTo>
                <a:cubicBezTo>
                  <a:pt x="268755" y="977563"/>
                  <a:pt x="284070" y="966337"/>
                  <a:pt x="301299" y="949498"/>
                </a:cubicBezTo>
                <a:close/>
                <a:moveTo>
                  <a:pt x="1216026" y="912588"/>
                </a:moveTo>
                <a:lnTo>
                  <a:pt x="1204913" y="974501"/>
                </a:lnTo>
                <a:lnTo>
                  <a:pt x="1223963" y="977676"/>
                </a:lnTo>
                <a:lnTo>
                  <a:pt x="1235076" y="917351"/>
                </a:lnTo>
                <a:close/>
                <a:moveTo>
                  <a:pt x="356177" y="830038"/>
                </a:moveTo>
                <a:cubicBezTo>
                  <a:pt x="356177" y="830038"/>
                  <a:pt x="356177" y="830038"/>
                  <a:pt x="352425" y="852660"/>
                </a:cubicBezTo>
                <a:cubicBezTo>
                  <a:pt x="352425" y="852660"/>
                  <a:pt x="352425" y="852660"/>
                  <a:pt x="386196" y="863971"/>
                </a:cubicBezTo>
                <a:cubicBezTo>
                  <a:pt x="382443" y="867741"/>
                  <a:pt x="378691" y="871512"/>
                  <a:pt x="373063" y="877167"/>
                </a:cubicBezTo>
                <a:lnTo>
                  <a:pt x="386196" y="890363"/>
                </a:lnTo>
                <a:cubicBezTo>
                  <a:pt x="401205" y="879052"/>
                  <a:pt x="416214" y="867741"/>
                  <a:pt x="433568" y="854074"/>
                </a:cubicBezTo>
                <a:lnTo>
                  <a:pt x="423718" y="837579"/>
                </a:lnTo>
                <a:cubicBezTo>
                  <a:pt x="416214" y="841349"/>
                  <a:pt x="412461" y="845119"/>
                  <a:pt x="408709" y="848890"/>
                </a:cubicBezTo>
                <a:cubicBezTo>
                  <a:pt x="408709" y="848890"/>
                  <a:pt x="408709" y="848890"/>
                  <a:pt x="356177" y="830038"/>
                </a:cubicBezTo>
                <a:close/>
                <a:moveTo>
                  <a:pt x="717551" y="803051"/>
                </a:moveTo>
                <a:lnTo>
                  <a:pt x="706438" y="863377"/>
                </a:lnTo>
                <a:lnTo>
                  <a:pt x="725488" y="868139"/>
                </a:lnTo>
                <a:lnTo>
                  <a:pt x="736601" y="807814"/>
                </a:lnTo>
                <a:close/>
                <a:moveTo>
                  <a:pt x="200025" y="777651"/>
                </a:moveTo>
                <a:lnTo>
                  <a:pt x="193675" y="796701"/>
                </a:lnTo>
                <a:lnTo>
                  <a:pt x="254000" y="818926"/>
                </a:lnTo>
                <a:lnTo>
                  <a:pt x="260350" y="799876"/>
                </a:lnTo>
                <a:close/>
                <a:moveTo>
                  <a:pt x="1243013" y="750663"/>
                </a:moveTo>
                <a:lnTo>
                  <a:pt x="1231900" y="810988"/>
                </a:lnTo>
                <a:lnTo>
                  <a:pt x="1254125" y="814163"/>
                </a:lnTo>
                <a:lnTo>
                  <a:pt x="1265238" y="753838"/>
                </a:lnTo>
                <a:close/>
                <a:moveTo>
                  <a:pt x="560015" y="747488"/>
                </a:moveTo>
                <a:cubicBezTo>
                  <a:pt x="540871" y="758845"/>
                  <a:pt x="525557" y="770202"/>
                  <a:pt x="507849" y="783451"/>
                </a:cubicBezTo>
                <a:lnTo>
                  <a:pt x="517899" y="796701"/>
                </a:lnTo>
                <a:cubicBezTo>
                  <a:pt x="537043" y="785344"/>
                  <a:pt x="552358" y="773987"/>
                  <a:pt x="570065" y="760738"/>
                </a:cubicBezTo>
                <a:close/>
                <a:moveTo>
                  <a:pt x="744538" y="655413"/>
                </a:moveTo>
                <a:lnTo>
                  <a:pt x="736600" y="701451"/>
                </a:lnTo>
                <a:lnTo>
                  <a:pt x="755650" y="704626"/>
                </a:lnTo>
                <a:lnTo>
                  <a:pt x="763588" y="660175"/>
                </a:lnTo>
                <a:close/>
                <a:moveTo>
                  <a:pt x="1273176" y="587151"/>
                </a:moveTo>
                <a:lnTo>
                  <a:pt x="1262063" y="647476"/>
                </a:lnTo>
                <a:lnTo>
                  <a:pt x="1281113" y="652239"/>
                </a:lnTo>
                <a:lnTo>
                  <a:pt x="1292226" y="591913"/>
                </a:lnTo>
                <a:close/>
                <a:moveTo>
                  <a:pt x="839415" y="572863"/>
                </a:moveTo>
                <a:cubicBezTo>
                  <a:pt x="820271" y="580434"/>
                  <a:pt x="804957" y="591791"/>
                  <a:pt x="785813" y="603148"/>
                </a:cubicBezTo>
                <a:lnTo>
                  <a:pt x="797299" y="622076"/>
                </a:lnTo>
                <a:cubicBezTo>
                  <a:pt x="812614" y="610719"/>
                  <a:pt x="831758" y="599362"/>
                  <a:pt x="849465" y="589425"/>
                </a:cubicBezTo>
                <a:close/>
                <a:moveTo>
                  <a:pt x="936346" y="466501"/>
                </a:moveTo>
                <a:lnTo>
                  <a:pt x="928688" y="485300"/>
                </a:lnTo>
                <a:cubicBezTo>
                  <a:pt x="928688" y="485300"/>
                  <a:pt x="928688" y="485300"/>
                  <a:pt x="963146" y="504100"/>
                </a:cubicBezTo>
                <a:cubicBezTo>
                  <a:pt x="951660" y="511620"/>
                  <a:pt x="940174" y="515380"/>
                  <a:pt x="930124" y="524779"/>
                </a:cubicBezTo>
                <a:lnTo>
                  <a:pt x="940174" y="537939"/>
                </a:lnTo>
                <a:cubicBezTo>
                  <a:pt x="959318" y="530419"/>
                  <a:pt x="974633" y="519139"/>
                  <a:pt x="993298" y="510210"/>
                </a:cubicBezTo>
                <a:lnTo>
                  <a:pt x="989947" y="500340"/>
                </a:lnTo>
                <a:lnTo>
                  <a:pt x="992819" y="496110"/>
                </a:lnTo>
                <a:lnTo>
                  <a:pt x="986119" y="492820"/>
                </a:lnTo>
                <a:cubicBezTo>
                  <a:pt x="986119" y="492820"/>
                  <a:pt x="986119" y="492820"/>
                  <a:pt x="936346" y="466501"/>
                </a:cubicBezTo>
                <a:close/>
                <a:moveTo>
                  <a:pt x="1303338" y="425226"/>
                </a:moveTo>
                <a:lnTo>
                  <a:pt x="1292225" y="485551"/>
                </a:lnTo>
                <a:lnTo>
                  <a:pt x="1311275" y="488726"/>
                </a:lnTo>
                <a:lnTo>
                  <a:pt x="1322388" y="428401"/>
                </a:lnTo>
                <a:close/>
                <a:moveTo>
                  <a:pt x="1133756" y="420463"/>
                </a:moveTo>
                <a:cubicBezTo>
                  <a:pt x="1114612" y="428136"/>
                  <a:pt x="1095469" y="439645"/>
                  <a:pt x="1077761" y="449716"/>
                </a:cubicBezTo>
                <a:lnTo>
                  <a:pt x="1087811" y="466501"/>
                </a:lnTo>
                <a:cubicBezTo>
                  <a:pt x="1103126" y="458828"/>
                  <a:pt x="1122270" y="447318"/>
                  <a:pt x="1140456" y="437248"/>
                </a:cubicBezTo>
                <a:close/>
                <a:moveTo>
                  <a:pt x="793751" y="387126"/>
                </a:moveTo>
                <a:lnTo>
                  <a:pt x="785813" y="406176"/>
                </a:lnTo>
                <a:lnTo>
                  <a:pt x="838201" y="436339"/>
                </a:lnTo>
                <a:lnTo>
                  <a:pt x="850901" y="417289"/>
                </a:lnTo>
                <a:close/>
                <a:moveTo>
                  <a:pt x="1287816" y="356963"/>
                </a:moveTo>
                <a:cubicBezTo>
                  <a:pt x="1265062" y="364467"/>
                  <a:pt x="1246100" y="371972"/>
                  <a:pt x="1228086" y="381822"/>
                </a:cubicBezTo>
                <a:lnTo>
                  <a:pt x="1234723" y="398238"/>
                </a:lnTo>
                <a:cubicBezTo>
                  <a:pt x="1253685" y="390733"/>
                  <a:pt x="1272647" y="383229"/>
                  <a:pt x="1294453" y="373379"/>
                </a:cubicBezTo>
                <a:close/>
                <a:moveTo>
                  <a:pt x="649288" y="307751"/>
                </a:moveTo>
                <a:lnTo>
                  <a:pt x="642938" y="322038"/>
                </a:lnTo>
                <a:lnTo>
                  <a:pt x="695326" y="352201"/>
                </a:lnTo>
                <a:lnTo>
                  <a:pt x="703263" y="337913"/>
                </a:lnTo>
                <a:close/>
                <a:moveTo>
                  <a:pt x="1443391" y="302988"/>
                </a:moveTo>
                <a:cubicBezTo>
                  <a:pt x="1424429" y="310608"/>
                  <a:pt x="1405467" y="314418"/>
                  <a:pt x="1383661" y="324419"/>
                </a:cubicBezTo>
                <a:lnTo>
                  <a:pt x="1390298" y="341088"/>
                </a:lnTo>
                <a:cubicBezTo>
                  <a:pt x="1409260" y="333468"/>
                  <a:pt x="1428222" y="329658"/>
                  <a:pt x="1450028" y="319657"/>
                </a:cubicBezTo>
                <a:close/>
                <a:moveTo>
                  <a:pt x="1420813" y="253776"/>
                </a:moveTo>
                <a:lnTo>
                  <a:pt x="1409700" y="269651"/>
                </a:lnTo>
                <a:lnTo>
                  <a:pt x="1457325" y="307751"/>
                </a:lnTo>
                <a:lnTo>
                  <a:pt x="1470025" y="291876"/>
                </a:lnTo>
                <a:close/>
                <a:moveTo>
                  <a:pt x="1287463" y="152176"/>
                </a:moveTo>
                <a:lnTo>
                  <a:pt x="1276350" y="171226"/>
                </a:lnTo>
                <a:lnTo>
                  <a:pt x="1325563" y="209326"/>
                </a:lnTo>
                <a:lnTo>
                  <a:pt x="1336675" y="190276"/>
                </a:lnTo>
                <a:close/>
                <a:moveTo>
                  <a:pt x="793751" y="102963"/>
                </a:moveTo>
                <a:lnTo>
                  <a:pt x="782638" y="117250"/>
                </a:lnTo>
                <a:lnTo>
                  <a:pt x="1193801" y="417288"/>
                </a:lnTo>
                <a:lnTo>
                  <a:pt x="1209676" y="398238"/>
                </a:lnTo>
                <a:close/>
                <a:moveTo>
                  <a:pt x="1160463" y="53751"/>
                </a:moveTo>
                <a:lnTo>
                  <a:pt x="1147763" y="68039"/>
                </a:lnTo>
                <a:lnTo>
                  <a:pt x="1196976" y="106139"/>
                </a:lnTo>
                <a:lnTo>
                  <a:pt x="1209676" y="91851"/>
                </a:lnTo>
                <a:close/>
                <a:moveTo>
                  <a:pt x="1108370" y="51"/>
                </a:moveTo>
                <a:cubicBezTo>
                  <a:pt x="1260695" y="2313"/>
                  <a:pt x="1414614" y="81114"/>
                  <a:pt x="1560562" y="272792"/>
                </a:cubicBezTo>
                <a:cubicBezTo>
                  <a:pt x="1553005" y="272792"/>
                  <a:pt x="1549226" y="272792"/>
                  <a:pt x="1541669" y="276579"/>
                </a:cubicBezTo>
                <a:cubicBezTo>
                  <a:pt x="1541669" y="276579"/>
                  <a:pt x="1541669" y="276579"/>
                  <a:pt x="1542614" y="278945"/>
                </a:cubicBezTo>
                <a:lnTo>
                  <a:pt x="1549226" y="295510"/>
                </a:lnTo>
                <a:cubicBezTo>
                  <a:pt x="1556783" y="291724"/>
                  <a:pt x="1564341" y="291724"/>
                  <a:pt x="1575676" y="287937"/>
                </a:cubicBezTo>
                <a:cubicBezTo>
                  <a:pt x="1583234" y="303082"/>
                  <a:pt x="1594569" y="318227"/>
                  <a:pt x="1602127" y="329586"/>
                </a:cubicBezTo>
                <a:cubicBezTo>
                  <a:pt x="1719263" y="609767"/>
                  <a:pt x="1636134" y="795293"/>
                  <a:pt x="1454761" y="920238"/>
                </a:cubicBezTo>
                <a:cubicBezTo>
                  <a:pt x="1454761" y="920238"/>
                  <a:pt x="1454761" y="920238"/>
                  <a:pt x="1568119" y="340945"/>
                </a:cubicBezTo>
                <a:cubicBezTo>
                  <a:pt x="1568119" y="340945"/>
                  <a:pt x="1568119" y="340945"/>
                  <a:pt x="1545448" y="337158"/>
                </a:cubicBezTo>
                <a:lnTo>
                  <a:pt x="1432090" y="935383"/>
                </a:lnTo>
                <a:cubicBezTo>
                  <a:pt x="1299839" y="1014894"/>
                  <a:pt x="1122244" y="1067901"/>
                  <a:pt x="937093" y="1101978"/>
                </a:cubicBezTo>
                <a:cubicBezTo>
                  <a:pt x="937093" y="1101978"/>
                  <a:pt x="937093" y="1101978"/>
                  <a:pt x="1050451" y="518898"/>
                </a:cubicBezTo>
                <a:cubicBezTo>
                  <a:pt x="1050451" y="518898"/>
                  <a:pt x="1050451" y="518898"/>
                  <a:pt x="1027779" y="515111"/>
                </a:cubicBezTo>
                <a:cubicBezTo>
                  <a:pt x="1027779" y="515111"/>
                  <a:pt x="1027779" y="515111"/>
                  <a:pt x="914421" y="1109550"/>
                </a:cubicBezTo>
                <a:cubicBezTo>
                  <a:pt x="835071" y="1120909"/>
                  <a:pt x="759499" y="1132267"/>
                  <a:pt x="680148" y="1139840"/>
                </a:cubicBezTo>
                <a:cubicBezTo>
                  <a:pt x="680148" y="1139840"/>
                  <a:pt x="680148" y="1139840"/>
                  <a:pt x="680148" y="1138420"/>
                </a:cubicBezTo>
                <a:lnTo>
                  <a:pt x="680148" y="1128481"/>
                </a:lnTo>
                <a:cubicBezTo>
                  <a:pt x="680148" y="1128481"/>
                  <a:pt x="680148" y="1128481"/>
                  <a:pt x="677786" y="1128481"/>
                </a:cubicBezTo>
                <a:lnTo>
                  <a:pt x="661255" y="1128481"/>
                </a:lnTo>
                <a:cubicBezTo>
                  <a:pt x="661255" y="1128481"/>
                  <a:pt x="661255" y="1128481"/>
                  <a:pt x="660783" y="1130374"/>
                </a:cubicBezTo>
                <a:lnTo>
                  <a:pt x="657477" y="1143626"/>
                </a:lnTo>
                <a:cubicBezTo>
                  <a:pt x="578126" y="1151199"/>
                  <a:pt x="498775" y="1158771"/>
                  <a:pt x="423203" y="1162557"/>
                </a:cubicBezTo>
                <a:cubicBezTo>
                  <a:pt x="423203" y="1162557"/>
                  <a:pt x="423203" y="1162557"/>
                  <a:pt x="491218" y="821796"/>
                </a:cubicBezTo>
                <a:cubicBezTo>
                  <a:pt x="491218" y="821796"/>
                  <a:pt x="491218" y="821796"/>
                  <a:pt x="488856" y="821323"/>
                </a:cubicBezTo>
                <a:lnTo>
                  <a:pt x="472325" y="818010"/>
                </a:lnTo>
                <a:cubicBezTo>
                  <a:pt x="472325" y="818010"/>
                  <a:pt x="472325" y="818010"/>
                  <a:pt x="400532" y="1162557"/>
                </a:cubicBezTo>
                <a:cubicBezTo>
                  <a:pt x="253166" y="1173916"/>
                  <a:pt x="117137" y="1173916"/>
                  <a:pt x="22672" y="1177702"/>
                </a:cubicBezTo>
                <a:lnTo>
                  <a:pt x="45343" y="1158771"/>
                </a:lnTo>
                <a:cubicBezTo>
                  <a:pt x="45343" y="1158771"/>
                  <a:pt x="45343" y="1158771"/>
                  <a:pt x="43454" y="1156878"/>
                </a:cubicBezTo>
                <a:lnTo>
                  <a:pt x="30229" y="1143626"/>
                </a:lnTo>
                <a:cubicBezTo>
                  <a:pt x="18893" y="1154985"/>
                  <a:pt x="7557" y="1162557"/>
                  <a:pt x="0" y="1170130"/>
                </a:cubicBezTo>
                <a:cubicBezTo>
                  <a:pt x="22672" y="1109550"/>
                  <a:pt x="52900" y="1037612"/>
                  <a:pt x="90686" y="958101"/>
                </a:cubicBezTo>
                <a:cubicBezTo>
                  <a:pt x="90686" y="958101"/>
                  <a:pt x="90686" y="958101"/>
                  <a:pt x="241830" y="1022467"/>
                </a:cubicBezTo>
                <a:cubicBezTo>
                  <a:pt x="241830" y="1022467"/>
                  <a:pt x="241830" y="1022467"/>
                  <a:pt x="242775" y="1020100"/>
                </a:cubicBezTo>
                <a:lnTo>
                  <a:pt x="249388" y="1003536"/>
                </a:lnTo>
                <a:cubicBezTo>
                  <a:pt x="249388" y="1003536"/>
                  <a:pt x="249388" y="1003536"/>
                  <a:pt x="98244" y="939170"/>
                </a:cubicBezTo>
                <a:cubicBezTo>
                  <a:pt x="170037" y="795293"/>
                  <a:pt x="272059" y="628698"/>
                  <a:pt x="392974" y="473463"/>
                </a:cubicBezTo>
                <a:cubicBezTo>
                  <a:pt x="392974" y="473463"/>
                  <a:pt x="392974" y="473463"/>
                  <a:pt x="683927" y="662775"/>
                </a:cubicBezTo>
                <a:cubicBezTo>
                  <a:pt x="668812" y="674133"/>
                  <a:pt x="657477" y="681706"/>
                  <a:pt x="646141" y="689278"/>
                </a:cubicBezTo>
                <a:cubicBezTo>
                  <a:pt x="646141" y="689278"/>
                  <a:pt x="646141" y="689278"/>
                  <a:pt x="647558" y="691171"/>
                </a:cubicBezTo>
                <a:lnTo>
                  <a:pt x="657477" y="704423"/>
                </a:lnTo>
                <a:cubicBezTo>
                  <a:pt x="672591" y="693064"/>
                  <a:pt x="691484" y="685492"/>
                  <a:pt x="706598" y="674133"/>
                </a:cubicBezTo>
                <a:cubicBezTo>
                  <a:pt x="706598" y="674133"/>
                  <a:pt x="706598" y="674133"/>
                  <a:pt x="706126" y="673187"/>
                </a:cubicBezTo>
                <a:lnTo>
                  <a:pt x="702820" y="666561"/>
                </a:lnTo>
                <a:cubicBezTo>
                  <a:pt x="702820" y="666561"/>
                  <a:pt x="702820" y="666561"/>
                  <a:pt x="703764" y="665141"/>
                </a:cubicBezTo>
                <a:lnTo>
                  <a:pt x="710377" y="655202"/>
                </a:lnTo>
                <a:cubicBezTo>
                  <a:pt x="710377" y="655202"/>
                  <a:pt x="710377" y="655202"/>
                  <a:pt x="404310" y="458318"/>
                </a:cubicBezTo>
                <a:cubicBezTo>
                  <a:pt x="605049" y="205114"/>
                  <a:pt x="854495" y="-3721"/>
                  <a:pt x="1108370" y="51"/>
                </a:cubicBezTo>
                <a:close/>
              </a:path>
            </a:pathLst>
          </a:custGeom>
          <a:solidFill>
            <a:schemeClr val="accent1">
              <a:lumMod val="75000"/>
              <a:alpha val="91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 rot="11700000" flipH="1">
            <a:off x="7790834" y="834798"/>
            <a:ext cx="1449031" cy="838463"/>
            <a:chOff x="4391996" y="2365975"/>
            <a:chExt cx="1978494" cy="1144830"/>
          </a:xfrm>
        </p:grpSpPr>
        <p:sp>
          <p:nvSpPr>
            <p:cNvPr id="1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30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附錄二</a:t>
            </a:r>
            <a:r>
              <a:rPr lang="zh-TW" altLang="en-US" b="1" dirty="0">
                <a:solidFill>
                  <a:schemeClr val="accent2"/>
                </a:solidFill>
              </a:rPr>
              <a:t>：</a:t>
            </a:r>
            <a:r>
              <a:rPr lang="zh-TW" altLang="en-US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</a:t>
            </a:r>
            <a:r>
              <a:rPr lang="zh-TW" altLang="en-US" b="1" dirty="0">
                <a:solidFill>
                  <a:schemeClr val="accent2"/>
                </a:solidFill>
              </a:rPr>
              <a:t>網頁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4852" y="1372777"/>
            <a:ext cx="8036885" cy="486255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zh-TW" altLang="en-US" sz="1800" b="1" dirty="0"/>
              <a:t>教育局課程發展處</a:t>
            </a:r>
            <a:r>
              <a:rPr lang="en-US" altLang="zh-TW" sz="1800" b="1" dirty="0"/>
              <a:t>——</a:t>
            </a:r>
            <a:r>
              <a:rPr lang="zh-TW" altLang="en-US" sz="1800" b="1" dirty="0"/>
              <a:t>藝術教育學習領域網頁</a:t>
            </a:r>
            <a:r>
              <a:rPr lang="en-US" altLang="zh-TW" sz="1800" b="1" dirty="0"/>
              <a:t>——</a:t>
            </a:r>
            <a:r>
              <a:rPr lang="zh-TW" altLang="en-US" sz="1800" b="1" dirty="0"/>
              <a:t>「音樂薈萃．學校創藝作品」</a:t>
            </a:r>
            <a:endParaRPr lang="en-US" altLang="zh-HK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altLang="zh-HK" sz="1600" b="1" dirty="0">
                <a:hlinkClick r:id="rId2"/>
              </a:rPr>
              <a:t>www.edb.gov.hk/tc/curriculum-development/kla/arts-edu/student-activities/gala-musica/scw/index.html</a:t>
            </a:r>
            <a:r>
              <a:rPr lang="en-US" altLang="zh-HK" sz="1600" b="1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US" altLang="zh-HK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zh-TW" altLang="en-US" sz="1800" b="1" dirty="0"/>
              <a:t>教育局課程發展處</a:t>
            </a:r>
            <a:r>
              <a:rPr lang="en-US" altLang="zh-TW" sz="1800" b="1" dirty="0"/>
              <a:t>——</a:t>
            </a:r>
            <a:r>
              <a:rPr lang="zh-TW" altLang="en-US" sz="1800" b="1" dirty="0"/>
              <a:t>價值觀教育</a:t>
            </a:r>
            <a:r>
              <a:rPr lang="en-US" altLang="zh-TW" sz="1800" b="1" dirty="0"/>
              <a:t>——</a:t>
            </a:r>
            <a:r>
              <a:rPr lang="zh-TW" altLang="en-US" sz="1800" b="1" dirty="0"/>
              <a:t>生命教育的主題式資源網站「</a:t>
            </a:r>
            <a:r>
              <a:rPr lang="zh-HK" altLang="en-US" sz="1800" b="1" dirty="0"/>
              <a:t>愛護動物</a:t>
            </a:r>
            <a:r>
              <a:rPr lang="zh-TW" altLang="en-US" sz="1800" b="1" dirty="0"/>
              <a:t>」</a:t>
            </a:r>
            <a:endParaRPr lang="en-US" altLang="zh-HK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altLang="zh-HK" sz="1600" b="1" dirty="0">
                <a:hlinkClick r:id="rId3"/>
              </a:rPr>
              <a:t>www.edb.gov.hk/tc/curriculum-development/4-key-tasks/moral-civic/l_and_t/life_education/animal_protection.html</a:t>
            </a:r>
            <a:r>
              <a:rPr lang="en-US" altLang="zh-HK" sz="1600" b="1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zh-HK" altLang="en-US" sz="1600" b="1" dirty="0"/>
          </a:p>
        </p:txBody>
      </p:sp>
      <p:grpSp>
        <p:nvGrpSpPr>
          <p:cNvPr id="7" name="群組 6"/>
          <p:cNvGrpSpPr/>
          <p:nvPr/>
        </p:nvGrpSpPr>
        <p:grpSpPr>
          <a:xfrm rot="399029">
            <a:off x="6791746" y="4592379"/>
            <a:ext cx="1208883" cy="1801983"/>
            <a:chOff x="6941969" y="4548291"/>
            <a:chExt cx="1208883" cy="1801983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49FAD27F-CEA2-0C46-8D00-845E6AF8A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827288">
              <a:off x="7647977" y="4548291"/>
              <a:ext cx="365068" cy="514414"/>
            </a:xfrm>
            <a:prstGeom prst="rect">
              <a:avLst/>
            </a:prstGeom>
          </p:spPr>
        </p:pic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AAC8272F-B468-F14E-9331-3C4ECA73E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700000">
              <a:off x="6941969" y="4972774"/>
              <a:ext cx="323000" cy="612000"/>
            </a:xfrm>
            <a:prstGeom prst="rect">
              <a:avLst/>
            </a:prstGeom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91927DA0-4CE8-824A-ADC7-5FB889FA5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31606">
              <a:off x="7543144" y="5801377"/>
              <a:ext cx="607708" cy="548897"/>
            </a:xfrm>
            <a:prstGeom prst="rect">
              <a:avLst/>
            </a:prstGeom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5AE1DBE3-437E-E842-AD90-BD158C91B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1057484">
              <a:off x="7037574" y="5626594"/>
              <a:ext cx="303327" cy="644570"/>
            </a:xfrm>
            <a:prstGeom prst="rect">
              <a:avLst/>
            </a:prstGeom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C2B67039-B496-0B47-BCDC-0D97A9EE5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470378">
              <a:off x="7707073" y="5230799"/>
              <a:ext cx="317500" cy="342900"/>
            </a:xfrm>
            <a:prstGeom prst="rect">
              <a:avLst/>
            </a:prstGeom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5AE1DBE3-437E-E842-AD90-BD158C91B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743250">
              <a:off x="7390897" y="5099057"/>
              <a:ext cx="217171" cy="461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1350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綠黃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896</Words>
  <Application>Microsoft Office PowerPoint</Application>
  <PresentationFormat>如螢幕大小 (4:3)</PresentationFormat>
  <Paragraphs>97</Paragraphs>
  <Slides>9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Mingliu</vt:lpstr>
      <vt:lpstr>華康儷特圓</vt:lpstr>
      <vt:lpstr>微軟正黑體</vt:lpstr>
      <vt:lpstr>新細明體</vt:lpstr>
      <vt:lpstr>Arial</vt:lpstr>
      <vt:lpstr>Calibri</vt:lpstr>
      <vt:lpstr>Office 佈景主題</vt:lpstr>
      <vt:lpstr>動物嘉年華</vt:lpstr>
      <vt:lpstr>課題　　：　動物嘉年華 學習階段：　第二學習階段（高小）</vt:lpstr>
      <vt:lpstr>活動一：聆聽</vt:lpstr>
      <vt:lpstr>PowerPoint 簡報</vt:lpstr>
      <vt:lpstr>活動二：即興創作</vt:lpstr>
      <vt:lpstr>活動三：演奏</vt:lpstr>
      <vt:lpstr>想一想……</vt:lpstr>
      <vt:lpstr>附錄一：其他與動物相關的樂曲</vt:lpstr>
      <vt:lpstr>附錄二：參考網頁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/>
  <cp:lastModifiedBy/>
  <cp:revision>61</cp:revision>
  <dcterms:created xsi:type="dcterms:W3CDTF">2021-07-20T09:53:18Z</dcterms:created>
  <dcterms:modified xsi:type="dcterms:W3CDTF">2021-10-06T07:03:28Z</dcterms:modified>
</cp:coreProperties>
</file>