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84" r:id="rId1"/>
    <p:sldMasterId id="2147483696" r:id="rId2"/>
  </p:sldMasterIdLst>
  <p:sldIdLst>
    <p:sldId id="311" r:id="rId3"/>
    <p:sldId id="318" r:id="rId4"/>
    <p:sldId id="298" r:id="rId5"/>
    <p:sldId id="312" r:id="rId6"/>
    <p:sldId id="315" r:id="rId7"/>
    <p:sldId id="314" r:id="rId8"/>
    <p:sldId id="313" r:id="rId9"/>
    <p:sldId id="317" r:id="rId10"/>
    <p:sldId id="319" r:id="rId11"/>
  </p:sldIdLst>
  <p:sldSz cx="9144000" cy="6858000" type="screen4x3"/>
  <p:notesSz cx="7099300" cy="10234613"/>
  <p:embeddedFontLst>
    <p:embeddedFont>
      <p:font typeface="Corbel" panose="020B0503020204020204" pitchFamily="34" charset="0"/>
      <p:regular r:id="rId12"/>
      <p:bold r:id="rId13"/>
      <p:italic r:id="rId14"/>
      <p:boldItalic r:id="rId15"/>
    </p:embeddedFont>
    <p:embeddedFont>
      <p:font typeface="微軟正黑體" panose="020B0604030504040204" pitchFamily="34" charset="-120"/>
      <p:regular r:id="rId16"/>
      <p:bold r:id="rId17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27F97BB-C833-4FB7-BDE5-3F7075034690}" styleName="佈景主題樣式 2 - 輔色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42" autoAdjust="0"/>
    <p:restoredTop sz="93973" autoAdjust="0"/>
  </p:normalViewPr>
  <p:slideViewPr>
    <p:cSldViewPr snapToGrid="0">
      <p:cViewPr varScale="1">
        <p:scale>
          <a:sx n="77" d="100"/>
          <a:sy n="77" d="100"/>
        </p:scale>
        <p:origin x="1346" y="5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font" Target="fonts/font2.fntdata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" Type="http://schemas.openxmlformats.org/officeDocument/2006/relationships/slideMaster" Target="slideMasters/slideMaster2.xml"/><Relationship Id="rId16" Type="http://schemas.openxmlformats.org/officeDocument/2006/relationships/font" Target="fonts/font5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font" Target="fonts/font4.fntdata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font" Target="fonts/font3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rgbClr val="FFFFFF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3450479-DDB5-40C6-A720-C5D93CED23C5}" type="datetimeFigureOut">
              <a:rPr lang="zh-TW" altLang="en-US" smtClean="0"/>
              <a:t>2024/4/2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1DC644F-4B87-4514-B8EC-9ABA8507F4E8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8145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0479-DDB5-40C6-A720-C5D93CED23C5}" type="datetimeFigureOut">
              <a:rPr lang="zh-TW" altLang="en-US" smtClean="0"/>
              <a:t>2024/4/2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644F-4B87-4514-B8EC-9ABA8507F4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8531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0479-DDB5-40C6-A720-C5D93CED23C5}" type="datetimeFigureOut">
              <a:rPr lang="zh-TW" altLang="en-US" smtClean="0"/>
              <a:t>2024/4/2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644F-4B87-4514-B8EC-9ABA8507F4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787662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rgbClr val="FFFFFF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3450479-DDB5-40C6-A720-C5D93CED23C5}" type="datetimeFigureOut">
              <a:rPr lang="zh-TW" altLang="en-US" smtClean="0"/>
              <a:t>2024/4/2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1DC644F-4B87-4514-B8EC-9ABA8507F4E8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82772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0479-DDB5-40C6-A720-C5D93CED23C5}" type="datetimeFigureOut">
              <a:rPr lang="zh-TW" altLang="en-US" smtClean="0"/>
              <a:t>2024/4/2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644F-4B87-4514-B8EC-9ABA8507F4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504207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000" b="0" cap="all" baseline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0479-DDB5-40C6-A720-C5D93CED23C5}" type="datetimeFigureOut">
              <a:rPr lang="zh-TW" altLang="en-US" smtClean="0"/>
              <a:t>2024/4/2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644F-4B87-4514-B8EC-9ABA8507F4E8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09582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0479-DDB5-40C6-A720-C5D93CED23C5}" type="datetimeFigureOut">
              <a:rPr lang="zh-TW" altLang="en-US" smtClean="0"/>
              <a:t>2024/4/2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644F-4B87-4514-B8EC-9ABA8507F4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868862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0479-DDB5-40C6-A720-C5D93CED23C5}" type="datetimeFigureOut">
              <a:rPr lang="zh-TW" altLang="en-US" smtClean="0"/>
              <a:t>2024/4/2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644F-4B87-4514-B8EC-9ABA8507F4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435927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0479-DDB5-40C6-A720-C5D93CED23C5}" type="datetimeFigureOut">
              <a:rPr lang="zh-TW" altLang="en-US" smtClean="0"/>
              <a:t>2024/4/2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644F-4B87-4514-B8EC-9ABA8507F4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43832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0479-DDB5-40C6-A720-C5D93CED23C5}" type="datetimeFigureOut">
              <a:rPr lang="zh-TW" altLang="en-US" smtClean="0"/>
              <a:t>2024/4/2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644F-4B87-4514-B8EC-9ABA8507F4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401764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0479-DDB5-40C6-A720-C5D93CED23C5}" type="datetimeFigureOut">
              <a:rPr lang="zh-TW" altLang="en-US" smtClean="0"/>
              <a:t>2024/4/2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644F-4B87-4514-B8EC-9ABA8507F4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13234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0479-DDB5-40C6-A720-C5D93CED23C5}" type="datetimeFigureOut">
              <a:rPr lang="zh-TW" altLang="en-US" smtClean="0"/>
              <a:t>2024/4/2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644F-4B87-4514-B8EC-9ABA8507F4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269591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0479-DDB5-40C6-A720-C5D93CED23C5}" type="datetimeFigureOut">
              <a:rPr lang="zh-TW" altLang="en-US" smtClean="0"/>
              <a:t>2024/4/2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644F-4B87-4514-B8EC-9ABA8507F4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40025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0479-DDB5-40C6-A720-C5D93CED23C5}" type="datetimeFigureOut">
              <a:rPr lang="zh-TW" altLang="en-US" smtClean="0"/>
              <a:t>2024/4/2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644F-4B87-4514-B8EC-9ABA8507F4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393258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0479-DDB5-40C6-A720-C5D93CED23C5}" type="datetimeFigureOut">
              <a:rPr lang="zh-TW" altLang="en-US" smtClean="0"/>
              <a:t>2024/4/2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644F-4B87-4514-B8EC-9ABA8507F4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51197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000" b="0" cap="all" baseline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0479-DDB5-40C6-A720-C5D93CED23C5}" type="datetimeFigureOut">
              <a:rPr lang="zh-TW" altLang="en-US" smtClean="0"/>
              <a:t>2024/4/2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644F-4B87-4514-B8EC-9ABA8507F4E8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3339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0479-DDB5-40C6-A720-C5D93CED23C5}" type="datetimeFigureOut">
              <a:rPr lang="zh-TW" altLang="en-US" smtClean="0"/>
              <a:t>2024/4/2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644F-4B87-4514-B8EC-9ABA8507F4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1002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0479-DDB5-40C6-A720-C5D93CED23C5}" type="datetimeFigureOut">
              <a:rPr lang="zh-TW" altLang="en-US" smtClean="0"/>
              <a:t>2024/4/2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644F-4B87-4514-B8EC-9ABA8507F4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75977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0479-DDB5-40C6-A720-C5D93CED23C5}" type="datetimeFigureOut">
              <a:rPr lang="zh-TW" altLang="en-US" smtClean="0"/>
              <a:t>2024/4/2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644F-4B87-4514-B8EC-9ABA8507F4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74858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0479-DDB5-40C6-A720-C5D93CED23C5}" type="datetimeFigureOut">
              <a:rPr lang="zh-TW" altLang="en-US" smtClean="0"/>
              <a:t>2024/4/2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644F-4B87-4514-B8EC-9ABA8507F4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9809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0479-DDB5-40C6-A720-C5D93CED23C5}" type="datetimeFigureOut">
              <a:rPr lang="zh-TW" altLang="en-US" smtClean="0"/>
              <a:t>2024/4/2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644F-4B87-4514-B8EC-9ABA8507F4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80723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0479-DDB5-40C6-A720-C5D93CED23C5}" type="datetimeFigureOut">
              <a:rPr lang="zh-TW" altLang="en-US" smtClean="0"/>
              <a:t>2024/4/2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644F-4B87-4514-B8EC-9ABA8507F4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0685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fld id="{A3450479-DDB5-40C6-A720-C5D93CED23C5}" type="datetimeFigureOut">
              <a:rPr lang="zh-TW" altLang="en-US" smtClean="0"/>
              <a:pPr/>
              <a:t>2024/4/2</a:t>
            </a:fld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A1DC644F-4B87-4514-B8EC-9ABA8507F4E8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32372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fld id="{A3450479-DDB5-40C6-A720-C5D93CED23C5}" type="datetimeFigureOut">
              <a:rPr lang="zh-TW" altLang="en-US" smtClean="0"/>
              <a:pPr/>
              <a:t>2024/4/2</a:t>
            </a:fld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A1DC644F-4B87-4514-B8EC-9ABA8507F4E8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1216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iff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db.gov.hk/tc/curriculum-development/kla/arts-edu/resources/mus-curri/index.html#p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Horizontal Scroll 10">
            <a:extLst>
              <a:ext uri="{FF2B5EF4-FFF2-40B4-BE49-F238E27FC236}">
                <a16:creationId xmlns:a16="http://schemas.microsoft.com/office/drawing/2014/main" id="{D1F5DC63-7BDA-4646-A230-14216E221BF7}"/>
              </a:ext>
            </a:extLst>
          </p:cNvPr>
          <p:cNvSpPr/>
          <p:nvPr/>
        </p:nvSpPr>
        <p:spPr>
          <a:xfrm>
            <a:off x="1150670" y="2268091"/>
            <a:ext cx="6838849" cy="2232991"/>
          </a:xfrm>
          <a:prstGeom prst="horizontalScroll">
            <a:avLst>
              <a:gd name="adj" fmla="val 1132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5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眾．樂．樂（二）</a:t>
            </a:r>
            <a:endParaRPr lang="en-GB" altLang="zh-TW" sz="54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5A7B8A5-71FA-BE44-9F7C-4E953A02CA2E}"/>
              </a:ext>
            </a:extLst>
          </p:cNvPr>
          <p:cNvSpPr txBox="1">
            <a:spLocks/>
          </p:cNvSpPr>
          <p:nvPr/>
        </p:nvSpPr>
        <p:spPr>
          <a:xfrm>
            <a:off x="832485" y="882376"/>
            <a:ext cx="7475220" cy="2926080"/>
          </a:xfrm>
          <a:prstGeom prst="rect">
            <a:avLst/>
          </a:prstGeom>
        </p:spPr>
        <p:txBody>
          <a:bodyPr anchor="ctr"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GB" altLang="zh-TW" sz="54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E02ED1AC-D28C-41D1-A5D8-66BF9DD8689E}"/>
              </a:ext>
            </a:extLst>
          </p:cNvPr>
          <p:cNvSpPr txBox="1">
            <a:spLocks/>
          </p:cNvSpPr>
          <p:nvPr/>
        </p:nvSpPr>
        <p:spPr>
          <a:xfrm>
            <a:off x="1188572" y="712618"/>
            <a:ext cx="6735696" cy="1208529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3716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4290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54864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75438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92012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1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3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15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17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" indent="0" algn="ctr">
              <a:lnSpc>
                <a:spcPct val="85000"/>
              </a:lnSpc>
              <a:spcBef>
                <a:spcPct val="0"/>
              </a:spcBef>
              <a:buNone/>
            </a:pPr>
            <a:r>
              <a:rPr lang="zh-TW" altLang="en-US" sz="2400" b="1" cap="all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音樂科學與教材料</a:t>
            </a:r>
            <a:endParaRPr lang="en-US" altLang="zh-TW" sz="2400" b="1" cap="all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" indent="0" algn="ctr">
              <a:lnSpc>
                <a:spcPct val="85000"/>
              </a:lnSpc>
              <a:spcBef>
                <a:spcPct val="0"/>
              </a:spcBef>
              <a:buNone/>
            </a:pPr>
            <a:endParaRPr lang="en-GB" altLang="zh-TW" sz="2400" b="1" cap="all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" indent="0" algn="ctr">
              <a:lnSpc>
                <a:spcPct val="85000"/>
              </a:lnSpc>
              <a:spcBef>
                <a:spcPct val="0"/>
              </a:spcBef>
              <a:buNone/>
            </a:pPr>
            <a:r>
              <a:rPr lang="zh-TW" altLang="en-US" sz="2400" b="1" cap="all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第三學習階段（初中）適用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1AEB01AA-314E-F044-9AA1-CCB84FA90D75}"/>
              </a:ext>
            </a:extLst>
          </p:cNvPr>
          <p:cNvSpPr txBox="1">
            <a:spLocks/>
          </p:cNvSpPr>
          <p:nvPr/>
        </p:nvSpPr>
        <p:spPr>
          <a:xfrm>
            <a:off x="1188572" y="5886796"/>
            <a:ext cx="6735696" cy="678503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3716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4290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54864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75438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92012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1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3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15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17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" indent="0" algn="ctr">
              <a:lnSpc>
                <a:spcPct val="100000"/>
              </a:lnSpc>
              <a:spcBef>
                <a:spcPct val="0"/>
              </a:spcBef>
              <a:buNone/>
            </a:pPr>
            <a:r>
              <a:rPr lang="zh-TW" altLang="en-US" sz="1800" b="1" cap="all" dirty="0">
                <a:solidFill>
                  <a:schemeClr val="accent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教育局 課程發展處 藝術教育組</a:t>
            </a:r>
            <a:endParaRPr lang="en-US" altLang="zh-TW" sz="1800" b="1" cap="all" dirty="0">
              <a:solidFill>
                <a:schemeClr val="accent1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32576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標題 1"/>
          <p:cNvSpPr txBox="1">
            <a:spLocks/>
          </p:cNvSpPr>
          <p:nvPr/>
        </p:nvSpPr>
        <p:spPr>
          <a:xfrm>
            <a:off x="628650" y="321849"/>
            <a:ext cx="7886700" cy="5578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2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音樂科</a:t>
            </a:r>
            <a:endParaRPr lang="zh-TW" altLang="en-US" sz="2800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標題 1"/>
          <p:cNvSpPr>
            <a:spLocks noGrp="1"/>
          </p:cNvSpPr>
          <p:nvPr>
            <p:ph type="title"/>
          </p:nvPr>
        </p:nvSpPr>
        <p:spPr>
          <a:xfrm>
            <a:off x="628650" y="792142"/>
            <a:ext cx="7886700" cy="873511"/>
          </a:xfrm>
        </p:spPr>
        <p:txBody>
          <a:bodyPr anchor="ctr">
            <a:normAutofit/>
          </a:bodyPr>
          <a:lstStyle/>
          <a:p>
            <a:r>
              <a:rPr lang="zh-TW" altLang="en-US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課題　　：　眾．樂．樂（二）</a:t>
            </a:r>
            <a:br>
              <a:rPr lang="zh-TW" altLang="en-US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學習階段：　第三學習階段（初中）</a:t>
            </a:r>
            <a:endParaRPr lang="zh-TW" altLang="en-US" sz="2400" b="1" dirty="0">
              <a:solidFill>
                <a:srgbClr val="0070C0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8417346"/>
              </p:ext>
            </p:extLst>
          </p:nvPr>
        </p:nvGraphicFramePr>
        <p:xfrm>
          <a:off x="628650" y="1827308"/>
          <a:ext cx="7920235" cy="421199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0235">
                  <a:extLst>
                    <a:ext uri="{9D8B030D-6E8A-4147-A177-3AD203B41FA5}">
                      <a16:colId xmlns:a16="http://schemas.microsoft.com/office/drawing/2014/main" val="4273400302"/>
                    </a:ext>
                  </a:extLst>
                </a:gridCol>
                <a:gridCol w="5940000">
                  <a:extLst>
                    <a:ext uri="{9D8B030D-6E8A-4147-A177-3AD203B41FA5}">
                      <a16:colId xmlns:a16="http://schemas.microsoft.com/office/drawing/2014/main" val="1317791970"/>
                    </a:ext>
                  </a:extLst>
                </a:gridCol>
              </a:tblGrid>
              <a:tr h="123576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建議學習活動</a:t>
                      </a:r>
                      <a:endParaRPr lang="en-GB" sz="2000" b="1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20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演繹歌曲及創作</a:t>
                      </a:r>
                      <a:endParaRPr lang="en-GB" altLang="zh-TW" sz="20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20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討論及制訂一系列準則來評賞演出</a:t>
                      </a:r>
                      <a:endParaRPr lang="en-GB" altLang="zh-TW" sz="20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20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根據預先訂定的準則評賞演出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02345107"/>
                  </a:ext>
                </a:extLst>
              </a:tr>
              <a:tr h="772346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擬發展的態度</a:t>
                      </a:r>
                      <a:endParaRPr lang="en-US" sz="2000" b="1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en-US" sz="20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歌詞所表達的正面信息</a:t>
                      </a:r>
                      <a:endParaRPr lang="en-US" sz="20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20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尊重他人的意見</a:t>
                      </a:r>
                      <a:endParaRPr lang="en-GB" sz="20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08313522"/>
                  </a:ext>
                </a:extLst>
              </a:tr>
              <a:tr h="1431545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擬發展的技能</a:t>
                      </a:r>
                      <a:endParaRPr lang="en-US" sz="2000" b="1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20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創造力</a:t>
                      </a:r>
                      <a:endParaRPr lang="en-GB" altLang="zh-TW" sz="20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20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聆聽及歌唱技巧</a:t>
                      </a:r>
                      <a:endParaRPr lang="en-GB" sz="20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20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以合適的音樂術語評賞音樂</a:t>
                      </a:r>
                      <a:endParaRPr lang="en-GB" sz="20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20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溝通能力</a:t>
                      </a:r>
                      <a:endParaRPr lang="en-GB" sz="20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41254460"/>
                  </a:ext>
                </a:extLst>
              </a:tr>
              <a:tr h="772346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擬發展的知識</a:t>
                      </a:r>
                      <a:endParaRPr lang="en-US" sz="2000" b="1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20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字詞聲調與旋律的關係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20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音樂元素，例如節奏、力度、調性等</a:t>
                      </a:r>
                      <a:endParaRPr lang="en-GB" sz="20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29904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4930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2C9020-E597-6A48-896A-3B70731865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5264" y="1267969"/>
            <a:ext cx="7404653" cy="4038600"/>
          </a:xfrm>
        </p:spPr>
        <p:txBody>
          <a:bodyPr>
            <a:noAutofit/>
          </a:bodyPr>
          <a:lstStyle/>
          <a:p>
            <a:pPr marL="491490" indent="-457200">
              <a:buClr>
                <a:schemeClr val="tx1"/>
              </a:buClr>
              <a:buSzPct val="100000"/>
              <a:buAutoNum type="arabicPeriod"/>
            </a:pPr>
            <a:endParaRPr lang="en-GB" altLang="zh-TW" sz="2400" b="1" kern="100" dirty="0">
              <a:solidFill>
                <a:schemeClr val="tx1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491490" indent="-457200"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zh-TW" altLang="en-US" sz="2400" b="1" kern="100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聆聽</a:t>
            </a:r>
            <a:r>
              <a:rPr lang="en-US" altLang="zh-TW" sz="2400" b="1" kern="100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《</a:t>
            </a:r>
            <a:r>
              <a:rPr lang="zh-TW" altLang="en-US" sz="2400" b="1" kern="100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附錄一</a:t>
            </a:r>
            <a:r>
              <a:rPr lang="en-US" altLang="zh-TW" sz="2400" b="1" kern="100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》</a:t>
            </a:r>
            <a:r>
              <a:rPr lang="zh-TW" altLang="en-US" sz="2400" b="1" kern="100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的一首歌曲，並與家人和朋友分享。 可到音樂串流平台，例如 </a:t>
            </a:r>
            <a:r>
              <a:rPr lang="en-HK" altLang="zh-TW" sz="2400" b="1" kern="100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YouTube</a:t>
            </a:r>
            <a:r>
              <a:rPr lang="zh-TW" altLang="en-US" sz="2400" b="1" kern="100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，</a:t>
            </a:r>
            <a:r>
              <a:rPr lang="en-HK" altLang="zh-TW" sz="2400" b="1" kern="100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Spotify</a:t>
            </a:r>
            <a:r>
              <a:rPr lang="zh-TW" altLang="en-US" sz="2400" b="1" kern="100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搜尋及聆聽有關歌曲。 </a:t>
            </a:r>
            <a:endParaRPr lang="en-US" altLang="zh-TW" sz="2400" b="1" kern="100" dirty="0">
              <a:solidFill>
                <a:schemeClr val="tx1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34290" indent="0">
              <a:buClr>
                <a:schemeClr val="tx1"/>
              </a:buClr>
              <a:buSzPct val="100000"/>
              <a:buNone/>
            </a:pPr>
            <a:endParaRPr lang="en-US" altLang="zh-TW" sz="1600" b="1" kern="100" dirty="0">
              <a:solidFill>
                <a:schemeClr val="tx1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491490" indent="-457200">
              <a:lnSpc>
                <a:spcPct val="100000"/>
              </a:lnSpc>
              <a:buClr>
                <a:schemeClr val="tx1"/>
              </a:buClr>
              <a:buSzPct val="100000"/>
              <a:buAutoNum type="arabicPeriod" startAt="2"/>
            </a:pPr>
            <a:r>
              <a:rPr lang="zh-TW" altLang="en-US" sz="2400" b="1" kern="100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就從</a:t>
            </a:r>
            <a:r>
              <a:rPr lang="en-US" altLang="zh-TW" sz="2400" b="1" kern="100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《</a:t>
            </a:r>
            <a:r>
              <a:rPr lang="zh-TW" altLang="en-US" sz="2400" b="1" kern="100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附錄一</a:t>
            </a:r>
            <a:r>
              <a:rPr lang="en-US" altLang="zh-TW" sz="2400" b="1" kern="100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》</a:t>
            </a:r>
            <a:r>
              <a:rPr lang="zh-TW" altLang="en-US" sz="2400" b="1" kern="100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所選的歌曲，想想當中的音樂元素（例如旋律、   拍子、力度、分句法等）如何幫助歌曲營造氣氛，並帶出不同的信息。</a:t>
            </a:r>
            <a:endParaRPr lang="en-US" altLang="zh-TW" sz="2400" b="1" kern="100" dirty="0">
              <a:solidFill>
                <a:schemeClr val="tx1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34290" indent="0">
              <a:lnSpc>
                <a:spcPct val="100000"/>
              </a:lnSpc>
              <a:buClr>
                <a:schemeClr val="tx1"/>
              </a:buClr>
              <a:buSzPct val="100000"/>
              <a:buNone/>
            </a:pPr>
            <a:endParaRPr lang="en-GB" altLang="zh-TW" sz="2400" b="1" kern="100" dirty="0">
              <a:solidFill>
                <a:schemeClr val="tx1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491490" indent="-457200">
              <a:buClr>
                <a:schemeClr val="tx1"/>
              </a:buClr>
              <a:buSzPct val="100000"/>
              <a:buAutoNum type="arabicPeriod" startAt="3"/>
            </a:pPr>
            <a:r>
              <a:rPr lang="zh-TW" altLang="en-US" sz="2400" b="1" kern="100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閱讀歌詞，細味歌詞的意思。</a:t>
            </a:r>
            <a:endParaRPr lang="en-US" altLang="zh-TW" sz="2400" b="1" kern="100" dirty="0">
              <a:solidFill>
                <a:schemeClr val="tx1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491490" indent="-457200">
              <a:buClr>
                <a:schemeClr val="tx1"/>
              </a:buClr>
              <a:buSzPct val="100000"/>
              <a:buAutoNum type="arabicPeriod" startAt="3"/>
            </a:pPr>
            <a:endParaRPr lang="en-US" altLang="zh-TW" sz="2400" b="1" kern="100" dirty="0">
              <a:solidFill>
                <a:schemeClr val="tx1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491490" indent="-457200">
              <a:buClr>
                <a:schemeClr val="tx1"/>
              </a:buClr>
              <a:buSzPct val="100000"/>
              <a:buFont typeface="Corbel" pitchFamily="34" charset="0"/>
              <a:buAutoNum type="arabicPeriod" startAt="3"/>
            </a:pPr>
            <a:r>
              <a:rPr lang="zh-TW" altLang="en-US" sz="2400" b="1" kern="100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試唱歌曲。</a:t>
            </a:r>
            <a:endParaRPr lang="en-GB" altLang="zh-TW" sz="2400" b="1" kern="100" dirty="0">
              <a:solidFill>
                <a:schemeClr val="tx1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34290" indent="0">
              <a:buClr>
                <a:schemeClr val="tx1"/>
              </a:buClr>
              <a:buSzPct val="100000"/>
              <a:buNone/>
            </a:pPr>
            <a:endParaRPr lang="en-GB" altLang="zh-TW" sz="2400" b="1" kern="100" dirty="0">
              <a:solidFill>
                <a:schemeClr val="tx1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2E963B26-AC16-E043-8AD0-49005E1C8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5264" y="366752"/>
            <a:ext cx="7406640" cy="1356360"/>
          </a:xfrm>
        </p:spPr>
        <p:txBody>
          <a:bodyPr>
            <a:normAutofit/>
          </a:bodyPr>
          <a:lstStyle/>
          <a:p>
            <a:pPr algn="ctr" defTabSz="914400"/>
            <a:r>
              <a:rPr lang="zh-TW" altLang="en-US" sz="32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課前準備</a:t>
            </a:r>
            <a:endParaRPr lang="en-US" sz="32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9FAD27F-CEA2-0C46-8D00-845E6AF8A6F4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rot="703898">
            <a:off x="7848353" y="5504124"/>
            <a:ext cx="365068" cy="51441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AE1DBE3-437E-E842-AD90-BD158C91BFA8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rot="21083631">
            <a:off x="846619" y="604332"/>
            <a:ext cx="303327" cy="644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689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2C9020-E597-6A48-896A-3B70731865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7251" y="1920239"/>
            <a:ext cx="7404653" cy="4355123"/>
          </a:xfrm>
        </p:spPr>
        <p:txBody>
          <a:bodyPr>
            <a:normAutofit/>
          </a:bodyPr>
          <a:lstStyle/>
          <a:p>
            <a:pPr marL="491490" indent="-457200">
              <a:buClr>
                <a:schemeClr val="tx1"/>
              </a:buClr>
              <a:buSzPct val="100000"/>
              <a:buAutoNum type="arabicPeriod"/>
            </a:pPr>
            <a:r>
              <a:rPr lang="zh-TW" altLang="en-US" sz="2400" b="1" kern="100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聆聽歌曲，分析當中運用的音樂元素，並填寫</a:t>
            </a:r>
            <a:r>
              <a:rPr lang="en-US" altLang="zh-TW" sz="2400" b="1" kern="100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《</a:t>
            </a:r>
            <a:r>
              <a:rPr lang="zh-TW" altLang="en-US" sz="2400" b="1" kern="100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附錄二</a:t>
            </a:r>
            <a:r>
              <a:rPr lang="en-US" altLang="zh-TW" sz="2400" b="1" kern="100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》</a:t>
            </a:r>
            <a:r>
              <a:rPr lang="zh-TW" altLang="en-US" sz="2400" b="1" kern="100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的第</a:t>
            </a:r>
            <a:r>
              <a:rPr lang="en-US" altLang="zh-TW" sz="2400" b="1" kern="100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1</a:t>
            </a:r>
            <a:r>
              <a:rPr lang="zh-TW" altLang="en-US" sz="2400" b="1" kern="100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部分。</a:t>
            </a:r>
            <a:endParaRPr lang="en-GB" altLang="zh-TW" sz="2400" b="1" kern="100" dirty="0">
              <a:solidFill>
                <a:schemeClr val="tx1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491490" indent="-457200">
              <a:buClr>
                <a:schemeClr val="tx1"/>
              </a:buClr>
              <a:buSzPct val="100000"/>
              <a:buAutoNum type="arabicPeriod"/>
            </a:pPr>
            <a:endParaRPr lang="en-GB" altLang="zh-TW" sz="2400" b="1" kern="100" dirty="0">
              <a:solidFill>
                <a:schemeClr val="tx1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491490" indent="-457200">
              <a:buClr>
                <a:schemeClr val="tx1"/>
              </a:buClr>
              <a:buSzPct val="100000"/>
              <a:buAutoNum type="arabicPeriod"/>
            </a:pPr>
            <a:r>
              <a:rPr lang="zh-TW" altLang="en-US" sz="2400" b="1" kern="100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細閱歌詞，想想歌曲擬帶出的勵志信息。</a:t>
            </a:r>
            <a:endParaRPr lang="en-GB" altLang="zh-TW" sz="2400" b="1" kern="100" dirty="0">
              <a:solidFill>
                <a:schemeClr val="tx1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491490" indent="-457200">
              <a:buClr>
                <a:schemeClr val="tx1"/>
              </a:buClr>
              <a:buSzPct val="100000"/>
              <a:buAutoNum type="arabicPeriod"/>
            </a:pPr>
            <a:endParaRPr lang="en-US" altLang="zh-TW" sz="2400" b="1" kern="100" dirty="0">
              <a:solidFill>
                <a:schemeClr val="tx1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491490" indent="-457200">
              <a:buClr>
                <a:schemeClr val="tx1"/>
              </a:buClr>
              <a:buSzPct val="100000"/>
              <a:buFont typeface="Corbel" pitchFamily="34" charset="0"/>
              <a:buAutoNum type="arabicPeriod"/>
            </a:pPr>
            <a:r>
              <a:rPr lang="zh-TW" altLang="en-US" sz="2400" b="1" kern="100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思考歌曲音樂元素運用與勵志信息的關係，並填寫</a:t>
            </a:r>
            <a:r>
              <a:rPr lang="en-US" altLang="zh-TW" sz="2400" b="1" kern="100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《</a:t>
            </a:r>
            <a:r>
              <a:rPr lang="zh-TW" altLang="en-US" sz="2400" b="1" kern="100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附錄二</a:t>
            </a:r>
            <a:r>
              <a:rPr lang="en-US" altLang="zh-TW" sz="2400" b="1" kern="100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》</a:t>
            </a:r>
            <a:r>
              <a:rPr lang="zh-TW" altLang="en-US" sz="2400" b="1" kern="100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第</a:t>
            </a:r>
            <a:r>
              <a:rPr lang="en-US" altLang="zh-TW" sz="2400" b="1" kern="100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2</a:t>
            </a:r>
            <a:r>
              <a:rPr lang="zh-TW" altLang="en-US" sz="2400" b="1" kern="100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部分。</a:t>
            </a:r>
            <a:endParaRPr lang="en-GB" altLang="zh-TW" sz="2400" b="1" kern="100" dirty="0">
              <a:solidFill>
                <a:schemeClr val="tx1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491490" indent="-457200">
              <a:buClr>
                <a:schemeClr val="tx1"/>
              </a:buClr>
              <a:buSzPct val="100000"/>
              <a:buAutoNum type="arabicPeriod"/>
            </a:pPr>
            <a:endParaRPr lang="en-GB" altLang="zh-TW" sz="2400" b="1" kern="100" dirty="0">
              <a:solidFill>
                <a:schemeClr val="tx1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491490" indent="-457200">
              <a:buClr>
                <a:schemeClr val="tx1"/>
              </a:buClr>
              <a:buSzPct val="100000"/>
              <a:buAutoNum type="arabicPeriod"/>
            </a:pPr>
            <a:r>
              <a:rPr lang="zh-TW" altLang="en-US" sz="2400" b="1" kern="100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如所選的是粵語歌曲，字詞的聲調是否配合旋律？（參考</a:t>
            </a:r>
            <a:r>
              <a:rPr lang="en-US" altLang="zh-TW" sz="2400" b="1" kern="100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《</a:t>
            </a:r>
            <a:r>
              <a:rPr lang="zh-TW" altLang="en-US" sz="2400" b="1" kern="100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附錄三</a:t>
            </a:r>
            <a:r>
              <a:rPr lang="en-US" altLang="zh-TW" sz="2400" b="1" kern="100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》</a:t>
            </a:r>
            <a:r>
              <a:rPr lang="zh-TW" altLang="en-US" sz="2400" b="1" kern="100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的資料）。</a:t>
            </a:r>
            <a:endParaRPr lang="en-GB" altLang="zh-TW" sz="2400" b="1" kern="100" dirty="0">
              <a:solidFill>
                <a:schemeClr val="tx1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2E963B26-AC16-E043-8AD0-49005E1C8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250" y="472440"/>
            <a:ext cx="7406640" cy="1356360"/>
          </a:xfrm>
        </p:spPr>
        <p:txBody>
          <a:bodyPr>
            <a:normAutofit/>
          </a:bodyPr>
          <a:lstStyle/>
          <a:p>
            <a:pPr algn="ctr" defTabSz="914400"/>
            <a:r>
              <a:rPr lang="zh-TW" altLang="en-US" sz="32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活動一：聆聽</a:t>
            </a:r>
            <a:endParaRPr lang="en-US" sz="32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AC8272F-B468-F14E-9331-3C4ECA73EA99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rot="505052">
            <a:off x="8100403" y="5643017"/>
            <a:ext cx="323000" cy="612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1927DA0-4CE8-824A-ADC7-5FB889FA54A7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rot="20815020">
            <a:off x="911487" y="540066"/>
            <a:ext cx="607708" cy="548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4401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D5A472B0-F6CB-974A-B78D-B1DEB6D3582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rot="380514">
            <a:off x="517265" y="5735757"/>
            <a:ext cx="303327" cy="64457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2C9020-E597-6A48-896A-3B70731865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7251" y="1666494"/>
            <a:ext cx="7404653" cy="4813819"/>
          </a:xfrm>
        </p:spPr>
        <p:txBody>
          <a:bodyPr>
            <a:normAutofit/>
          </a:bodyPr>
          <a:lstStyle/>
          <a:p>
            <a:pPr marL="491490" indent="-457200">
              <a:buClr>
                <a:schemeClr val="tx1"/>
              </a:buClr>
              <a:buSzPct val="100000"/>
              <a:buAutoNum type="arabicPeriod"/>
            </a:pPr>
            <a:r>
              <a:rPr lang="zh-TW" altLang="en-US" sz="2400" b="1" kern="100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以「同心協力」為題，為</a:t>
            </a:r>
            <a:r>
              <a:rPr lang="en-US" altLang="zh-TW" sz="2400" b="1" kern="100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《</a:t>
            </a:r>
            <a:r>
              <a:rPr lang="zh-TW" altLang="en-US" sz="2400" b="1" kern="100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附錄一</a:t>
            </a:r>
            <a:r>
              <a:rPr lang="en-US" altLang="zh-TW" sz="2400" b="1" kern="100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》</a:t>
            </a:r>
            <a:r>
              <a:rPr lang="zh-TW" altLang="en-US" sz="2400" b="1" kern="100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的一首歌曲重新填詞，注意字詞的聲調須與旋律配合。</a:t>
            </a:r>
            <a:endParaRPr lang="en-GB" altLang="zh-TW" sz="2400" b="1" kern="100" dirty="0">
              <a:solidFill>
                <a:schemeClr val="tx1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491490" indent="-457200">
              <a:buClr>
                <a:schemeClr val="tx1"/>
              </a:buClr>
              <a:buSzPct val="100000"/>
              <a:buAutoNum type="arabicPeriod"/>
            </a:pPr>
            <a:endParaRPr lang="en-GB" altLang="zh-TW" sz="2400" b="1" kern="100" dirty="0">
              <a:solidFill>
                <a:schemeClr val="tx1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491490" indent="-457200">
              <a:buClr>
                <a:schemeClr val="tx1"/>
              </a:buClr>
              <a:buSzPct val="100000"/>
              <a:buFont typeface="Corbel" pitchFamily="34" charset="0"/>
              <a:buAutoNum type="arabicPeriod"/>
            </a:pPr>
            <a:r>
              <a:rPr lang="zh-TW" altLang="en-US" sz="2400" b="1" kern="100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與同學和老師討論及制訂一系列準則來評賞演出，例如演唱的音高與節拍是否準確、歌詞能否表達主題，以及歌詞與旋律是否配合等。</a:t>
            </a:r>
          </a:p>
          <a:p>
            <a:pPr marL="491490" indent="-457200">
              <a:buClr>
                <a:schemeClr val="tx1"/>
              </a:buClr>
              <a:buSzPct val="100000"/>
              <a:buAutoNum type="arabicPeriod"/>
            </a:pPr>
            <a:endParaRPr lang="en-GB" altLang="zh-TW" sz="2400" b="1" kern="100" dirty="0">
              <a:solidFill>
                <a:schemeClr val="tx1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491490" indent="-457200">
              <a:buClr>
                <a:schemeClr val="tx1"/>
              </a:buClr>
              <a:buSzPct val="100000"/>
              <a:buAutoNum type="arabicPeriod"/>
            </a:pPr>
            <a:r>
              <a:rPr lang="zh-TW" altLang="en-US" sz="2400" b="1" kern="100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通過校內網上學習平台與同學分享創作成果。</a:t>
            </a:r>
            <a:endParaRPr lang="en-GB" altLang="zh-TW" sz="2400" b="1" kern="100" dirty="0">
              <a:solidFill>
                <a:schemeClr val="tx1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491490" indent="-457200">
              <a:buClr>
                <a:schemeClr val="tx1"/>
              </a:buClr>
              <a:buSzPct val="100000"/>
              <a:buAutoNum type="arabicPeriod"/>
            </a:pPr>
            <a:endParaRPr lang="zh-TW" altLang="en-US" sz="2400" b="1" kern="100" dirty="0">
              <a:solidFill>
                <a:schemeClr val="tx1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491490" indent="-457200">
              <a:buClr>
                <a:schemeClr val="tx1"/>
              </a:buClr>
              <a:buSzPct val="100000"/>
              <a:buAutoNum type="arabicPeriod"/>
            </a:pPr>
            <a:r>
              <a:rPr lang="zh-TW" altLang="en-US" sz="2400" b="1" kern="100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根據預先訂定的準則，欣賞同學的演出，並給予回饋。</a:t>
            </a:r>
          </a:p>
          <a:p>
            <a:pPr marL="491490" indent="-457200">
              <a:buClr>
                <a:schemeClr val="tx1"/>
              </a:buClr>
              <a:buSzPct val="100000"/>
              <a:buAutoNum type="arabicPeriod"/>
            </a:pPr>
            <a:endParaRPr lang="en-GB" altLang="zh-TW" sz="2400" b="1" kern="100" dirty="0">
              <a:solidFill>
                <a:schemeClr val="tx1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2E963B26-AC16-E043-8AD0-49005E1C8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5264" y="310134"/>
            <a:ext cx="7406640" cy="1194076"/>
          </a:xfrm>
        </p:spPr>
        <p:txBody>
          <a:bodyPr>
            <a:normAutofit/>
          </a:bodyPr>
          <a:lstStyle/>
          <a:p>
            <a:pPr algn="ctr" defTabSz="914400"/>
            <a:r>
              <a:rPr lang="zh-TW" altLang="en-US" sz="32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活動二：創作和演奏</a:t>
            </a:r>
            <a:endParaRPr lang="en-US" sz="32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2B67039-B496-0B47-BCDC-0D97A9EE53D0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rot="470378">
            <a:off x="7944404" y="816864"/>
            <a:ext cx="317500" cy="34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07720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438150" y="1339210"/>
          <a:ext cx="3219450" cy="4358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5975">
                  <a:extLst>
                    <a:ext uri="{9D8B030D-6E8A-4147-A177-3AD203B41FA5}">
                      <a16:colId xmlns:a16="http://schemas.microsoft.com/office/drawing/2014/main" val="2793207921"/>
                    </a:ext>
                  </a:extLst>
                </a:gridCol>
                <a:gridCol w="1133475">
                  <a:extLst>
                    <a:ext uri="{9D8B030D-6E8A-4147-A177-3AD203B41FA5}">
                      <a16:colId xmlns:a16="http://schemas.microsoft.com/office/drawing/2014/main" val="4197093543"/>
                    </a:ext>
                  </a:extLst>
                </a:gridCol>
              </a:tblGrid>
              <a:tr h="321720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17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華語歌曲</a:t>
                      </a:r>
                      <a:endParaRPr lang="zh-HK" altLang="en-US" sz="17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HK" altLang="en-US" sz="17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356999"/>
                  </a:ext>
                </a:extLst>
              </a:tr>
              <a:tr h="32172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7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曲目名稱</a:t>
                      </a:r>
                      <a:endParaRPr lang="zh-HK" altLang="en-US" sz="17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7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原唱</a:t>
                      </a:r>
                      <a:endParaRPr lang="zh-HK" altLang="en-US" sz="17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300149"/>
                  </a:ext>
                </a:extLst>
              </a:tr>
              <a:tr h="27975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我知道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劉德華</a:t>
                      </a:r>
                      <a:endParaRPr lang="zh-HK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40281635"/>
                  </a:ext>
                </a:extLst>
              </a:tr>
              <a:tr h="27975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等風雨經過</a:t>
                      </a:r>
                      <a:endParaRPr lang="zh-HK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張學友</a:t>
                      </a:r>
                      <a:endParaRPr lang="zh-HK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17889651"/>
                  </a:ext>
                </a:extLst>
              </a:tr>
              <a:tr h="27975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堅信愛會贏</a:t>
                      </a:r>
                      <a:endParaRPr lang="zh-HK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群星</a:t>
                      </a:r>
                      <a:endParaRPr lang="zh-HK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81497887"/>
                  </a:ext>
                </a:extLst>
              </a:tr>
              <a:tr h="27975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香港心</a:t>
                      </a:r>
                      <a:endParaRPr lang="zh-HK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群星</a:t>
                      </a:r>
                      <a:endParaRPr lang="zh-HK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04172007"/>
                  </a:ext>
                </a:extLst>
              </a:tr>
              <a:tr h="27975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明天會更好</a:t>
                      </a:r>
                      <a:endParaRPr lang="zh-HK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群星</a:t>
                      </a:r>
                      <a:endParaRPr lang="zh-HK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5047173"/>
                  </a:ext>
                </a:extLst>
              </a:tr>
              <a:tr h="27975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大江大河</a:t>
                      </a:r>
                      <a:endParaRPr lang="zh-HK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王凱</a:t>
                      </a:r>
                      <a:endParaRPr lang="zh-HK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36838489"/>
                  </a:ext>
                </a:extLst>
              </a:tr>
              <a:tr h="27975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紅日</a:t>
                      </a:r>
                      <a:endParaRPr lang="zh-HK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李克勤</a:t>
                      </a:r>
                      <a:endParaRPr lang="zh-HK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38222434"/>
                  </a:ext>
                </a:extLst>
              </a:tr>
              <a:tr h="27975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壯志驕陽</a:t>
                      </a:r>
                      <a:endParaRPr lang="zh-HK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張學友</a:t>
                      </a:r>
                      <a:endParaRPr lang="zh-HK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5035503"/>
                  </a:ext>
                </a:extLst>
              </a:tr>
              <a:tr h="27975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喝采</a:t>
                      </a:r>
                      <a:endParaRPr lang="en-US" altLang="zh-TW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陳百強</a:t>
                      </a:r>
                      <a:endParaRPr lang="zh-HK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522596"/>
                  </a:ext>
                </a:extLst>
              </a:tr>
              <a:tr h="27975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奮鬥</a:t>
                      </a:r>
                      <a:endParaRPr lang="en-US" altLang="zh-TW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甄妮</a:t>
                      </a:r>
                      <a:endParaRPr lang="zh-HK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16603662"/>
                  </a:ext>
                </a:extLst>
              </a:tr>
              <a:tr h="27975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生命有價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王馨平</a:t>
                      </a:r>
                      <a:endParaRPr lang="zh-HK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14641052"/>
                  </a:ext>
                </a:extLst>
              </a:tr>
              <a:tr h="27975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生命之曲</a:t>
                      </a:r>
                      <a:endParaRPr lang="en-US" altLang="zh-TW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林子祥</a:t>
                      </a:r>
                      <a:endParaRPr lang="zh-HK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58347882"/>
                  </a:ext>
                </a:extLst>
              </a:tr>
            </a:tbl>
          </a:graphicData>
        </a:graphic>
      </p:graphicFrame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3771167" y="1339210"/>
          <a:ext cx="5029933" cy="5212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01108">
                  <a:extLst>
                    <a:ext uri="{9D8B030D-6E8A-4147-A177-3AD203B41FA5}">
                      <a16:colId xmlns:a16="http://schemas.microsoft.com/office/drawing/2014/main" val="2793207921"/>
                    </a:ext>
                  </a:extLst>
                </a:gridCol>
                <a:gridCol w="2028825">
                  <a:extLst>
                    <a:ext uri="{9D8B030D-6E8A-4147-A177-3AD203B41FA5}">
                      <a16:colId xmlns:a16="http://schemas.microsoft.com/office/drawing/2014/main" val="4197093543"/>
                    </a:ext>
                  </a:extLst>
                </a:gridCol>
              </a:tblGrid>
              <a:tr h="271577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17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外語歌曲</a:t>
                      </a:r>
                      <a:endParaRPr lang="zh-HK" altLang="en-US" sz="17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HK" altLang="en-US" sz="17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2217965"/>
                  </a:ext>
                </a:extLst>
              </a:tr>
              <a:tr h="271577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7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曲目名稱</a:t>
                      </a:r>
                      <a:endParaRPr lang="zh-HK" altLang="en-US" sz="17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7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原唱 </a:t>
                      </a:r>
                      <a:r>
                        <a:rPr lang="en-US" altLang="zh-TW" sz="17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 </a:t>
                      </a:r>
                      <a:r>
                        <a:rPr lang="zh-TW" altLang="en-US" sz="17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原作</a:t>
                      </a:r>
                      <a:endParaRPr lang="zh-HK" altLang="en-US" sz="17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300149"/>
                  </a:ext>
                </a:extLst>
              </a:tr>
              <a:tr h="271577">
                <a:tc>
                  <a:txBody>
                    <a:bodyPr/>
                    <a:lstStyle/>
                    <a:p>
                      <a:pPr algn="ctr"/>
                      <a:r>
                        <a:rPr lang="en-GB" altLang="zh-HK" sz="13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 a Wonderful World</a:t>
                      </a:r>
                      <a:endParaRPr lang="zh-TW" altLang="en-US" sz="13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HK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Louis Armstrong</a:t>
                      </a:r>
                      <a:endParaRPr lang="zh-HK" altLang="en-US" sz="1200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40281635"/>
                  </a:ext>
                </a:extLst>
              </a:tr>
              <a:tr h="271577">
                <a:tc>
                  <a:txBody>
                    <a:bodyPr/>
                    <a:lstStyle/>
                    <a:p>
                      <a:pPr algn="ctr"/>
                      <a:r>
                        <a:rPr lang="en-GB" altLang="zh-HK" sz="13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 are the World </a:t>
                      </a:r>
                      <a:endParaRPr lang="zh-HK" altLang="en-US" sz="1300" b="1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HK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Various</a:t>
                      </a:r>
                      <a:endParaRPr lang="zh-HK" altLang="en-US" sz="1200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17889651"/>
                  </a:ext>
                </a:extLst>
              </a:tr>
              <a:tr h="27157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Heal the World </a:t>
                      </a:r>
                      <a:endParaRPr lang="zh-HK" altLang="en-US" sz="1300" b="1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Michael Jackson</a:t>
                      </a:r>
                      <a:endParaRPr lang="zh-HK" altLang="en-US" sz="1200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81497887"/>
                  </a:ext>
                </a:extLst>
              </a:tr>
              <a:tr h="271577">
                <a:tc>
                  <a:txBody>
                    <a:bodyPr/>
                    <a:lstStyle/>
                    <a:p>
                      <a:pPr algn="ctr"/>
                      <a:r>
                        <a:rPr lang="en-GB" altLang="zh-HK" sz="13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 Raise Me Up </a:t>
                      </a:r>
                      <a:endParaRPr lang="zh-HK" altLang="en-US" sz="1300" b="1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HK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Secret Garden</a:t>
                      </a:r>
                      <a:endParaRPr lang="zh-HK" altLang="en-US" sz="1200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04172007"/>
                  </a:ext>
                </a:extLst>
              </a:tr>
              <a:tr h="27157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Climb Every Mountain </a:t>
                      </a:r>
                      <a:endParaRPr lang="zh-HK" altLang="en-US" sz="1300" b="1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Rodgers &amp; Hammerstein</a:t>
                      </a:r>
                      <a:endParaRPr lang="zh-HK" altLang="en-US" sz="1200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5047173"/>
                  </a:ext>
                </a:extLst>
              </a:tr>
              <a:tr h="27157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 are My Hiding Place </a:t>
                      </a:r>
                      <a:endParaRPr lang="zh-HK" altLang="en-US" sz="1300" b="1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1200" dirty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Selah</a:t>
                      </a:r>
                      <a:endParaRPr lang="zh-HK" altLang="en-US" sz="1200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36838489"/>
                  </a:ext>
                </a:extLst>
              </a:tr>
              <a:tr h="27157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God Will Make a Way </a:t>
                      </a:r>
                      <a:endParaRPr lang="zh-HK" altLang="en-US" sz="1300" b="1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1200" dirty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Don Moen</a:t>
                      </a:r>
                      <a:endParaRPr lang="zh-HK" altLang="en-US" sz="1200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38222434"/>
                  </a:ext>
                </a:extLst>
              </a:tr>
              <a:tr h="27157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 It Be </a:t>
                      </a:r>
                      <a:endParaRPr lang="zh-HK" altLang="en-US" sz="1300" b="1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Beatles</a:t>
                      </a:r>
                      <a:endParaRPr lang="zh-HK" altLang="en-US" sz="1200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5035503"/>
                  </a:ext>
                </a:extLst>
              </a:tr>
              <a:tr h="27157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3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Bridge Over Troubled Water 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Simon and Garfunkel</a:t>
                      </a:r>
                      <a:endParaRPr lang="zh-HK" altLang="en-US" sz="1200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522596"/>
                  </a:ext>
                </a:extLst>
              </a:tr>
              <a:tr h="27157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3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You’ve Got a Friend 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Carole King</a:t>
                      </a:r>
                      <a:endParaRPr lang="zh-HK" altLang="en-US" sz="1200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16603662"/>
                  </a:ext>
                </a:extLst>
              </a:tr>
              <a:tr h="271577"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zh-TW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Perhaps Love </a:t>
                      </a:r>
                      <a:endParaRPr lang="zh-TW" altLang="en-US" sz="13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altLang="zh-TW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John Denver &amp; Placido Domingo</a:t>
                      </a:r>
                      <a:endParaRPr lang="zh-HK" altLang="en-US" sz="1200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14641052"/>
                  </a:ext>
                </a:extLst>
              </a:tr>
              <a:tr h="27157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TW" sz="13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Want to Hold Your Hand</a:t>
                      </a:r>
                      <a:endParaRPr lang="en-US" altLang="zh-TW" sz="13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TW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Beatles</a:t>
                      </a:r>
                      <a:endParaRPr lang="zh-HK" altLang="en-US" sz="1200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58347882"/>
                  </a:ext>
                </a:extLst>
              </a:tr>
              <a:tr h="27157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TW" sz="13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Stand By Me </a:t>
                      </a:r>
                      <a:endParaRPr lang="en-US" altLang="zh-TW" sz="13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TW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 E. King</a:t>
                      </a:r>
                      <a:endParaRPr lang="zh-HK" altLang="en-US" sz="1200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1768268"/>
                  </a:ext>
                </a:extLst>
              </a:tr>
              <a:tr h="27157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TW" sz="13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Don't Worry Be Happy </a:t>
                      </a:r>
                      <a:endParaRPr lang="en-US" altLang="zh-TW" sz="13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TW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Bobby McFerrin</a:t>
                      </a:r>
                      <a:endParaRPr lang="zh-HK" altLang="en-US" sz="1200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60714101"/>
                  </a:ext>
                </a:extLst>
              </a:tr>
              <a:tr h="27157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TW" sz="13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True Colours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TW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Cyndi Lauper</a:t>
                      </a:r>
                      <a:endParaRPr lang="zh-HK" altLang="en-US" sz="1200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1713593"/>
                  </a:ext>
                </a:extLst>
              </a:tr>
            </a:tbl>
          </a:graphicData>
        </a:graphic>
      </p:graphicFrame>
      <p:sp>
        <p:nvSpPr>
          <p:cNvPr id="6" name="Title 1">
            <a:extLst>
              <a:ext uri="{FF2B5EF4-FFF2-40B4-BE49-F238E27FC236}">
                <a16:creationId xmlns:a16="http://schemas.microsoft.com/office/drawing/2014/main" id="{632EE19B-7D89-C741-9AA8-5CE8E37E487D}"/>
              </a:ext>
            </a:extLst>
          </p:cNvPr>
          <p:cNvSpPr txBox="1">
            <a:spLocks/>
          </p:cNvSpPr>
          <p:nvPr/>
        </p:nvSpPr>
        <p:spPr>
          <a:xfrm>
            <a:off x="857250" y="472440"/>
            <a:ext cx="7406640" cy="6657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defTabSz="914400"/>
            <a:r>
              <a:rPr lang="zh-TW" altLang="en-US" sz="28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附錄一：參考曲目</a:t>
            </a:r>
            <a:endParaRPr lang="en-US" sz="28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23582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>
            <a:extLst>
              <a:ext uri="{FF2B5EF4-FFF2-40B4-BE49-F238E27FC236}">
                <a16:creationId xmlns:a16="http://schemas.microsoft.com/office/drawing/2014/main" id="{66885A01-8DF0-5F4F-A133-C1DDDB71135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1934765"/>
              </p:ext>
            </p:extLst>
          </p:nvPr>
        </p:nvGraphicFramePr>
        <p:xfrm>
          <a:off x="421707" y="1258503"/>
          <a:ext cx="8277725" cy="5196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03173">
                  <a:extLst>
                    <a:ext uri="{9D8B030D-6E8A-4147-A177-3AD203B41FA5}">
                      <a16:colId xmlns:a16="http://schemas.microsoft.com/office/drawing/2014/main" val="699260730"/>
                    </a:ext>
                  </a:extLst>
                </a:gridCol>
                <a:gridCol w="3387276">
                  <a:extLst>
                    <a:ext uri="{9D8B030D-6E8A-4147-A177-3AD203B41FA5}">
                      <a16:colId xmlns:a16="http://schemas.microsoft.com/office/drawing/2014/main" val="961280735"/>
                    </a:ext>
                  </a:extLst>
                </a:gridCol>
                <a:gridCol w="3387276">
                  <a:extLst>
                    <a:ext uri="{9D8B030D-6E8A-4147-A177-3AD203B41FA5}">
                      <a16:colId xmlns:a16="http://schemas.microsoft.com/office/drawing/2014/main" val="3167834464"/>
                    </a:ext>
                  </a:extLst>
                </a:gridCol>
              </a:tblGrid>
              <a:tr h="648000">
                <a:tc>
                  <a:txBody>
                    <a:bodyPr/>
                    <a:lstStyle/>
                    <a:p>
                      <a:pPr algn="ctr"/>
                      <a:endParaRPr lang="en-US" sz="1600" b="1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US" altLang="zh-TW" sz="1600" b="1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[1]</a:t>
                      </a:r>
                    </a:p>
                    <a:p>
                      <a:pPr lvl="0" algn="ctr"/>
                      <a:r>
                        <a:rPr lang="zh-TW" altLang="en-US" sz="1600" b="1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音樂元素的運用</a:t>
                      </a:r>
                      <a:endParaRPr lang="en-GB" altLang="zh-TW" sz="1600" b="1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  <a:p>
                      <a:pPr lvl="0" algn="ctr"/>
                      <a:endParaRPr lang="en-US" altLang="zh-TW" sz="1600" b="1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US" altLang="zh-TW" sz="1600" b="1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[2]</a:t>
                      </a:r>
                    </a:p>
                    <a:p>
                      <a:pPr lvl="0" algn="ctr"/>
                      <a:r>
                        <a:rPr lang="zh-TW" altLang="en-US" sz="1600" b="1" kern="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音樂元素的運用</a:t>
                      </a:r>
                      <a:endParaRPr lang="en-GB" altLang="zh-TW" sz="1600" b="1" kern="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  <a:p>
                      <a:pPr lvl="0" algn="ctr"/>
                      <a:r>
                        <a:rPr lang="zh-TW" altLang="en-US" sz="1600" b="1" kern="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如何幫助帶出勵志信息</a:t>
                      </a:r>
                      <a:endParaRPr lang="en-US" sz="1600" b="1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3329205"/>
                  </a:ext>
                </a:extLst>
              </a:tr>
              <a:tr h="48600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音高</a:t>
                      </a:r>
                      <a:endParaRPr lang="en-US" sz="1600" b="1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63053114"/>
                  </a:ext>
                </a:extLst>
              </a:tr>
              <a:tr h="48600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時值／節奏</a:t>
                      </a:r>
                      <a:endParaRPr lang="en-US" sz="1600" b="1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425940340"/>
                  </a:ext>
                </a:extLst>
              </a:tr>
              <a:tr h="48600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力度</a:t>
                      </a:r>
                      <a:endParaRPr lang="en-US" sz="1600" b="1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972092633"/>
                  </a:ext>
                </a:extLst>
              </a:tr>
              <a:tr h="48600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速度</a:t>
                      </a:r>
                      <a:endParaRPr lang="en-US" sz="1600" b="1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12296003"/>
                  </a:ext>
                </a:extLst>
              </a:tr>
              <a:tr h="48600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音色</a:t>
                      </a:r>
                      <a:endParaRPr lang="en-US" sz="1600" b="1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878597860"/>
                  </a:ext>
                </a:extLst>
              </a:tr>
              <a:tr h="48600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織體</a:t>
                      </a:r>
                      <a:endParaRPr lang="en-US" sz="1600" b="1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053406371"/>
                  </a:ext>
                </a:extLst>
              </a:tr>
              <a:tr h="48600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和聲</a:t>
                      </a:r>
                      <a:endParaRPr lang="en-US" sz="1600" b="1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743161657"/>
                  </a:ext>
                </a:extLst>
              </a:tr>
              <a:tr h="48600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調性</a:t>
                      </a:r>
                      <a:endParaRPr lang="en-US" sz="1600" b="1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938547915"/>
                  </a:ext>
                </a:extLst>
              </a:tr>
              <a:tr h="48600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結構／曲式</a:t>
                      </a:r>
                      <a:endParaRPr lang="en-US" sz="1600" b="1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429160"/>
                  </a:ext>
                </a:extLst>
              </a:tr>
            </a:tbl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2E963B26-AC16-E043-8AD0-49005E1C8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250" y="472440"/>
            <a:ext cx="7406640" cy="665747"/>
          </a:xfrm>
        </p:spPr>
        <p:txBody>
          <a:bodyPr>
            <a:normAutofit/>
          </a:bodyPr>
          <a:lstStyle/>
          <a:p>
            <a:pPr algn="ctr" defTabSz="914400"/>
            <a:r>
              <a:rPr lang="zh-TW" altLang="en-US" sz="28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附錄二：音樂元素與勵志信息的關係</a:t>
            </a:r>
            <a:endParaRPr lang="en-US" sz="28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71581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2E963B26-AC16-E043-8AD0-49005E1C8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250" y="472440"/>
            <a:ext cx="7406640" cy="665747"/>
          </a:xfrm>
        </p:spPr>
        <p:txBody>
          <a:bodyPr>
            <a:normAutofit/>
          </a:bodyPr>
          <a:lstStyle/>
          <a:p>
            <a:pPr algn="ctr" defTabSz="914400"/>
            <a:r>
              <a:rPr lang="zh-TW" altLang="en-US" sz="28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附錄三</a:t>
            </a:r>
            <a:r>
              <a:rPr lang="en-US" altLang="zh-TW" sz="28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(1)</a:t>
            </a:r>
            <a:r>
              <a:rPr lang="zh-TW" altLang="en-US" sz="28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：粵語歌詞聲調與音樂旋律</a:t>
            </a:r>
            <a:endParaRPr lang="en-US" sz="28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8FB613F-85D4-FA4D-B382-9EF4615F48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7250" y="1293057"/>
            <a:ext cx="7404653" cy="5084298"/>
          </a:xfrm>
        </p:spPr>
        <p:txBody>
          <a:bodyPr>
            <a:normAutofit/>
          </a:bodyPr>
          <a:lstStyle/>
          <a:p>
            <a:pPr marL="34290" indent="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>
                <a:schemeClr val="tx1"/>
              </a:buClr>
              <a:buSzPct val="100000"/>
              <a:buNone/>
            </a:pPr>
            <a:r>
              <a:rPr lang="zh-TW" altLang="en-US" sz="2300" b="1" kern="100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分析字詞聲調是否與旋律配合：</a:t>
            </a:r>
            <a:endParaRPr lang="en-GB" altLang="zh-TW" sz="2300" b="1" kern="100" dirty="0">
              <a:solidFill>
                <a:schemeClr val="tx1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491490" indent="-45720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>
                <a:schemeClr val="tx1"/>
              </a:buClr>
              <a:buSzPct val="100000"/>
              <a:buFont typeface="Corbel" pitchFamily="34" charset="0"/>
              <a:buAutoNum type="arabicPeriod"/>
            </a:pPr>
            <a:r>
              <a:rPr lang="zh-TW" altLang="en-US" sz="2300" b="1" kern="100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試唱歌曲，並細心留意某些歌詞會否因為不同的音高而影響本身聲調。</a:t>
            </a:r>
            <a:endParaRPr lang="en-GB" altLang="zh-TW" sz="2300" b="1" kern="100" dirty="0">
              <a:solidFill>
                <a:schemeClr val="tx1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491490" indent="-45720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>
                <a:schemeClr val="tx1"/>
              </a:buClr>
              <a:buSzPct val="100000"/>
              <a:buAutoNum type="arabicPeriod"/>
            </a:pPr>
            <a:r>
              <a:rPr lang="zh-TW" altLang="en-US" sz="2300" b="1" kern="100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參考後頁提供的網址及搜尋網上資料，認識粵語九聲、粵語聲調的音樂性、粵語流行曲歌詞的「協音」與「拗音」等。</a:t>
            </a:r>
            <a:endParaRPr lang="en-US" altLang="zh-TW" sz="2300" b="1" kern="100" dirty="0">
              <a:solidFill>
                <a:schemeClr val="tx1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491490" indent="-45720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>
                <a:schemeClr val="tx1"/>
              </a:buClr>
              <a:buSzPct val="100000"/>
              <a:buAutoNum type="arabicPeriod"/>
            </a:pPr>
            <a:r>
              <a:rPr lang="zh-TW" altLang="en-US" sz="2300" b="1" kern="100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細閱歌詞，圈出歌詞中的拗音字，想想如何改善拗音的情況。</a:t>
            </a:r>
          </a:p>
          <a:p>
            <a:pPr marL="491490" indent="-45720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>
                <a:schemeClr val="tx1"/>
              </a:buClr>
              <a:buSzPct val="100000"/>
              <a:buAutoNum type="arabicPeriod"/>
            </a:pPr>
            <a:r>
              <a:rPr lang="zh-TW" altLang="en-US" sz="2300" b="1" kern="100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歌詞句尾有否押韻？每段歌詞的押韻位置是否一致？旋律和音高有否影響押韻字的聲調？</a:t>
            </a:r>
            <a:endParaRPr lang="en-GB" altLang="zh-TW" sz="2300" b="1" kern="100" dirty="0">
              <a:solidFill>
                <a:schemeClr val="tx1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5485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F2FE9B30-B9C8-F146-9F42-89C8161F034B}"/>
              </a:ext>
            </a:extLst>
          </p:cNvPr>
          <p:cNvSpPr txBox="1">
            <a:spLocks/>
          </p:cNvSpPr>
          <p:nvPr/>
        </p:nvSpPr>
        <p:spPr>
          <a:xfrm>
            <a:off x="857250" y="472440"/>
            <a:ext cx="7406640" cy="6657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defTabSz="914400"/>
            <a:r>
              <a:rPr lang="zh-TW" altLang="en-US" sz="28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附錄三</a:t>
            </a:r>
            <a:r>
              <a:rPr lang="en-US" altLang="zh-TW" sz="28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(2)</a:t>
            </a:r>
            <a:r>
              <a:rPr lang="zh-TW" altLang="en-US" sz="28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：粵語歌詞聲調與音樂旋律</a:t>
            </a:r>
            <a:endParaRPr lang="en-US" sz="28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A01D0A9-7986-DF40-8051-66EA64041C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7752316"/>
              </p:ext>
            </p:extLst>
          </p:nvPr>
        </p:nvGraphicFramePr>
        <p:xfrm>
          <a:off x="662354" y="2025000"/>
          <a:ext cx="7819291" cy="280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55712">
                  <a:extLst>
                    <a:ext uri="{9D8B030D-6E8A-4147-A177-3AD203B41FA5}">
                      <a16:colId xmlns:a16="http://schemas.microsoft.com/office/drawing/2014/main" val="1310455945"/>
                    </a:ext>
                  </a:extLst>
                </a:gridCol>
                <a:gridCol w="4663579">
                  <a:extLst>
                    <a:ext uri="{9D8B030D-6E8A-4147-A177-3AD203B41FA5}">
                      <a16:colId xmlns:a16="http://schemas.microsoft.com/office/drawing/2014/main" val="2475370277"/>
                    </a:ext>
                  </a:extLst>
                </a:gridCol>
              </a:tblGrid>
              <a:tr h="64800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kern="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內容</a:t>
                      </a:r>
                      <a:endParaRPr lang="en-US" sz="1800" b="1" kern="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kern="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網址</a:t>
                      </a:r>
                      <a:endParaRPr lang="en-GB" sz="1800" b="1" kern="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3875649"/>
                  </a:ext>
                </a:extLst>
              </a:tr>
              <a:tr h="2160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kern="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音樂課程配套資源－</a:t>
                      </a:r>
                      <a:endParaRPr lang="en-GB" altLang="zh-TW" sz="1600" b="1" kern="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kern="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流行音樂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HK" sz="1400" b="1" kern="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  <a:hlinkClick r:id="rId2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HK" sz="1400" b="1" kern="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  <a:hlinkClick r:id="rId2"/>
                        </a:rPr>
                        <a:t>https://www.edb.gov.hk/tc/curriculum-development/kla/arts-edu/resources/mus-curri/index.html#pm</a:t>
                      </a:r>
                      <a:endParaRPr lang="en-US" altLang="zh-HK" sz="1400" b="1" kern="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HK" altLang="en-US" sz="1400" b="1" kern="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7997358"/>
                  </a:ext>
                </a:extLst>
              </a:tr>
            </a:tbl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1A71A9D5-0837-4E48-B73F-AF962E005D3B}"/>
              </a:ext>
            </a:extLst>
          </p:cNvPr>
          <p:cNvSpPr/>
          <p:nvPr/>
        </p:nvSpPr>
        <p:spPr>
          <a:xfrm>
            <a:off x="2274569" y="1142679"/>
            <a:ext cx="4572000" cy="424732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0" algn="ctr" defTabSz="914400">
              <a:lnSpc>
                <a:spcPct val="90000"/>
              </a:lnSpc>
              <a:spcBef>
                <a:spcPct val="0"/>
              </a:spcBef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參考網頁</a:t>
            </a:r>
            <a:endParaRPr lang="en-GB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89892234"/>
      </p:ext>
    </p:extLst>
  </p:cSld>
  <p:clrMapOvr>
    <a:masterClrMapping/>
  </p:clrMapOvr>
</p:sld>
</file>

<file path=ppt/theme/theme1.xml><?xml version="1.0" encoding="utf-8"?>
<a:theme xmlns:a="http://schemas.openxmlformats.org/drawingml/2006/main" name="1_基礎">
  <a:themeElements>
    <a:clrScheme name="自訂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8DB3E2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基礎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基礎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2_基礎">
  <a:themeElements>
    <a:clrScheme name="灰階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基礎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基礎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TM03457444[[fn=基礎]]</Template>
  <TotalTime>3425</TotalTime>
  <Words>779</Words>
  <Application>Microsoft Office PowerPoint</Application>
  <PresentationFormat>On-screen Show (4:3)</PresentationFormat>
  <Paragraphs>137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Corbel</vt:lpstr>
      <vt:lpstr>Arial</vt:lpstr>
      <vt:lpstr>新細明體</vt:lpstr>
      <vt:lpstr>微軟正黑體</vt:lpstr>
      <vt:lpstr>1_基礎</vt:lpstr>
      <vt:lpstr>2_基礎</vt:lpstr>
      <vt:lpstr>PowerPoint Presentation</vt:lpstr>
      <vt:lpstr>課題　　：　眾．樂．樂（二） 學習階段：　第三學習階段（初中）</vt:lpstr>
      <vt:lpstr>課前準備</vt:lpstr>
      <vt:lpstr>活動一：聆聽</vt:lpstr>
      <vt:lpstr>活動二：創作和演奏</vt:lpstr>
      <vt:lpstr>PowerPoint Presentation</vt:lpstr>
      <vt:lpstr>附錄二：音樂元素與勵志信息的關係</vt:lpstr>
      <vt:lpstr>附錄三(1)：粵語歌詞聲調與音樂旋律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參考網頁</dc:title>
  <dc:creator>LEUNG, Yau-cheung Tommy</dc:creator>
  <cp:lastModifiedBy>AE Section</cp:lastModifiedBy>
  <cp:revision>272</cp:revision>
  <dcterms:created xsi:type="dcterms:W3CDTF">2020-02-07T02:00:27Z</dcterms:created>
  <dcterms:modified xsi:type="dcterms:W3CDTF">2024-04-02T03:16:33Z</dcterms:modified>
</cp:coreProperties>
</file>