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57" r:id="rId4"/>
    <p:sldId id="259" r:id="rId5"/>
    <p:sldId id="274" r:id="rId6"/>
    <p:sldId id="276" r:id="rId7"/>
    <p:sldId id="278" r:id="rId8"/>
    <p:sldId id="282" r:id="rId9"/>
    <p:sldId id="280" r:id="rId10"/>
  </p:sldIdLst>
  <p:sldSz cx="12192000" cy="6858000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rossc" initials="m" lastIdx="1" clrIdx="0">
    <p:extLst>
      <p:ext uri="{19B8F6BF-5375-455C-9EA6-DF929625EA0E}">
        <p15:presenceInfo xmlns:p15="http://schemas.microsoft.com/office/powerpoint/2012/main" userId="macross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FFFF"/>
    <a:srgbClr val="F7C8DC"/>
    <a:srgbClr val="CC5479"/>
    <a:srgbClr val="FF6699"/>
    <a:srgbClr val="FCE8F1"/>
    <a:srgbClr val="FFCCFF"/>
    <a:srgbClr val="9AE2FC"/>
    <a:srgbClr val="CC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6"/>
  </p:normalViewPr>
  <p:slideViewPr>
    <p:cSldViewPr showGuides="1">
      <p:cViewPr varScale="1">
        <p:scale>
          <a:sx n="79" d="100"/>
          <a:sy n="79" d="100"/>
        </p:scale>
        <p:origin x="312" y="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9E4C7-9F0C-4DE8-AD8B-82C2B9B8393B}" type="datetimeFigureOut">
              <a:rPr lang="zh-TW" altLang="en-US" smtClean="0"/>
              <a:t>2026/1/22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037BE-8A10-468E-8788-9EDB098944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981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7A9E3-695A-4003-85CD-414EE66D9018}" type="datetimeFigureOut">
              <a:rPr lang="zh-TW" altLang="en-US" smtClean="0"/>
              <a:t>2026/1/22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7E36C-921E-4AF1-8900-F36E249172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93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8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1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2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8302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6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574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938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1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3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3440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2999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4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7.wdp"/><Relationship Id="rId18" Type="http://schemas.openxmlformats.org/officeDocument/2006/relationships/image" Target="../media/image21.png"/><Relationship Id="rId3" Type="http://schemas.openxmlformats.org/officeDocument/2006/relationships/image" Target="../media/image13.jpeg"/><Relationship Id="rId21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17" Type="http://schemas.microsoft.com/office/2007/relationships/hdphoto" Target="../media/hdphoto9.wdp"/><Relationship Id="rId2" Type="http://schemas.openxmlformats.org/officeDocument/2006/relationships/image" Target="../media/image2.jpe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7.png"/><Relationship Id="rId19" Type="http://schemas.microsoft.com/office/2007/relationships/hdphoto" Target="../media/hdphoto10.wdp"/><Relationship Id="rId4" Type="http://schemas.openxmlformats.org/officeDocument/2006/relationships/image" Target="../media/image14.png"/><Relationship Id="rId9" Type="http://schemas.microsoft.com/office/2007/relationships/hdphoto" Target="../media/hdphoto5.wdp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A+Very+Special+Picnic/0_in3zzcye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5012765"/>
            <a:ext cx="8134102" cy="179357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0" y="4966239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HK" sz="2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  <a:r>
              <a:rPr lang="zh-TW" altLang="en-US" sz="2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月更新</a:t>
            </a:r>
            <a:endParaRPr lang="zh-HK" altLang="en-US" sz="24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0CFA875-00DF-4DAC-B09F-23A6F884137C}"/>
              </a:ext>
            </a:extLst>
          </p:cNvPr>
          <p:cNvSpPr txBox="1"/>
          <p:nvPr/>
        </p:nvSpPr>
        <p:spPr>
          <a:xfrm>
            <a:off x="0" y="2659440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親親</a:t>
            </a:r>
            <a:r>
              <a:rPr lang="zh-TW" altLang="en-US" sz="7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好嗎？</a:t>
            </a:r>
            <a:endParaRPr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1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13" y="137425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視覺藝術科學與教材料</a:t>
            </a:r>
            <a:endParaRPr lang="en-US" altLang="zh-TW" sz="40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初小適用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21636" y="1866812"/>
            <a:ext cx="12239375" cy="957923"/>
            <a:chOff x="-21636" y="1866812"/>
            <a:chExt cx="12239375" cy="957923"/>
          </a:xfrm>
        </p:grpSpPr>
        <p:grpSp>
          <p:nvGrpSpPr>
            <p:cNvPr id="7" name="群組 6"/>
            <p:cNvGrpSpPr/>
            <p:nvPr/>
          </p:nvGrpSpPr>
          <p:grpSpPr>
            <a:xfrm>
              <a:off x="-21636" y="1872492"/>
              <a:ext cx="12239375" cy="952243"/>
              <a:chOff x="-1" y="-1"/>
              <a:chExt cx="12239375" cy="952243"/>
            </a:xfrm>
          </p:grpSpPr>
          <p:pic>
            <p:nvPicPr>
              <p:cNvPr id="9" name="圖片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993" b="24829"/>
              <a:stretch/>
            </p:blipFill>
            <p:spPr>
              <a:xfrm>
                <a:off x="6910782" y="-1"/>
                <a:ext cx="5328592" cy="952243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-1" y="0"/>
                <a:ext cx="6910783" cy="952242"/>
              </a:xfrm>
              <a:prstGeom prst="rect">
                <a:avLst/>
              </a:prstGeom>
              <a:solidFill>
                <a:srgbClr val="F7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3" r="24992" b="24829"/>
            <a:stretch/>
          </p:blipFill>
          <p:spPr>
            <a:xfrm>
              <a:off x="7032104" y="1866812"/>
              <a:ext cx="2880320" cy="952243"/>
            </a:xfrm>
            <a:prstGeom prst="rect">
              <a:avLst/>
            </a:prstGeom>
          </p:spPr>
        </p:pic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04A09DDF-B654-495A-95B7-5603FB0FAF2B}"/>
              </a:ext>
            </a:extLst>
          </p:cNvPr>
          <p:cNvSpPr txBox="1"/>
          <p:nvPr/>
        </p:nvSpPr>
        <p:spPr>
          <a:xfrm>
            <a:off x="973862" y="3015202"/>
            <a:ext cx="99466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是次教學讓學生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代入小動物的身份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，通過繪畫小動物的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「自畫像」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，感受被主人遺棄的心情，從而喚起他們對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小動物的愛護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1DC4BF7-6945-46E1-AC9D-6A7C62F88680}"/>
              </a:ext>
            </a:extLst>
          </p:cNvPr>
          <p:cNvSpPr txBox="1"/>
          <p:nvPr/>
        </p:nvSpPr>
        <p:spPr>
          <a:xfrm>
            <a:off x="991689" y="2019767"/>
            <a:ext cx="609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sz="3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親親我好嗎？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2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視覺藝術科學與教材料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80912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親親我好嗎？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954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27722" y="419413"/>
            <a:ext cx="12219722" cy="803638"/>
            <a:chOff x="-27722" y="419413"/>
            <a:chExt cx="12219722" cy="803638"/>
          </a:xfrm>
        </p:grpSpPr>
        <p:grpSp>
          <p:nvGrpSpPr>
            <p:cNvPr id="8" name="群組 7"/>
            <p:cNvGrpSpPr/>
            <p:nvPr/>
          </p:nvGrpSpPr>
          <p:grpSpPr>
            <a:xfrm>
              <a:off x="-27722" y="419413"/>
              <a:ext cx="12219722" cy="803638"/>
              <a:chOff x="-1" y="156660"/>
              <a:chExt cx="12219722" cy="803638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-1" y="156660"/>
                <a:ext cx="12219722" cy="795581"/>
              </a:xfrm>
              <a:prstGeom prst="rect">
                <a:avLst/>
              </a:prstGeom>
              <a:solidFill>
                <a:srgbClr val="F7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1" name="圖片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20" t="11203" r="33989" b="24829"/>
              <a:stretch/>
            </p:blipFill>
            <p:spPr>
              <a:xfrm>
                <a:off x="9808865" y="164698"/>
                <a:ext cx="2266206" cy="795600"/>
              </a:xfrm>
              <a:prstGeom prst="rect">
                <a:avLst/>
              </a:prstGeom>
            </p:spPr>
          </p:pic>
        </p:grpSp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15" t="10648" r="24992" b="24829"/>
            <a:stretch/>
          </p:blipFill>
          <p:spPr>
            <a:xfrm>
              <a:off x="6070080" y="424285"/>
              <a:ext cx="3711064" cy="795600"/>
            </a:xfrm>
            <a:prstGeom prst="rect">
              <a:avLst/>
            </a:prstGeom>
          </p:spPr>
        </p:pic>
      </p:grpSp>
      <p:sp>
        <p:nvSpPr>
          <p:cNvPr id="10" name="Rectangle 4100">
            <a:extLst>
              <a:ext uri="{FF2B5EF4-FFF2-40B4-BE49-F238E27FC236}">
                <a16:creationId xmlns:a16="http://schemas.microsoft.com/office/drawing/2014/main" id="{CF48A605-EF2C-49FC-A9BC-07C7B6EEC5D9}"/>
              </a:ext>
            </a:extLst>
          </p:cNvPr>
          <p:cNvSpPr/>
          <p:nvPr/>
        </p:nvSpPr>
        <p:spPr>
          <a:xfrm>
            <a:off x="639054" y="222781"/>
            <a:ext cx="11152261" cy="117409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algn="l"/>
            <a:r>
              <a:rPr lang="zh-TW" altLang="en-US" sz="32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sz="32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2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親親我好嗎？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Rectangle 4102">
            <a:extLst>
              <a:ext uri="{FF2B5EF4-FFF2-40B4-BE49-F238E27FC236}">
                <a16:creationId xmlns:a16="http://schemas.microsoft.com/office/drawing/2014/main" id="{6465FB70-D42C-4645-B9A3-2F4DE4110D57}"/>
              </a:ext>
            </a:extLst>
          </p:cNvPr>
          <p:cNvSpPr/>
          <p:nvPr/>
        </p:nvSpPr>
        <p:spPr>
          <a:xfrm>
            <a:off x="776273" y="1844825"/>
            <a:ext cx="10072255" cy="43924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 algn="l"/>
            <a:r>
              <a:rPr lang="zh-TW" altLang="en-US" sz="24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視覺藝術知識</a:t>
            </a:r>
          </a:p>
          <a:p>
            <a:pPr lvl="0" algn="l">
              <a:buChar char="•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認識不同的線條（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曲弧、長短、方向等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及其組合所營造的視覺質感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運用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均衡和大特寫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突顯主角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endParaRPr lang="en-US" altLang="zh-TW" sz="1000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r>
              <a:rPr lang="zh-TW" altLang="en-US" sz="24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視覺藝術評賞</a:t>
            </a:r>
          </a:p>
          <a:p>
            <a:pPr marL="268288" lvl="0" indent="-268288" algn="l"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欣賞杜勒（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Albrecht Durer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）的繪畫</a:t>
            </a:r>
            <a:r>
              <a:rPr lang="en-US" altLang="zh-TW" sz="24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Young Hare</a:t>
            </a:r>
            <a:r>
              <a:rPr lang="zh-TW" altLang="en-US" sz="24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Rhinoceros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，分析作品如何運用線條營造視覺質感表現動物，以及均衡和大特寫構圖突顯主角，</a:t>
            </a:r>
            <a:r>
              <a:rPr lang="zh-TW" altLang="zh-HK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並詮釋作品的信息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endParaRPr lang="en-US" altLang="zh-TW" sz="8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視覺藝術創作</a:t>
            </a:r>
          </a:p>
          <a:p>
            <a:pPr marL="273050" lvl="0" indent="-273050" algn="l"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為訴說著「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親親我好嗎？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」的一隻小動物繪畫「自畫像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」，表達其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渴望獲領養的心情</a:t>
            </a:r>
          </a:p>
          <a:p>
            <a:pPr marL="273050" lvl="0" indent="-273050" algn="l"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運用幼線麥克筆創作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線描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3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4100">
            <a:extLst>
              <a:ext uri="{FF2B5EF4-FFF2-40B4-BE49-F238E27FC236}">
                <a16:creationId xmlns:a16="http://schemas.microsoft.com/office/drawing/2014/main" id="{CF48A605-EF2C-49FC-A9BC-07C7B6EEC5D9}"/>
              </a:ext>
            </a:extLst>
          </p:cNvPr>
          <p:cNvSpPr/>
          <p:nvPr/>
        </p:nvSpPr>
        <p:spPr>
          <a:xfrm>
            <a:off x="781682" y="1214995"/>
            <a:ext cx="11152261" cy="7018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 algn="l"/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學習重點：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視覺藝術科學與教材料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親親我好嗎？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-32640" y="404664"/>
            <a:ext cx="12219721" cy="795600"/>
            <a:chOff x="-1" y="144015"/>
            <a:chExt cx="12219721" cy="795600"/>
          </a:xfrm>
        </p:grpSpPr>
        <p:sp>
          <p:nvSpPr>
            <p:cNvPr id="5" name="矩形 4"/>
            <p:cNvSpPr/>
            <p:nvPr/>
          </p:nvSpPr>
          <p:spPr>
            <a:xfrm>
              <a:off x="-1" y="144015"/>
              <a:ext cx="12219721" cy="795600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6" t="11368" r="24993" b="24829"/>
            <a:stretch/>
          </p:blipFill>
          <p:spPr>
            <a:xfrm>
              <a:off x="4683561" y="144015"/>
              <a:ext cx="2287556" cy="79560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8" r="24993" b="24829"/>
            <a:stretch/>
          </p:blipFill>
          <p:spPr>
            <a:xfrm>
              <a:off x="6910783" y="144015"/>
              <a:ext cx="5245336" cy="795600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543EB0DA-FCCE-4FA8-941F-559EE0C6D373}"/>
              </a:ext>
            </a:extLst>
          </p:cNvPr>
          <p:cNvSpPr txBox="1"/>
          <p:nvPr/>
        </p:nvSpPr>
        <p:spPr>
          <a:xfrm>
            <a:off x="482307" y="437147"/>
            <a:ext cx="4392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學習活動（一）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4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視覺藝術科學與教材料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親親我好嗎？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16073" y="3107409"/>
            <a:ext cx="2107409" cy="374317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2" r="9473" b="10263"/>
          <a:stretch/>
        </p:blipFill>
        <p:spPr>
          <a:xfrm flipH="1">
            <a:off x="10078824" y="1387929"/>
            <a:ext cx="1920080" cy="24410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86" y="3926702"/>
            <a:ext cx="2807999" cy="2106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55" y="437244"/>
            <a:ext cx="649245" cy="64924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87065" y="1339970"/>
            <a:ext cx="72635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談談自己喜歡的小動物，並描述牠們帶給你的感覺。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你有沒有養過或見過小動物？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當你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擁抱或觸摸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小動物時，有甚麼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試試描述牠們的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/>
          <a:stretch/>
        </p:blipFill>
        <p:spPr>
          <a:xfrm>
            <a:off x="7785877" y="1368087"/>
            <a:ext cx="2004904" cy="2440800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4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16317" r="5538" b="18642"/>
          <a:stretch/>
        </p:blipFill>
        <p:spPr>
          <a:xfrm flipH="1">
            <a:off x="8789405" y="4112918"/>
            <a:ext cx="3209499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24784B6C-27E5-4834-B9B3-51AD3D3C820D}"/>
              </a:ext>
            </a:extLst>
          </p:cNvPr>
          <p:cNvSpPr/>
          <p:nvPr/>
        </p:nvSpPr>
        <p:spPr>
          <a:xfrm>
            <a:off x="0" y="2354149"/>
            <a:ext cx="12192000" cy="4537058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0" y="469648"/>
            <a:ext cx="12192000" cy="802624"/>
            <a:chOff x="0" y="136991"/>
            <a:chExt cx="12192000" cy="802624"/>
          </a:xfrm>
        </p:grpSpPr>
        <p:sp>
          <p:nvSpPr>
            <p:cNvPr id="9" name="矩形 8"/>
            <p:cNvSpPr/>
            <p:nvPr/>
          </p:nvSpPr>
          <p:spPr>
            <a:xfrm>
              <a:off x="0" y="140503"/>
              <a:ext cx="12192000" cy="795600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4" t="11368" r="24993" b="24829"/>
            <a:stretch/>
          </p:blipFill>
          <p:spPr>
            <a:xfrm>
              <a:off x="5231905" y="144015"/>
              <a:ext cx="1747781" cy="79560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8" r="24993" b="24829"/>
            <a:stretch/>
          </p:blipFill>
          <p:spPr>
            <a:xfrm>
              <a:off x="6964943" y="136991"/>
              <a:ext cx="5198702" cy="795600"/>
            </a:xfrm>
            <a:prstGeom prst="rect">
              <a:avLst/>
            </a:prstGeom>
          </p:spPr>
        </p:pic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838A590-B1E8-4C5A-B196-E9E70B19CEAD}"/>
              </a:ext>
            </a:extLst>
          </p:cNvPr>
          <p:cNvSpPr txBox="1"/>
          <p:nvPr/>
        </p:nvSpPr>
        <p:spPr>
          <a:xfrm>
            <a:off x="480592" y="1433876"/>
            <a:ext cx="108732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欣賞杜勒（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Albrecht Durer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）的繪畫</a:t>
            </a:r>
            <a:r>
              <a:rPr lang="en-US" altLang="zh-TW" sz="2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Young Hare</a:t>
            </a:r>
            <a:r>
              <a:rPr lang="en-US" altLang="zh-TW" sz="2400" i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Rhinoceros</a:t>
            </a:r>
            <a:r>
              <a:rPr lang="en-US" altLang="zh-TW" sz="2400" i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引導學生欣賞兩幅作品，並聚焦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觀察不同線條所營造的視覺質感。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5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659418"/>
              </p:ext>
            </p:extLst>
          </p:nvPr>
        </p:nvGraphicFramePr>
        <p:xfrm>
          <a:off x="388905" y="3066799"/>
          <a:ext cx="5347055" cy="223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7055">
                  <a:extLst>
                    <a:ext uri="{9D8B030D-6E8A-4147-A177-3AD203B41FA5}">
                      <a16:colId xmlns:a16="http://schemas.microsoft.com/office/drawing/2014/main" val="1145932648"/>
                    </a:ext>
                  </a:extLst>
                </a:gridCol>
              </a:tblGrid>
              <a:tr h="1116750"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作品一：</a:t>
                      </a:r>
                    </a:p>
                    <a:p>
                      <a:r>
                        <a:rPr lang="zh-HK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杜勒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Albrecht Durer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1502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en-US" altLang="zh-TW" sz="1600" i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Young</a:t>
                      </a:r>
                      <a:r>
                        <a:rPr lang="zh-TW" altLang="en-US" sz="1600" i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i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Hare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0174476"/>
                  </a:ext>
                </a:extLst>
              </a:tr>
              <a:tr h="1116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作品二：</a:t>
                      </a:r>
                    </a:p>
                    <a:p>
                      <a:r>
                        <a:rPr lang="zh-HK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杜勒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Albrecht Durer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lang="zh-TW" altLang="zh-HK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1515</a:t>
                      </a:r>
                      <a:r>
                        <a:rPr lang="zh-TW" altLang="zh-HK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en-US" altLang="zh-TW" sz="1600" i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Rhinoceros</a:t>
                      </a:r>
                      <a:endParaRPr lang="en-US" altLang="zh-TW" sz="16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18693"/>
                  </a:ext>
                </a:extLst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6185026" y="2485101"/>
            <a:ext cx="5621174" cy="3957676"/>
          </a:xfrm>
          <a:prstGeom prst="rect">
            <a:avLst/>
          </a:prstGeom>
          <a:solidFill>
            <a:srgbClr val="F7C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308415" y="2458107"/>
            <a:ext cx="53743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展示兩幅作品的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局部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口頭描述作品的線條，然後嘗試描繪五種不同的線條。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假設你可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輕輕地觸摸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這部分時，你會有甚麼感覺。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猜一猜這是甚麼動物？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學生聚焦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描述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畫中動物的質感。 （可提供詞語讓學生選用，例如刺手、柔軟、凹凸、粗糙、細滑、堅硬）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試想想還有甚麼動物的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與牠們的相近？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藝術家運用哪些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讓觀眾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聚焦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於所描繪的動物？（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均衡和大特寫構圖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263352" y="26361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評賞作品</a:t>
            </a:r>
            <a:endParaRPr lang="zh-HK" altLang="en-US" b="1" dirty="0"/>
          </a:p>
        </p:txBody>
      </p:sp>
      <p:sp>
        <p:nvSpPr>
          <p:cNvPr id="2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視覺藝術科學與教材料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297109" y="6396636"/>
            <a:ext cx="41148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親親我好嗎？</a:t>
            </a:r>
          </a:p>
        </p:txBody>
      </p:sp>
      <p:pic>
        <p:nvPicPr>
          <p:cNvPr id="25" name="Picture 6" descr="Cartoon Eyes Background png download - 800*400 - Free Transparen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00" b="94750" l="9000" r="91222">
                        <a14:foregroundMark x1="21222" y1="31500" x2="21222" y2="31500"/>
                        <a14:foregroundMark x1="23000" y1="16250" x2="23000" y2="16250"/>
                        <a14:foregroundMark x1="67000" y1="14500" x2="67000" y2="14500"/>
                        <a14:foregroundMark x1="74778" y1="43250" x2="74778" y2="43250"/>
                        <a14:foregroundMark x1="35000" y1="55500" x2="35000" y2="55500"/>
                        <a14:foregroundMark x1="39111" y1="48000" x2="39111" y2="48000"/>
                        <a14:foregroundMark x1="80444" y1="48000" x2="80444" y2="48000"/>
                        <a14:foregroundMark x1="78333" y1="45000" x2="78333" y2="45000"/>
                        <a14:foregroundMark x1="75222" y1="55750" x2="75222" y2="55750"/>
                        <a14:foregroundMark x1="62000" y1="42000" x2="62000" y2="42000"/>
                        <a14:foregroundMark x1="63111" y1="26500" x2="63111" y2="26500"/>
                        <a14:foregroundMark x1="69556" y1="28750" x2="69556" y2="28750"/>
                        <a14:foregroundMark x1="75222" y1="24500" x2="75222" y2="24500"/>
                        <a14:foregroundMark x1="77333" y1="27500" x2="77333" y2="27500"/>
                        <a14:foregroundMark x1="80000" y1="31500" x2="80000" y2="31500"/>
                        <a14:foregroundMark x1="82000" y1="35750" x2="82000" y2="3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1851" y="521512"/>
            <a:ext cx="1277477" cy="56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543EB0DA-FCCE-4FA8-941F-559EE0C6D373}"/>
              </a:ext>
            </a:extLst>
          </p:cNvPr>
          <p:cNvSpPr txBox="1"/>
          <p:nvPr/>
        </p:nvSpPr>
        <p:spPr>
          <a:xfrm>
            <a:off x="442403" y="485611"/>
            <a:ext cx="3349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學習活動（二）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041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/>
          <p:cNvGrpSpPr/>
          <p:nvPr/>
        </p:nvGrpSpPr>
        <p:grpSpPr>
          <a:xfrm>
            <a:off x="-27722" y="404664"/>
            <a:ext cx="12239376" cy="795601"/>
            <a:chOff x="-1" y="88147"/>
            <a:chExt cx="12239376" cy="795601"/>
          </a:xfrm>
        </p:grpSpPr>
        <p:sp>
          <p:nvSpPr>
            <p:cNvPr id="23" name="矩形 22"/>
            <p:cNvSpPr/>
            <p:nvPr/>
          </p:nvSpPr>
          <p:spPr>
            <a:xfrm>
              <a:off x="-1" y="88147"/>
              <a:ext cx="12239376" cy="795600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59" r="24993" b="30512"/>
            <a:stretch/>
          </p:blipFill>
          <p:spPr>
            <a:xfrm>
              <a:off x="6910783" y="88147"/>
              <a:ext cx="5328592" cy="792088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51" t="6959" r="24992" b="30513"/>
            <a:stretch/>
          </p:blipFill>
          <p:spPr>
            <a:xfrm>
              <a:off x="5187616" y="88148"/>
              <a:ext cx="1827876" cy="795600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24784B6C-27E5-4834-B9B3-51AD3D3C820D}"/>
              </a:ext>
            </a:extLst>
          </p:cNvPr>
          <p:cNvSpPr/>
          <p:nvPr/>
        </p:nvSpPr>
        <p:spPr>
          <a:xfrm>
            <a:off x="0" y="2708919"/>
            <a:ext cx="12192000" cy="4182287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76CCFBD-7F0F-4914-82F7-2894260A32CA}"/>
              </a:ext>
            </a:extLst>
          </p:cNvPr>
          <p:cNvSpPr txBox="1"/>
          <p:nvPr/>
        </p:nvSpPr>
        <p:spPr>
          <a:xfrm>
            <a:off x="464616" y="2827180"/>
            <a:ext cx="356387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只供教師參考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81D8814-E62E-49CB-BBD3-4D9E5F2217FF}"/>
              </a:ext>
            </a:extLst>
          </p:cNvPr>
          <p:cNvSpPr txBox="1"/>
          <p:nvPr/>
        </p:nvSpPr>
        <p:spPr>
          <a:xfrm>
            <a:off x="335360" y="1370381"/>
            <a:ext cx="11568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教師展示數張動物圖片，學生聚焦於據動物的局部，並嘗試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以線條模仿牠們的質感。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學生討論同學描繪的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線條給人的感覺。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學生猜猜各組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線條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所模仿動物的哪些部位。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6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70" y="3559492"/>
            <a:ext cx="1602440" cy="1220907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323"/>
          <a:stretch/>
        </p:blipFill>
        <p:spPr>
          <a:xfrm>
            <a:off x="3972728" y="3536372"/>
            <a:ext cx="1656184" cy="1220400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70" y="5034978"/>
            <a:ext cx="1597074" cy="1220400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5"/>
          <a:stretch/>
        </p:blipFill>
        <p:spPr>
          <a:xfrm>
            <a:off x="6135106" y="3536372"/>
            <a:ext cx="1587204" cy="1220400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6"/>
          <a:stretch/>
        </p:blipFill>
        <p:spPr>
          <a:xfrm>
            <a:off x="8256240" y="3536372"/>
            <a:ext cx="1625372" cy="1220400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324"/>
          <a:stretch/>
        </p:blipFill>
        <p:spPr>
          <a:xfrm>
            <a:off x="4007768" y="5015759"/>
            <a:ext cx="1656184" cy="1220400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299"/>
          <a:stretch/>
        </p:blipFill>
        <p:spPr>
          <a:xfrm>
            <a:off x="6129740" y="5015759"/>
            <a:ext cx="1611451" cy="1229926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41"/>
          <a:stretch/>
        </p:blipFill>
        <p:spPr>
          <a:xfrm>
            <a:off x="8271472" y="5022717"/>
            <a:ext cx="1584176" cy="1222968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視覺藝術科學與教材料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親親我好嗎？</a:t>
            </a:r>
          </a:p>
        </p:txBody>
      </p:sp>
      <p:pic>
        <p:nvPicPr>
          <p:cNvPr id="27" name="Picture 2" descr="Vector brush drawing with line "/>
          <p:cNvPicPr>
            <a:picLocks noChangeAspect="1" noChangeArrowheads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858" b="96209" l="10000" r="8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05" y="399114"/>
            <a:ext cx="1398773" cy="78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543EB0DA-FCCE-4FA8-941F-559EE0C6D373}"/>
              </a:ext>
            </a:extLst>
          </p:cNvPr>
          <p:cNvSpPr txBox="1"/>
          <p:nvPr/>
        </p:nvSpPr>
        <p:spPr>
          <a:xfrm>
            <a:off x="339130" y="469471"/>
            <a:ext cx="3349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學習活動（三）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1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0" y="438718"/>
            <a:ext cx="12219722" cy="796044"/>
            <a:chOff x="-27722" y="404220"/>
            <a:chExt cx="12219722" cy="796044"/>
          </a:xfrm>
        </p:grpSpPr>
        <p:sp>
          <p:nvSpPr>
            <p:cNvPr id="10" name="矩形 9"/>
            <p:cNvSpPr/>
            <p:nvPr/>
          </p:nvSpPr>
          <p:spPr>
            <a:xfrm>
              <a:off x="-27722" y="404664"/>
              <a:ext cx="12219722" cy="795600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01" t="17054" r="25251" b="20418"/>
            <a:stretch/>
          </p:blipFill>
          <p:spPr>
            <a:xfrm>
              <a:off x="4711604" y="404664"/>
              <a:ext cx="2334169" cy="7956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03" r="30634" b="24829"/>
            <a:stretch/>
          </p:blipFill>
          <p:spPr>
            <a:xfrm>
              <a:off x="6993225" y="404220"/>
              <a:ext cx="5195733" cy="795600"/>
            </a:xfrm>
            <a:prstGeom prst="rect">
              <a:avLst/>
            </a:prstGeom>
          </p:spPr>
        </p:pic>
      </p:grpSp>
      <p:sp>
        <p:nvSpPr>
          <p:cNvPr id="8" name="Title 5123">
            <a:extLst>
              <a:ext uri="{FF2B5EF4-FFF2-40B4-BE49-F238E27FC236}">
                <a16:creationId xmlns:a16="http://schemas.microsoft.com/office/drawing/2014/main" id="{70DDCA56-0DDE-405C-92E3-10A44272F579}"/>
              </a:ext>
            </a:extLst>
          </p:cNvPr>
          <p:cNvSpPr txBox="1">
            <a:spLocks/>
          </p:cNvSpPr>
          <p:nvPr/>
        </p:nvSpPr>
        <p:spPr>
          <a:xfrm>
            <a:off x="604937" y="1612914"/>
            <a:ext cx="11107688" cy="382641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於愛護動物協會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待領養動物網站，選取一隻待領養小動物的圖片。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學生以動物的身份，以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「親親我好嗎？ 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為題作畫，表達期待盡快找到新主人的心聲。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000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創作時注意：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在上述網站選一隻待領養的小動物，說出牠的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神情、質感和外形。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想像自己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是該待領養的小動物，替自己畫一幅自畫像，訴說著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「親親我好嗎？」的心聲。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繪畫時留意小動物的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和畫面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構圖。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運用幼線麥克筆以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的方法繪畫。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7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視覺藝術科學與教材料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親親我好嗎？</a:t>
            </a:r>
          </a:p>
        </p:txBody>
      </p:sp>
      <p:pic>
        <p:nvPicPr>
          <p:cNvPr id="14" name="Picture 4" descr="Idea Vecto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844" y="553016"/>
            <a:ext cx="744724" cy="63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543EB0DA-FCCE-4FA8-941F-559EE0C6D373}"/>
              </a:ext>
            </a:extLst>
          </p:cNvPr>
          <p:cNvSpPr txBox="1"/>
          <p:nvPr/>
        </p:nvSpPr>
        <p:spPr>
          <a:xfrm>
            <a:off x="639335" y="577735"/>
            <a:ext cx="3349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學習活動（四）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474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5371847"/>
            <a:ext cx="12219500" cy="961689"/>
            <a:chOff x="0" y="5939834"/>
            <a:chExt cx="12219500" cy="961689"/>
          </a:xfrm>
        </p:grpSpPr>
        <p:sp>
          <p:nvSpPr>
            <p:cNvPr id="16" name="矩形 15"/>
            <p:cNvSpPr/>
            <p:nvPr/>
          </p:nvSpPr>
          <p:spPr>
            <a:xfrm>
              <a:off x="9363860" y="5949281"/>
              <a:ext cx="2855640" cy="952242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0" y="5939834"/>
              <a:ext cx="10657184" cy="961689"/>
              <a:chOff x="27721" y="5677081"/>
              <a:chExt cx="10657184" cy="961689"/>
            </a:xfrm>
          </p:grpSpPr>
          <p:pic>
            <p:nvPicPr>
              <p:cNvPr id="12" name="圖片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993" b="24829"/>
              <a:stretch/>
            </p:blipFill>
            <p:spPr>
              <a:xfrm>
                <a:off x="27721" y="5677081"/>
                <a:ext cx="5328592" cy="952243"/>
              </a:xfrm>
              <a:prstGeom prst="rect">
                <a:avLst/>
              </a:prstGeom>
            </p:spPr>
          </p:pic>
          <p:pic>
            <p:nvPicPr>
              <p:cNvPr id="13" name="圖片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993" b="24829"/>
              <a:stretch/>
            </p:blipFill>
            <p:spPr>
              <a:xfrm>
                <a:off x="5356313" y="5686527"/>
                <a:ext cx="5328592" cy="952243"/>
              </a:xfrm>
              <a:prstGeom prst="rect">
                <a:avLst/>
              </a:prstGeom>
            </p:spPr>
          </p:pic>
        </p:grp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04A633F4-C57E-44DD-96EB-086451275F62}"/>
              </a:ext>
            </a:extLst>
          </p:cNvPr>
          <p:cNvSpPr txBox="1"/>
          <p:nvPr/>
        </p:nvSpPr>
        <p:spPr>
          <a:xfrm>
            <a:off x="767408" y="620688"/>
            <a:ext cx="356387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只供教師參考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1DFC00D-39F8-49D5-BF68-7454F296C43C}"/>
              </a:ext>
            </a:extLst>
          </p:cNvPr>
          <p:cNvSpPr txBox="1"/>
          <p:nvPr/>
        </p:nvSpPr>
        <p:spPr>
          <a:xfrm>
            <a:off x="767408" y="148478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學生完成作品例子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8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60" y="628650"/>
            <a:ext cx="3325628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視覺藝術科學與教材料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親親我好嗎？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025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0" y="401152"/>
            <a:ext cx="12216680" cy="795600"/>
            <a:chOff x="0" y="192224"/>
            <a:chExt cx="12249206" cy="79560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68" r="24993" b="27704"/>
            <a:stretch/>
          </p:blipFill>
          <p:spPr>
            <a:xfrm>
              <a:off x="2186643" y="195736"/>
              <a:ext cx="5328592" cy="792088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5451" r="28119" b="24945"/>
            <a:stretch/>
          </p:blipFill>
          <p:spPr>
            <a:xfrm>
              <a:off x="6878845" y="193756"/>
              <a:ext cx="5370361" cy="794068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0" y="192224"/>
              <a:ext cx="2855640" cy="795600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Title 5123">
            <a:extLst>
              <a:ext uri="{FF2B5EF4-FFF2-40B4-BE49-F238E27FC236}">
                <a16:creationId xmlns:a16="http://schemas.microsoft.com/office/drawing/2014/main" id="{70DDCA56-0DDE-405C-92E3-10A44272F579}"/>
              </a:ext>
            </a:extLst>
          </p:cNvPr>
          <p:cNvSpPr txBox="1">
            <a:spLocks/>
          </p:cNvSpPr>
          <p:nvPr/>
        </p:nvSpPr>
        <p:spPr>
          <a:xfrm>
            <a:off x="868395" y="1340768"/>
            <a:ext cx="10196157" cy="3816424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0620E42-9747-4E25-B6E6-76B321517E81}"/>
              </a:ext>
            </a:extLst>
          </p:cNvPr>
          <p:cNvSpPr txBox="1"/>
          <p:nvPr/>
        </p:nvSpPr>
        <p:spPr>
          <a:xfrm>
            <a:off x="766201" y="217397"/>
            <a:ext cx="6094378" cy="904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9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27279" y="1339236"/>
            <a:ext cx="10526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學生展示自己的完成作品，向同學介紹「自己」（該小動物）的特徵、生活狀況和待領養的心情，並表達期望新主人照顧自己的願望。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觀看教育局課程發展處教育多媒體網站短片</a:t>
            </a:r>
            <a:r>
              <a:rPr lang="en-US" altLang="zh-TW" sz="2400" dirty="0"/>
              <a:t>A Very Special Picnic</a:t>
            </a:r>
            <a:r>
              <a:rPr lang="en-US" altLang="zh-TW" sz="2400" baseline="30000" dirty="0"/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，加強學生認識如何愛護和照顧小動物。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7AFC20C-EAC2-4F59-9B9B-4FD99D28D1CD}"/>
              </a:ext>
            </a:extLst>
          </p:cNvPr>
          <p:cNvSpPr txBox="1"/>
          <p:nvPr/>
        </p:nvSpPr>
        <p:spPr>
          <a:xfrm>
            <a:off x="766201" y="5644388"/>
            <a:ext cx="11521280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教育局課程發展處教育多媒體 </a:t>
            </a:r>
            <a:r>
              <a:rPr lang="en-US" altLang="zh-TW" sz="1400" i="1" dirty="0"/>
              <a:t>A Very Special Picnic</a:t>
            </a:r>
            <a:r>
              <a:rPr lang="en-US" altLang="zh-TW" sz="1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r>
              <a:rPr lang="en-US" altLang="zh-TW" sz="1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emm.edcity.hk/media/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A+Very+Special+Picnic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/0_in3zzcye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6440" y="5103212"/>
            <a:ext cx="1082352" cy="1082352"/>
          </a:xfrm>
          <a:prstGeom prst="rect">
            <a:avLst/>
          </a:prstGeom>
        </p:spPr>
      </p:pic>
      <p:sp>
        <p:nvSpPr>
          <p:cNvPr id="1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視覺藝術科學與教材料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親親我好嗎？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3721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5237</TotalTime>
  <Words>994</Words>
  <Application>Microsoft Office PowerPoint</Application>
  <PresentationFormat>Widescreen</PresentationFormat>
  <Paragraphs>109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Calibri</vt:lpstr>
      <vt:lpstr>Calibri Light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有你我生命不一樣，有你我生命再燃亮， 有你我不害怕困難，有你我有滿足的喜樂  我在深處裏求告你，你在天上聽我禱告， 你是我堅固避難所；我讚美你直到永遠。  太陽還存，月亮還在， 人要敬畏你直到萬代。 我從前風聞有你，現在我親眼看見你。 </dc:title>
  <dc:creator>Sze-wing Cici CHEUNG</dc:creator>
  <cp:lastModifiedBy>edbuser</cp:lastModifiedBy>
  <cp:revision>155</cp:revision>
  <cp:lastPrinted>2021-08-18T09:11:07Z</cp:lastPrinted>
  <dcterms:created xsi:type="dcterms:W3CDTF">2019-08-10T04:30:07Z</dcterms:created>
  <dcterms:modified xsi:type="dcterms:W3CDTF">2026-01-22T03:24:27Z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