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58" r:id="rId5"/>
    <p:sldId id="260" r:id="rId6"/>
    <p:sldId id="261" r:id="rId7"/>
    <p:sldId id="288" r:id="rId8"/>
    <p:sldId id="291" r:id="rId9"/>
    <p:sldId id="292" r:id="rId10"/>
    <p:sldId id="293" r:id="rId11"/>
    <p:sldId id="264" r:id="rId12"/>
  </p:sldIdLst>
  <p:sldSz cx="12192000" cy="6858000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CB0"/>
    <a:srgbClr val="CCFF33"/>
    <a:srgbClr val="FF3399"/>
    <a:srgbClr val="33CCCC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948B1-7B89-4E1E-BF83-223CEDE5404E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D008-E7A6-4D4E-A68C-AB20444A7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02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B60C-AB3B-4F25-A5FD-BEDC8B0698C5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29D4-5AE5-47EA-8125-3CA41356D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89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29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084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74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13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733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169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80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656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956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06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/>
              <a:t>高小  視覺藝術科學與教材料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62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HK" altLang="en-US"/>
              <a:t>高小  視覺藝術科學與教材料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愛護動物：你動我靜，看到鳥</a:t>
            </a:r>
            <a:r>
              <a:rPr lang="en-US" altLang="zh-TW"/>
              <a:t>!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6F05-AE75-4F53-9623-8A0570D63A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43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rds Silhouette Black Vector Clipart, Birds Vector, Bird Vector, Birds  Clipart PNG and Vector with Transparent Background for Free Download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000" r="94219">
                        <a14:foregroundMark x1="38281" y1="36563" x2="38281" y2="36563"/>
                        <a14:foregroundMark x1="69375" y1="62187" x2="69375" y2="62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88" y="-298323"/>
            <a:ext cx="3122205" cy="31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0" y="496623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月更新</a:t>
            </a:r>
            <a:endParaRPr lang="zh-HK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CFA875-00DF-4DAC-B09F-23A6F884137C}"/>
              </a:ext>
            </a:extLst>
          </p:cNvPr>
          <p:cNvSpPr txBox="1"/>
          <p:nvPr/>
        </p:nvSpPr>
        <p:spPr>
          <a:xfrm>
            <a:off x="0" y="265944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你動我靜，看到</a:t>
            </a:r>
            <a:r>
              <a:rPr lang="zh-TW" altLang="en-US" sz="7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7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13" y="13742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視覺藝術科學與教材料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高小適用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13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10</a:t>
            </a:fld>
            <a:endParaRPr lang="zh-HK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4A633F4-C57E-44DD-96EB-086451275F62}"/>
              </a:ext>
            </a:extLst>
          </p:cNvPr>
          <p:cNvSpPr txBox="1"/>
          <p:nvPr/>
        </p:nvSpPr>
        <p:spPr>
          <a:xfrm>
            <a:off x="767408" y="620688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[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只供教師參考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]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DFC00D-39F8-49D5-BF68-7454F296C43C}"/>
              </a:ext>
            </a:extLst>
          </p:cNvPr>
          <p:cNvSpPr txBox="1"/>
          <p:nvPr/>
        </p:nvSpPr>
        <p:spPr>
          <a:xfrm>
            <a:off x="767408" y="148478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學生完成作品例子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/>
          <a:stretch/>
        </p:blipFill>
        <p:spPr>
          <a:xfrm>
            <a:off x="1331819" y="2219614"/>
            <a:ext cx="3621996" cy="28642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2" t="16275" r="3006" b="14445"/>
          <a:stretch/>
        </p:blipFill>
        <p:spPr>
          <a:xfrm>
            <a:off x="5782300" y="2219614"/>
            <a:ext cx="4742200" cy="262355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14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02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38200" y="10906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11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FBEEDD-A4C9-4CDF-A682-C8162284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8B027D-3EF1-4584-9CA7-2416E326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2328" y="1618300"/>
            <a:ext cx="10287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多閱讀與雀鳥有關的書籍，增加對雀鳥的認識，培養他們愛護動物的態度。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嘗試以詩書畫結合的藝術形式創作，表達對保護動物的感受。</a:t>
            </a:r>
            <a:endParaRPr lang="zh-HK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8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2</a:t>
            </a:fld>
            <a:endParaRPr lang="zh-HK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297F01F-104B-4F39-95AC-696847589E4C}"/>
              </a:ext>
            </a:extLst>
          </p:cNvPr>
          <p:cNvSpPr txBox="1"/>
          <p:nvPr/>
        </p:nvSpPr>
        <p:spPr>
          <a:xfrm>
            <a:off x="3173506" y="2739981"/>
            <a:ext cx="7799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是次教學讓學生欣賞花鳥畫和自然界的雀鳥，通過繪畫雀鳥的姿態，培養人鳥和諧、與自然共存的生活態度。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EAE5C2-5D67-4B6D-B7F4-D6771BF39926}"/>
              </a:ext>
            </a:extLst>
          </p:cNvPr>
          <p:cNvSpPr txBox="1"/>
          <p:nvPr/>
        </p:nvSpPr>
        <p:spPr>
          <a:xfrm>
            <a:off x="1054750" y="709176"/>
            <a:ext cx="111372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你動我靜，看到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78C7152A-0908-4D01-8C81-40C0FD5E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24BCCC40-5351-4A6B-BFF8-C85D9E5C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9456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2050" name="Picture 2" descr="Download Simple Pictures - Cute Bird Vector Png - Free Transparent PNG  Clipart Images Download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2" y="252176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26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你動我靜，看到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51121"/>
            <a:ext cx="11093824" cy="51032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HK" sz="3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學習重點：</a:t>
            </a:r>
            <a:endParaRPr lang="zh-TW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視覺藝術知識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理解和應用以筆墨繪描的不同點、線（粗細、乾濕、輕重、鈍銳、連斷）所表現的質感和立體感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分析三角構圖產生均衡和協調的視覺效果</a:t>
            </a:r>
            <a:endParaRPr lang="zh-TW" altLang="zh-HK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視覺藝術評賞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欣賞和比較宋代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鶺鴒荷葉圖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疏荷沙鳥圖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和崔白的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寒雀圖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，分析其點線的運用、用色和構圖，並詮釋作品的信息和寓意</a:t>
            </a:r>
            <a:endParaRPr lang="en-US" altLang="zh-TW" sz="2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zh-HK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視覺藝術創作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描繪靜靜地觀鳥時所看到雀鳥的各種姿態，刻畫其中一瞥，並表現雀鳥的神態</a:t>
            </a:r>
          </a:p>
          <a:p>
            <a:pPr lvl="0">
              <a:lnSpc>
                <a:spcPct val="120000"/>
              </a:lnSpc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運用勾勒和暈染的技巧，以水墨和國畫顏料繪畫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86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96984"/>
            <a:ext cx="10632141" cy="2089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學習活動（一）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以一、兩首與雀鳥有關的詩詞引發學生聯想，談談詩詞所表達的情懷和中心思想，然後著學生把詩詞中所描寫的雀鳥及其情景簡單畫出來。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8200" y="22316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詩詞例子</a:t>
            </a:r>
            <a:endParaRPr lang="zh-HK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Idea Vecto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42" y="370722"/>
            <a:ext cx="744724" cy="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4</a:t>
            </a:fld>
            <a:endParaRPr lang="zh-HK" altLang="en-US"/>
          </a:p>
        </p:txBody>
      </p:sp>
      <p:sp>
        <p:nvSpPr>
          <p:cNvPr id="17" name="書卷 (水平) 16"/>
          <p:cNvSpPr/>
          <p:nvPr/>
        </p:nvSpPr>
        <p:spPr>
          <a:xfrm>
            <a:off x="1070678" y="2368540"/>
            <a:ext cx="4437529" cy="360745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.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625119" y="3128648"/>
            <a:ext cx="3620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孤雁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孤雁不飲啄，飛鳴聲念群。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誰憐一片影，相失萬重雲？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望盡似猶見，哀多如更聞。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野鴉無意緒，鳴噪自紛紛。</a:t>
            </a:r>
          </a:p>
        </p:txBody>
      </p:sp>
      <p:sp>
        <p:nvSpPr>
          <p:cNvPr id="20" name="書卷 (水平) 19"/>
          <p:cNvSpPr/>
          <p:nvPr/>
        </p:nvSpPr>
        <p:spPr>
          <a:xfrm>
            <a:off x="6386748" y="1569801"/>
            <a:ext cx="4967052" cy="470322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7268912" y="2214612"/>
            <a:ext cx="399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《燕詩》白居易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梁上有雙燕，翩翩雄與雌。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銜泥兩椽間，一巢生四兒。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四兒日夜長，索食聲孜孜。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青蟲不易捕，黃口無飽期。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嘴爪雖欲敝，心力不知疲。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須臾十來往，猶恐巢中飢。</a:t>
            </a: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辛勤三十日，母瘦雛漸肥。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喃喃教言語，一一刷毛衣。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日期版面配置區 4">
            <a:extLst>
              <a:ext uri="{FF2B5EF4-FFF2-40B4-BE49-F238E27FC236}">
                <a16:creationId xmlns:a16="http://schemas.microsoft.com/office/drawing/2014/main" id="{7F575911-8CC9-4F39-95A8-940CDEC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22" name="頁尾版面配置區 5">
            <a:extLst>
              <a:ext uri="{FF2B5EF4-FFF2-40B4-BE49-F238E27FC236}">
                <a16:creationId xmlns:a16="http://schemas.microsoft.com/office/drawing/2014/main" id="{B4B1618B-337A-4C2B-B5CB-51E140B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14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907991"/>
            <a:ext cx="12192000" cy="4458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753036" y="469958"/>
            <a:ext cx="10515600" cy="13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學習活動（二）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評賞花鳥畫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評賞宋代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鶺鴒荷葉圖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疏荷沙鳥圖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和崔白的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寒雀圖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，描述畫中所見，分析其點線的運用、用色和構圖，並嘗試討論作品的信息和寓意。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8203" y="19847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評賞作品</a:t>
            </a:r>
            <a:endParaRPr lang="zh-HK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13218" y="2024064"/>
            <a:ext cx="5889136" cy="4192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79778" y="2174323"/>
            <a:ext cx="572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畫中誰是主角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試描述和比較牠（們）的外觀和姿態。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畫中各題材（例如：鳥兒、枯荷、果實、樹木枝幹）的質感如何？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這些質感用了哪些不同的點和線產生？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是否也產生立體感？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整幅畫給你甚麼感覺？為甚麼？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（引導學生觀察畫中各物件的位置）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花、鳥、枝葉、昆蟲等分別位於畫面哪些地方？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（解釋「經營位置」：牠</a:t>
            </a:r>
            <a:r>
              <a:rPr lang="zh-TW" altLang="en-US" dirty="0"/>
              <a:t>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它們形成三角形，表現平穩的感覺；布局亦講求呼應）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設色對作品信息的表達和氣氛的營造有沒有幫助？為甚麼？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試猜想作品要表達甚麼信息。為甚麼文人分別畫了鶺鴒和麻雀？有何寓意？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2" name="Picture 6" descr="Cartoon Eyes Background png download - 800*400 - Free Transparen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4750" l="9000" r="91222">
                        <a14:foregroundMark x1="21222" y1="31500" x2="21222" y2="31500"/>
                        <a14:foregroundMark x1="23000" y1="16250" x2="23000" y2="16250"/>
                        <a14:foregroundMark x1="67000" y1="14500" x2="67000" y2="14500"/>
                        <a14:foregroundMark x1="74778" y1="43250" x2="74778" y2="43250"/>
                        <a14:foregroundMark x1="35000" y1="55500" x2="35000" y2="55500"/>
                        <a14:foregroundMark x1="39111" y1="48000" x2="39111" y2="48000"/>
                        <a14:foregroundMark x1="80444" y1="48000" x2="80444" y2="48000"/>
                        <a14:foregroundMark x1="78333" y1="45000" x2="78333" y2="45000"/>
                        <a14:foregroundMark x1="75222" y1="55750" x2="75222" y2="55750"/>
                        <a14:foregroundMark x1="62000" y1="42000" x2="62000" y2="42000"/>
                        <a14:foregroundMark x1="63111" y1="26500" x2="63111" y2="26500"/>
                        <a14:foregroundMark x1="69556" y1="28750" x2="69556" y2="28750"/>
                        <a14:foregroundMark x1="75222" y1="24500" x2="75222" y2="24500"/>
                        <a14:foregroundMark x1="77333" y1="27500" x2="77333" y2="27500"/>
                        <a14:foregroundMark x1="80000" y1="31500" x2="80000" y2="31500"/>
                        <a14:foregroundMark x1="82000" y1="35750" x2="82000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564" y="369115"/>
            <a:ext cx="1277477" cy="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10600" y="5864644"/>
            <a:ext cx="2743200" cy="365125"/>
          </a:xfrm>
        </p:spPr>
        <p:txBody>
          <a:bodyPr/>
          <a:lstStyle/>
          <a:p>
            <a:fld id="{89916F05-AE75-4F53-9623-8A0570D63A58}" type="slidenum">
              <a:rPr lang="zh-HK" altLang="en-US" smtClean="0"/>
              <a:t>5</a:t>
            </a:fld>
            <a:endParaRPr lang="zh-HK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CD6FA05-A238-47D4-A423-EE7E1549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350" y="6428099"/>
            <a:ext cx="2743200" cy="365125"/>
          </a:xfrm>
        </p:spPr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021FCD0-8BF5-4823-994D-A695CC32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2967" y="6428090"/>
            <a:ext cx="4114800" cy="36512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31180"/>
              </p:ext>
            </p:extLst>
          </p:nvPr>
        </p:nvGraphicFramePr>
        <p:xfrm>
          <a:off x="202382" y="2499561"/>
          <a:ext cx="5661208" cy="3350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1208">
                  <a:extLst>
                    <a:ext uri="{9D8B030D-6E8A-4147-A177-3AD203B41FA5}">
                      <a16:colId xmlns:a16="http://schemas.microsoft.com/office/drawing/2014/main" val="1145932648"/>
                    </a:ext>
                  </a:extLst>
                </a:gridCol>
              </a:tblGrid>
              <a:tr h="1116750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作品一：</a:t>
                      </a:r>
                    </a:p>
                    <a:p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鶺鴒荷葉圖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頁，宋，佚名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174476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作品二：</a:t>
                      </a:r>
                    </a:p>
                    <a:p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《疏荷沙鳥圖》頁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宋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佚名</a:t>
                      </a:r>
                      <a:endParaRPr lang="en-US" altLang="zh-TW" sz="16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18693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作品三：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《寒雀圖》卷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北宋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崔白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939132"/>
                  </a:ext>
                </a:extLst>
              </a:tr>
            </a:tbl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03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55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只供教師參考</a:t>
            </a:r>
            <a:r>
              <a:rPr lang="en-GB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6</a:t>
            </a:fld>
            <a:endParaRPr lang="zh-HK" altLang="en-US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203684DC-3C9D-4A6C-8231-4849B55C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AF09CA80-4A67-4501-8281-C644D08A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838200" y="1516343"/>
            <a:ext cx="1016149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小知識：花鳥畫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花鳥畫是中國畫重要的一種，以描繪動植物為主體，常以自然界的花鳥草木入畫，作品多傳遞出一種蓬勃的生命能量和精神，並表達文人對生命的創造與繁衍的歌頌和崇拜。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花鳥畫是一個廣泛的概念，除花卉、禽鳥，還包括了畜獸、蟲魚、蔬果、樹林等不同的題材，其作品集寫生、抒情、寓意於一身。 大體而言，中國花鳥主要以線條為造型手段，以色彩為裝飾方法，通過位置的經營佈局構成畫面的形式美和意境美，其表現還講究平衡、協調和過渡。</a:t>
            </a:r>
          </a:p>
          <a:p>
            <a:pPr marL="0" indent="0">
              <a:lnSpc>
                <a:spcPct val="100000"/>
              </a:lnSpc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2" name="Picture 6" descr="花鳥圖】素材模板_圖片免費下載- Pikbest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12" b="99118" l="10000" r="92353">
                        <a14:foregroundMark x1="58235" y1="63824" x2="58235" y2="63824"/>
                        <a14:foregroundMark x1="57941" y1="61471" x2="57941" y2="61471"/>
                        <a14:foregroundMark x1="56765" y1="58824" x2="56765" y2="58824"/>
                        <a14:foregroundMark x1="58235" y1="58824" x2="58235" y2="58824"/>
                        <a14:foregroundMark x1="59706" y1="59412" x2="59706" y2="59412"/>
                        <a14:foregroundMark x1="60882" y1="59706" x2="60882" y2="59706"/>
                        <a14:foregroundMark x1="60882" y1="59706" x2="60882" y2="59706"/>
                        <a14:foregroundMark x1="60000" y1="63824" x2="60000" y2="63824"/>
                        <a14:foregroundMark x1="60000" y1="63824" x2="60000" y2="63824"/>
                        <a14:foregroundMark x1="56176" y1="60294" x2="56176" y2="60294"/>
                        <a14:foregroundMark x1="56176" y1="61765" x2="56176" y2="61765"/>
                        <a14:foregroundMark x1="56176" y1="61765" x2="56176" y2="61765"/>
                      </a14:backgroundRemoval>
                    </a14:imgEffect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0642" y="2629180"/>
            <a:ext cx="3194033" cy="3547783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353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998536" y="1084289"/>
            <a:ext cx="9783763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學習活動（三）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在課餘時間，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運用數碼器材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例如手機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）拍攝一些雀鳥的照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學生：一般來說，大多數鳥類最活躍的時候是在日出後的最初幾個小時，以及在傍晚或日落前的幾個小時。拍攝的時候，切勿用閃光燈，並與雀鳥保持一定距離，令牠們不會感到被滋擾，建議使用自動對焦和連拍功能，以捕捉牠們一瞬間的動作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" name="Picture 4" descr="Photo camera vector icon. Cam vector icon. Photo camera illustration symbol for web sites or mobile devis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2000" l="4000" r="94500">
                        <a14:foregroundMark x1="31875" y1="28000" x2="31875" y2="28000"/>
                        <a14:foregroundMark x1="47375" y1="35000" x2="47375" y2="35000"/>
                        <a14:foregroundMark x1="49125" y1="41000" x2="49125" y2="41000"/>
                        <a14:foregroundMark x1="76500" y1="41250" x2="76500" y2="41250"/>
                        <a14:backgroundMark x1="22875" y1="45500" x2="22875" y2="45500"/>
                        <a14:backgroundMark x1="33125" y1="35250" x2="33125" y2="35250"/>
                        <a14:backgroundMark x1="33375" y1="35250" x2="33375" y2="35250"/>
                        <a14:backgroundMark x1="43000" y1="31250" x2="43000" y2="31250"/>
                        <a14:backgroundMark x1="49125" y1="29875" x2="49125" y2="29875"/>
                        <a14:backgroundMark x1="62500" y1="30750" x2="63125" y2="31375"/>
                        <a14:backgroundMark x1="66625" y1="31375" x2="66625" y2="3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11" y="719012"/>
            <a:ext cx="973978" cy="9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t="38931" r="523" b="3626"/>
          <a:stretch/>
        </p:blipFill>
        <p:spPr>
          <a:xfrm>
            <a:off x="8153400" y="3859403"/>
            <a:ext cx="2424953" cy="190826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19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093022" y="1023903"/>
            <a:ext cx="9620986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學習活動（四）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媒介探索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仔細觀察和分享照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中雀鳥不同部位的羽毛形狀及其疊列的關係，以熟悉鳥類羽毛的組織與秩序。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以毛筆和水墨試畫照</a:t>
            </a:r>
            <a:r>
              <a:rPr lang="zh-HK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中的雀鳥。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教師示範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畫鳥的順序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和禽鳥的基本畫法。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設色試驗：在水墨的基礎上上色。（提示：水墨畫以水墨為主，顏色為輔，過分用色反而會失去水墨畫的特色）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7170" name="Picture 2" descr="Vector brush drawing with line 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" b="96209" l="10000" r="8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83" y="669997"/>
            <a:ext cx="1799663" cy="10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01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838200" y="1174988"/>
            <a:ext cx="10117347" cy="402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學習活動（五）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創作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構思個人創作，包括選材、題材的賓主關係、構圖和用色等。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思考畫中主角是甚麼雀鳥，牠（們）在哪兒，在做甚麼，有沒有特定的情感和信息想通過繪畫表達出來。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運用勾勒和暈染的技巧，以水墨和國畫顏料描繪觀鳥時所看到的雀鳥的各種姿態，刻畫其中一瞥，並表現雀鳥的神態。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6F05-AE75-4F53-9623-8A0570D63A58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D96BD9-B862-4184-B476-FEF62B14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高小  視覺藝術科學與教材料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B195DF-09A0-49A0-BDE8-0B5870FB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愛護動物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你動我靜，看到鳥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2" descr="Photo Camera Vector Icon. Cam Vector Icon. Photo Camera Illustration Symbol  For Web Sites Or Mobile Devise. Stock Vector - Illustration of graphic,  equipment: 150331519"/>
          <p:cNvSpPr>
            <a:spLocks noChangeAspect="1" noChangeArrowheads="1"/>
          </p:cNvSpPr>
          <p:nvPr/>
        </p:nvSpPr>
        <p:spPr bwMode="auto">
          <a:xfrm>
            <a:off x="155575" y="-852488"/>
            <a:ext cx="1685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9" name="Picture 4" descr="Painting icon image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5" b="86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49" y="1083088"/>
            <a:ext cx="774518" cy="6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rgbClr val="A7AC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rgbClr val="A7AC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066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1537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微軟正黑體</vt:lpstr>
      <vt:lpstr>標楷體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愛護動物 — 你動我靜，看到鳥!</vt:lpstr>
      <vt:lpstr>PowerPoint Presentation</vt:lpstr>
      <vt:lpstr>PowerPoint Presentation</vt:lpstr>
      <vt:lpstr>[只供教師參考]</vt:lpstr>
      <vt:lpstr>PowerPoint Presentation</vt:lpstr>
      <vt:lpstr>PowerPoint Presentation</vt:lpstr>
      <vt:lpstr>PowerPoint Presentation</vt:lpstr>
      <vt:lpstr>PowerPoint Presentation</vt:lpstr>
      <vt:lpstr>延伸學習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視覺藝術科學與教材料</dc:title>
  <dc:creator>Windows 使用者</dc:creator>
  <cp:lastModifiedBy>edbuser</cp:lastModifiedBy>
  <cp:revision>137</cp:revision>
  <cp:lastPrinted>2020-08-06T10:14:19Z</cp:lastPrinted>
  <dcterms:created xsi:type="dcterms:W3CDTF">2020-08-05T02:38:00Z</dcterms:created>
  <dcterms:modified xsi:type="dcterms:W3CDTF">2026-01-23T04:30:59Z</dcterms:modified>
</cp:coreProperties>
</file>