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03" r:id="rId2"/>
    <p:sldId id="304" r:id="rId3"/>
    <p:sldId id="257" r:id="rId4"/>
    <p:sldId id="258" r:id="rId5"/>
    <p:sldId id="260" r:id="rId6"/>
    <p:sldId id="290" r:id="rId7"/>
    <p:sldId id="261" r:id="rId8"/>
    <p:sldId id="305" r:id="rId9"/>
    <p:sldId id="302" r:id="rId10"/>
    <p:sldId id="262" r:id="rId11"/>
    <p:sldId id="264" r:id="rId12"/>
  </p:sldIdLst>
  <p:sldSz cx="12192000" cy="6858000"/>
  <p:notesSz cx="9926638" cy="6797675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81"/>
    <a:srgbClr val="77B6F5"/>
    <a:srgbClr val="499DF1"/>
    <a:srgbClr val="1071D4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2016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1948B1-7B89-4E1E-BF83-223CEDE5404E}" type="datetimeFigureOut">
              <a:rPr lang="zh-TW" altLang="en-US" smtClean="0"/>
              <a:t>2026/1/22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5DD008-E7A6-4D4E-A68C-AB20444A70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AB60C-AB3B-4F25-A5FD-BEDC8B0698C5}" type="datetimeFigureOut">
              <a:rPr lang="zh-TW" altLang="en-US" smtClean="0"/>
              <a:t>2026/1/22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AA29D4-5AE5-47EA-8125-3CA41356DA4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HK" altLang="en-US"/>
              <a:t>高小  視覺藝術科學與教材料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雨後見彩虹：彩虹上的奇遇</a:t>
            </a: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HK" altLang="en-US"/>
              <a:t>高小  視覺藝術科學與教材料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雨後見彩虹：彩虹上的奇遇</a:t>
            </a: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HK" altLang="en-US"/>
              <a:t>高小  視覺藝術科學與教材料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雨後見彩虹：彩虹上的奇遇</a:t>
            </a: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HK" altLang="en-US"/>
              <a:t>高小  視覺藝術科學與教材料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雨後見彩虹：彩虹上的奇遇</a:t>
            </a: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HK" altLang="en-US"/>
              <a:t>高小  視覺藝術科學與教材料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雨後見彩虹：彩虹上的奇遇</a:t>
            </a: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HK" altLang="en-US"/>
              <a:t>高小  視覺藝術科學與教材料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雨後見彩虹：彩虹上的奇遇</a:t>
            </a:r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HK" altLang="en-US"/>
              <a:t>高小  視覺藝術科學與教材料</a:t>
            </a: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雨後見彩虹：彩虹上的奇遇</a:t>
            </a:r>
            <a:endParaRPr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HK" altLang="en-US"/>
              <a:t>高小  視覺藝術科學與教材料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雨後見彩虹：彩虹上的奇遇</a:t>
            </a:r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HK" altLang="en-US"/>
              <a:t>高小  視覺藝術科學與教材料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雨後見彩虹：彩虹上的奇遇</a:t>
            </a:r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HK" altLang="en-US"/>
              <a:t>高小  視覺藝術科學與教材料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雨後見彩虹：彩虹上的奇遇</a:t>
            </a:r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HK" altLang="en-US"/>
              <a:t>高小  視覺藝術科學與教材料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雨後見彩虹：彩虹上的奇遇</a:t>
            </a:r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HK" altLang="en-US"/>
              <a:t>高小  視覺藝術科學與教材料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TW" altLang="en-US"/>
              <a:t>雨後見彩虹：彩虹上的奇遇</a:t>
            </a: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16F05-AE75-4F53-9623-8A0570D63A58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2540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0CFA875-00DF-4DAC-B09F-23A6F884137C}"/>
              </a:ext>
            </a:extLst>
          </p:cNvPr>
          <p:cNvSpPr txBox="1"/>
          <p:nvPr/>
        </p:nvSpPr>
        <p:spPr>
          <a:xfrm>
            <a:off x="2540000" y="2718727"/>
            <a:ext cx="96409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72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愛護動物 </a:t>
            </a:r>
            <a:r>
              <a:rPr lang="en-US" altLang="zh-TW" sz="72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endParaRPr lang="zh-HK" altLang="en-US" sz="7200" b="1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TW" altLang="en-US" smtClean="0">
                <a:latin typeface="Arial" panose="020B0604020202020204" pitchFamily="34" charset="0"/>
              </a:rPr>
              <a:t>1</a:t>
            </a:fld>
            <a:endParaRPr lang="zh-TW" altLang="en-US" dirty="0">
              <a:latin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39999" y="1411237"/>
            <a:ext cx="965200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視覺藝術科學與教材料</a:t>
            </a:r>
            <a:endParaRPr lang="en-US" altLang="zh-TW" sz="3600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初中適用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1" y="48380"/>
            <a:ext cx="1471176" cy="2016207"/>
          </a:xfrm>
          <a:prstGeom prst="rect">
            <a:avLst/>
          </a:prstGeom>
          <a:ln w="9525">
            <a:solidFill>
              <a:schemeClr val="accent4">
                <a:lumMod val="75000"/>
              </a:schemeClr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2" t="2003" r="3280" b="1795"/>
          <a:stretch/>
        </p:blipFill>
        <p:spPr>
          <a:xfrm>
            <a:off x="508001" y="3516971"/>
            <a:ext cx="1450856" cy="2060636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  <a:effectLst/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1" y="2133544"/>
            <a:ext cx="1471176" cy="1314470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1" y="5648961"/>
            <a:ext cx="1471175" cy="1137069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2540000" y="48380"/>
            <a:ext cx="37400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 課程發展處 藝術教育組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9336360" y="0"/>
            <a:ext cx="2844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HK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www.edb.gov.hk/arts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2540000" y="5151619"/>
            <a:ext cx="9640912" cy="578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HK" sz="240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2026</a:t>
            </a:r>
            <a:r>
              <a:rPr lang="zh-TW" altLang="en-US" sz="240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40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月更新</a:t>
            </a:r>
            <a:endParaRPr lang="en-US" altLang="zh-TW" sz="2400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539999" y="3734673"/>
            <a:ext cx="9652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72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但願不再流浪</a:t>
            </a:r>
          </a:p>
        </p:txBody>
      </p:sp>
    </p:spTree>
    <p:extLst>
      <p:ext uri="{BB962C8B-B14F-4D97-AF65-F5344CB8AC3E}">
        <p14:creationId xmlns:p14="http://schemas.microsoft.com/office/powerpoint/2010/main" val="1007458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838200" y="574198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zh-TW" alt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活動（六）</a:t>
            </a:r>
            <a:endParaRPr lang="zh-TW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+mn-ea"/>
            </a:endParaRPr>
          </a:p>
        </p:txBody>
      </p:sp>
      <p:sp>
        <p:nvSpPr>
          <p:cNvPr id="8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918970"/>
            <a:ext cx="6166917" cy="4351655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把一張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A4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紙（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21 x 29.7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厘米），平均分為八格，製作成一本小誌。</a:t>
            </a:r>
            <a:endPara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000"/>
              </a:lnSpc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教師可介紹兩、三種製作小誌的摺紙型式讓學生選擇。</a:t>
            </a:r>
            <a:endPara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3000"/>
              </a:lnSpc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構思八格繪畫的內容和簡單文字，注意小誌的整體統一感。</a:t>
            </a:r>
          </a:p>
          <a:p>
            <a:pPr algn="just">
              <a:lnSpc>
                <a:spcPts val="3000"/>
              </a:lnSpc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乾性或混合媒介繪畫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，運用輪廓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線和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簡化的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技巧繪畫。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3000"/>
              </a:lnSpc>
              <a:buNone/>
            </a:pP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HK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10</a:t>
            </a:fld>
            <a:endParaRPr lang="zh-HK" altLang="en-US" dirty="0"/>
          </a:p>
        </p:txBody>
      </p:sp>
      <p:sp>
        <p:nvSpPr>
          <p:cNvPr id="9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2285772" y="6356350"/>
            <a:ext cx="2743200" cy="365125"/>
          </a:xfrm>
        </p:spPr>
        <p:txBody>
          <a:bodyPr/>
          <a:lstStyle/>
          <a:p>
            <a:pPr defTabSz="914400">
              <a:tabLst>
                <a:tab pos="537210" algn="l"/>
              </a:tabLs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初中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視覺藝術科學與教材料</a:t>
            </a:r>
          </a:p>
        </p:txBody>
      </p:sp>
      <p:sp>
        <p:nvSpPr>
          <p:cNvPr id="10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667022" y="6356350"/>
            <a:ext cx="4114800" cy="365125"/>
          </a:xfrm>
        </p:spPr>
        <p:txBody>
          <a:bodyPr/>
          <a:lstStyle/>
          <a:p>
            <a:pPr>
              <a:tabLst>
                <a:tab pos="537210" algn="l"/>
              </a:tabLs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愛護動物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但願不再流浪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6539">
            <a:off x="7314212" y="1040035"/>
            <a:ext cx="1627751" cy="2191419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04A633F4-C57E-44DD-96EB-086451275F62}"/>
              </a:ext>
            </a:extLst>
          </p:cNvPr>
          <p:cNvSpPr txBox="1"/>
          <p:nvPr/>
        </p:nvSpPr>
        <p:spPr>
          <a:xfrm>
            <a:off x="9158124" y="930693"/>
            <a:ext cx="35638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[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只供教師參考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]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11DFC00D-39F8-49D5-BF68-7454F296C43C}"/>
              </a:ext>
            </a:extLst>
          </p:cNvPr>
          <p:cNvSpPr txBox="1"/>
          <p:nvPr/>
        </p:nvSpPr>
        <p:spPr>
          <a:xfrm>
            <a:off x="9251057" y="503847"/>
            <a:ext cx="2221486" cy="409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完成作品例子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6" t="1037"/>
          <a:stretch/>
        </p:blipFill>
        <p:spPr>
          <a:xfrm rot="456353">
            <a:off x="9354801" y="1480098"/>
            <a:ext cx="2571786" cy="1852982"/>
          </a:xfrm>
          <a:prstGeom prst="rect">
            <a:avLst/>
          </a:prstGeom>
          <a:effectLst>
            <a:outerShdw blurRad="50800" dist="76200" dir="2940000" algn="ctr" rotWithShape="0">
              <a:schemeClr val="bg1">
                <a:lumMod val="65000"/>
              </a:schemeClr>
            </a:outerShdw>
          </a:effectLst>
        </p:spPr>
      </p:pic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2074" r="2638" b="2667"/>
          <a:stretch/>
        </p:blipFill>
        <p:spPr>
          <a:xfrm>
            <a:off x="7991098" y="3806431"/>
            <a:ext cx="3041134" cy="2163108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9762580" y="5955505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展開的八頁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8346808" y="3255738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閱讀時的小誌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1755" y="19304"/>
            <a:ext cx="40368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 課程發展處 藝術教育組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9336360" y="0"/>
            <a:ext cx="2844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HK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www.edb.gov.hk/arts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838200" y="282920"/>
            <a:ext cx="10515600" cy="1325563"/>
          </a:xfrm>
        </p:spPr>
        <p:txBody>
          <a:bodyPr>
            <a:normAutofit/>
          </a:bodyPr>
          <a:lstStyle/>
          <a:p>
            <a:r>
              <a:rPr lang="zh-HK" alt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延伸學習</a:t>
            </a:r>
          </a:p>
        </p:txBody>
      </p:sp>
      <p:sp>
        <p:nvSpPr>
          <p:cNvPr id="8" name="內容版面配置區 2"/>
          <p:cNvSpPr>
            <a:spLocks noGrp="1"/>
          </p:cNvSpPr>
          <p:nvPr>
            <p:ph idx="1"/>
          </p:nvPr>
        </p:nvSpPr>
        <p:spPr>
          <a:xfrm>
            <a:off x="838200" y="1357467"/>
            <a:ext cx="10795000" cy="2535025"/>
          </a:xfrm>
        </p:spPr>
        <p:txBody>
          <a:bodyPr>
            <a:noAutofit/>
          </a:bodyPr>
          <a:lstStyle/>
          <a:p>
            <a:pPr marL="422910" indent="-422910">
              <a:lnSpc>
                <a:spcPct val="120000"/>
              </a:lnSpc>
              <a:buNone/>
            </a:pP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 </a:t>
            </a:r>
            <a:r>
              <a:rPr lang="zh-TW" altLang="zh-HK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除了畢卡索，</a:t>
            </a:r>
            <a:r>
              <a:rPr lang="zh-HK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學生可以嘗試</a:t>
            </a:r>
            <a:r>
              <a:rPr lang="zh-CN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尋找</a:t>
            </a:r>
            <a:r>
              <a:rPr lang="zh-TW" altLang="zh-CN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其他喜歡動物的藝術家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和其動物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作品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與同學分享</a:t>
            </a:r>
            <a:r>
              <a:rPr lang="zh-CN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HK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444500">
              <a:buNone/>
            </a:pPr>
            <a:r>
              <a:rPr lang="zh-HK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</a:t>
            </a:r>
            <a:r>
              <a:rPr lang="zh-TW" altLang="zh-HK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書籍</a:t>
            </a:r>
            <a:r>
              <a:rPr lang="zh-TW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zh-HK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47675" indent="-184150"/>
            <a:r>
              <a:rPr lang="en-US" altLang="zh-HK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Hodge</a:t>
            </a:r>
            <a:r>
              <a:rPr lang="zh-TW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HK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</a:t>
            </a:r>
            <a:r>
              <a:rPr lang="en-US" altLang="zh-TW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(2018).</a:t>
            </a:r>
            <a:r>
              <a:rPr lang="en-US" altLang="zh-HK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HK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Artists and Their Pets: True Stories of Famous Artists and Their Animal Friends</a:t>
            </a:r>
            <a:r>
              <a:rPr lang="en-US" altLang="zh-HK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. Baltimore: </a:t>
            </a:r>
            <a:r>
              <a:rPr lang="en-US" altLang="zh-HK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Duopress</a:t>
            </a:r>
            <a:r>
              <a:rPr lang="en-US" altLang="zh-HK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 </a:t>
            </a:r>
          </a:p>
        </p:txBody>
      </p:sp>
      <p:sp>
        <p:nvSpPr>
          <p:cNvPr id="12" name="矩形 11"/>
          <p:cNvSpPr/>
          <p:nvPr/>
        </p:nvSpPr>
        <p:spPr>
          <a:xfrm>
            <a:off x="5055577" y="6267796"/>
            <a:ext cx="6993548" cy="4949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11</a:t>
            </a:fld>
            <a:endParaRPr lang="zh-HK" altLang="en-US"/>
          </a:p>
        </p:txBody>
      </p:sp>
      <p:sp>
        <p:nvSpPr>
          <p:cNvPr id="6" name="矩形 5"/>
          <p:cNvSpPr/>
          <p:nvPr/>
        </p:nvSpPr>
        <p:spPr>
          <a:xfrm>
            <a:off x="838200" y="3885507"/>
            <a:ext cx="8210006" cy="2121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2910" indent="-422910">
              <a:lnSpc>
                <a:spcPct val="120000"/>
              </a:lnSpc>
              <a:spcBef>
                <a:spcPts val="1000"/>
              </a:spcBef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(2) </a:t>
            </a:r>
            <a:r>
              <a:rPr lang="en-US" altLang="zh-TW" sz="24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探討香港棄養動物的情況，以引發創作意念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24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設計手機貼圖，以喚起人們去愛護動物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432435" indent="-432435">
              <a:lnSpc>
                <a:spcPts val="1000"/>
              </a:lnSpc>
              <a:buNone/>
            </a:pPr>
            <a:endParaRPr lang="en-US" altLang="zh-TW" sz="2400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22910" indent="-422910">
              <a:lnSpc>
                <a:spcPct val="120000"/>
              </a:lnSpc>
              <a:spcBef>
                <a:spcPts val="1000"/>
              </a:spcBef>
              <a:buNone/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(3)</a:t>
            </a:r>
            <a:r>
              <a:rPr lang="en-US" altLang="zh-TW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想像你與寵物交換以視覺形式記錄的日記，從而表達你與寵物的情誼。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798" y="3702391"/>
            <a:ext cx="1776804" cy="2435063"/>
          </a:xfrm>
          <a:prstGeom prst="rect">
            <a:avLst/>
          </a:prstGeom>
        </p:spPr>
      </p:pic>
      <p:sp>
        <p:nvSpPr>
          <p:cNvPr id="11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3015615" y="6356350"/>
            <a:ext cx="2743200" cy="365125"/>
          </a:xfrm>
        </p:spPr>
        <p:txBody>
          <a:bodyPr/>
          <a:lstStyle/>
          <a:p>
            <a:pPr defTabSz="914400">
              <a:tabLst>
                <a:tab pos="537210" algn="l"/>
              </a:tabLs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初中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視覺藝術科學與教材料</a:t>
            </a:r>
          </a:p>
        </p:txBody>
      </p:sp>
      <p:sp>
        <p:nvSpPr>
          <p:cNvPr id="14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5396865" y="6356350"/>
            <a:ext cx="4114800" cy="365125"/>
          </a:xfrm>
        </p:spPr>
        <p:txBody>
          <a:bodyPr/>
          <a:lstStyle/>
          <a:p>
            <a:pPr>
              <a:tabLst>
                <a:tab pos="537210" algn="l"/>
              </a:tabLs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愛護動物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但願不再流浪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1755" y="19304"/>
            <a:ext cx="40368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 課程發展處 藝術教育組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9336360" y="0"/>
            <a:ext cx="2844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HK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www.edb.gov.hk/arts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21636" y="0"/>
            <a:ext cx="1221363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-21636" y="1872493"/>
            <a:ext cx="12213636" cy="9522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A09DDF-B654-495A-95B7-5603FB0FAF2B}"/>
              </a:ext>
            </a:extLst>
          </p:cNvPr>
          <p:cNvSpPr txBox="1"/>
          <p:nvPr/>
        </p:nvSpPr>
        <p:spPr>
          <a:xfrm>
            <a:off x="1127448" y="2924944"/>
            <a:ext cx="102263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是次教學通過繪畫動物故事的插圖，喚起學生對被遺棄動物的關注，並培養他們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尊重動物生命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的價值觀和態度。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1DC4BF7-6945-46E1-AC9D-6A7C62F88680}"/>
              </a:ext>
            </a:extLst>
          </p:cNvPr>
          <p:cNvSpPr txBox="1"/>
          <p:nvPr/>
        </p:nvSpPr>
        <p:spPr>
          <a:xfrm>
            <a:off x="991689" y="2019767"/>
            <a:ext cx="60938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愛護動物 </a:t>
            </a:r>
            <a:r>
              <a:rPr lang="en-US" altLang="zh-TW" sz="3600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 </a:t>
            </a:r>
            <a:r>
              <a:rPr lang="zh-TW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但願不再流浪</a:t>
            </a:r>
          </a:p>
          <a:p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TW" altLang="en-US" smtClean="0">
                <a:latin typeface="Arial" panose="020B0604020202020204" pitchFamily="34" charset="0"/>
              </a:rPr>
              <a:t>2</a:t>
            </a:fld>
            <a:endParaRPr lang="zh-TW" altLang="en-US" dirty="0">
              <a:latin typeface="Arial" panose="020B0604020202020204" pitchFamily="34" charset="0"/>
            </a:endParaRPr>
          </a:p>
        </p:txBody>
      </p:sp>
      <p:sp>
        <p:nvSpPr>
          <p:cNvPr id="14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3046095" y="6356350"/>
            <a:ext cx="2743200" cy="365125"/>
          </a:xfrm>
        </p:spPr>
        <p:txBody>
          <a:bodyPr/>
          <a:lstStyle/>
          <a:p>
            <a:pPr defTabSz="914400">
              <a:tabLst>
                <a:tab pos="537210" algn="l"/>
              </a:tabLs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初中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視覺藝術科學與教材料</a:t>
            </a:r>
          </a:p>
        </p:txBody>
      </p:sp>
      <p:sp>
        <p:nvSpPr>
          <p:cNvPr id="15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5427345" y="6356350"/>
            <a:ext cx="4114800" cy="365125"/>
          </a:xfrm>
        </p:spPr>
        <p:txBody>
          <a:bodyPr/>
          <a:lstStyle/>
          <a:p>
            <a:pPr algn="ctr" defTabSz="914400">
              <a:buClrTx/>
              <a:buSzTx/>
              <a:buFontTx/>
              <a:tabLst>
                <a:tab pos="537210" algn="l"/>
              </a:tabLs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愛護動物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但願不再流浪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1755" y="19304"/>
            <a:ext cx="40368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 課程發展處 藝術教育組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9336360" y="0"/>
            <a:ext cx="2844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HK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www.edb.gov.hk/arts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42642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51061" y="569930"/>
            <a:ext cx="11413777" cy="6443345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zh-TW" altLang="zh-HK" sz="34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學習重點：</a:t>
            </a:r>
            <a:endParaRPr lang="zh-TW" altLang="zh-HK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80000"/>
              </a:lnSpc>
              <a:spcBef>
                <a:spcPts val="2000"/>
              </a:spcBef>
              <a:buNone/>
            </a:pPr>
            <a:r>
              <a:rPr lang="zh-TW" altLang="zh-HK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視覺藝術知識</a:t>
            </a:r>
          </a:p>
          <a:p>
            <a:pPr lvl="0">
              <a:lnSpc>
                <a:spcPct val="800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認識不同線條（輕、重、短促、流暢等）予人的不同感覺，並欣賞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線條的表現力</a:t>
            </a:r>
          </a:p>
          <a:p>
            <a:pPr lvl="0">
              <a:lnSpc>
                <a:spcPct val="800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運用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統一和變化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，營造畫面的和諧和趣味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lnSpc>
                <a:spcPct val="80000"/>
              </a:lnSpc>
              <a:spcBef>
                <a:spcPts val="1500"/>
              </a:spcBef>
              <a:buNone/>
            </a:pPr>
            <a:r>
              <a:rPr lang="zh-TW" altLang="zh-HK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視覺藝術評賞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評</a:t>
            </a:r>
            <a:r>
              <a:rPr lang="zh-TW" altLang="zh-HK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賞畢卡索的</a:t>
            </a:r>
            <a:r>
              <a:rPr lang="en-US" altLang="zh-HK" sz="22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Study for Mercure 1924  </a:t>
            </a:r>
            <a:r>
              <a:rPr lang="zh-TW" altLang="zh-HK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HK" sz="2200" i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Three </a:t>
            </a:r>
            <a:r>
              <a:rPr lang="en-US" altLang="zh-TW" sz="2200" i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en-US" altLang="zh-HK" sz="2200" i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ancers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，</a:t>
            </a:r>
            <a:r>
              <a:rPr lang="zh-TW" altLang="en-US" sz="2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以及馬蒂斯的</a:t>
            </a:r>
            <a:r>
              <a:rPr lang="en-US" altLang="zh-HK" sz="22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Ten </a:t>
            </a:r>
            <a:r>
              <a:rPr lang="en-US" altLang="zh-TW" sz="22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en-US" altLang="zh-HK" sz="22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ancers</a:t>
            </a:r>
            <a:r>
              <a:rPr lang="zh-TW" altLang="en-US" sz="24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HK" sz="22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Untitled from Ten Dancers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 </a:t>
            </a:r>
            <a:r>
              <a:rPr lang="zh-TW" altLang="en-US" sz="24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</a:t>
            </a:r>
            <a:r>
              <a:rPr lang="zh-TW" altLang="en-US" sz="22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tudy after Dance </a:t>
            </a:r>
            <a:r>
              <a:rPr lang="en-US" altLang="zh-TW" sz="22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2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</a:t>
            </a:r>
            <a:r>
              <a:rPr lang="en-US" altLang="zh-TW" sz="22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欣賞線條的流暢性和表現力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，並比較作品呈現的不同表現手法</a:t>
            </a:r>
          </a:p>
          <a:p>
            <a:pPr lvl="0">
              <a:lnSpc>
                <a:spcPct val="100000"/>
              </a:lnSpc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評賞</a:t>
            </a:r>
            <a:r>
              <a:rPr lang="zh-TW" altLang="zh-HK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插畫師</a:t>
            </a:r>
            <a:r>
              <a:rPr lang="zh-HK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Onion Peterman</a:t>
            </a:r>
            <a:r>
              <a:rPr lang="zh-TW" altLang="zh-HK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的三本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Zine</a:t>
            </a:r>
            <a:r>
              <a:rPr lang="zh-TW" altLang="en-US" sz="2400" spc="-6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zh-TW" altLang="zh-HK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小誌</a:t>
            </a:r>
            <a:r>
              <a:rPr lang="zh-TW" altLang="en-US" sz="2400" spc="-6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lang="zh-TW" altLang="zh-HK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，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分析她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如何運用統一和變化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，以產生和諧和趣味，並詮釋作品的信息</a:t>
            </a:r>
          </a:p>
          <a:p>
            <a:pPr marL="0" lvl="0" indent="0">
              <a:lnSpc>
                <a:spcPct val="80000"/>
              </a:lnSpc>
              <a:spcBef>
                <a:spcPts val="1500"/>
              </a:spcBef>
              <a:buNone/>
            </a:pPr>
            <a:r>
              <a:rPr lang="zh-TW" altLang="zh-HK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視覺藝術創作</a:t>
            </a:r>
          </a:p>
          <a:p>
            <a:pPr lvl="0">
              <a:lnSpc>
                <a:spcPct val="80000"/>
              </a:lnSpc>
            </a:pPr>
            <a:r>
              <a:rPr lang="zh-TW" altLang="zh-HK" sz="2400" spc="-6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以「一隻流浪動物的故事」為題</a:t>
            </a:r>
            <a:r>
              <a:rPr lang="zh-TW" altLang="zh-HK" sz="2400" b="1" spc="-6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創作一本</a:t>
            </a:r>
            <a:r>
              <a:rPr lang="zh-TW" altLang="en-US" sz="2400" b="1" spc="-6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小誌</a:t>
            </a:r>
            <a:r>
              <a:rPr lang="zh-TW" altLang="en-US" sz="2400" spc="-6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，以</a:t>
            </a:r>
            <a:r>
              <a:rPr lang="zh-TW" altLang="en-US" sz="2400" b="1" spc="-6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喚起</a:t>
            </a:r>
            <a:r>
              <a:rPr lang="zh-TW" altLang="en-US" sz="2400" spc="-6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人們</a:t>
            </a:r>
            <a:r>
              <a:rPr lang="zh-TW" altLang="en-US" sz="2400" b="1" spc="-6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對動物的同情心</a:t>
            </a:r>
            <a:endParaRPr lang="en-US" altLang="zh-TW" sz="2400" b="1" spc="-6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80000"/>
              </a:lnSpc>
            </a:pPr>
            <a:r>
              <a:rPr lang="zh-TW" altLang="zh-HK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運用乾性或混合媒介繪描</a:t>
            </a:r>
            <a:r>
              <a:rPr lang="zh-TW" altLang="zh-HK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輪廓線和簡化的技巧</a:t>
            </a:r>
            <a:r>
              <a:rPr lang="zh-TW" altLang="zh-HK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，表達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動物的姿態</a:t>
            </a:r>
            <a:r>
              <a:rPr lang="zh-TW" altLang="en-US" dirty="0"/>
              <a:t>／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個性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80000"/>
              </a:lnSpc>
            </a:pPr>
            <a:endParaRPr lang="zh-TW" altLang="zh-HK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3</a:t>
            </a:fld>
            <a:endParaRPr lang="zh-HK" altLang="en-US"/>
          </a:p>
        </p:txBody>
      </p:sp>
      <p:sp>
        <p:nvSpPr>
          <p:cNvPr id="12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3228975" y="6356350"/>
            <a:ext cx="2743200" cy="365125"/>
          </a:xfrm>
        </p:spPr>
        <p:txBody>
          <a:bodyPr/>
          <a:lstStyle/>
          <a:p>
            <a:pPr defTabSz="914400">
              <a:tabLst>
                <a:tab pos="537210" algn="l"/>
              </a:tabLs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初中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視覺藝術科學與教材料</a:t>
            </a:r>
          </a:p>
        </p:txBody>
      </p:sp>
      <p:sp>
        <p:nvSpPr>
          <p:cNvPr id="13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5610225" y="6356350"/>
            <a:ext cx="4114800" cy="365125"/>
          </a:xfrm>
        </p:spPr>
        <p:txBody>
          <a:bodyPr/>
          <a:lstStyle/>
          <a:p>
            <a:pPr>
              <a:tabLst>
                <a:tab pos="537210" algn="l"/>
              </a:tabLs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愛護動物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但願不再流浪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1755" y="19304"/>
            <a:ext cx="40368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 課程發展處 藝術教育組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9336360" y="0"/>
            <a:ext cx="2844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HK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www.edb.gov.hk/arts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3304096"/>
            <a:ext cx="12192000" cy="3553904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8670" y="261192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活動（一）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13434" y="1522095"/>
            <a:ext cx="10565131" cy="43516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學生帶來一張小動物的全身照片。教師引導學生以同一照片作幾次不同的輪廓繪描，並嘗試以簡化的方法表達。提示學生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專注觀察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動物的外形和予人的感覺，無需寫實，放鬆心情，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畫出流暢的線條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，而過程中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不可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使用橡皮擦膠。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235638" y="3537895"/>
            <a:ext cx="480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例子：一位學生帶來家中寵物照片和她的繪描</a:t>
            </a:r>
            <a:endParaRPr lang="zh-HK" altLang="en-US" dirty="0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4</a:t>
            </a:fld>
            <a:endParaRPr lang="zh-HK" altLang="en-US"/>
          </a:p>
        </p:txBody>
      </p:sp>
      <p:pic>
        <p:nvPicPr>
          <p:cNvPr id="15" name="Content Placeholder 14" descr="IMG_20210809_215110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5156" r="7059" b="16593"/>
          <a:stretch>
            <a:fillRect/>
          </a:stretch>
        </p:blipFill>
        <p:spPr>
          <a:xfrm>
            <a:off x="254000" y="4180840"/>
            <a:ext cx="1814830" cy="1609725"/>
          </a:xfrm>
          <a:prstGeom prst="rect">
            <a:avLst/>
          </a:prstGeom>
        </p:spPr>
      </p:pic>
      <p:pic>
        <p:nvPicPr>
          <p:cNvPr id="16" name="Picture 15" descr="continuous l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055" y="4411345"/>
            <a:ext cx="1802765" cy="1569720"/>
          </a:xfrm>
          <a:prstGeom prst="rect">
            <a:avLst/>
          </a:prstGeom>
        </p:spPr>
      </p:pic>
      <p:sp>
        <p:nvSpPr>
          <p:cNvPr id="17" name="Text Box 16"/>
          <p:cNvSpPr txBox="1"/>
          <p:nvPr/>
        </p:nvSpPr>
        <p:spPr>
          <a:xfrm>
            <a:off x="2226310" y="598805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以一連續線條畫</a:t>
            </a:r>
          </a:p>
        </p:txBody>
      </p:sp>
      <p:pic>
        <p:nvPicPr>
          <p:cNvPr id="18" name="Picture 17" descr="left hand"/>
          <p:cNvPicPr>
            <a:picLocks noChangeAspect="1"/>
          </p:cNvPicPr>
          <p:nvPr/>
        </p:nvPicPr>
        <p:blipFill>
          <a:blip r:embed="rId5"/>
          <a:srcRect l="3720" t="6140" r="7316"/>
          <a:stretch>
            <a:fillRect/>
          </a:stretch>
        </p:blipFill>
        <p:spPr>
          <a:xfrm>
            <a:off x="4187190" y="4164330"/>
            <a:ext cx="1837690" cy="1562735"/>
          </a:xfrm>
          <a:prstGeom prst="rect">
            <a:avLst/>
          </a:prstGeom>
        </p:spPr>
      </p:pic>
      <p:sp>
        <p:nvSpPr>
          <p:cNvPr id="19" name="Text Box 18"/>
          <p:cNvSpPr txBox="1"/>
          <p:nvPr/>
        </p:nvSpPr>
        <p:spPr>
          <a:xfrm>
            <a:off x="4434840" y="5774055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以左手繪畫</a:t>
            </a:r>
          </a:p>
        </p:txBody>
      </p:sp>
      <p:pic>
        <p:nvPicPr>
          <p:cNvPr id="20" name="Picture 19" descr="blind drawi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9185" y="4672330"/>
            <a:ext cx="1860550" cy="1455420"/>
          </a:xfrm>
          <a:prstGeom prst="rect">
            <a:avLst/>
          </a:prstGeom>
        </p:spPr>
      </p:pic>
      <p:sp>
        <p:nvSpPr>
          <p:cNvPr id="21" name="Text Box 20"/>
          <p:cNvSpPr txBox="1"/>
          <p:nvPr/>
        </p:nvSpPr>
        <p:spPr>
          <a:xfrm>
            <a:off x="6187440" y="3733800"/>
            <a:ext cx="19456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以盲畫方式，眼睛只望相片，完全不看畫紙繪畫</a:t>
            </a:r>
          </a:p>
        </p:txBody>
      </p:sp>
      <p:pic>
        <p:nvPicPr>
          <p:cNvPr id="22" name="Picture 21" descr="change medi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5630" y="3905885"/>
            <a:ext cx="1680210" cy="1537335"/>
          </a:xfrm>
          <a:prstGeom prst="rect">
            <a:avLst/>
          </a:prstGeom>
        </p:spPr>
      </p:pic>
      <p:sp>
        <p:nvSpPr>
          <p:cNvPr id="23" name="Text Box 22"/>
          <p:cNvSpPr txBox="1"/>
          <p:nvPr/>
        </p:nvSpPr>
        <p:spPr>
          <a:xfrm>
            <a:off x="8215630" y="5522595"/>
            <a:ext cx="19456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約十秒更換繪描工具，如沾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墨水的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竹技、針筆、灶螢光筆</a:t>
            </a:r>
          </a:p>
        </p:txBody>
      </p:sp>
      <p:pic>
        <p:nvPicPr>
          <p:cNvPr id="24" name="Picture 23" descr="change line patter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27285" y="4672330"/>
            <a:ext cx="1970405" cy="1631950"/>
          </a:xfrm>
          <a:prstGeom prst="rect">
            <a:avLst/>
          </a:prstGeom>
        </p:spPr>
      </p:pic>
      <p:sp>
        <p:nvSpPr>
          <p:cNvPr id="25" name="Text Box 24"/>
          <p:cNvSpPr txBox="1"/>
          <p:nvPr/>
        </p:nvSpPr>
        <p:spPr>
          <a:xfrm>
            <a:off x="10043795" y="3745865"/>
            <a:ext cx="19456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約十秒使用另一種線條，或以點／字母形成線條</a:t>
            </a:r>
          </a:p>
        </p:txBody>
      </p:sp>
      <p:sp>
        <p:nvSpPr>
          <p:cNvPr id="26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556895" y="6356350"/>
            <a:ext cx="2743200" cy="365125"/>
          </a:xfrm>
        </p:spPr>
        <p:txBody>
          <a:bodyPr/>
          <a:lstStyle/>
          <a:p>
            <a:pPr defTabSz="914400">
              <a:tabLst>
                <a:tab pos="537210" algn="l"/>
              </a:tabLs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初中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視覺藝術科學與教材料</a:t>
            </a:r>
          </a:p>
        </p:txBody>
      </p:sp>
      <p:sp>
        <p:nvSpPr>
          <p:cNvPr id="27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2938145" y="6356350"/>
            <a:ext cx="4114800" cy="365125"/>
          </a:xfrm>
        </p:spPr>
        <p:txBody>
          <a:bodyPr/>
          <a:lstStyle/>
          <a:p>
            <a:pPr>
              <a:tabLst>
                <a:tab pos="537210" algn="l"/>
              </a:tabLs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愛護動物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但願不再流浪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1755" y="19304"/>
            <a:ext cx="40368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 課程發展處 藝術教育組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9336360" y="0"/>
            <a:ext cx="2844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HK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www.edb.gov.hk/arts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9574" y="3046278"/>
            <a:ext cx="12192000" cy="3806452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659765" y="540829"/>
            <a:ext cx="10515600" cy="782606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活動（二）</a:t>
            </a:r>
          </a:p>
        </p:txBody>
      </p:sp>
      <p:sp>
        <p:nvSpPr>
          <p:cNvPr id="8" name="內容版面配置區 2"/>
          <p:cNvSpPr>
            <a:spLocks noGrp="1"/>
          </p:cNvSpPr>
          <p:nvPr>
            <p:ph idx="1"/>
          </p:nvPr>
        </p:nvSpPr>
        <p:spPr>
          <a:xfrm>
            <a:off x="659765" y="1253069"/>
            <a:ext cx="11034220" cy="1987344"/>
          </a:xfrm>
        </p:spPr>
        <p:txBody>
          <a:bodyPr>
            <a:no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教師選擇一本有關動物的故事書（例如</a:t>
            </a:r>
            <a:r>
              <a:rPr lang="en-US" altLang="zh-TW" sz="21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Mr Dog and Faraway Fox</a:t>
            </a:r>
            <a:r>
              <a:rPr lang="zh-TW" altLang="en-US" sz="21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），先遮去書中原本的插圖，並在原本插圖的位置以簡單的文字寫出插圖內容作提示，然後向學生講出故事大綱。</a:t>
            </a:r>
            <a:endParaRPr lang="en-US" altLang="zh-TW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教師分配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各人畫出「被遮去」的插圖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。提示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lang="en-US" altLang="zh-TW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1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i</a:t>
            </a:r>
            <a:r>
              <a:rPr lang="en-US" altLang="zh-TW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插圖須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配合故事內容，</a:t>
            </a:r>
            <a:r>
              <a:rPr lang="en-US" altLang="zh-TW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(ii)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留意動物的外形特徵和動態，以及</a:t>
            </a:r>
            <a:r>
              <a:rPr lang="en-US" altLang="zh-TW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(iii)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運用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流暢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線條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和有信心地繪畫。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最後結集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各人的成果，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重現繪本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1333587" y="3189060"/>
            <a:ext cx="2926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被遮去原本插圖的其中兩頁</a:t>
            </a:r>
          </a:p>
        </p:txBody>
      </p:sp>
      <p:pic>
        <p:nvPicPr>
          <p:cNvPr id="4102" name="Picture 6" descr="Cartoon Eyes Background png download - 800*400 - Free Transparen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00" b="94750" l="9000" r="91222">
                        <a14:foregroundMark x1="21222" y1="31500" x2="21222" y2="31500"/>
                        <a14:foregroundMark x1="23000" y1="16250" x2="23000" y2="16250"/>
                        <a14:foregroundMark x1="67000" y1="14500" x2="67000" y2="14500"/>
                        <a14:foregroundMark x1="74778" y1="43250" x2="74778" y2="43250"/>
                        <a14:foregroundMark x1="35000" y1="55500" x2="35000" y2="55500"/>
                        <a14:foregroundMark x1="39111" y1="48000" x2="39111" y2="48000"/>
                        <a14:foregroundMark x1="80444" y1="48000" x2="80444" y2="48000"/>
                        <a14:foregroundMark x1="78333" y1="45000" x2="78333" y2="45000"/>
                        <a14:foregroundMark x1="75222" y1="55750" x2="75222" y2="55750"/>
                        <a14:foregroundMark x1="62000" y1="42000" x2="62000" y2="42000"/>
                        <a14:foregroundMark x1="63111" y1="26500" x2="63111" y2="26500"/>
                        <a14:foregroundMark x1="69556" y1="28750" x2="69556" y2="28750"/>
                        <a14:foregroundMark x1="75222" y1="24500" x2="75222" y2="24500"/>
                        <a14:foregroundMark x1="77333" y1="27500" x2="77333" y2="27500"/>
                        <a14:foregroundMark x1="80000" y1="31500" x2="80000" y2="31500"/>
                        <a14:foregroundMark x1="82000" y1="35750" x2="82000" y2="3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82190" y="662512"/>
            <a:ext cx="1277477" cy="56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5</a:t>
            </a:fld>
            <a:endParaRPr lang="zh-HK" altLang="en-US" dirty="0"/>
          </a:p>
        </p:txBody>
      </p:sp>
      <p:sp>
        <p:nvSpPr>
          <p:cNvPr id="5" name="文字方塊 9"/>
          <p:cNvSpPr txBox="1"/>
          <p:nvPr/>
        </p:nvSpPr>
        <p:spPr>
          <a:xfrm>
            <a:off x="6634761" y="3206397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運用流暢的線條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重畫插圖的兩頁</a:t>
            </a:r>
          </a:p>
        </p:txBody>
      </p:sp>
      <p:sp>
        <p:nvSpPr>
          <p:cNvPr id="16" name="向右箭號 15"/>
          <p:cNvSpPr/>
          <p:nvPr/>
        </p:nvSpPr>
        <p:spPr>
          <a:xfrm>
            <a:off x="5176007" y="4630723"/>
            <a:ext cx="939567" cy="63756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3557360"/>
            <a:ext cx="3832498" cy="2709413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185" y="3554772"/>
            <a:ext cx="3833769" cy="2710312"/>
          </a:xfrm>
          <a:prstGeom prst="rect">
            <a:avLst/>
          </a:prstGeom>
        </p:spPr>
      </p:pic>
      <p:sp>
        <p:nvSpPr>
          <p:cNvPr id="14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3015615" y="6356350"/>
            <a:ext cx="2743200" cy="365125"/>
          </a:xfrm>
        </p:spPr>
        <p:txBody>
          <a:bodyPr/>
          <a:lstStyle/>
          <a:p>
            <a:pPr defTabSz="914400">
              <a:tabLst>
                <a:tab pos="537210" algn="l"/>
              </a:tabLs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初中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視覺藝術科學與教材料</a:t>
            </a:r>
          </a:p>
        </p:txBody>
      </p:sp>
      <p:sp>
        <p:nvSpPr>
          <p:cNvPr id="15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5396865" y="6356350"/>
            <a:ext cx="4114800" cy="365125"/>
          </a:xfrm>
        </p:spPr>
        <p:txBody>
          <a:bodyPr/>
          <a:lstStyle/>
          <a:p>
            <a:pPr>
              <a:tabLst>
                <a:tab pos="537210" algn="l"/>
              </a:tabLs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愛護動物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但願不再流浪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1755" y="19304"/>
            <a:ext cx="40368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 課程發展處 藝術教育組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9336360" y="0"/>
            <a:ext cx="2844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HK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www.edb.gov.hk/arts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3051548"/>
            <a:ext cx="12192000" cy="3806452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674631"/>
              </p:ext>
            </p:extLst>
          </p:nvPr>
        </p:nvGraphicFramePr>
        <p:xfrm>
          <a:off x="838200" y="3611245"/>
          <a:ext cx="5716596" cy="290855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27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8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4243">
                <a:tc rowSpan="2">
                  <a:txBody>
                    <a:bodyPr/>
                    <a:lstStyle/>
                    <a:p>
                      <a:pPr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zh-TW" sz="1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作品一：</a:t>
                      </a:r>
                      <a:endParaRPr lang="en-US" altLang="zh-TW" sz="14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畢卡索的 </a:t>
                      </a:r>
                      <a:r>
                        <a:rPr lang="en-US" altLang="zh-TW" sz="1400" i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Three dancers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作品</a:t>
                      </a:r>
                      <a:r>
                        <a:rPr lang="zh-TW" altLang="en-US" sz="1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</a:t>
                      </a:r>
                      <a:r>
                        <a:rPr lang="zh-TW" sz="1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endParaRPr lang="en-US" altLang="zh-TW" sz="14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4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馬蒂斯的</a:t>
                      </a:r>
                      <a:r>
                        <a:rPr lang="zh-TW" sz="14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HK" sz="1400" i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Ten </a:t>
                      </a:r>
                      <a:r>
                        <a:rPr lang="en-US" altLang="zh-TW" sz="1400" i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Dancers</a:t>
                      </a:r>
                      <a:endParaRPr lang="en-US" sz="1400" i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796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zh-TW" altLang="zh-HK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作品</a:t>
                      </a:r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四</a:t>
                      </a:r>
                      <a:r>
                        <a:rPr lang="zh-TW" altLang="zh-HK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：</a:t>
                      </a:r>
                      <a:endParaRPr lang="en-US" altLang="zh-CN" sz="1400" i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zh-TW" altLang="en-US" sz="1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新細明體" panose="02020500000000000000" charset="-120"/>
                        </a:rPr>
                        <a:t>馬蒂斯的 </a:t>
                      </a:r>
                      <a:r>
                        <a:rPr lang="en-US" altLang="zh-HK" sz="1400" i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Untitled from Ten Dancers</a:t>
                      </a:r>
                      <a:endParaRPr lang="en-US" altLang="zh-HK" sz="1400" i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新細明體" panose="02020500000000000000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710">
                <a:tc rowSpan="2"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zh-HK" sz="1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作品</a:t>
                      </a:r>
                      <a:r>
                        <a:rPr lang="zh-TW" altLang="en-US" sz="1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二</a:t>
                      </a:r>
                      <a:r>
                        <a:rPr lang="zh-TW" altLang="zh-HK" sz="1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：</a:t>
                      </a:r>
                      <a:endParaRPr lang="en-US" sz="1400" i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sz="14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畢卡索的</a:t>
                      </a:r>
                      <a:r>
                        <a:rPr lang="en-US" altLang="zh-TW" sz="14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 </a:t>
                      </a:r>
                      <a:r>
                        <a:rPr lang="en-US" altLang="zh-TW" sz="1400" i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Study for Mercure</a:t>
                      </a:r>
                      <a:r>
                        <a:rPr lang="en-US" altLang="zh-TW" sz="1400" i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(1924)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400" i="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400" i="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400" i="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400" i="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6481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zh-TW" altLang="zh-HK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作品</a:t>
                      </a:r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五</a:t>
                      </a:r>
                      <a:r>
                        <a:rPr lang="zh-TW" altLang="zh-HK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：</a:t>
                      </a:r>
                      <a:endParaRPr lang="en-US" altLang="zh-CN" sz="1400" i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zh-TW" altLang="en-US" sz="1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新細明體" panose="02020500000000000000" charset="-120"/>
                        </a:rPr>
                        <a:t>馬蒂斯的 </a:t>
                      </a:r>
                      <a:r>
                        <a:rPr lang="zh-TW" altLang="en-US" sz="1400" i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Study after Dance </a:t>
                      </a:r>
                      <a:r>
                        <a:rPr lang="en-US" altLang="zh-TW" sz="1400" i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(</a:t>
                      </a:r>
                      <a:r>
                        <a:rPr lang="zh-TW" altLang="en-US" sz="1400" i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I</a:t>
                      </a:r>
                      <a:r>
                        <a:rPr lang="en-US" altLang="zh-TW" sz="1400" i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+mn-ea"/>
                        </a:rPr>
                        <a:t>)</a:t>
                      </a:r>
                      <a:endParaRPr lang="en-US" altLang="zh-HK" sz="1400" i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新細明體" panose="02020500000000000000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771088" y="655855"/>
            <a:ext cx="10515600" cy="782606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活動（三）</a:t>
            </a:r>
          </a:p>
        </p:txBody>
      </p:sp>
      <p:sp>
        <p:nvSpPr>
          <p:cNvPr id="8" name="內容版面配置區 2"/>
          <p:cNvSpPr>
            <a:spLocks noGrp="1"/>
          </p:cNvSpPr>
          <p:nvPr>
            <p:ph idx="1"/>
          </p:nvPr>
        </p:nvSpPr>
        <p:spPr>
          <a:xfrm>
            <a:off x="771088" y="1389272"/>
            <a:ext cx="11164372" cy="1904164"/>
          </a:xfrm>
        </p:spPr>
        <p:txBody>
          <a:bodyPr>
            <a:noAutofit/>
          </a:bodyPr>
          <a:lstStyle/>
          <a:p>
            <a:pPr marL="0" indent="0" algn="just">
              <a:lnSpc>
                <a:spcPts val="3000"/>
              </a:lnSpc>
              <a:buNone/>
            </a:pPr>
            <a:r>
              <a:rPr lang="zh-TW" altLang="zh-HK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評賞畢卡索的</a:t>
            </a:r>
            <a:r>
              <a:rPr lang="en-US" altLang="zh-HK" sz="2100" i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Study for </a:t>
            </a:r>
            <a:r>
              <a:rPr lang="en-US" altLang="zh-HK" sz="2100" i="1" dirty="0" err="1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Mercure</a:t>
            </a:r>
            <a:r>
              <a:rPr lang="zh-TW" altLang="en-US" sz="2100" i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 </a:t>
            </a:r>
            <a:r>
              <a:rPr lang="zh-TW" altLang="zh-HK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和</a:t>
            </a:r>
            <a:r>
              <a:rPr lang="en-US" altLang="zh-HK" sz="2100" i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Three </a:t>
            </a:r>
            <a:r>
              <a:rPr lang="en-US" altLang="zh-HK" sz="2100" i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D</a:t>
            </a:r>
            <a:r>
              <a:rPr lang="en-US" altLang="zh-HK" sz="2100" i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ancers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 ，</a:t>
            </a:r>
            <a:r>
              <a:rPr lang="zh-TW" altLang="en-US" sz="2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以及馬蒂斯的</a:t>
            </a:r>
            <a:r>
              <a:rPr lang="en-US" altLang="zh-HK" sz="2100" i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Ten Dancers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、</a:t>
            </a:r>
            <a:r>
              <a:rPr lang="en-US" altLang="zh-HK" sz="2100" i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Untitled from Ten Dancers 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和 </a:t>
            </a:r>
            <a:r>
              <a:rPr lang="zh-TW" altLang="en-US" sz="2100" i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Study after Dance </a:t>
            </a:r>
            <a:r>
              <a:rPr lang="en-US" altLang="zh-TW" sz="2100" i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(</a:t>
            </a:r>
            <a:r>
              <a:rPr lang="zh-TW" altLang="en-US" sz="2100" i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I</a:t>
            </a:r>
            <a:r>
              <a:rPr lang="en-US" altLang="zh-TW" sz="2100" i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)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，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欣賞線條的流暢性和表現力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，比較作品所呈現的不同表現手法，並詮釋所傳遞的信息。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是次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讓學生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先創作後評賞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，</a:t>
            </a:r>
            <a:r>
              <a:rPr lang="zh-TW" alt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是希望學生放膽繪畫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，發展直覺。評賞後亦可讓學生再描繪之前的插圖，並與之前所畫插圖比較。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838200" y="311222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評賞作品的例子</a:t>
            </a:r>
            <a:endParaRPr lang="zh-HK" altLang="en-US" b="1" dirty="0"/>
          </a:p>
        </p:txBody>
      </p:sp>
      <p:sp>
        <p:nvSpPr>
          <p:cNvPr id="12" name="矩形 11"/>
          <p:cNvSpPr/>
          <p:nvPr/>
        </p:nvSpPr>
        <p:spPr>
          <a:xfrm>
            <a:off x="6663055" y="3611245"/>
            <a:ext cx="5386070" cy="28632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6720840" y="3698875"/>
            <a:ext cx="521462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提問：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細看作品一和作品二，畢加索如何以不同的線條表達？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作品一和作品二同樣是畢加索的作品，比較兩者的線條，那幅更需要信心，何以見得？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比較作品三、四、五的表現手法有何不同？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既是處理同一題材，馬蒂斯為何如此處理？</a:t>
            </a:r>
          </a:p>
        </p:txBody>
      </p:sp>
      <p:pic>
        <p:nvPicPr>
          <p:cNvPr id="4102" name="Picture 6" descr="Cartoon Eyes Background png download - 800*400 - Free Transparen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00" b="94750" l="9000" r="91222">
                        <a14:foregroundMark x1="21222" y1="31500" x2="21222" y2="31500"/>
                        <a14:foregroundMark x1="23000" y1="16250" x2="23000" y2="16250"/>
                        <a14:foregroundMark x1="67000" y1="14500" x2="67000" y2="14500"/>
                        <a14:foregroundMark x1="74778" y1="43250" x2="74778" y2="43250"/>
                        <a14:foregroundMark x1="35000" y1="55500" x2="35000" y2="55500"/>
                        <a14:foregroundMark x1="39111" y1="48000" x2="39111" y2="48000"/>
                        <a14:foregroundMark x1="80444" y1="48000" x2="80444" y2="48000"/>
                        <a14:foregroundMark x1="78333" y1="45000" x2="78333" y2="45000"/>
                        <a14:foregroundMark x1="75222" y1="55750" x2="75222" y2="55750"/>
                        <a14:foregroundMark x1="62000" y1="42000" x2="62000" y2="42000"/>
                        <a14:foregroundMark x1="63111" y1="26500" x2="63111" y2="26500"/>
                        <a14:foregroundMark x1="69556" y1="28750" x2="69556" y2="28750"/>
                        <a14:foregroundMark x1="75222" y1="24500" x2="75222" y2="24500"/>
                        <a14:foregroundMark x1="77333" y1="27500" x2="77333" y2="27500"/>
                        <a14:foregroundMark x1="80000" y1="31500" x2="80000" y2="31500"/>
                        <a14:foregroundMark x1="82000" y1="35750" x2="82000" y2="3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25587" y="736954"/>
            <a:ext cx="1277477" cy="56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6</a:t>
            </a:fld>
            <a:endParaRPr lang="zh-HK" altLang="en-US" dirty="0"/>
          </a:p>
        </p:txBody>
      </p:sp>
      <p:sp>
        <p:nvSpPr>
          <p:cNvPr id="20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3015615" y="6480175"/>
            <a:ext cx="2743200" cy="365125"/>
          </a:xfrm>
        </p:spPr>
        <p:txBody>
          <a:bodyPr/>
          <a:lstStyle/>
          <a:p>
            <a:pPr defTabSz="914400">
              <a:tabLst>
                <a:tab pos="537210" algn="l"/>
              </a:tabLs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初中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視覺藝術科學與教材料</a:t>
            </a:r>
          </a:p>
        </p:txBody>
      </p:sp>
      <p:sp>
        <p:nvSpPr>
          <p:cNvPr id="21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5396865" y="6480175"/>
            <a:ext cx="4114800" cy="365125"/>
          </a:xfrm>
        </p:spPr>
        <p:txBody>
          <a:bodyPr/>
          <a:lstStyle/>
          <a:p>
            <a:pPr>
              <a:tabLst>
                <a:tab pos="537210" algn="l"/>
              </a:tabLs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愛護動物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但願不再流浪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1755" y="19304"/>
            <a:ext cx="40368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 課程發展處 藝術教育組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9336360" y="0"/>
            <a:ext cx="2844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HK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www.edb.gov.hk/arts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92440"/>
            <a:ext cx="10515600" cy="1325563"/>
          </a:xfrm>
        </p:spPr>
        <p:txBody>
          <a:bodyPr>
            <a:normAutofit/>
          </a:bodyPr>
          <a:lstStyle/>
          <a:p>
            <a:r>
              <a:rPr lang="en-GB" altLang="zh-TW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補充參考資料</a:t>
            </a:r>
            <a:r>
              <a:rPr lang="en-GB" altLang="zh-TW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117967"/>
            <a:ext cx="9022715" cy="4351655"/>
          </a:xfrm>
        </p:spPr>
        <p:txBody>
          <a:bodyPr>
            <a:normAutofit fontScale="9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小知識：</a:t>
            </a: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畢加索</a:t>
            </a: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與他的寵物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zh-TW" altLang="en-US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很多藝術家都喜歡動物，就如畢卡索和馬蒂斯。而畢卡索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en-US" altLang="zh-TW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1887-</a:t>
            </a:r>
            <a:r>
              <a:rPr lang="en-US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1973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）一生便飼養過很多寵物，包括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不同品種的狗、貓、鴿子、還有鸚鵡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、貓頭鷹、老鼠和山羊，是位名副其實的</a:t>
            </a:r>
            <a:r>
              <a:rPr lang="zh-TW" altLang="en-US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動物痴</a:t>
            </a:r>
            <a:r>
              <a:rPr lang="zh-TW" altLang="en-US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。牠們在畢卡索家中和工作室隨意走動，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更多次成為這位多產藝術家的創作對象。</a:t>
            </a:r>
          </a:p>
          <a:p>
            <a:pPr marL="0" indent="0">
              <a:lnSpc>
                <a:spcPts val="3000"/>
              </a:lnSpc>
              <a:buNone/>
            </a:pP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畢卡索終其一生不斷探索以不同表現手法和媒介創作。在二十世紀初他接觸非洲原始藝術而大受感動，創作</a:t>
            </a:r>
            <a:r>
              <a:rPr lang="zh-TW" altLang="en-US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開始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不追求寫實，走向抽象</a:t>
            </a:r>
            <a:r>
              <a:rPr lang="zh-TW" altLang="en-US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，且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越來越簡鍊。</a:t>
            </a:r>
          </a:p>
          <a:p>
            <a:pPr marL="0" indent="0">
              <a:lnSpc>
                <a:spcPts val="3000"/>
              </a:lnSpc>
              <a:buNone/>
            </a:pP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看看他畫的</a:t>
            </a:r>
            <a:r>
              <a:rPr lang="zh-TW" altLang="en-US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公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牛</a:t>
            </a:r>
            <a:r>
              <a:rPr lang="zh-TW" altLang="en-US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，大家便發現他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對公牛的描繪</a:t>
            </a:r>
            <a:r>
              <a:rPr lang="zh-TW" altLang="en-US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是</a:t>
            </a:r>
            <a:r>
              <a:rPr lang="zh-TW" altLang="zh-HK" sz="23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由複雜的結構和造型，發展成流暢、簡潔的線條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，最終雖然只剩下一線條，卻是充分有力，</a:t>
            </a:r>
            <a:r>
              <a:rPr lang="zh-TW" altLang="en-US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又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表達</a:t>
            </a:r>
            <a:r>
              <a:rPr lang="zh-TW" altLang="en-US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出</a:t>
            </a:r>
            <a:r>
              <a:rPr lang="zh-TW" altLang="zh-HK" sz="23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動物的神髓。</a:t>
            </a:r>
            <a:endParaRPr lang="zh-TW" altLang="en-US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buNone/>
            </a:pPr>
            <a:endParaRPr lang="zh-HK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7</a:t>
            </a:fld>
            <a:endParaRPr lang="zh-HK" altLang="en-US"/>
          </a:p>
        </p:txBody>
      </p:sp>
      <p:sp>
        <p:nvSpPr>
          <p:cNvPr id="12" name="矩形 11"/>
          <p:cNvSpPr/>
          <p:nvPr/>
        </p:nvSpPr>
        <p:spPr>
          <a:xfrm>
            <a:off x="898525" y="5396230"/>
            <a:ext cx="8962390" cy="8902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aphicFrame>
        <p:nvGraphicFramePr>
          <p:cNvPr id="9" name="內容版面配置區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85239969"/>
              </p:ext>
            </p:extLst>
          </p:nvPr>
        </p:nvGraphicFramePr>
        <p:xfrm>
          <a:off x="973123" y="5469622"/>
          <a:ext cx="8774884" cy="73178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774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17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b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作品：</a:t>
                      </a:r>
                      <a:r>
                        <a:rPr lang="zh-TW" sz="1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畢卡索的 </a:t>
                      </a:r>
                      <a:r>
                        <a:rPr lang="en-US" sz="1600" i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The Bull  </a:t>
                      </a:r>
                      <a:r>
                        <a:rPr lang="en-US" sz="1600" i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(1945)</a:t>
                      </a:r>
                      <a:endParaRPr lang="en-US" sz="1600" i="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375" y="1476648"/>
            <a:ext cx="1711960" cy="2204797"/>
          </a:xfrm>
          <a:prstGeom prst="rect">
            <a:avLst/>
          </a:prstGeom>
        </p:spPr>
      </p:pic>
      <p:sp>
        <p:nvSpPr>
          <p:cNvPr id="14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3015615" y="6356350"/>
            <a:ext cx="2743200" cy="365125"/>
          </a:xfrm>
        </p:spPr>
        <p:txBody>
          <a:bodyPr/>
          <a:lstStyle/>
          <a:p>
            <a:pPr defTabSz="914400">
              <a:tabLst>
                <a:tab pos="537210" algn="l"/>
              </a:tabLs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初中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視覺藝術科學與教材料</a:t>
            </a:r>
          </a:p>
        </p:txBody>
      </p:sp>
      <p:sp>
        <p:nvSpPr>
          <p:cNvPr id="15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5396865" y="6356350"/>
            <a:ext cx="4114800" cy="365125"/>
          </a:xfrm>
        </p:spPr>
        <p:txBody>
          <a:bodyPr/>
          <a:lstStyle/>
          <a:p>
            <a:pPr>
              <a:tabLst>
                <a:tab pos="537210" algn="l"/>
              </a:tabLs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愛護動物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但願不再流浪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1755" y="19304"/>
            <a:ext cx="40368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 課程發展處 藝術教育組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9336360" y="0"/>
            <a:ext cx="2844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HK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www.edb.gov.hk/arts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805815" y="461520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zh-TW" alt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活動（四）</a:t>
            </a:r>
            <a:endParaRPr lang="zh-TW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+mn-ea"/>
            </a:endParaRPr>
          </a:p>
        </p:txBody>
      </p:sp>
      <p:sp>
        <p:nvSpPr>
          <p:cNvPr id="8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637967"/>
            <a:ext cx="10732398" cy="4351655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瀏覽香港其中一個協助動物的機構之網頁，在裡面找一隻待領養的動物，把牠的照片列印出來，並嘗試尋找這隻動物的資料。以這隻動物為主角，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基於找到的資料和運用想像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，創作以「一隻流浪動物的故事」為題的小誌，以八格（包括封面）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構思故事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運用插圖和結合文字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來描繪，以喚起讀者對被遺棄動物的同情心。</a:t>
            </a:r>
          </a:p>
          <a:p>
            <a:pPr algn="just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想一想：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9755" indent="-332105">
              <a:lnSpc>
                <a:spcPct val="100000"/>
              </a:lnSpc>
              <a:buFont typeface="Arial" panose="020B0604020202020204" pitchFamily="34" charset="0"/>
              <a:buChar char="‒"/>
            </a:pPr>
            <a:r>
              <a:rPr lang="zh-TW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小動物為何被人遺棄？</a:t>
            </a:r>
            <a:endParaRPr lang="en-US" altLang="zh-TW" sz="20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9755" indent="-332105">
              <a:lnSpc>
                <a:spcPct val="100000"/>
              </a:lnSpc>
              <a:buFont typeface="Arial" panose="020B0604020202020204" pitchFamily="34" charset="0"/>
              <a:buChar char="‒"/>
            </a:pPr>
            <a:r>
              <a:rPr lang="zh-TW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牠被遺棄後的遭遇？</a:t>
            </a:r>
            <a:endParaRPr lang="en-US" altLang="zh-TW" sz="20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9755" indent="-332105">
              <a:lnSpc>
                <a:spcPct val="100000"/>
              </a:lnSpc>
              <a:buFont typeface="Arial" panose="020B0604020202020204" pitchFamily="34" charset="0"/>
              <a:buChar char="‒"/>
            </a:pPr>
            <a:r>
              <a:rPr lang="zh-TW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牠的感受如何？</a:t>
            </a:r>
            <a:endParaRPr lang="en-US" altLang="zh-TW" sz="20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9755" indent="-332105">
              <a:lnSpc>
                <a:spcPct val="100000"/>
              </a:lnSpc>
              <a:buFont typeface="Arial" panose="020B0604020202020204" pitchFamily="34" charset="0"/>
              <a:buChar char="‒"/>
            </a:pPr>
            <a:r>
              <a:rPr lang="zh-TW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之後發生甚麼事情？</a:t>
            </a:r>
            <a:endParaRPr lang="zh-TW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HK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8</a:t>
            </a:fld>
            <a:endParaRPr lang="zh-HK" altLang="en-US"/>
          </a:p>
        </p:txBody>
      </p:sp>
      <p:sp>
        <p:nvSpPr>
          <p:cNvPr id="10" name="矩形 9"/>
          <p:cNvSpPr/>
          <p:nvPr/>
        </p:nvSpPr>
        <p:spPr>
          <a:xfrm>
            <a:off x="8848857" y="1703601"/>
            <a:ext cx="2721741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3185319" y="6356350"/>
            <a:ext cx="2743200" cy="365125"/>
          </a:xfrm>
        </p:spPr>
        <p:txBody>
          <a:bodyPr/>
          <a:lstStyle/>
          <a:p>
            <a:pPr defTabSz="914400">
              <a:tabLst>
                <a:tab pos="537210" algn="l"/>
              </a:tabLs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初中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視覺藝術科學與教材料</a:t>
            </a:r>
          </a:p>
        </p:txBody>
      </p:sp>
      <p:sp>
        <p:nvSpPr>
          <p:cNvPr id="15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5566569" y="6356350"/>
            <a:ext cx="4114800" cy="365125"/>
          </a:xfrm>
        </p:spPr>
        <p:txBody>
          <a:bodyPr/>
          <a:lstStyle/>
          <a:p>
            <a:pPr>
              <a:tabLst>
                <a:tab pos="537210" algn="l"/>
              </a:tabLs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愛護動物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但願不再流浪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1755" y="19304"/>
            <a:ext cx="40368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 課程發展處 藝術教育組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9336360" y="0"/>
            <a:ext cx="2844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HK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www.edb.gov.hk/arts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76765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2702006"/>
            <a:ext cx="12192000" cy="4185285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779477" y="555187"/>
            <a:ext cx="10515600" cy="782606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活動（五）</a:t>
            </a:r>
          </a:p>
        </p:txBody>
      </p:sp>
      <p:sp>
        <p:nvSpPr>
          <p:cNvPr id="8" name="內容版面配置區 2"/>
          <p:cNvSpPr>
            <a:spLocks noGrp="1"/>
          </p:cNvSpPr>
          <p:nvPr>
            <p:ph idx="1"/>
          </p:nvPr>
        </p:nvSpPr>
        <p:spPr>
          <a:xfrm>
            <a:off x="791270" y="1375149"/>
            <a:ext cx="10990460" cy="190416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評賞</a:t>
            </a:r>
            <a:r>
              <a:rPr lang="zh-TW" altLang="zh-HK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插畫師</a:t>
            </a:r>
            <a:r>
              <a:rPr lang="zh-HK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Onion Peterman</a:t>
            </a:r>
            <a:r>
              <a:rPr lang="zh-TW" altLang="zh-HK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的小誌，了解其創作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經歷，分析她如何在小誌運用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統一和變化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的組織原理，以產生和諧和趣味，並詮釋作品的信息。</a:t>
            </a:r>
          </a:p>
        </p:txBody>
      </p:sp>
      <p:pic>
        <p:nvPicPr>
          <p:cNvPr id="4102" name="Picture 6" descr="Cartoon Eyes Background png download - 800*400 - Free Transparen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00" b="94750" l="9000" r="91222">
                        <a14:foregroundMark x1="21222" y1="31500" x2="21222" y2="31500"/>
                        <a14:foregroundMark x1="23000" y1="16250" x2="23000" y2="16250"/>
                        <a14:foregroundMark x1="67000" y1="14500" x2="67000" y2="14500"/>
                        <a14:foregroundMark x1="74778" y1="43250" x2="74778" y2="43250"/>
                        <a14:foregroundMark x1="35000" y1="55500" x2="35000" y2="55500"/>
                        <a14:foregroundMark x1="39111" y1="48000" x2="39111" y2="48000"/>
                        <a14:foregroundMark x1="80444" y1="48000" x2="80444" y2="48000"/>
                        <a14:foregroundMark x1="78333" y1="45000" x2="78333" y2="45000"/>
                        <a14:foregroundMark x1="75222" y1="55750" x2="75222" y2="55750"/>
                        <a14:foregroundMark x1="62000" y1="42000" x2="62000" y2="42000"/>
                        <a14:foregroundMark x1="63111" y1="26500" x2="63111" y2="26500"/>
                        <a14:foregroundMark x1="69556" y1="28750" x2="69556" y2="28750"/>
                        <a14:foregroundMark x1="75222" y1="24500" x2="75222" y2="24500"/>
                        <a14:foregroundMark x1="77333" y1="27500" x2="77333" y2="27500"/>
                        <a14:foregroundMark x1="80000" y1="31500" x2="80000" y2="31500"/>
                        <a14:foregroundMark x1="82000" y1="35750" x2="82000" y2="3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15615" y="631001"/>
            <a:ext cx="1277477" cy="56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6F05-AE75-4F53-9623-8A0570D63A58}" type="slidenum">
              <a:rPr lang="zh-HK" altLang="en-US" smtClean="0"/>
              <a:t>9</a:t>
            </a:fld>
            <a:endParaRPr lang="zh-HK" altLang="en-US" dirty="0"/>
          </a:p>
        </p:txBody>
      </p:sp>
      <p:sp>
        <p:nvSpPr>
          <p:cNvPr id="14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3015615" y="6356350"/>
            <a:ext cx="2743200" cy="365125"/>
          </a:xfrm>
        </p:spPr>
        <p:txBody>
          <a:bodyPr/>
          <a:lstStyle/>
          <a:p>
            <a:pPr defTabSz="914400">
              <a:tabLst>
                <a:tab pos="537210" algn="l"/>
              </a:tabLs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初中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視覺藝術科學與教材料</a:t>
            </a:r>
          </a:p>
        </p:txBody>
      </p:sp>
      <p:sp>
        <p:nvSpPr>
          <p:cNvPr id="15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5396865" y="6356350"/>
            <a:ext cx="4114800" cy="365125"/>
          </a:xfrm>
        </p:spPr>
        <p:txBody>
          <a:bodyPr/>
          <a:lstStyle/>
          <a:p>
            <a:pPr>
              <a:tabLst>
                <a:tab pos="537210" algn="l"/>
              </a:tabLs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愛護動物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但願不再流浪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1755" y="19304"/>
            <a:ext cx="40368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 課程發展處 藝術教育組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115C312B-3B69-4637-9980-4F9533E8FD55}"/>
              </a:ext>
            </a:extLst>
          </p:cNvPr>
          <p:cNvSpPr txBox="1"/>
          <p:nvPr/>
        </p:nvSpPr>
        <p:spPr>
          <a:xfrm>
            <a:off x="9336360" y="0"/>
            <a:ext cx="2844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HK" sz="2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www.edb.gov.hk/arts</a:t>
            </a:r>
            <a:endParaRPr lang="en-US" altLang="zh-TW" sz="2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0">
            <a:extLst>
              <a:ext uri="{FF2B5EF4-FFF2-40B4-BE49-F238E27FC236}">
                <a16:creationId xmlns:a16="http://schemas.microsoft.com/office/drawing/2014/main" id="{A1A0264B-A1D9-46D1-B590-86BBFD223427}"/>
              </a:ext>
            </a:extLst>
          </p:cNvPr>
          <p:cNvSpPr/>
          <p:nvPr/>
        </p:nvSpPr>
        <p:spPr>
          <a:xfrm>
            <a:off x="809549" y="2705699"/>
            <a:ext cx="7182898" cy="25415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3000"/>
              </a:lnSpc>
              <a:spcBef>
                <a:spcPts val="1000"/>
              </a:spcBef>
              <a:tabLst>
                <a:tab pos="3044190" algn="l"/>
              </a:tabLst>
            </a:pPr>
            <a:r>
              <a:rPr lang="zh-TW" altLang="en-US" sz="2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小誌</a:t>
            </a:r>
            <a:r>
              <a:rPr lang="zh-HK" altLang="en-US" sz="2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是指一種非專業、可以獨立自主發行、冊數有限的出版物。</a:t>
            </a:r>
            <a:r>
              <a:rPr lang="zh-TW" altLang="en-US" sz="2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它是</a:t>
            </a:r>
            <a:r>
              <a:rPr lang="zh-HK" altLang="en-US" sz="2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藉由一些對某種文化現象</a:t>
            </a:r>
            <a:r>
              <a:rPr lang="zh-TW" altLang="en-US" sz="2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zh-HK" altLang="en-US" sz="2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例如音樂、文學、生活風格</a:t>
            </a:r>
            <a:r>
              <a:rPr lang="zh-TW" altLang="en-US" sz="2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lang="zh-HK" altLang="en-US" sz="2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的共同愛好者，為了分享自己的興趣所產生出來的刊物，又稱小冊、同人誌等。在創作上沒有任何限制，無論</a:t>
            </a:r>
            <a:r>
              <a:rPr lang="zh-HK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形式、開本、排版，還是文字都是非常自由的</a:t>
            </a:r>
            <a:r>
              <a:rPr lang="zh-HK" altLang="en-US" sz="2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19" name="Content Placeholder 2">
            <a:extLst>
              <a:ext uri="{FF2B5EF4-FFF2-40B4-BE49-F238E27FC236}">
                <a16:creationId xmlns:a16="http://schemas.microsoft.com/office/drawing/2014/main" id="{5E85FD23-8FEA-4098-83BC-264FF7A997D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2000" contrast="6000"/>
          </a:blip>
          <a:srcRect l="1459" t="48212" r="74295" b="25186"/>
          <a:stretch>
            <a:fillRect/>
          </a:stretch>
        </p:blipFill>
        <p:spPr>
          <a:xfrm rot="20760000">
            <a:off x="8471196" y="3280073"/>
            <a:ext cx="1422080" cy="2080217"/>
          </a:xfrm>
          <a:prstGeom prst="rect">
            <a:avLst/>
          </a:prstGeom>
        </p:spPr>
      </p:pic>
      <p:pic>
        <p:nvPicPr>
          <p:cNvPr id="20" name="Content Placeholder 2">
            <a:extLst>
              <a:ext uri="{FF2B5EF4-FFF2-40B4-BE49-F238E27FC236}">
                <a16:creationId xmlns:a16="http://schemas.microsoft.com/office/drawing/2014/main" id="{2AC31F43-A13E-49A8-B364-F0F956F0FDC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8000" contrast="18000"/>
          </a:blip>
          <a:srcRect l="16579" t="11169" r="60128" b="63724"/>
          <a:stretch>
            <a:fillRect/>
          </a:stretch>
        </p:blipFill>
        <p:spPr>
          <a:xfrm rot="1050787">
            <a:off x="10421520" y="4142698"/>
            <a:ext cx="1396747" cy="2007824"/>
          </a:xfrm>
          <a:prstGeom prst="rect">
            <a:avLst/>
          </a:prstGeom>
        </p:spPr>
      </p:pic>
      <p:pic>
        <p:nvPicPr>
          <p:cNvPr id="21" name="Content Placeholder 2">
            <a:extLst>
              <a:ext uri="{FF2B5EF4-FFF2-40B4-BE49-F238E27FC236}">
                <a16:creationId xmlns:a16="http://schemas.microsoft.com/office/drawing/2014/main" id="{15FAC1DE-D4E8-482F-B697-9B919F7DAB0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2000" contrast="6000"/>
          </a:blip>
          <a:srcRect l="75793" t="46870" b="27550"/>
          <a:stretch>
            <a:fillRect/>
          </a:stretch>
        </p:blipFill>
        <p:spPr>
          <a:xfrm>
            <a:off x="9908510" y="2029277"/>
            <a:ext cx="1329462" cy="1874631"/>
          </a:xfrm>
          <a:prstGeom prst="rect">
            <a:avLst/>
          </a:prstGeom>
        </p:spPr>
      </p:pic>
      <p:sp>
        <p:nvSpPr>
          <p:cNvPr id="22" name="文字方塊 11">
            <a:extLst>
              <a:ext uri="{FF2B5EF4-FFF2-40B4-BE49-F238E27FC236}">
                <a16:creationId xmlns:a16="http://schemas.microsoft.com/office/drawing/2014/main" id="{6373C9C6-0553-4561-9824-1CDCEF97E307}"/>
              </a:ext>
            </a:extLst>
          </p:cNvPr>
          <p:cNvSpPr txBox="1"/>
          <p:nvPr/>
        </p:nvSpPr>
        <p:spPr>
          <a:xfrm>
            <a:off x="8610600" y="5872568"/>
            <a:ext cx="1714263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[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只供教師參考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]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1682</Words>
  <Application>Microsoft Office PowerPoint</Application>
  <PresentationFormat>Widescreen</PresentationFormat>
  <Paragraphs>137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微軟正黑體</vt:lpstr>
      <vt:lpstr>Arial</vt:lpstr>
      <vt:lpstr>Calibri</vt:lpstr>
      <vt:lpstr>Calibri Light</vt:lpstr>
      <vt:lpstr>Office 佈景主題</vt:lpstr>
      <vt:lpstr>PowerPoint Presentation</vt:lpstr>
      <vt:lpstr>PowerPoint Presentation</vt:lpstr>
      <vt:lpstr>PowerPoint Presentation</vt:lpstr>
      <vt:lpstr>活動（一）</vt:lpstr>
      <vt:lpstr>活動（二）</vt:lpstr>
      <vt:lpstr>活動（三）</vt:lpstr>
      <vt:lpstr>[補充參考資料]</vt:lpstr>
      <vt:lpstr>活動（四）</vt:lpstr>
      <vt:lpstr>活動（五）</vt:lpstr>
      <vt:lpstr>活動（六）</vt:lpstr>
      <vt:lpstr>延伸學習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視覺藝術科學與教材料</dc:title>
  <dc:creator>Windows 使用者</dc:creator>
  <cp:lastModifiedBy>edbuser</cp:lastModifiedBy>
  <cp:revision>179</cp:revision>
  <cp:lastPrinted>2020-08-06T10:14:00Z</cp:lastPrinted>
  <dcterms:created xsi:type="dcterms:W3CDTF">2020-08-05T02:38:00Z</dcterms:created>
  <dcterms:modified xsi:type="dcterms:W3CDTF">2026-01-22T03:28:19Z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1033-11.2.0.8342</vt:lpwstr>
  </property>
</Properties>
</file>