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3" r:id="rId2"/>
    <p:sldId id="304" r:id="rId3"/>
    <p:sldId id="257" r:id="rId4"/>
    <p:sldId id="258" r:id="rId5"/>
    <p:sldId id="260" r:id="rId6"/>
    <p:sldId id="290" r:id="rId7"/>
    <p:sldId id="261" r:id="rId8"/>
    <p:sldId id="305" r:id="rId9"/>
    <p:sldId id="302" r:id="rId10"/>
    <p:sldId id="262" r:id="rId11"/>
    <p:sldId id="296" r:id="rId12"/>
    <p:sldId id="264" r:id="rId13"/>
  </p:sldIdLst>
  <p:sldSz cx="12192000" cy="6858000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6F5"/>
    <a:srgbClr val="499DF1"/>
    <a:srgbClr val="1071D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948B1-7B89-4E1E-BF83-223CEDE5404E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DD008-E7A6-4D4E-A68C-AB20444A708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AB60C-AB3B-4F25-A5FD-BEDC8B0698C5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29D4-5AE5-47EA-8125-3CA41356DA4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4.wdp"/><Relationship Id="rId7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2540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CFA875-00DF-4DAC-B09F-23A6F884137C}"/>
              </a:ext>
            </a:extLst>
          </p:cNvPr>
          <p:cNvSpPr txBox="1"/>
          <p:nvPr/>
        </p:nvSpPr>
        <p:spPr>
          <a:xfrm>
            <a:off x="2540000" y="2718727"/>
            <a:ext cx="9640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愛護</a:t>
            </a:r>
            <a:r>
              <a:rPr lang="zh-TW" altLang="en-US" sz="72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 </a:t>
            </a:r>
            <a:r>
              <a:rPr lang="en-US" altLang="zh-TW" sz="72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endParaRPr lang="zh-HK" altLang="en-US" sz="72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TW" altLang="en-US" smtClean="0">
                <a:latin typeface="Arial" panose="020B0604020202020204" pitchFamily="34" charset="0"/>
              </a:rPr>
              <a:t>1</a:t>
            </a:fld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39999" y="1411237"/>
            <a:ext cx="96520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  <a:endParaRPr lang="en-US" altLang="zh-TW" sz="36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初中適用</a:t>
            </a:r>
            <a:endParaRPr lang="zh-TW" altLang="en-US" sz="32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48380"/>
            <a:ext cx="1471176" cy="2016207"/>
          </a:xfrm>
          <a:prstGeom prst="rect">
            <a:avLst/>
          </a:prstGeom>
          <a:ln w="952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003" r="3280" b="1795"/>
          <a:stretch/>
        </p:blipFill>
        <p:spPr>
          <a:xfrm>
            <a:off x="508001" y="3516971"/>
            <a:ext cx="1450856" cy="206063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133544"/>
            <a:ext cx="1471176" cy="131447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5648961"/>
            <a:ext cx="1471175" cy="113706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2540000" y="48380"/>
            <a:ext cx="3740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2540000" y="5151619"/>
            <a:ext cx="9640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2400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HK" altLang="en-US" sz="24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39999" y="3734673"/>
            <a:ext cx="9652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但願不再流浪</a:t>
            </a:r>
          </a:p>
        </p:txBody>
      </p:sp>
    </p:spTree>
    <p:extLst>
      <p:ext uri="{BB962C8B-B14F-4D97-AF65-F5344CB8AC3E}">
        <p14:creationId xmlns:p14="http://schemas.microsoft.com/office/powerpoint/2010/main" val="10074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8200" y="574198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活動（六）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918970"/>
            <a:ext cx="6166917" cy="4351655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紙（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21 x 29.7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厘米），平均分為八格，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製作成一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本小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誌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教師可介紹兩、三種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製作小誌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的摺紙型式讓學生選擇。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000"/>
              </a:lnSpc>
            </a:pP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構思八格繪畫的內容和簡單文字，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注意小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誌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整體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統一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感。</a:t>
            </a:r>
          </a:p>
          <a:p>
            <a:pPr algn="just">
              <a:lnSpc>
                <a:spcPts val="3000"/>
              </a:lnSpc>
            </a:pP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乾性或混合媒介繪畫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，運用輪廓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線和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簡化的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技巧繪畫。</a:t>
            </a:r>
            <a:endPara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10</a:t>
            </a:fld>
            <a:endParaRPr lang="zh-HK" altLang="en-US" dirty="0"/>
          </a:p>
        </p:txBody>
      </p:sp>
      <p:sp>
        <p:nvSpPr>
          <p:cNvPr id="9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285772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0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667022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539">
            <a:off x="7314212" y="1040035"/>
            <a:ext cx="1627751" cy="219141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4A633F4-C57E-44DD-96EB-086451275F62}"/>
              </a:ext>
            </a:extLst>
          </p:cNvPr>
          <p:cNvSpPr txBox="1"/>
          <p:nvPr/>
        </p:nvSpPr>
        <p:spPr>
          <a:xfrm>
            <a:off x="9158124" y="930693"/>
            <a:ext cx="3563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[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只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供教師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參考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]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DFC00D-39F8-49D5-BF68-7454F296C43C}"/>
              </a:ext>
            </a:extLst>
          </p:cNvPr>
          <p:cNvSpPr txBox="1"/>
          <p:nvPr/>
        </p:nvSpPr>
        <p:spPr>
          <a:xfrm>
            <a:off x="9251057" y="503847"/>
            <a:ext cx="2221486" cy="40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作品例子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037"/>
          <a:stretch/>
        </p:blipFill>
        <p:spPr>
          <a:xfrm rot="456353">
            <a:off x="9354801" y="1480098"/>
            <a:ext cx="2571786" cy="1852982"/>
          </a:xfrm>
          <a:prstGeom prst="rect">
            <a:avLst/>
          </a:prstGeom>
          <a:effectLst>
            <a:outerShdw blurRad="50800" dist="76200" dir="294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2074" r="2638" b="2667"/>
          <a:stretch/>
        </p:blipFill>
        <p:spPr>
          <a:xfrm>
            <a:off x="7991098" y="3806431"/>
            <a:ext cx="3041134" cy="21631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762580" y="59555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展開的八頁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346808" y="325573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閱讀時的小誌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-260059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11</a:t>
            </a:fld>
            <a:endParaRPr lang="zh-HK" altLang="en-US"/>
          </a:p>
        </p:txBody>
      </p:sp>
      <p:sp>
        <p:nvSpPr>
          <p:cNvPr id="11" name="矩形 10"/>
          <p:cNvSpPr/>
          <p:nvPr/>
        </p:nvSpPr>
        <p:spPr>
          <a:xfrm>
            <a:off x="740171" y="1923230"/>
            <a:ext cx="6532088" cy="317089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000"/>
              </a:lnSpc>
              <a:spcBef>
                <a:spcPts val="1000"/>
              </a:spcBef>
              <a:tabLst>
                <a:tab pos="3044190" algn="l"/>
              </a:tabLst>
            </a:pPr>
            <a:r>
              <a:rPr lang="zh-TW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小誌</a:t>
            </a:r>
            <a:r>
              <a:rPr lang="zh-HK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指一種非專業、可以獨立自主發行、冊數有限的出版物。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它是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藉由一些對某種文化</a:t>
            </a:r>
            <a:r>
              <a:rPr lang="zh-HK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現象</a:t>
            </a:r>
            <a:r>
              <a:rPr lang="zh-TW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HK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音樂、文學、生活</a:t>
            </a:r>
            <a:r>
              <a:rPr lang="zh-HK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風格</a:t>
            </a:r>
            <a:r>
              <a:rPr lang="zh-TW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HK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共同愛好者，為了分享自己的興趣所產生出來的刊物，又稱小冊、同人誌等。在創作</a:t>
            </a:r>
            <a:r>
              <a:rPr lang="zh-HK" altLang="en-US" sz="2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上沒有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任何限制，無論</a:t>
            </a:r>
            <a:r>
              <a:rPr lang="zh-HK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形式、開本、排版，還是文字都是非常自由的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" name="矩形 9"/>
          <p:cNvSpPr/>
          <p:nvPr/>
        </p:nvSpPr>
        <p:spPr>
          <a:xfrm>
            <a:off x="8848857" y="1703601"/>
            <a:ext cx="27217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12000" contrast="6000"/>
          </a:blip>
          <a:srcRect l="1459" t="48212" r="74295" b="25186"/>
          <a:stretch>
            <a:fillRect/>
          </a:stretch>
        </p:blipFill>
        <p:spPr>
          <a:xfrm rot="20760000">
            <a:off x="8283661" y="2875271"/>
            <a:ext cx="1422080" cy="2080217"/>
          </a:xfrm>
          <a:prstGeom prst="rect">
            <a:avLst/>
          </a:prstGeom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2">
            <a:lum bright="18000" contrast="18000"/>
          </a:blip>
          <a:srcRect l="16579" t="11169" r="60128" b="63724"/>
          <a:stretch>
            <a:fillRect/>
          </a:stretch>
        </p:blipFill>
        <p:spPr>
          <a:xfrm rot="1050787">
            <a:off x="10027547" y="3411240"/>
            <a:ext cx="1396747" cy="2007824"/>
          </a:xfrm>
          <a:prstGeom prst="rect">
            <a:avLst/>
          </a:prstGeom>
        </p:spPr>
      </p:pic>
      <p:pic>
        <p:nvPicPr>
          <p:cNvPr id="4" name="Content Placeholder 2"/>
          <p:cNvPicPr>
            <a:picLocks noChangeAspect="1"/>
          </p:cNvPicPr>
          <p:nvPr/>
        </p:nvPicPr>
        <p:blipFill>
          <a:blip r:embed="rId2">
            <a:lum bright="12000" contrast="6000"/>
          </a:blip>
          <a:srcRect l="75793" t="46870" b="27550"/>
          <a:stretch>
            <a:fillRect/>
          </a:stretch>
        </p:blipFill>
        <p:spPr>
          <a:xfrm>
            <a:off x="9679557" y="1264246"/>
            <a:ext cx="1329462" cy="1874631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24965" y="6071124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06215" y="6071124"/>
            <a:ext cx="4114800" cy="365125"/>
          </a:xfrm>
        </p:spPr>
        <p:txBody>
          <a:bodyPr/>
          <a:lstStyle/>
          <a:p>
            <a:pPr algn="ctr" defTabSz="914400">
              <a:buClrTx/>
              <a:buSzTx/>
              <a:buFontTx/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4A633F4-C57E-44DD-96EB-086451275F62}"/>
              </a:ext>
            </a:extLst>
          </p:cNvPr>
          <p:cNvSpPr txBox="1"/>
          <p:nvPr/>
        </p:nvSpPr>
        <p:spPr>
          <a:xfrm>
            <a:off x="8751973" y="5735217"/>
            <a:ext cx="356387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[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只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供教師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參考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]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DFC00D-39F8-49D5-BF68-7454F296C43C}"/>
              </a:ext>
            </a:extLst>
          </p:cNvPr>
          <p:cNvSpPr txBox="1"/>
          <p:nvPr/>
        </p:nvSpPr>
        <p:spPr>
          <a:xfrm>
            <a:off x="8787533" y="5352873"/>
            <a:ext cx="2221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作品例子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47" y="643617"/>
            <a:ext cx="3609145" cy="963251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55535" y="1767797"/>
            <a:ext cx="434445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小知識：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甚麼是</a:t>
            </a:r>
            <a:r>
              <a:rPr lang="en-US" altLang="zh-TW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Zine</a:t>
            </a:r>
            <a:r>
              <a:rPr lang="zh-TW" altLang="en-US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（小誌）？</a:t>
            </a:r>
            <a:endParaRPr lang="zh-TW" altLang="en-US" sz="2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AutoShape 2" descr="data:image/png;base64,iVBORw0KGgoAAAANSUhEUgAAAMgAAADICAYAAACtWK6eAAAAAXNSR0IArs4c6QAADd1JREFUeF7tnNF22zgMROP//+jsSVpv5UYyrzgwJNW3rwIJcDADgEya2+fn5+eH/0RABFYRuCkQmSEC2wgoENkhAk8QUCDSQwQUiBwQgTkE7CBzuLnqTRBQIG+SaI85h4ACmcPNVW+CgAJ5k0R7zDkEFMgcbq56EwQUyJsk2mPOIaBA5nBz1ZsgoEDeJNEecw4BBTKHm6veBAEF8iaJ9phzCCiQOdxc9SYIKJA3SbTHnEOgRCC3223O+wtWJf//a+0ca/tRO3q8ZL9k7Vp8NJcUF4pBtV3Cg2UsCmSBBiUbtaNJT/ZL1iqQcYYUiAJ5YIkd5FE0CkSBKJAnjUSBKBAFcoRAqi5Jz6ZEOn9X240n118WybhCfSR2FBfqo3q/M/h9WQdRIArki+Bn4gEVXMsr1pmAoZWN2lGg7SAKZHOUUCB2EDvI71JaXXmTCk1/gJXYJfGtre0oJvRnHkksZ+cBzdthIxYdOSiJzp4Qet6ElDTpHbHQfNBYzsCD1kv6lYB51esZTTolPrWj2CdiVSAb2fgXgVEgVHp/7P5FHthB9vNg9ecb9E5jB+GPFxQrKsyJVH8okAnUaEI6xhoafkcs1bgoEJrdjR84nSkh9Ch0xk8IneBCO2G1XYIfPS/18XavWJRsScWi4CsQR6xvrtAKkxCLVg4FwvNB81Zt18ED6sMOsgMpSgS6pR3EDmIHeaIWBaJATieQNb7S8Yx2hmS/ZARM7k20Oyaipj4oznQ/GvPI79s+8yaErhacAhnR9M93BbKBVTUwCiS7uCdFIikI1TwYSdMOskAoacuJ4BLCOGKt32mSXL7dK1ZS7UYV5v5dgXCiJgXhn+4glGzUjpKSJoSCT6t2hzCpj46YaT5ofqndK/22jlj0wNSOAqNA1hGlY0iCM/VBc04LQpVfBTK4gyTi6k7ms3HPDjInQQWiQIbMsYMMIXpuQAEM3fxYTv0mXSBZawfxr5p8c4CSqFogdGxIhEQv7tqdnwcz/HvZiDUTTMUaiZo9t1bjV5HTmT1Of0mfOVTFmuoEu18muIqczuyhQDZQk9AZoavxmyF3xRoFokC+EagmdPV+FWSf2eNUApk5wNFrkocFCn6HD4pjEgt9DKGxXMmu5JJ+pQPfY00Io0B6nm/PwCsFMpEFBaJAJmhzrSV2kCxftEhkXo5fbQeZyAElR4cIafhJLN5BKMobdtXg04RU+z37Cw6NL8EvET+Nr8MupPT/y0s6SDVRkwQnwFQnLomlGoPkbGuxnP3Xd6qwVyALJBMSnb1IJGdTIKHczk4OeryERGfHIDmbAqEM8g7yjQAlWwjrj+WJX7rWO8gj7CUjFiVCUmWTxCXzfEKsjjk9ORvNWwf2tEtVxzzaT4EsEOogdLXgFMg6xamoFcgGAtVEPWo/BaJANuf+pC0fRehqvwpEgSiQ3xygdzgqwtF4cf9Ox5UkvqTY0SJBz7u0O/wOQpOZ2FFg6B2EJpPGTBOcxEcxoHaJGKrXUgHTsymQDaQSAtK1VyLHM0JVn+OsRcIOMvGKZQfhf8Hk6l1UgSiQmckD/6knBbID3mQMoUAn8yiNzw5iB9lB+x6w6Iy6K/BJ42ohdZwtiZnClNxLkqJD45uxKxmxEmDo2g4SUQATstHzJp3wKLJVny3BmeZyZKdARgitfE8SV00iGn4Sc+IjKWwdMY/OpkBGCCkQjFC1+BVI+Ievq8cQyoQkcdUk6og58WEH2SB58upESUQTR2OhyaTxJQKuFiHFgMZM46NYUexpzqvsXjZiJQlJQKVAUx/0HNQvTRwlYHIhP8oHxYCKle43Y6dABqgpkHWAqLhoIaouMDNiWC02nwUyTcBKCEhBSHxUr6UxU0ztIBTROTs7iB3kAQFaL6mA7SA7XqKqwafVs6N9U8LM1bHtVdRvB1FpLAkG9ByUa6NYXtZBElImQHcDeD9nEvMoSc++U78Ul6PyRjGg51AgG4h2A6hA/iSCipWK4QwTgh0kydZibQc5KGGShwU7yCMCCkSBDBGg40pHkeieEFoFklSn6uqZJJ2eI0lmspZilZyjAz96DhrLsBKsGCiQAWoJUY9aS4mlQMaSUSAK5AEBen+hVTspElToNJaxHH5aKBAFokCecECBKBAFcoRAaNs76uWjIz46XlTfBahfigEddegIQ/12cGMU88s6yJlASICuXjtKyP17chdQIBTlsZ0CmRixEvGPU/LLQoGs/7Ucij3FeWSnQBTIiCOr32mXouMjHeMUyEb1nMri70XVYxJNUjWJ6DmoX3oOSl6aI+qXnpf6nbE7vIPQoGnS6X7VSUriS8YpSt4z+bhSV1EgRSOWAuH3JgXSNCbRbtGREAWiQDb52DErJgRUIJy8R42e1X6T4rlc64jliPWAQDVRaWGr9nsqgdCLIq3kCai0m1E7erbkEtwRCyXMUbFQvwk3KAblHYSSSIEcN+pQclCi0pxXdwYFEv6VFJpgapcQgfqgdkksCoQi8GhXcgehibOD2EG2aEqLhB3EDvLNoerRhNZPSlRaFKvPcUmBUFCTw1WvTS7VlGzVJKJ+E6xozDSWxO6oHJVf0hUIpwHFiu/401KBJOi94A5Ck54krnrtUdWJYpWkOMHKDqJANmf8o8hL53QqGgVCkRrblbxiUWIliateawfJHgLG1MotjspR+R2koy3TKpsIiaaUFoTq/RK/1bjQ/ejTPuUQ5QHFfmRX0kHo4UbBPPtOgaGJo/vRs3Xsp0B410u4ZgfZ8XMGBbJONVqI7CAbUk0ArAY12U+BKJDPqnb00Jput9Jt6QhDhUn3UyAK5CUCocSi1Z0Sn6oyeSFJYqHCrL5v0PNS/Krz1oHLzNledklXIOvp6CACFVcidAUyI7fBGpqQM1W76lgUyHGFY4bSdpAFah2VV4EokE2h2kH4Oz4VKx1lqzuhI9aOfkSTSQVCXdNqnJCIxpLYdeCS5IjiTH0k+aBY0ZhHeSsZsSgw9HCjoO/fExBozDSWxK4DF3peapeQPFlLsUq4sYxPgSzQqAJ1r1ho0um+dJxK7BKSJ2spVlW5VCAK5IGvdpBH+SoQBaJAnrTmVoF0tNZkDKHxVb/gJPtVjRIUt7sdHXX27ru0rx4BZ2JRIAPUKBFoMmmS6H4KhD+dU+wPu6TTCk3JMXPg+xpKLAWyjjLFpTpHyR1pJhY7iB1khjcfCmQHbImq6drqhNhBdiR4xbQ6H2e9h52yg9DU0VGsw46Oj5QIFANqRwmdFI5kLT0H9UH3G9kpkAVCiZAUCL8sU7EeVUxOf0kfqfrZRTsZ2RRIRnJa3RXIjj+KUA2WAslenRKSJ2uTokjXztg5YjliPfAmIXmylpKX+qD7jexaBUKr+yjo+/dkv47ORc/RMdolPhKsKAbJfSPhwSg+BTJCaOU7JRvdmu5HqyclTGJHz5bYVZ93JhYFMoEaJTTdmu5XTRgFMs6QAhlj9MOCEppuTfdTIPwBgmI1ypECGSHkiNXyayX/9B1kgmOtS+glk1adZDQ5qltQwKuxWvNLfVDR0HxQDJZ2JR1kxnHnGpoQBfKBuwXFSoF0Mn3SlwLhwFVjpUA49odZViedtvRqO0q2jure4cMRq0kyCoQDXY0VFTWNsPoON/JbcgehoI6CqfjeDeCzmDtwoZW8OpYEZxpL4qOCS197KJAqJFf2oURIQlAg/DeQZ3BWIDOowTUKZJ28FBc7CCTaHrMzgHqPlxJhz/n+trWD2EF28UeBrMNVLdYEZxpL4mMXaZ4Yv2zEopUtOQh9Rk1eUqqTlJCDniOJuTo+GnPCA/ocPONDgQxQS8iWkIMWGFokErtqAlIRzhD6vobiN/KhQBTIAwKUvAkBqY8ReZ99T+Jb7qtAFIgC8Q7yEwFaxRyx1tmTVGiK/dt1kASYhKgdfmkyKbHonYHec47Cj+JSfc9J/B42YnUQlRKBAtixX0LyZC0VYZI3irMC+fq9ltttGi9KVGpHA+nYLyF5slaBjFnQeklXIPynvpS8CmRM8sRCgRS9YtEkeAehSPFiwnfcb6lAFphR8lKYky5Q7YPGQu2S+OjaM9xLFIgCeeChAnmUpQJRIArkSUtTIApEgSgQ9rzsHWT9KT7BJXm59A6y47ZGfx5B7Xa4njZNYjmKlDRmakdJTu8+1G46aX8tdMSqQnJln2oS0VCTqk1jpnYKZOMn5AmAHaBSsiV2CQZ2EP7/2ROsRvm1g4wQCr4rkHXwKC6JXZC2x0eLzwL50bnw7K2/CtT7PjTBtGPS+M6OM8UlsaNYjexaO8gomL3fO4SZkJfGR8+dEJ/6oPWSxkJJXh0f3W9kp0BGCMHL99o2CoTfI2gaqIDpfiM7BTJCSIGsImQH2UGc6kpJXVO/NJnUL61iND7qt/oc1eMj3S85B8WeYjqys4OMELKD2EEmOPKwJKkIqe+/19NLIa1E9GzV+yXVmMZC701JjmgstNtSuyTm5dqXdZCqAPfuo0Cy/2hECwLNiwIJ/685BZraKRAFQrlC7OwgA5RoRU0qJUnUl021+B2xxsgrEAXy0vtkUjg6CsJIIiUCGTnxuwhcFQEFctXMGXcLAgqkBWadXBUBBXLVzBl3CwIKpAVmnVwVAQVy1cwZdwsCCqQFZp1cFQEFctXMGXcLAgqkBWadXBUBBXLVzBl3CwIKpAVmnVwVAQVy1cwZdwsCCqQFZp1cFQEFctXMGXcLAgqkBWadXBUBBXLVzBl3CwIKpAVmnVwVAQVy1cwZdwsC/wGz6mfVyVB3R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data:image/png;base64,iVBORw0KGgoAAAANSUhEUgAAAMgAAADICAYAAACtWK6eAAAAAXNSR0IArs4c6QAADd1JREFUeF7tnNF22zgMROP//+jsSVpv5UYyrzgwJNW3rwIJcDADgEya2+fn5+eH/0RABFYRuCkQmSEC2wgoENkhAk8QUCDSQwQUiBwQgTkE7CBzuLnqTRBQIG+SaI85h4ACmcPNVW+CgAJ5k0R7zDkEFMgcbq56EwQUyJsk2mPOIaBA5nBz1ZsgoEDeJNEecw4BBTKHm6veBAEF8iaJ9phzCCiQOdxc9SYIKJA3SbTHnEOgRCC3223O+wtWJf//a+0ca/tRO3q8ZL9k7Vp8NJcUF4pBtV3Cg2UsCmSBBiUbtaNJT/ZL1iqQcYYUiAJ5YIkd5FE0CkSBKJAnjUSBKBAFcoRAqi5Jz6ZEOn9X240n118WybhCfSR2FBfqo3q/M/h9WQdRIArki+Bn4gEVXMsr1pmAoZWN2lGg7SAKZHOUUCB2EDvI71JaXXmTCk1/gJXYJfGtre0oJvRnHkksZ+cBzdthIxYdOSiJzp4Qet6ElDTpHbHQfNBYzsCD1kv6lYB51esZTTolPrWj2CdiVSAb2fgXgVEgVHp/7P5FHthB9vNg9ecb9E5jB+GPFxQrKsyJVH8okAnUaEI6xhoafkcs1bgoEJrdjR84nSkh9Ch0xk8IneBCO2G1XYIfPS/18XavWJRsScWi4CsQR6xvrtAKkxCLVg4FwvNB81Zt18ED6sMOsgMpSgS6pR3EDmIHeaIWBaJATieQNb7S8Yx2hmS/ZARM7k20Oyaipj4oznQ/GvPI79s+8yaErhacAhnR9M93BbKBVTUwCiS7uCdFIikI1TwYSdMOskAoacuJ4BLCOGKt32mSXL7dK1ZS7UYV5v5dgXCiJgXhn+4glGzUjpKSJoSCT6t2hzCpj46YaT5ofqndK/22jlj0wNSOAqNA1hGlY0iCM/VBc04LQpVfBTK4gyTi6k7ms3HPDjInQQWiQIbMsYMMIXpuQAEM3fxYTv0mXSBZawfxr5p8c4CSqFogdGxIhEQv7tqdnwcz/HvZiDUTTMUaiZo9t1bjV5HTmT1Of0mfOVTFmuoEu18muIqczuyhQDZQk9AZoavxmyF3xRoFokC+EagmdPV+FWSf2eNUApk5wNFrkocFCn6HD4pjEgt9DKGxXMmu5JJ+pQPfY00Io0B6nm/PwCsFMpEFBaJAJmhzrSV2kCxftEhkXo5fbQeZyAElR4cIafhJLN5BKMobdtXg04RU+z37Cw6NL8EvET+Nr8MupPT/y0s6SDVRkwQnwFQnLomlGoPkbGuxnP3Xd6qwVyALJBMSnb1IJGdTIKHczk4OeryERGfHIDmbAqEM8g7yjQAlWwjrj+WJX7rWO8gj7CUjFiVCUmWTxCXzfEKsjjk9ORvNWwf2tEtVxzzaT4EsEOogdLXgFMg6xamoFcgGAtVEPWo/BaJANuf+pC0fRehqvwpEgSiQ3xygdzgqwtF4cf9Ox5UkvqTY0SJBz7u0O/wOQpOZ2FFg6B2EJpPGTBOcxEcxoHaJGKrXUgHTsymQDaQSAtK1VyLHM0JVn+OsRcIOMvGKZQfhf8Hk6l1UgSiQmckD/6knBbID3mQMoUAn8yiNzw5iB9lB+x6w6Iy6K/BJ42ohdZwtiZnClNxLkqJD45uxKxmxEmDo2g4SUQATstHzJp3wKLJVny3BmeZyZKdARgitfE8SV00iGn4Sc+IjKWwdMY/OpkBGCCkQjFC1+BVI+Ievq8cQyoQkcdUk6og58WEH2SB58upESUQTR2OhyaTxJQKuFiHFgMZM46NYUexpzqvsXjZiJQlJQKVAUx/0HNQvTRwlYHIhP8oHxYCKle43Y6dABqgpkHWAqLhoIaouMDNiWC02nwUyTcBKCEhBSHxUr6UxU0ztIBTROTs7iB3kAQFaL6mA7SA7XqKqwafVs6N9U8LM1bHtVdRvB1FpLAkG9ByUa6NYXtZBElImQHcDeD9nEvMoSc++U78Ul6PyRjGg51AgG4h2A6hA/iSCipWK4QwTgh0kydZibQc5KGGShwU7yCMCCkSBDBGg40pHkeieEFoFklSn6uqZJJ2eI0lmspZilZyjAz96DhrLsBKsGCiQAWoJUY9aS4mlQMaSUSAK5AEBen+hVTspElToNJaxHH5aKBAFokCecECBKBAFcoRAaNs76uWjIz46XlTfBahfigEddegIQ/12cGMU88s6yJlASICuXjtKyP17chdQIBTlsZ0CmRixEvGPU/LLQoGs/7Ucij3FeWSnQBTIiCOr32mXouMjHeMUyEb1nMri70XVYxJNUjWJ6DmoX3oOSl6aI+qXnpf6nbE7vIPQoGnS6X7VSUriS8YpSt4z+bhSV1EgRSOWAuH3JgXSNCbRbtGREAWiQDb52DErJgRUIJy8R42e1X6T4rlc64jliPWAQDVRaWGr9nsqgdCLIq3kCai0m1E7erbkEtwRCyXMUbFQvwk3KAblHYSSSIEcN+pQclCi0pxXdwYFEv6VFJpgapcQgfqgdkksCoQi8GhXcgehibOD2EG2aEqLhB3EDvLNoerRhNZPSlRaFKvPcUmBUFCTw1WvTS7VlGzVJKJ+E6xozDSWxO6oHJVf0hUIpwHFiu/401KBJOi94A5Ck54krnrtUdWJYpWkOMHKDqJANmf8o8hL53QqGgVCkRrblbxiUWIliateawfJHgLG1MotjspR+R2koy3TKpsIiaaUFoTq/RK/1bjQ/ejTPuUQ5QHFfmRX0kHo4UbBPPtOgaGJo/vRs3Xsp0B410u4ZgfZ8XMGBbJONVqI7CAbUk0ArAY12U+BKJDPqnb00Jput9Jt6QhDhUn3UyAK5CUCocSi1Z0Sn6oyeSFJYqHCrL5v0PNS/Krz1oHLzNledklXIOvp6CACFVcidAUyI7fBGpqQM1W76lgUyHGFY4bSdpAFah2VV4EokE2h2kH4Oz4VKx1lqzuhI9aOfkSTSQVCXdNqnJCIxpLYdeCS5IjiTH0k+aBY0ZhHeSsZsSgw9HCjoO/fExBozDSWxK4DF3peapeQPFlLsUq4sYxPgSzQqAJ1r1ho0um+dJxK7BKSJ2spVlW5VCAK5IGvdpBH+SoQBaJAnrTmVoF0tNZkDKHxVb/gJPtVjRIUt7sdHXX27ru0rx4BZ2JRIAPUKBFoMmmS6H4KhD+dU+wPu6TTCk3JMXPg+xpKLAWyjjLFpTpHyR1pJhY7iB1khjcfCmQHbImq6drqhNhBdiR4xbQ6H2e9h52yg9DU0VGsw46Oj5QIFANqRwmdFI5kLT0H9UH3G9kpkAVCiZAUCL8sU7EeVUxOf0kfqfrZRTsZ2RRIRnJa3RXIjj+KUA2WAslenRKSJ2uTokjXztg5YjliPfAmIXmylpKX+qD7jexaBUKr+yjo+/dkv47ORc/RMdolPhKsKAbJfSPhwSg+BTJCaOU7JRvdmu5HqyclTGJHz5bYVZ93JhYFMoEaJTTdmu5XTRgFMs6QAhlj9MOCEppuTfdTIPwBgmI1ypECGSHkiNXyayX/9B1kgmOtS+glk1adZDQ5qltQwKuxWvNLfVDR0HxQDJZ2JR1kxnHnGpoQBfKBuwXFSoF0Mn3SlwLhwFVjpUA49odZViedtvRqO0q2jure4cMRq0kyCoQDXY0VFTWNsPoON/JbcgehoI6CqfjeDeCzmDtwoZW8OpYEZxpL4qOCS197KJAqJFf2oURIQlAg/DeQZ3BWIDOowTUKZJ28FBc7CCTaHrMzgHqPlxJhz/n+trWD2EF28UeBrMNVLdYEZxpL4mMXaZ4Yv2zEopUtOQh9Rk1eUqqTlJCDniOJuTo+GnPCA/ocPONDgQxQS8iWkIMWGFokErtqAlIRzhD6vobiN/KhQBTIAwKUvAkBqY8ReZ99T+Jb7qtAFIgC8Q7yEwFaxRyx1tmTVGiK/dt1kASYhKgdfmkyKbHonYHec47Cj+JSfc9J/B42YnUQlRKBAtixX0LyZC0VYZI3irMC+fq9ltttGi9KVGpHA+nYLyF5slaBjFnQeklXIPynvpS8CmRM8sRCgRS9YtEkeAehSPFiwnfcb6lAFphR8lKYky5Q7YPGQu2S+OjaM9xLFIgCeeChAnmUpQJRIArkSUtTIApEgSgQ9rzsHWT9KT7BJXm59A6y47ZGfx5B7Xa4njZNYjmKlDRmakdJTu8+1G46aX8tdMSqQnJln2oS0VCTqk1jpnYKZOMn5AmAHaBSsiV2CQZ2EP7/2ROsRvm1g4wQCr4rkHXwKC6JXZC2x0eLzwL50bnw7K2/CtT7PjTBtGPS+M6OM8UlsaNYjexaO8gomL3fO4SZkJfGR8+dEJ/6oPWSxkJJXh0f3W9kp0BGCMHL99o2CoTfI2gaqIDpfiM7BTJCSIGsImQH2UGc6kpJXVO/NJnUL61iND7qt/oc1eMj3S85B8WeYjqys4OMELKD2EEmOPKwJKkIqe+/19NLIa1E9GzV+yXVmMZC701JjmgstNtSuyTm5dqXdZCqAPfuo0Cy/2hECwLNiwIJ/685BZraKRAFQrlC7OwgA5RoRU0qJUnUl021+B2xxsgrEAXy0vtkUjg6CsJIIiUCGTnxuwhcFQEFctXMGXcLAgqkBWadXBUBBXLVzBl3CwIKpAVmnVwVAQVy1cwZdwsCCqQFZp1cFQEFctXMGXcLAgqkBWadXBUBBXLVzBl3CwIKpAVmnVwVAQVy1cwZdwsCCqQFZp1cFQEFctXMGXcLAgqkBWadXBUBBXLVzBl3CwIKpAVmnVwVAQVy1cwZdwsC/wGz6mfVyVB3Rg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8200" y="28292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838200" y="1357467"/>
            <a:ext cx="10795000" cy="2535025"/>
          </a:xfrm>
        </p:spPr>
        <p:txBody>
          <a:bodyPr>
            <a:noAutofit/>
          </a:bodyPr>
          <a:lstStyle/>
          <a:p>
            <a:pPr marL="422910" indent="-422910">
              <a:lnSpc>
                <a:spcPct val="120000"/>
              </a:lnSpc>
              <a:buNone/>
            </a:pP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 </a:t>
            </a:r>
            <a:r>
              <a:rPr lang="zh-TW" altLang="zh-HK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除了畢卡索，</a:t>
            </a:r>
            <a:r>
              <a:rPr lang="zh-HK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HK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zh-HK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嘗試</a:t>
            </a:r>
            <a:r>
              <a:rPr lang="zh-CN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</a:t>
            </a:r>
            <a:r>
              <a:rPr lang="zh-TW" altLang="zh-CN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其他喜歡</a:t>
            </a:r>
            <a:r>
              <a:rPr lang="zh-TW" altLang="zh-CN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動物的藝術家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和其動物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與同學分享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444500">
              <a:buNone/>
            </a:pPr>
            <a:r>
              <a:rPr lang="zh-HK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zh-HK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書籍和</a:t>
            </a:r>
            <a:r>
              <a:rPr lang="zh-TW" altLang="zh-HK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網址</a:t>
            </a:r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HK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184150"/>
            <a:r>
              <a:rPr lang="en-US" altLang="zh-HK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Hodge</a:t>
            </a:r>
            <a:r>
              <a:rPr lang="zh-TW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zh-TW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(2018).</a:t>
            </a:r>
            <a:r>
              <a:rPr lang="en-US" altLang="zh-HK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Artists </a:t>
            </a:r>
            <a:r>
              <a:rPr lang="en-US" altLang="zh-HK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Their Pets: True Stories of Famous Artists and Their Animal Friends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Baltimore: </a:t>
            </a:r>
            <a:r>
              <a:rPr lang="en-US" altLang="zh-HK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Duopress</a:t>
            </a:r>
            <a:r>
              <a:rPr lang="en-US" altLang="zh-HK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HK" sz="18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605" indent="176530"/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Artists and Their Pets </a:t>
            </a:r>
            <a:r>
              <a:rPr lang="en-US" altLang="zh-HK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://</a:t>
            </a:r>
            <a:r>
              <a:rPr lang="en-US" altLang="zh-TW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www.bbc.com/culture/article/20140905-artists-and-their-pets)</a:t>
            </a:r>
          </a:p>
        </p:txBody>
      </p:sp>
      <p:sp>
        <p:nvSpPr>
          <p:cNvPr id="12" name="矩形 11"/>
          <p:cNvSpPr/>
          <p:nvPr/>
        </p:nvSpPr>
        <p:spPr>
          <a:xfrm>
            <a:off x="5055577" y="6267796"/>
            <a:ext cx="6993548" cy="494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12</a:t>
            </a:fld>
            <a:endParaRPr lang="zh-HK" altLang="en-US"/>
          </a:p>
        </p:txBody>
      </p:sp>
      <p:sp>
        <p:nvSpPr>
          <p:cNvPr id="6" name="矩形 5"/>
          <p:cNvSpPr/>
          <p:nvPr/>
        </p:nvSpPr>
        <p:spPr>
          <a:xfrm>
            <a:off x="838200" y="3885507"/>
            <a:ext cx="7010400" cy="212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910" indent="-422910">
              <a:lnSpc>
                <a:spcPct val="120000"/>
              </a:lnSpc>
              <a:spcBef>
                <a:spcPts val="1000"/>
              </a:spcBef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探討香港棄養動物的情況，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以引發創作意念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設計手機貼圖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，以喚起人們去愛護動物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432435" indent="-432435">
              <a:lnSpc>
                <a:spcPts val="1000"/>
              </a:lnSpc>
              <a:buNone/>
            </a:pPr>
            <a:endParaRPr lang="en-US" altLang="zh-TW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2910" indent="-42291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en-US" altLang="zh-TW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想像你與寵物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交換以視覺形式記錄的日記，從而表達你與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寵物的情誼。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61" y="3838189"/>
            <a:ext cx="1776804" cy="2435063"/>
          </a:xfrm>
          <a:prstGeom prst="rect">
            <a:avLst/>
          </a:prstGeom>
        </p:spPr>
      </p:pic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4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314" y="3885506"/>
            <a:ext cx="1465972" cy="1465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1636" y="0"/>
            <a:ext cx="122136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-21636" y="1872493"/>
            <a:ext cx="12213636" cy="9522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A09DDF-B654-495A-95B7-5603FB0FAF2B}"/>
              </a:ext>
            </a:extLst>
          </p:cNvPr>
          <p:cNvSpPr txBox="1"/>
          <p:nvPr/>
        </p:nvSpPr>
        <p:spPr>
          <a:xfrm>
            <a:off x="1127448" y="2924944"/>
            <a:ext cx="102263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教學通過繪畫動物故事的插圖，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喚起學生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對被遺棄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動物的關注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，並培養他們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尊重動物生命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的價值觀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和態度。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DC4BF7-6945-46E1-AC9D-6A7C62F88680}"/>
              </a:ext>
            </a:extLst>
          </p:cNvPr>
          <p:cNvSpPr txBox="1"/>
          <p:nvPr/>
        </p:nvSpPr>
        <p:spPr>
          <a:xfrm>
            <a:off x="991689" y="2019767"/>
            <a:ext cx="6093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sz="3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但願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不再流浪</a:t>
            </a: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TW" altLang="en-US" smtClean="0">
                <a:latin typeface="Arial" panose="020B0604020202020204" pitchFamily="34" charset="0"/>
              </a:rPr>
              <a:t>2</a:t>
            </a:fld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4609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427345" y="6356350"/>
            <a:ext cx="4114800" cy="365125"/>
          </a:xfrm>
        </p:spPr>
        <p:txBody>
          <a:bodyPr/>
          <a:lstStyle/>
          <a:p>
            <a:pPr algn="ctr" defTabSz="914400">
              <a:buClrTx/>
              <a:buSzTx/>
              <a:buFontTx/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26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061" y="569930"/>
            <a:ext cx="11413777" cy="644334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zh-TW" altLang="zh-HK" sz="3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學習重點：</a:t>
            </a:r>
            <a:endParaRPr lang="zh-TW" altLang="zh-HK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80000"/>
              </a:lnSpc>
              <a:spcBef>
                <a:spcPts val="2000"/>
              </a:spcBef>
              <a:buNone/>
            </a:pPr>
            <a:r>
              <a:rPr lang="zh-TW" altLang="zh-HK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</a:t>
            </a:r>
            <a:r>
              <a:rPr lang="zh-TW" altLang="zh-HK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藝術知識</a:t>
            </a:r>
          </a:p>
          <a:p>
            <a:pPr lvl="0">
              <a:lnSpc>
                <a:spcPct val="8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認識不同線條（輕、重、短促、流暢等）予人的不同感覺，並欣賞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線條的表現力</a:t>
            </a:r>
          </a:p>
          <a:p>
            <a:pPr lvl="0">
              <a:lnSpc>
                <a:spcPct val="8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統一和變化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，營造畫面的和諧和趣味</a:t>
            </a: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80000"/>
              </a:lnSpc>
              <a:spcBef>
                <a:spcPts val="1500"/>
              </a:spcBef>
              <a:buNone/>
            </a:pPr>
            <a:r>
              <a:rPr lang="zh-TW" altLang="zh-HK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視覺藝術評賞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</a:t>
            </a:r>
            <a:r>
              <a:rPr lang="zh-TW" altLang="zh-HK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賞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畢卡索的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Study for Mercure 1924  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2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Three </a:t>
            </a:r>
            <a:r>
              <a:rPr lang="en-US" altLang="zh-TW" sz="2200" i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HK" sz="2200" i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ancers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，</a:t>
            </a:r>
            <a:r>
              <a:rPr lang="zh-TW" altLang="en-US" sz="2400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以及</a:t>
            </a:r>
            <a:r>
              <a:rPr lang="zh-TW" altLang="en-US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馬蒂斯的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Ten </a:t>
            </a:r>
            <a:r>
              <a:rPr lang="en-US" altLang="zh-TW" sz="2200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HK" sz="2200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ancers</a:t>
            </a:r>
            <a:r>
              <a:rPr lang="zh-TW" altLang="en-US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Untitled from Ten Dancers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zh-TW" altLang="en-US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tudy after Dance </a:t>
            </a:r>
            <a:r>
              <a:rPr lang="en-US" altLang="zh-TW" sz="2200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200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欣賞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線條的流暢性和表現力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，並比較作品呈現的不同表現手法</a:t>
            </a:r>
          </a:p>
          <a:p>
            <a:pPr lvl="0">
              <a:lnSpc>
                <a:spcPct val="100000"/>
              </a:lnSpc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評賞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插畫師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Onion Peterman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的三</a:t>
            </a:r>
            <a:r>
              <a:rPr lang="zh-TW" altLang="zh-HK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本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Zine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zh-HK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小誌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zh-HK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分析她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如何運用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統一和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變化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以產生和諧和趣味，並詮釋作品的信息</a:t>
            </a:r>
          </a:p>
          <a:p>
            <a:pPr marL="0" lvl="0" indent="0">
              <a:lnSpc>
                <a:spcPct val="80000"/>
              </a:lnSpc>
              <a:spcBef>
                <a:spcPts val="1500"/>
              </a:spcBef>
              <a:buNone/>
            </a:pPr>
            <a:r>
              <a:rPr lang="zh-TW" altLang="zh-HK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視覺藝術創作</a:t>
            </a:r>
          </a:p>
          <a:p>
            <a:pPr lvl="0">
              <a:lnSpc>
                <a:spcPct val="80000"/>
              </a:lnSpc>
            </a:pPr>
            <a:r>
              <a:rPr lang="zh-TW" altLang="zh-HK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以「一隻流浪動物的故事」為題</a:t>
            </a:r>
            <a:r>
              <a:rPr lang="zh-TW" altLang="zh-HK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創作一</a:t>
            </a:r>
            <a:r>
              <a:rPr lang="zh-TW" altLang="zh-HK" sz="2400" b="1" spc="-6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2400" b="1" spc="-6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小誌</a:t>
            </a:r>
            <a:r>
              <a:rPr lang="zh-TW" altLang="en-US" sz="2400" spc="-6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</a:t>
            </a:r>
            <a:r>
              <a:rPr lang="zh-TW" altLang="en-US" sz="2400" b="1" spc="-6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喚起</a:t>
            </a:r>
            <a:r>
              <a:rPr lang="zh-TW" altLang="en-US" sz="2400" spc="-6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人們</a:t>
            </a:r>
            <a:r>
              <a:rPr lang="zh-TW" altLang="en-US" sz="2400" b="1" spc="-6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對動物的同情心</a:t>
            </a:r>
            <a:endParaRPr lang="en-US" altLang="zh-TW" sz="2400" b="1" spc="-6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80000"/>
              </a:lnSpc>
            </a:pPr>
            <a:r>
              <a:rPr lang="zh-TW" altLang="zh-HK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運用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乾性或混合媒介繪描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HK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輪廓線和簡化的技巧</a:t>
            </a:r>
            <a:r>
              <a:rPr lang="zh-TW" altLang="zh-HK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，表達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動物的姿態</a:t>
            </a:r>
            <a:r>
              <a:rPr lang="zh-TW" altLang="en-US" dirty="0" smtClean="0"/>
              <a:t>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個性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80000"/>
              </a:lnSpc>
            </a:pPr>
            <a:endParaRPr lang="zh-TW" altLang="zh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3</a:t>
            </a:fld>
            <a:endParaRPr lang="zh-HK" altLang="en-US"/>
          </a:p>
        </p:txBody>
      </p:sp>
      <p:sp>
        <p:nvSpPr>
          <p:cNvPr id="12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22897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3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61022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304096"/>
            <a:ext cx="12192000" cy="355390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670" y="26119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活動（一）</a:t>
            </a:r>
            <a:endParaRPr lang="zh-TW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3434" y="1522095"/>
            <a:ext cx="10565131" cy="435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帶來一張小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全身照片。教師引導學生以同一照片作幾次不同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的輪廓繪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描，並嘗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試以簡化的方法表達。提示學生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專注觀察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動物的外形和予人的感覺，無需寫實，放鬆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心情，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畫出流暢的線條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，而過程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使用橡皮擦膠。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35638" y="3537895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例子：一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位學生帶來家中寵物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照片和她的繪描</a:t>
            </a:r>
            <a:endParaRPr lang="zh-HK" alt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4</a:t>
            </a:fld>
            <a:endParaRPr lang="zh-HK" altLang="en-US"/>
          </a:p>
        </p:txBody>
      </p:sp>
      <p:pic>
        <p:nvPicPr>
          <p:cNvPr id="15" name="Content Placeholder 14" descr="IMG_20210809_2151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156" r="7059" b="16593"/>
          <a:stretch>
            <a:fillRect/>
          </a:stretch>
        </p:blipFill>
        <p:spPr>
          <a:xfrm>
            <a:off x="254000" y="4180840"/>
            <a:ext cx="1814830" cy="1609725"/>
          </a:xfrm>
          <a:prstGeom prst="rect">
            <a:avLst/>
          </a:prstGeom>
        </p:spPr>
      </p:pic>
      <p:pic>
        <p:nvPicPr>
          <p:cNvPr id="16" name="Picture 15" descr="continuous l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55" y="4411345"/>
            <a:ext cx="1802765" cy="156972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226310" y="598805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以一連續線條畫</a:t>
            </a:r>
          </a:p>
        </p:txBody>
      </p:sp>
      <p:pic>
        <p:nvPicPr>
          <p:cNvPr id="18" name="Picture 17" descr="left hand"/>
          <p:cNvPicPr>
            <a:picLocks noChangeAspect="1"/>
          </p:cNvPicPr>
          <p:nvPr/>
        </p:nvPicPr>
        <p:blipFill>
          <a:blip r:embed="rId5"/>
          <a:srcRect l="3720" t="6140" r="7316"/>
          <a:stretch>
            <a:fillRect/>
          </a:stretch>
        </p:blipFill>
        <p:spPr>
          <a:xfrm>
            <a:off x="4187190" y="4164330"/>
            <a:ext cx="1837690" cy="156273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4434840" y="577405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以左手繪畫</a:t>
            </a:r>
          </a:p>
        </p:txBody>
      </p:sp>
      <p:pic>
        <p:nvPicPr>
          <p:cNvPr id="20" name="Picture 19" descr="blind draw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185" y="4672330"/>
            <a:ext cx="1860550" cy="145542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6187440" y="3733800"/>
            <a:ext cx="1945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以盲畫方式，眼睛只望相片，完全不看畫紙繪畫</a:t>
            </a:r>
          </a:p>
        </p:txBody>
      </p:sp>
      <p:pic>
        <p:nvPicPr>
          <p:cNvPr id="22" name="Picture 21" descr="change medi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630" y="3905885"/>
            <a:ext cx="1680210" cy="1537335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8215630" y="5522595"/>
            <a:ext cx="1945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約十秒更換繪描工具，如沾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墨水的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竹技、針筆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、灶螢光筆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Picture 23" descr="change line patter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7285" y="4672330"/>
            <a:ext cx="1970405" cy="1631950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10043795" y="3745865"/>
            <a:ext cx="1945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約十秒使用另一種線條，或以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點／字母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形成線條</a:t>
            </a:r>
          </a:p>
        </p:txBody>
      </p:sp>
      <p:sp>
        <p:nvSpPr>
          <p:cNvPr id="26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5689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27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93814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9574" y="3046278"/>
            <a:ext cx="12192000" cy="38064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659765" y="540829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活動（二）</a:t>
            </a:r>
            <a:endParaRPr lang="zh-TW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659765" y="1253069"/>
            <a:ext cx="11034220" cy="1987344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教師選擇一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本有關動物的故事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書（例如</a:t>
            </a:r>
            <a:r>
              <a:rPr lang="en-US" altLang="zh-TW" sz="21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Mr Dog and Faraway Fox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），先遮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去書中原本的插圖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，並在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原本插圖的位置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簡單的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文字寫出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插圖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內容作提示，然後向學生講出故事大綱。</a:t>
            </a:r>
            <a:endParaRPr lang="en-US" altLang="zh-TW" sz="21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教師分配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各人畫出「被遮去」的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插圖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。提示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en-US" altLang="zh-TW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1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插圖須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配合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故事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內容，</a:t>
            </a:r>
            <a:r>
              <a:rPr lang="en-US" altLang="zh-TW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(ii)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留意動物的外形特徵和動態，以及</a:t>
            </a:r>
            <a:r>
              <a:rPr lang="en-US" altLang="zh-TW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(iii)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運用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流暢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線條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有信心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地繪畫。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最後結集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各人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的成果，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重現繪本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33587" y="3189060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被遮去原本插圖的其中兩頁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2190" y="662512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5</a:t>
            </a:fld>
            <a:endParaRPr lang="zh-HK" altLang="en-US" dirty="0"/>
          </a:p>
        </p:txBody>
      </p:sp>
      <p:sp>
        <p:nvSpPr>
          <p:cNvPr id="5" name="文字方塊 9"/>
          <p:cNvSpPr txBox="1"/>
          <p:nvPr/>
        </p:nvSpPr>
        <p:spPr>
          <a:xfrm>
            <a:off x="6634761" y="320639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運用流暢的線條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畫插圖的兩頁</a:t>
            </a:r>
          </a:p>
        </p:txBody>
      </p:sp>
      <p:sp>
        <p:nvSpPr>
          <p:cNvPr id="16" name="向右箭號 15"/>
          <p:cNvSpPr/>
          <p:nvPr/>
        </p:nvSpPr>
        <p:spPr>
          <a:xfrm>
            <a:off x="5176007" y="4630723"/>
            <a:ext cx="939567" cy="63756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3557360"/>
            <a:ext cx="3832498" cy="2709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85" y="3554772"/>
            <a:ext cx="3833769" cy="2710312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051548"/>
            <a:ext cx="12192000" cy="38064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598983"/>
              </p:ext>
            </p:extLst>
          </p:nvPr>
        </p:nvGraphicFramePr>
        <p:xfrm>
          <a:off x="185732" y="3610976"/>
          <a:ext cx="6369064" cy="2863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84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4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00">
                <a:tc rowSpan="2"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作品一：</a:t>
                      </a:r>
                      <a:endParaRPr lang="en-US" altLang="zh-TW" sz="1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畢卡索的 </a:t>
                      </a:r>
                      <a:r>
                        <a:rPr lang="en-US" altLang="zh-TW" sz="1200" i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Three dancers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圖片來源</a:t>
                      </a:r>
                      <a:r>
                        <a:rPr lang="zh-TW" altLang="zh-HK" sz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endParaRPr lang="en-US" altLang="zh-TW" sz="12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327910" algn="l"/>
                        </a:tabLst>
                      </a:pPr>
                      <a:r>
                        <a:rPr lang="en-US" altLang="zh-TW" sz="1100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https://en.topimpressionists.com/TopImpressionists.nsf/A?Open&amp;A=8XYP8W</a:t>
                      </a:r>
                      <a:endParaRPr lang="zh-TW" sz="110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</a:t>
                      </a:r>
                      <a:r>
                        <a:rPr lang="zh-TW" altLang="en-US" sz="12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zh-TW" sz="1200" b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endParaRPr lang="en-US" altLang="zh-TW" sz="12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馬蒂斯的</a:t>
                      </a:r>
                      <a:r>
                        <a:rPr lang="zh-TW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HK" sz="12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Ten </a:t>
                      </a:r>
                      <a:r>
                        <a:rPr lang="en-US" altLang="zh-TW" sz="1200" i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Dancers</a:t>
                      </a:r>
                      <a:endParaRPr lang="en-US" sz="1200" i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圖片來源</a:t>
                      </a:r>
                      <a:r>
                        <a:rPr lang="zh-TW" altLang="zh-HK" sz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endParaRPr lang="zh-TW" sz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defTabSz="914400">
                        <a:spcAft>
                          <a:spcPts val="0"/>
                        </a:spcAft>
                        <a:tabLst>
                          <a:tab pos="2327910" algn="l"/>
                        </a:tabLs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https://www.moma.org/collection/works/60063</a:t>
                      </a:r>
                      <a:endParaRPr lang="en-US" altLang="zh-HK" sz="105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3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zh-HK" sz="105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四</a:t>
                      </a:r>
                      <a:r>
                        <a:rPr lang="zh-TW" altLang="zh-HK" sz="105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en-US" altLang="zh-CN" sz="1050" i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馬蒂斯的</a:t>
                      </a:r>
                      <a:r>
                        <a:rPr lang="zh-TW" altLang="en-US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HK" sz="105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Untitled from Ten Dancers</a:t>
                      </a:r>
                      <a:endParaRPr lang="en-US" altLang="zh-HK" sz="105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新細明體" panose="02020500000000000000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endParaRPr lang="en-US" altLang="zh-HK" sz="105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圖片來源</a:t>
                      </a:r>
                      <a:r>
                        <a:rPr lang="zh-TW" altLang="zh-HK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zh-TW" altLang="zh-HK" sz="105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US" altLang="zh-HK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https://www.moma.org/collection/works/60066</a:t>
                      </a:r>
                      <a:endParaRPr lang="en-US" altLang="zh-HK" sz="105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新細明體" panose="02020500000000000000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endParaRPr lang="en-US" altLang="zh-HK" sz="1050" i="1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 row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HK" sz="12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作品</a:t>
                      </a:r>
                      <a:r>
                        <a:rPr lang="zh-TW" altLang="en-US" sz="12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二</a:t>
                      </a:r>
                      <a:r>
                        <a:rPr lang="zh-TW" altLang="zh-HK" sz="12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endParaRPr lang="en-US" sz="1200" i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畢卡索</a:t>
                      </a:r>
                      <a:r>
                        <a:rPr lang="zh-TW" sz="12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的</a:t>
                      </a:r>
                      <a:r>
                        <a:rPr lang="en-US" altLang="zh-TW" sz="1100" i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Study for </a:t>
                      </a:r>
                      <a:r>
                        <a:rPr lang="en-US" altLang="zh-TW" sz="1100" i="1" dirty="0" err="1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Mercure</a:t>
                      </a:r>
                      <a:r>
                        <a:rPr lang="en-US" altLang="zh-TW" sz="1100" i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 (1924)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HK" sz="1100" baseline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TW" altLang="en-US" sz="1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圖片來源</a:t>
                      </a:r>
                      <a:r>
                        <a:rPr lang="zh-TW" altLang="zh-HK" sz="1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US" altLang="zh-HK" sz="105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https://www.tate.org.uk/research/publications/tate-papers/28/picasso-three-dancers</a:t>
                      </a:r>
                      <a:endParaRPr lang="en-US" altLang="zh-HK" sz="105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93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zh-HK" sz="105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</a:t>
                      </a:r>
                      <a:r>
                        <a:rPr lang="zh-TW" altLang="en-US" sz="105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五</a:t>
                      </a:r>
                      <a:r>
                        <a:rPr lang="zh-TW" altLang="zh-HK" sz="105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en-US" altLang="zh-CN" sz="1050" i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馬蒂斯的</a:t>
                      </a:r>
                      <a:r>
                        <a:rPr lang="zh-TW" altLang="en-US" sz="105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Study after Dance </a:t>
                      </a:r>
                      <a:r>
                        <a:rPr lang="en-US" altLang="zh-TW" sz="1050" i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(</a:t>
                      </a:r>
                      <a:r>
                        <a:rPr lang="zh-TW" altLang="en-US" sz="1050" i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I</a:t>
                      </a:r>
                      <a:r>
                        <a:rPr lang="en-US" altLang="zh-TW" sz="1050" i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)</a:t>
                      </a:r>
                      <a:endParaRPr lang="en-US" altLang="zh-HK" sz="105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新細明體" panose="02020500000000000000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endParaRPr lang="en-US" altLang="zh-HK" sz="105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圖片來源</a:t>
                      </a:r>
                      <a:r>
                        <a:rPr lang="zh-TW" altLang="zh-HK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zh-TW" altLang="zh-HK" sz="105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US" altLang="zh-HK" sz="10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https://www.moma.org/collection/works/33954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771088" y="655855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活動（三）</a:t>
            </a:r>
            <a:endParaRPr lang="zh-TW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771088" y="1389272"/>
            <a:ext cx="11164372" cy="1904164"/>
          </a:xfrm>
        </p:spPr>
        <p:txBody>
          <a:bodyPr>
            <a:noAutofit/>
          </a:bodyPr>
          <a:lstStyle/>
          <a:p>
            <a:pPr marL="0" indent="0" algn="just">
              <a:lnSpc>
                <a:spcPts val="3000"/>
              </a:lnSpc>
              <a:buNone/>
            </a:pPr>
            <a:r>
              <a:rPr lang="zh-TW" altLang="zh-HK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評</a:t>
            </a:r>
            <a:r>
              <a:rPr lang="zh-TW" altLang="zh-HK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賞畢卡索的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Study for </a:t>
            </a:r>
            <a:r>
              <a:rPr lang="en-US" altLang="zh-HK" sz="2100" i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Mercure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 </a:t>
            </a:r>
            <a:r>
              <a:rPr lang="zh-TW" altLang="zh-HK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和</a:t>
            </a:r>
            <a:r>
              <a:rPr lang="en-US" altLang="zh-HK" sz="2100" i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Three </a:t>
            </a:r>
            <a:r>
              <a:rPr lang="en-US" altLang="zh-HK" sz="2100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D</a:t>
            </a:r>
            <a:r>
              <a:rPr lang="en-US" altLang="zh-HK" sz="2100" i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ancers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 ，</a:t>
            </a:r>
            <a:r>
              <a:rPr lang="zh-TW" altLang="en-US" sz="2100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以及</a:t>
            </a:r>
            <a:r>
              <a:rPr lang="zh-TW" altLang="en-US" sz="2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馬蒂斯的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Ten </a:t>
            </a:r>
            <a:r>
              <a:rPr lang="en-US" altLang="zh-HK" sz="2100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Dancers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、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Untitled from Ten Dancers 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和 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Study after Dance </a:t>
            </a:r>
            <a:r>
              <a:rPr lang="en-US" altLang="zh-TW" sz="2100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</a:t>
            </a:r>
            <a:r>
              <a:rPr lang="zh-TW" altLang="en-US" sz="2100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I</a:t>
            </a:r>
            <a:r>
              <a:rPr lang="en-US" altLang="zh-TW" sz="2100" i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)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欣賞線條的流暢性和表現力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，比較作品所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呈現的不同表現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手法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，並詮釋所傳遞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的信息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。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是次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讓學生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先創作後評賞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是希望學生放膽繪畫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，發展直覺。評賞後亦可讓學生再描繪之前的插圖，並與之前所畫插圖比較。</a:t>
            </a:r>
            <a:endPara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8200" y="31122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評賞作品的例子</a:t>
            </a:r>
            <a:endParaRPr lang="zh-HK" altLang="en-US" b="1" dirty="0"/>
          </a:p>
        </p:txBody>
      </p:sp>
      <p:sp>
        <p:nvSpPr>
          <p:cNvPr id="12" name="矩形 11"/>
          <p:cNvSpPr/>
          <p:nvPr/>
        </p:nvSpPr>
        <p:spPr>
          <a:xfrm>
            <a:off x="6663055" y="3611245"/>
            <a:ext cx="5386070" cy="2863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720840" y="3698875"/>
            <a:ext cx="52146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提問：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細看作品一和作品二，畢加索如何以不同的線條表達？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作品一和作品二同樣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是畢加索的作品，比較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兩者的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線條，那幅更需要信心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，何以見得？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比較作品三、四、五的表現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手法有何不同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既是處理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同一題材，馬蒂斯為何如此處理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5587" y="736954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6</a:t>
            </a:fld>
            <a:endParaRPr lang="zh-HK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35" y="3697616"/>
            <a:ext cx="501178" cy="48849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25" y="4735148"/>
            <a:ext cx="527508" cy="50797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61" y="5694547"/>
            <a:ext cx="526727" cy="52672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13" y="5110843"/>
            <a:ext cx="513107" cy="49004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56" y="3706890"/>
            <a:ext cx="499463" cy="479215"/>
          </a:xfrm>
          <a:prstGeom prst="rect">
            <a:avLst/>
          </a:prstGeom>
        </p:spPr>
      </p:pic>
      <p:sp>
        <p:nvSpPr>
          <p:cNvPr id="20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480175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21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480175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92440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zh-TW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補充參考資料</a:t>
            </a:r>
            <a:r>
              <a:rPr lang="en-GB" altLang="zh-TW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117967"/>
            <a:ext cx="9022715" cy="4351655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小知識：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畢加索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與他的寵物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很多藝術家都喜歡動物，就如畢卡索和馬蒂斯。而畢卡索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1887-</a:t>
            </a:r>
            <a:r>
              <a:rPr 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1973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）一生便飼養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過很多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寵物，包括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不同品種的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狗、貓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、鴿子、還有鸚鵡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、貓頭鷹、老鼠和山羊，是位名副其實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動物痴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牠們在畢卡索家中和工作室隨意走動，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更多次成為這位多產藝術家的創作對象。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畢卡索終其一生不斷探索以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不同表現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手法和媒介創作。在二十世紀初他接觸非洲原始藝術而大受感動，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創作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開始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不追求寫實，走向抽象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，且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越來越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簡鍊。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看看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他畫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公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牛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，大家便發現他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對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公牛的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描繪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</a:t>
            </a:r>
            <a:r>
              <a:rPr lang="zh-TW" altLang="zh-HK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由</a:t>
            </a:r>
            <a:r>
              <a:rPr lang="zh-TW" altLang="zh-HK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複雜的結構和造型</a:t>
            </a:r>
            <a:r>
              <a:rPr lang="zh-TW" altLang="zh-HK" sz="23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，發展</a:t>
            </a:r>
            <a:r>
              <a:rPr lang="zh-TW" altLang="zh-HK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成流暢、簡潔的線條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，最終雖然只剩下一線條，卻是充分有力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又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表達</a:t>
            </a:r>
            <a:r>
              <a:rPr lang="zh-TW" altLang="en-US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出</a:t>
            </a:r>
            <a:r>
              <a:rPr lang="zh-TW" altLang="zh-HK" sz="23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動物的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神髓。</a:t>
            </a:r>
            <a:endParaRPr lang="zh-TW" alt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898525" y="5396230"/>
            <a:ext cx="8962390" cy="890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9554751"/>
              </p:ext>
            </p:extLst>
          </p:nvPr>
        </p:nvGraphicFramePr>
        <p:xfrm>
          <a:off x="973123" y="5469622"/>
          <a:ext cx="8774884" cy="7317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03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作品：</a:t>
                      </a:r>
                      <a:endParaRPr lang="en-US" altLang="zh-TW" sz="1600" b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畢卡索的 </a:t>
                      </a:r>
                      <a:r>
                        <a:rPr lang="en-US" sz="1600" i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Bull </a:t>
                      </a:r>
                      <a:r>
                        <a:rPr lang="en-US" sz="1600" i="1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600" i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(1945)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圖片來源</a:t>
                      </a:r>
                      <a:r>
                        <a:rPr lang="zh-TW" altLang="zh-HK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  <a:p>
                      <a:pPr defTabSz="777875">
                        <a:spcAft>
                          <a:spcPts val="0"/>
                        </a:spcAft>
                        <a:tabLst>
                          <a:tab pos="1703070" algn="l"/>
                          <a:tab pos="2063750" algn="l"/>
                          <a:tab pos="2331720" algn="l"/>
                          <a:tab pos="2423795" algn="l"/>
                        </a:tabLst>
                      </a:pPr>
                      <a:r>
                        <a:rPr lang="en-US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https://drawpaintacademy.com/the-bull/</a:t>
                      </a:r>
                      <a:endParaRPr lang="en-US" altLang="zh-HK" sz="16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75" y="1476648"/>
            <a:ext cx="1711960" cy="2204797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3513" r="2790" b="4366"/>
          <a:stretch/>
        </p:blipFill>
        <p:spPr>
          <a:xfrm>
            <a:off x="8980949" y="5525885"/>
            <a:ext cx="645313" cy="63358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05815" y="46152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活動（四）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637967"/>
            <a:ext cx="10732398" cy="4351655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香港其中一個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機構之網頁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，在裡面找一隻待領養的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動物，把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牠的照片列印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出來，並嘗試尋找這隻動物的資料。以這隻動物為主角，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基於找到的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資料和運用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，創作以「一隻流浪動物的故事」為題的小誌，以八格（包括封面）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構思故事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運用插圖和結合文字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來描繪，以喚起讀者對被遺棄動物的同情心。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想一想：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小動物為何被人遺棄？</a:t>
            </a: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牠被遺棄後的遭遇？</a:t>
            </a: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牠的感受如何？</a:t>
            </a: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之後發生甚麼事情？</a:t>
            </a: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8</a:t>
            </a:fld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8848857" y="1703601"/>
            <a:ext cx="27217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185319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566569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7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672715"/>
            <a:ext cx="12192000" cy="418528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484224"/>
              </p:ext>
            </p:extLst>
          </p:nvPr>
        </p:nvGraphicFramePr>
        <p:xfrm>
          <a:off x="451485" y="3611245"/>
          <a:ext cx="5638165" cy="27082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38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7870">
                <a:tc>
                  <a:txBody>
                    <a:bodyPr/>
                    <a:lstStyle/>
                    <a:p>
                      <a:pPr marL="247650" indent="-219710" algn="l">
                        <a:buClrTx/>
                        <a:buSzTx/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作品一：</a:t>
                      </a:r>
                      <a:r>
                        <a:rPr lang="zh-TW" altLang="en-US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《無靈感》</a:t>
                      </a:r>
                      <a:endParaRPr lang="zh-TW" altLang="en-US" sz="20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  <a:p>
                      <a:pPr marL="27940" indent="19685" algn="l">
                        <a:buClrTx/>
                        <a:buSzTx/>
                        <a:buNone/>
                      </a:pPr>
                      <a:r>
                        <a:rPr lang="zh-TW" alt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時間編碼：</a:t>
                      </a:r>
                      <a:r>
                        <a:rPr lang="en-US" altLang="zh-TW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0</a:t>
                      </a:r>
                      <a:r>
                        <a:rPr lang="zh-TW" alt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7:12 - </a:t>
                      </a:r>
                      <a:r>
                        <a:rPr lang="en-US" altLang="zh-TW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0</a:t>
                      </a:r>
                      <a:r>
                        <a:rPr lang="zh-TW" alt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7:43</a:t>
                      </a:r>
                      <a:endParaRPr lang="en-US" altLang="zh-HK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00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作品二：</a:t>
                      </a:r>
                      <a:r>
                        <a:rPr lang="zh-TW" altLang="en-US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A </a:t>
                      </a:r>
                      <a:r>
                        <a:rPr lang="en-US" altLang="zh-TW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S</a:t>
                      </a:r>
                      <a:r>
                        <a:rPr lang="zh-TW" altLang="en-US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mall </a:t>
                      </a:r>
                      <a:r>
                        <a:rPr lang="en-US" altLang="zh-TW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C</a:t>
                      </a:r>
                      <a:r>
                        <a:rPr lang="zh-TW" altLang="en-US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ollection of Fire Hydrants found in Iceland</a:t>
                      </a:r>
                      <a:endParaRPr lang="en-US" altLang="zh-CN" sz="2000" i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時間編碼：7:45 - 8:40</a:t>
                      </a:r>
                      <a:endParaRPr lang="zh-TW" altLang="en-US" sz="2000" i="1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930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2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作品三：</a:t>
                      </a:r>
                      <a:r>
                        <a:rPr lang="zh-TW" altLang="en-US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Groups</a:t>
                      </a:r>
                      <a:endParaRPr lang="zh-TW" altLang="en-US" sz="20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時間編碼：8:42 - 9:38</a:t>
                      </a:r>
                      <a:endParaRPr lang="en-US" altLang="zh-HK" sz="20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endParaRPr lang="en-US" altLang="zh-HK" sz="20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+mn-e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779477" y="555187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活動（五）</a:t>
            </a:r>
            <a:endParaRPr lang="zh-TW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791270" y="1304809"/>
            <a:ext cx="10990460" cy="19041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觀看短片《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好想藝術：隨心 ‧ 痕跡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評賞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插畫師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Onion Peterman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的小誌，了解其創作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經歷，分析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她如何在小誌運用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統一和變化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的組織原理，以產生和諧和趣味，並詮釋作品的信息。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15925" y="2796630"/>
            <a:ext cx="4533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短片連結：</a:t>
            </a:r>
          </a:p>
          <a:p>
            <a:pPr algn="l"/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https://www.youtube.com/watch?v=k5SM8XBAOL8</a:t>
            </a:r>
            <a:endParaRPr lang="zh-HK" altLang="en-US" sz="1400" b="1" dirty="0"/>
          </a:p>
        </p:txBody>
      </p:sp>
      <p:sp>
        <p:nvSpPr>
          <p:cNvPr id="12" name="矩形 11"/>
          <p:cNvSpPr/>
          <p:nvPr/>
        </p:nvSpPr>
        <p:spPr>
          <a:xfrm>
            <a:off x="6483350" y="2854325"/>
            <a:ext cx="5386070" cy="3504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558280" y="2887345"/>
            <a:ext cx="5214620" cy="344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提問：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4305" indent="-154305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作者三本小誌的開本各有甚麼不同？與表達的內容有甚麼關係？</a:t>
            </a:r>
          </a:p>
          <a:p>
            <a:pPr marL="154305" indent="-154305" algn="l"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作品一如何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反映小誌可以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是很隨心的創作？你覺得其表現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手法怎樣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？何以見得？</a:t>
            </a:r>
          </a:p>
          <a:p>
            <a:pPr marL="154305" indent="-154305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作品二和作品三的題材是想像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、觀察的，還是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記憶的？</a:t>
            </a:r>
          </a:p>
          <a:p>
            <a:pPr marL="154305" indent="-154305" algn="l"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三件作品的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線條、用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色、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主體的形狀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如何構成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畫面的統一感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  <a:p>
            <a:pPr marL="154305" indent="-154305" algn="l"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作品二的內容都是消防水龍頭，而作品三的內容都是等待噴泉出水的人，雖然小誌各頁的主體是一樣，作者是如何令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這兩本小誌富趣味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5615" y="631001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9</a:t>
            </a:fld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21" y="2705699"/>
            <a:ext cx="840362" cy="840362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</a:t>
            </a: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1894</Words>
  <Application>Microsoft Office PowerPoint</Application>
  <PresentationFormat>寬螢幕</PresentationFormat>
  <Paragraphs>175</Paragraphs>
  <Slides>12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活動（一）</vt:lpstr>
      <vt:lpstr>活動（二）</vt:lpstr>
      <vt:lpstr>活動（三）</vt:lpstr>
      <vt:lpstr>[補充參考資料]</vt:lpstr>
      <vt:lpstr>活動（四）</vt:lpstr>
      <vt:lpstr>活動（五）</vt:lpstr>
      <vt:lpstr>活動（六）</vt:lpstr>
      <vt:lpstr>PowerPoint 簡報</vt:lpstr>
      <vt:lpstr>延伸學習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視覺藝術科學與教材料</dc:title>
  <dc:creator>Windows 使用者</dc:creator>
  <cp:lastModifiedBy>LI, Lok-wa Vanessa</cp:lastModifiedBy>
  <cp:revision>173</cp:revision>
  <cp:lastPrinted>2020-08-06T10:14:00Z</cp:lastPrinted>
  <dcterms:created xsi:type="dcterms:W3CDTF">2020-08-05T02:38:00Z</dcterms:created>
  <dcterms:modified xsi:type="dcterms:W3CDTF">2021-08-30T03:46:16Z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