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13"/>
  </p:notesMasterIdLst>
  <p:sldIdLst>
    <p:sldId id="272" r:id="rId2"/>
    <p:sldId id="273" r:id="rId3"/>
    <p:sldId id="275" r:id="rId4"/>
    <p:sldId id="274" r:id="rId5"/>
    <p:sldId id="262" r:id="rId6"/>
    <p:sldId id="259" r:id="rId7"/>
    <p:sldId id="277" r:id="rId8"/>
    <p:sldId id="278" r:id="rId9"/>
    <p:sldId id="263" r:id="rId10"/>
    <p:sldId id="265" r:id="rId11"/>
    <p:sldId id="25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-kei LAU" initials="KL" lastIdx="3" clrIdx="0">
    <p:extLst>
      <p:ext uri="{19B8F6BF-5375-455C-9EA6-DF929625EA0E}">
        <p15:presenceInfo xmlns:p15="http://schemas.microsoft.com/office/powerpoint/2012/main" userId="S-1-5-21-2637006528-1015924553-1750768987-43675" providerId="AD"/>
      </p:ext>
    </p:extLst>
  </p:cmAuthor>
  <p:cmAuthor id="2" name="CHAU, Pui-yan Grace" initials="CPG" lastIdx="13" clrIdx="1">
    <p:extLst>
      <p:ext uri="{19B8F6BF-5375-455C-9EA6-DF929625EA0E}">
        <p15:presenceInfo xmlns:p15="http://schemas.microsoft.com/office/powerpoint/2012/main" userId="S-1-5-21-2637006528-1015924553-1750768987-46318" providerId="AD"/>
      </p:ext>
    </p:extLst>
  </p:cmAuthor>
  <p:cmAuthor id="3" name="CYC" initials="CYC" lastIdx="1" clrIdx="2">
    <p:extLst>
      <p:ext uri="{19B8F6BF-5375-455C-9EA6-DF929625EA0E}">
        <p15:presenceInfo xmlns:p15="http://schemas.microsoft.com/office/powerpoint/2012/main" userId="CYC" providerId="None"/>
      </p:ext>
    </p:extLst>
  </p:cmAuthor>
  <p:cmAuthor id="4" name="NG, Chin-ting Kathleen" initials="Kathleen" lastIdx="14" clrIdx="3">
    <p:extLst>
      <p:ext uri="{19B8F6BF-5375-455C-9EA6-DF929625EA0E}">
        <p15:presenceInfo xmlns:p15="http://schemas.microsoft.com/office/powerpoint/2012/main" userId="NG, Chin-ting Kathle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EE8"/>
    <a:srgbClr val="FF0066"/>
    <a:srgbClr val="F7F6F3"/>
    <a:srgbClr val="B8AB8A"/>
    <a:srgbClr val="E3D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63" d="100"/>
          <a:sy n="63" d="100"/>
        </p:scale>
        <p:origin x="32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A521A-B31D-4D10-B4F9-4152EE292F91}" type="datetimeFigureOut">
              <a:rPr lang="zh-TW" altLang="en-US" smtClean="0"/>
              <a:t>2022/3/31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692FD-7724-461B-ADC5-48438947B9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038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9D858822-9BC9-480A-A560-92F30266B7F8}" type="datetime1">
              <a:rPr lang="en-US" altLang="zh-TW" smtClean="0"/>
              <a:t>3/31/2022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27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4554-95D1-46F9-AE9A-F049EF80864D}" type="datetime1">
              <a:rPr lang="en-US" altLang="zh-TW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4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3A58-F489-44E1-8410-CDC604A38D3E}" type="datetime1">
              <a:rPr lang="en-US" altLang="zh-TW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2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2CEC1-6688-41B2-BBD2-12B5F708614B}" type="datetime1">
              <a:rPr lang="en-US" altLang="zh-TW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9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375616E-8D47-4D73-97C5-C144CFC51248}" type="datetime1">
              <a:rPr lang="en-US" altLang="zh-TW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53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E487-ABB5-4D47-93A6-6B2AD86498B5}" type="datetime1">
              <a:rPr lang="en-US" altLang="zh-TW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96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DA78B-65A1-4F9E-985D-EAE1E7429E99}" type="datetime1">
              <a:rPr lang="en-US" altLang="zh-TW" smtClean="0"/>
              <a:t>3/31/2022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92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DA41-E188-47CF-A043-1E87BB287001}" type="datetime1">
              <a:rPr lang="en-US" altLang="zh-TW" smtClean="0"/>
              <a:t>3/31/2022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0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EAAF-FACD-4B0E-84A6-0C0647ED3FAD}" type="datetime1">
              <a:rPr lang="en-US" altLang="zh-TW" smtClean="0"/>
              <a:t>3/31/2022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20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5A7D-824A-4BD2-B46D-613CD15FCC4C}" type="datetime1">
              <a:rPr lang="en-US" altLang="zh-TW" smtClean="0"/>
              <a:t>3/31/2022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822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18D47DB-C75C-4ACF-A22B-F403FF710E50}" type="datetime1">
              <a:rPr lang="en-US" altLang="zh-TW" smtClean="0"/>
              <a:t>3/31/2022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342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9228F6-49C5-4FE9-833C-4EF55085447D}" type="datetime1">
              <a:rPr lang="en-US" altLang="zh-TW" smtClean="0"/>
              <a:t>3/31/2022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7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4201762"/>
            <a:ext cx="6988175" cy="1833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音樂科網上學習資源</a:t>
            </a:r>
            <a:br>
              <a:rPr lang="zh-TW" altLang="en-US" sz="4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4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第三學習階段（初中）適用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42999" y="1597315"/>
            <a:ext cx="10058401" cy="4170507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endParaRPr lang="en-US" altLang="zh-TW" sz="30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</a:endParaRPr>
          </a:p>
          <a:p>
            <a:pPr marL="0" indent="0" algn="ctr">
              <a:buNone/>
            </a:pPr>
            <a:endParaRPr lang="en-US" altLang="zh-TW" sz="30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</a:endParaRPr>
          </a:p>
          <a:p>
            <a:pPr marL="0" indent="0" algn="ctr">
              <a:buNone/>
            </a:pPr>
            <a:r>
              <a:rPr lang="zh-TW" altLang="en-US" sz="6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中國民歌小教室</a:t>
            </a:r>
            <a:endParaRPr lang="en-US" altLang="zh-TW" sz="66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</a:endParaRPr>
          </a:p>
          <a:p>
            <a:pPr marL="0" indent="0" algn="ctr">
              <a:buNone/>
            </a:pPr>
            <a:endParaRPr lang="en-US" sz="30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</a:endParaRPr>
          </a:p>
          <a:p>
            <a:pPr marL="0" indent="0" algn="ctr">
              <a:buNone/>
            </a:pPr>
            <a:endParaRPr lang="en-US" altLang="zh-TW" sz="2000" b="1" dirty="0" smtClean="0">
              <a:solidFill>
                <a:schemeClr val="dk1"/>
              </a:solidFill>
              <a:latin typeface="Microsoft JhengHei"/>
              <a:ea typeface="Microsoft JhengHei"/>
              <a:cs typeface="Microsoft JhengHei"/>
            </a:endParaRPr>
          </a:p>
          <a:p>
            <a:pPr marL="0" indent="0" algn="ctr">
              <a:buNone/>
            </a:pPr>
            <a:r>
              <a:rPr lang="en-US" altLang="zh-TW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								</a:t>
            </a:r>
            <a:r>
              <a:rPr lang="zh-TW" altLang="en-US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教育局 課程發展處</a:t>
            </a:r>
            <a:r>
              <a:rPr lang="en-US" altLang="zh-TW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/>
            </a:r>
            <a:br>
              <a:rPr lang="en-US" altLang="zh-TW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</a:br>
            <a:r>
              <a:rPr lang="en-US" altLang="zh-TW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								</a:t>
            </a:r>
            <a:r>
              <a:rPr lang="zh-TW" altLang="en-US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藝術教育組</a:t>
            </a:r>
            <a:r>
              <a:rPr lang="en-US" altLang="zh-TW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/>
            </a:r>
            <a:br>
              <a:rPr lang="en-US" altLang="zh-TW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</a:br>
            <a:r>
              <a:rPr lang="en-US" altLang="zh-TW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								2022</a:t>
            </a:r>
            <a:r>
              <a:rPr lang="zh-TW" altLang="en-US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年</a:t>
            </a:r>
            <a:r>
              <a:rPr lang="en-US" altLang="zh-TW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3</a:t>
            </a:r>
            <a:r>
              <a:rPr lang="zh-TW" altLang="en-US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月</a:t>
            </a:r>
            <a:endParaRPr lang="en-US" sz="22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940529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4E5E1-7412-034E-906F-CE867A0D5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444593"/>
            <a:ext cx="10058400" cy="247981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號子的曲調一般比較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短小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具有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固定節奏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而又沉著有力，曲調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反覆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出現。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為了統一步伐，調節呼吸，釋放身體負重壓力，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勞動者常發出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吆喝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呼號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，例如</a:t>
            </a:r>
            <a:r>
              <a:rPr lang="zh-TW" altLang="en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喲、呵、嘿等。</a:t>
            </a:r>
            <a:endParaRPr lang="en-HK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試創作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 – 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小節簡單有起伏而重</a:t>
            </a:r>
            <a:r>
              <a:rPr lang="zh-TW" altLang="en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複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的節奏，配合呼號聲，以供號子和聲的吟唱，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並以五線譜、簡譜或你認為合適的記譜法，記下你的創作。</a:t>
            </a:r>
            <a:endParaRPr lang="en-HK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10</a:t>
            </a:fld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478945" y="534966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活動二　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模仿號子的民歌節奏創作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478945" y="1099036"/>
            <a:ext cx="11124000" cy="0"/>
          </a:xfrm>
          <a:prstGeom prst="line">
            <a:avLst/>
          </a:prstGeom>
          <a:ln w="19050">
            <a:solidFill>
              <a:srgbClr val="B8AB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736600" y="3804919"/>
            <a:ext cx="10713720" cy="2539118"/>
          </a:xfrm>
          <a:prstGeom prst="roundRect">
            <a:avLst>
              <a:gd name="adj" fmla="val 9494"/>
            </a:avLst>
          </a:prstGeom>
          <a:solidFill>
            <a:srgbClr val="F0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1067612" y="4165455"/>
            <a:ext cx="10080388" cy="380683"/>
            <a:chOff x="1067612" y="3990358"/>
            <a:chExt cx="10080388" cy="380683"/>
          </a:xfrm>
        </p:grpSpPr>
        <p:cxnSp>
          <p:nvCxnSpPr>
            <p:cNvPr id="12" name="直線接點 11"/>
            <p:cNvCxnSpPr/>
            <p:nvPr/>
          </p:nvCxnSpPr>
          <p:spPr>
            <a:xfrm>
              <a:off x="1068000" y="3990358"/>
              <a:ext cx="10080000" cy="0"/>
            </a:xfrm>
            <a:prstGeom prst="line">
              <a:avLst/>
            </a:prstGeom>
            <a:ln w="9525">
              <a:solidFill>
                <a:srgbClr val="B8AB8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1068000" y="4086878"/>
              <a:ext cx="10080000" cy="0"/>
            </a:xfrm>
            <a:prstGeom prst="line">
              <a:avLst/>
            </a:prstGeom>
            <a:ln w="9525">
              <a:solidFill>
                <a:srgbClr val="B8AB8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>
              <a:off x="1068000" y="4177683"/>
              <a:ext cx="10080000" cy="0"/>
            </a:xfrm>
            <a:prstGeom prst="line">
              <a:avLst/>
            </a:prstGeom>
            <a:ln w="9525">
              <a:solidFill>
                <a:srgbClr val="B8AB8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1068000" y="4274203"/>
              <a:ext cx="10080000" cy="0"/>
            </a:xfrm>
            <a:prstGeom prst="line">
              <a:avLst/>
            </a:prstGeom>
            <a:ln w="9525">
              <a:solidFill>
                <a:srgbClr val="B8AB8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1067612" y="4371041"/>
              <a:ext cx="10080000" cy="0"/>
            </a:xfrm>
            <a:prstGeom prst="line">
              <a:avLst/>
            </a:prstGeom>
            <a:ln w="9525">
              <a:solidFill>
                <a:srgbClr val="B8AB8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9" name="直線接點 18"/>
          <p:cNvCxnSpPr/>
          <p:nvPr/>
        </p:nvCxnSpPr>
        <p:spPr>
          <a:xfrm>
            <a:off x="1044915" y="5262743"/>
            <a:ext cx="10080000" cy="0"/>
          </a:xfrm>
          <a:prstGeom prst="line">
            <a:avLst/>
          </a:prstGeom>
          <a:ln w="9525">
            <a:solidFill>
              <a:srgbClr val="B8AB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矩形 10"/>
          <p:cNvSpPr/>
          <p:nvPr/>
        </p:nvSpPr>
        <p:spPr>
          <a:xfrm>
            <a:off x="784514" y="1094622"/>
            <a:ext cx="6240924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自我挑戰站</a:t>
            </a:r>
            <a:endParaRPr lang="zh-TW" altLang="en-US" sz="20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Graphic 3" descr="Footprints with solid fill">
            <a:extLst>
              <a:ext uri="{FF2B5EF4-FFF2-40B4-BE49-F238E27FC236}">
                <a16:creationId xmlns:a16="http://schemas.microsoft.com/office/drawing/2014/main" id="{5D901061-C604-AA4D-8E4B-5FAC6E617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8238" y="20598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42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7F078-C9C9-2A42-B733-0AA84B1F9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26920"/>
            <a:ext cx="10866120" cy="2882281"/>
          </a:xfrm>
        </p:spPr>
        <p:txBody>
          <a:bodyPr>
            <a:no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川江船夫號子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漸</a:t>
            </a:r>
            <a:r>
              <a:rPr lang="zh-TW" altLang="en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漸</a:t>
            </a:r>
            <a:r>
              <a:rPr lang="zh-TW" altLang="en-US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消失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？（試從中國的地理，經濟、科技方面探討）</a:t>
            </a:r>
            <a:endParaRPr lang="en-HK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HK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base">
              <a:buNone/>
            </a:pPr>
            <a:endParaRPr lang="en-HK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HK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哪個國</a:t>
            </a:r>
            <a:r>
              <a:rPr lang="zh-TW" altLang="en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的民歌／</a:t>
            </a:r>
            <a:r>
              <a:rPr lang="zh-TW" altLang="en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族音樂也有</a:t>
            </a:r>
            <a:r>
              <a:rPr lang="zh-TW" altLang="en-US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對唱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的歌唱方式？試描</a:t>
            </a:r>
            <a:r>
              <a:rPr lang="zh-TW" altLang="en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它們的相異之處。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base">
              <a:buNone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dirty="0">
              <a:latin typeface="+mj-ea"/>
              <a:ea typeface="+mj-ea"/>
            </a:endParaRPr>
          </a:p>
          <a:p>
            <a:pPr marL="0" indent="0" fontAlgn="base">
              <a:buNone/>
            </a:pPr>
            <a:endParaRPr lang="en-US" dirty="0">
              <a:latin typeface="+mj-ea"/>
              <a:ea typeface="+mj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11</a:t>
            </a:fld>
            <a:endParaRPr lang="en-US"/>
          </a:p>
        </p:txBody>
      </p:sp>
      <p:sp>
        <p:nvSpPr>
          <p:cNvPr id="9" name="矩形 8"/>
          <p:cNvSpPr/>
          <p:nvPr/>
        </p:nvSpPr>
        <p:spPr>
          <a:xfrm>
            <a:off x="478945" y="534966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活動三　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與民歌相關的延伸學習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478945" y="1099036"/>
            <a:ext cx="11124000" cy="0"/>
          </a:xfrm>
          <a:prstGeom prst="line">
            <a:avLst/>
          </a:prstGeom>
          <a:ln w="19050">
            <a:solidFill>
              <a:srgbClr val="B8AB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148194" y="1348561"/>
            <a:ext cx="5877243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22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自我挑戰站</a:t>
            </a:r>
            <a:endParaRPr lang="zh-TW" altLang="en-US" sz="22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1148195" y="3958285"/>
            <a:ext cx="9717666" cy="948930"/>
          </a:xfrm>
          <a:prstGeom prst="roundRect">
            <a:avLst>
              <a:gd name="adj" fmla="val 9521"/>
            </a:avLst>
          </a:prstGeom>
          <a:solidFill>
            <a:srgbClr val="F0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矩形 11"/>
          <p:cNvSpPr/>
          <p:nvPr/>
        </p:nvSpPr>
        <p:spPr>
          <a:xfrm>
            <a:off x="1148195" y="5055612"/>
            <a:ext cx="6138751" cy="42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22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思考點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557F078-C9C9-2A42-B733-0AA84B1F904F}"/>
              </a:ext>
            </a:extLst>
          </p:cNvPr>
          <p:cNvSpPr txBox="1">
            <a:spLocks/>
          </p:cNvSpPr>
          <p:nvPr/>
        </p:nvSpPr>
        <p:spPr>
          <a:xfrm>
            <a:off x="1556875" y="5486433"/>
            <a:ext cx="10937125" cy="1030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反思民歌／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族音樂所帶出的人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修養及其生活態度，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並跟父母、老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師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或朋友分享交流。</a:t>
            </a:r>
          </a:p>
          <a:p>
            <a:pPr marL="342900" indent="-342900" fontAlgn="base">
              <a:buFont typeface="Garamond" pitchFamily="18" charset="0"/>
              <a:buAutoNum type="arabicPeriod"/>
            </a:pPr>
            <a:endParaRPr lang="en-US" sz="3000" dirty="0">
              <a:latin typeface="+mj-ea"/>
              <a:ea typeface="+mj-ea"/>
            </a:endParaRPr>
          </a:p>
          <a:p>
            <a:pPr marL="342900" indent="-342900" fontAlgn="base">
              <a:buFont typeface="Garamond" pitchFamily="18" charset="0"/>
              <a:buAutoNum type="arabicPeriod"/>
            </a:pPr>
            <a:endParaRPr lang="en-US" sz="3000" dirty="0">
              <a:latin typeface="+mj-ea"/>
              <a:ea typeface="+mj-ea"/>
            </a:endParaRPr>
          </a:p>
          <a:p>
            <a:pPr marL="0" indent="0" fontAlgn="base">
              <a:buFont typeface="Garamond" pitchFamily="18" charset="0"/>
              <a:buNone/>
            </a:pPr>
            <a:endParaRPr lang="en-US" sz="3000" dirty="0">
              <a:latin typeface="+mj-ea"/>
              <a:ea typeface="+mj-ea"/>
            </a:endParaRPr>
          </a:p>
        </p:txBody>
      </p:sp>
      <p:sp>
        <p:nvSpPr>
          <p:cNvPr id="14" name="圓角矩形 12">
            <a:extLst>
              <a:ext uri="{FF2B5EF4-FFF2-40B4-BE49-F238E27FC236}">
                <a16:creationId xmlns:a16="http://schemas.microsoft.com/office/drawing/2014/main" id="{357BB179-634E-F24E-A3D7-F5FBE2C85A35}"/>
              </a:ext>
            </a:extLst>
          </p:cNvPr>
          <p:cNvSpPr/>
          <p:nvPr/>
        </p:nvSpPr>
        <p:spPr>
          <a:xfrm>
            <a:off x="1148195" y="2480070"/>
            <a:ext cx="9717666" cy="948930"/>
          </a:xfrm>
          <a:prstGeom prst="roundRect">
            <a:avLst>
              <a:gd name="adj" fmla="val 9521"/>
            </a:avLst>
          </a:prstGeom>
          <a:solidFill>
            <a:srgbClr val="F0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4" name="Graphic 3" descr="Lightbulb and gear with solid fill">
            <a:extLst>
              <a:ext uri="{FF2B5EF4-FFF2-40B4-BE49-F238E27FC236}">
                <a16:creationId xmlns:a16="http://schemas.microsoft.com/office/drawing/2014/main" id="{92CDBD1B-9F22-5841-821F-E9428BBEF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639" y="5207090"/>
            <a:ext cx="914400" cy="914400"/>
          </a:xfrm>
          <a:prstGeom prst="rect">
            <a:avLst/>
          </a:prstGeom>
        </p:spPr>
      </p:pic>
      <p:pic>
        <p:nvPicPr>
          <p:cNvPr id="18" name="Graphic 17" descr="Earth globe: Africa and Europe with solid fill">
            <a:extLst>
              <a:ext uri="{FF2B5EF4-FFF2-40B4-BE49-F238E27FC236}">
                <a16:creationId xmlns:a16="http://schemas.microsoft.com/office/drawing/2014/main" id="{D6DDB380-5D3F-E246-9AFD-A40A9068E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7121" y="3026672"/>
            <a:ext cx="1472270" cy="14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94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D3C96-F492-C646-9E0D-8428BBC9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935" y="778271"/>
            <a:ext cx="10058400" cy="13716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你的生活</a:t>
            </a:r>
            <a:r>
              <a:rPr 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E8E0F1-4600-8445-99A9-94611F2AE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fld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CAFD0184-4230-5641-949E-DE2E46A049DA}"/>
              </a:ext>
            </a:extLst>
          </p:cNvPr>
          <p:cNvSpPr/>
          <p:nvPr/>
        </p:nvSpPr>
        <p:spPr>
          <a:xfrm>
            <a:off x="6712888" y="524239"/>
            <a:ext cx="3142733" cy="1797909"/>
          </a:xfrm>
          <a:prstGeom prst="cloudCallout">
            <a:avLst>
              <a:gd name="adj1" fmla="val -41371"/>
              <a:gd name="adj2" fmla="val 50533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温習時會否有</a:t>
            </a:r>
            <a:r>
              <a:rPr lang="en-US" sz="1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1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900" dirty="0" err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音樂伴隨</a:t>
            </a:r>
            <a:r>
              <a:rPr lang="en-US" sz="1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pic>
        <p:nvPicPr>
          <p:cNvPr id="6" name="Graphic 5" descr="Desk outline">
            <a:extLst>
              <a:ext uri="{FF2B5EF4-FFF2-40B4-BE49-F238E27FC236}">
                <a16:creationId xmlns:a16="http://schemas.microsoft.com/office/drawing/2014/main" id="{410BBD9D-506B-4A45-AB4A-A19BF8CE0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0749" y="778271"/>
            <a:ext cx="2438402" cy="2438402"/>
          </a:xfrm>
          <a:prstGeom prst="rect">
            <a:avLst/>
          </a:prstGeom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D7B4C712-90A0-584F-A2A3-25EF3F53758D}"/>
              </a:ext>
            </a:extLst>
          </p:cNvPr>
          <p:cNvSpPr/>
          <p:nvPr/>
        </p:nvSpPr>
        <p:spPr>
          <a:xfrm>
            <a:off x="655110" y="2608070"/>
            <a:ext cx="3741399" cy="1140797"/>
          </a:xfrm>
          <a:prstGeom prst="cloudCallout">
            <a:avLst>
              <a:gd name="adj1" fmla="val 16355"/>
              <a:gd name="adj2" fmla="val 9033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跑步時會否聽音樂</a:t>
            </a:r>
            <a:r>
              <a:rPr lang="en-US" sz="1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pic>
        <p:nvPicPr>
          <p:cNvPr id="15" name="Picture 14" descr="Person jogging">
            <a:extLst>
              <a:ext uri="{FF2B5EF4-FFF2-40B4-BE49-F238E27FC236}">
                <a16:creationId xmlns:a16="http://schemas.microsoft.com/office/drawing/2014/main" id="{E5F2E353-507B-304C-BD98-1ABFF6BBD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23" y="3980165"/>
            <a:ext cx="2621502" cy="1744474"/>
          </a:xfrm>
          <a:prstGeom prst="rect">
            <a:avLst/>
          </a:prstGeom>
        </p:spPr>
      </p:pic>
      <p:pic>
        <p:nvPicPr>
          <p:cNvPr id="33" name="Picture 32" descr="Person baking Christmas treats">
            <a:extLst>
              <a:ext uri="{FF2B5EF4-FFF2-40B4-BE49-F238E27FC236}">
                <a16:creationId xmlns:a16="http://schemas.microsoft.com/office/drawing/2014/main" id="{F1D9FFD3-E704-3F48-A48A-B3B960B12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714" y="4342744"/>
            <a:ext cx="3016621" cy="1964928"/>
          </a:xfrm>
          <a:prstGeom prst="rect">
            <a:avLst/>
          </a:prstGeom>
        </p:spPr>
      </p:pic>
      <p:sp>
        <p:nvSpPr>
          <p:cNvPr id="34" name="Cloud Callout 33">
            <a:extLst>
              <a:ext uri="{FF2B5EF4-FFF2-40B4-BE49-F238E27FC236}">
                <a16:creationId xmlns:a16="http://schemas.microsoft.com/office/drawing/2014/main" id="{20505837-1580-BC4F-90FC-9926320C15FD}"/>
              </a:ext>
            </a:extLst>
          </p:cNvPr>
          <p:cNvSpPr/>
          <p:nvPr/>
        </p:nvSpPr>
        <p:spPr>
          <a:xfrm>
            <a:off x="8636715" y="2542430"/>
            <a:ext cx="2900176" cy="1437735"/>
          </a:xfrm>
          <a:prstGeom prst="cloudCallout">
            <a:avLst>
              <a:gd name="adj1" fmla="val 30005"/>
              <a:gd name="adj2" fmla="val 72738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會否一邊下廚、</a:t>
            </a:r>
            <a:r>
              <a:rPr lang="en-US" sz="1900" dirty="0" err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一邊哼唱</a:t>
            </a:r>
            <a:r>
              <a:rPr lang="zh-TW" altLang="en-US" sz="1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旋律</a:t>
            </a:r>
            <a:r>
              <a:rPr lang="en-US" sz="19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sz="19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8" name="Graphic 37" descr="Seaweed with solid fill">
            <a:extLst>
              <a:ext uri="{FF2B5EF4-FFF2-40B4-BE49-F238E27FC236}">
                <a16:creationId xmlns:a16="http://schemas.microsoft.com/office/drawing/2014/main" id="{58C7EC12-DE66-8D49-985F-F1237E4D6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0597" y="725459"/>
            <a:ext cx="1288736" cy="1288736"/>
          </a:xfrm>
          <a:prstGeom prst="rect">
            <a:avLst/>
          </a:prstGeom>
        </p:spPr>
      </p:pic>
      <p:pic>
        <p:nvPicPr>
          <p:cNvPr id="8" name="Picture 7" descr="Marching drums">
            <a:extLst>
              <a:ext uri="{FF2B5EF4-FFF2-40B4-BE49-F238E27FC236}">
                <a16:creationId xmlns:a16="http://schemas.microsoft.com/office/drawing/2014/main" id="{CAB3BFE0-4032-3448-BB90-23129D98D7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6612" y="4700357"/>
            <a:ext cx="2626975" cy="1744475"/>
          </a:xfrm>
          <a:prstGeom prst="rect">
            <a:avLst/>
          </a:prstGeom>
        </p:spPr>
      </p:pic>
      <p:sp>
        <p:nvSpPr>
          <p:cNvPr id="13" name="Cloud Callout 12">
            <a:extLst>
              <a:ext uri="{FF2B5EF4-FFF2-40B4-BE49-F238E27FC236}">
                <a16:creationId xmlns:a16="http://schemas.microsoft.com/office/drawing/2014/main" id="{80ED329A-7CCF-5A49-9B24-83C7846CCB27}"/>
              </a:ext>
            </a:extLst>
          </p:cNvPr>
          <p:cNvSpPr/>
          <p:nvPr/>
        </p:nvSpPr>
        <p:spPr>
          <a:xfrm>
            <a:off x="4211180" y="3090345"/>
            <a:ext cx="4055365" cy="1437735"/>
          </a:xfrm>
          <a:prstGeom prst="cloudCallout">
            <a:avLst>
              <a:gd name="adj1" fmla="val 15159"/>
              <a:gd name="adj2" fmla="val 66761"/>
            </a:avLst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在學校步操集會時會否心裏跟著同樣的節奏</a:t>
            </a:r>
            <a:r>
              <a:rPr lang="en-US" sz="1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849587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EDCF-C25F-6B48-B765-D2EC39B27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514" y="642594"/>
            <a:ext cx="10340686" cy="1371600"/>
          </a:xfrm>
        </p:spPr>
        <p:txBody>
          <a:bodyPr/>
          <a:lstStyle/>
          <a:p>
            <a:r>
              <a:rPr lang="en-US" dirty="0" err="1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音樂帶給</a:t>
            </a:r>
            <a:r>
              <a:rPr lang="zh-TW" altLang="en-US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／幫助</a:t>
            </a:r>
            <a:r>
              <a:rPr lang="en-US" dirty="0" err="1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我們</a:t>
            </a:r>
            <a:r>
              <a:rPr lang="en-US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……</a:t>
            </a:r>
            <a:r>
              <a:rPr lang="en-US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endParaRPr 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7DAE6D-3330-A643-BB9A-C6E624E70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3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2F0834-3BA9-0A44-B71A-09F55647CB8F}"/>
              </a:ext>
            </a:extLst>
          </p:cNvPr>
          <p:cNvSpPr/>
          <p:nvPr/>
        </p:nvSpPr>
        <p:spPr>
          <a:xfrm>
            <a:off x="1103376" y="3685567"/>
            <a:ext cx="2231136" cy="2097024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快樂</a:t>
            </a:r>
            <a:endParaRPr lang="en-US" sz="4500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2615D80-99CD-9543-A6F9-329195CFFFB7}"/>
              </a:ext>
            </a:extLst>
          </p:cNvPr>
          <p:cNvSpPr/>
          <p:nvPr/>
        </p:nvSpPr>
        <p:spPr>
          <a:xfrm>
            <a:off x="3523488" y="2014194"/>
            <a:ext cx="2231136" cy="209702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力量</a:t>
            </a:r>
            <a:endParaRPr lang="en-US" sz="4500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AFA68D-B3FC-4C41-9039-9BD08C729C4E}"/>
              </a:ext>
            </a:extLst>
          </p:cNvPr>
          <p:cNvSpPr/>
          <p:nvPr/>
        </p:nvSpPr>
        <p:spPr>
          <a:xfrm>
            <a:off x="6882384" y="1609589"/>
            <a:ext cx="2231136" cy="2097024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減壓</a:t>
            </a:r>
            <a:endParaRPr lang="en-US" sz="4500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9A8F75-F2D4-AB49-A612-19F36C7912D7}"/>
              </a:ext>
            </a:extLst>
          </p:cNvPr>
          <p:cNvSpPr/>
          <p:nvPr/>
        </p:nvSpPr>
        <p:spPr>
          <a:xfrm>
            <a:off x="5608320" y="4118382"/>
            <a:ext cx="2231136" cy="2097024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專注</a:t>
            </a:r>
            <a:endParaRPr lang="en-US" sz="4500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511935-51EC-654C-A9CB-1AC5F219B04E}"/>
              </a:ext>
            </a:extLst>
          </p:cNvPr>
          <p:cNvSpPr/>
          <p:nvPr/>
        </p:nvSpPr>
        <p:spPr>
          <a:xfrm>
            <a:off x="9006840" y="4007587"/>
            <a:ext cx="2231136" cy="209702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動力</a:t>
            </a:r>
            <a:endParaRPr lang="en-US" sz="4500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8187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AFB03-8F91-3A48-BDB4-5FD1F0BE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872" y="960499"/>
            <a:ext cx="9979983" cy="1371600"/>
          </a:xfrm>
        </p:spPr>
        <p:txBody>
          <a:bodyPr>
            <a:noAutofit/>
          </a:bodyPr>
          <a:lstStyle/>
          <a:p>
            <a:r>
              <a:rPr lang="en-US" sz="3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音樂與生活息息相關</a:t>
            </a:r>
            <a:r>
              <a:rPr 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br>
              <a:rPr 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3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來自民間，表達人民心聲的</a:t>
            </a:r>
            <a:r>
              <a:rPr 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5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en-US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E01360-ACEC-5743-B993-9476E865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fld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23DA94-E0C2-154D-B239-6888D7C253AB}"/>
              </a:ext>
            </a:extLst>
          </p:cNvPr>
          <p:cNvSpPr txBox="1">
            <a:spLocks/>
          </p:cNvSpPr>
          <p:nvPr/>
        </p:nvSpPr>
        <p:spPr>
          <a:xfrm>
            <a:off x="2582117" y="2887111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HK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歌</a:t>
            </a:r>
            <a:endParaRPr lang="en-HK" altLang="zh-TW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圖片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9" t="22028" r="26580" b="25072"/>
          <a:stretch/>
        </p:blipFill>
        <p:spPr bwMode="auto">
          <a:xfrm>
            <a:off x="5200073" y="2887111"/>
            <a:ext cx="5285884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16AFB03-8F91-3A48-BDB4-5FD1F0BE5565}"/>
              </a:ext>
            </a:extLst>
          </p:cNvPr>
          <p:cNvSpPr txBox="1">
            <a:spLocks/>
          </p:cNvSpPr>
          <p:nvPr/>
        </p:nvSpPr>
        <p:spPr>
          <a:xfrm>
            <a:off x="352321" y="6122899"/>
            <a:ext cx="9979983" cy="606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z="16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鳴謝香港電台提供照片，請勿轉載或作其他用途。</a:t>
            </a:r>
            <a:endParaRPr lang="zh-TW" altLang="en-US" sz="16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6AFB03-8F91-3A48-BDB4-5FD1F0BE5565}"/>
              </a:ext>
            </a:extLst>
          </p:cNvPr>
          <p:cNvSpPr txBox="1">
            <a:spLocks/>
          </p:cNvSpPr>
          <p:nvPr/>
        </p:nvSpPr>
        <p:spPr>
          <a:xfrm>
            <a:off x="352321" y="5779334"/>
            <a:ext cx="8004695" cy="635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zh-TW" sz="1600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276837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FBD39-B1B1-C843-A4B4-CA97CC522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898" y="2038771"/>
            <a:ext cx="10454487" cy="38159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音樂特色</a:t>
            </a: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歌詞內容與</a:t>
            </a:r>
            <a:r>
              <a:rPr lang="en-US" sz="2000" dirty="0" err="1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勞動</a:t>
            </a: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有直接的關係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音樂節奏</a:t>
            </a:r>
            <a:r>
              <a:rPr lang="en-US" sz="2000" dirty="0" err="1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簡單有力</a:t>
            </a: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，多</a:t>
            </a:r>
            <a:r>
              <a:rPr lang="en-US" sz="2000" dirty="0" err="1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重複</a:t>
            </a:r>
            <a:endParaRPr lang="en-US" sz="200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一人</a:t>
            </a:r>
            <a:r>
              <a:rPr lang="en-US" sz="2000" dirty="0" err="1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領唱</a:t>
            </a: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、眾人應和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兩個或以上的</a:t>
            </a:r>
            <a:r>
              <a:rPr lang="en-US" sz="2000" dirty="0" err="1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聲部</a:t>
            </a:r>
            <a:r>
              <a:rPr lang="en-US" sz="2000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交替或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</a:t>
            </a:r>
            <a:r>
              <a:rPr lang="en-US" sz="2000" dirty="0" err="1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重疊</a:t>
            </a:r>
            <a:endParaRPr lang="en-US" sz="200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2400"/>
              </a:spcBef>
              <a:buNone/>
            </a:pPr>
            <a:endParaRPr lang="en-US" sz="20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振奮</a:t>
            </a: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精神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喚發勞動者的熱情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5</a:t>
            </a:fld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478945" y="384681"/>
            <a:ext cx="4288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中國民歌小教室（一）</a:t>
            </a:r>
            <a:endParaRPr lang="zh-TW" altLang="en-US" sz="3200" b="1" dirty="0"/>
          </a:p>
        </p:txBody>
      </p:sp>
      <p:cxnSp>
        <p:nvCxnSpPr>
          <p:cNvPr id="7" name="直線接點 6"/>
          <p:cNvCxnSpPr/>
          <p:nvPr/>
        </p:nvCxnSpPr>
        <p:spPr>
          <a:xfrm>
            <a:off x="478945" y="1043156"/>
            <a:ext cx="11124000" cy="0"/>
          </a:xfrm>
          <a:prstGeom prst="line">
            <a:avLst/>
          </a:prstGeom>
          <a:ln w="19050">
            <a:solidFill>
              <a:srgbClr val="B8AB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749285" y="1253941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號子</a:t>
            </a:r>
            <a:endParaRPr lang="zh-TW" altLang="en-US" sz="2800" b="1" dirty="0"/>
          </a:p>
        </p:txBody>
      </p:sp>
      <p:sp>
        <p:nvSpPr>
          <p:cNvPr id="10" name="矩形 9"/>
          <p:cNvSpPr/>
          <p:nvPr/>
        </p:nvSpPr>
        <p:spPr>
          <a:xfrm>
            <a:off x="8142612" y="198510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800"/>
              </a:spcBef>
            </a:pPr>
            <a:r>
              <a:rPr lang="zh-TW" altLang="en-US" sz="23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歌曲例子</a:t>
            </a:r>
            <a:endParaRPr lang="en-US" altLang="zh-TW" sz="23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2400"/>
              </a:spcBef>
            </a:pP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en-US" altLang="zh-TW" sz="23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黃河號子</a:t>
            </a: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>
              <a:spcBef>
                <a:spcPts val="1800"/>
              </a:spcBef>
            </a:pP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en-US" altLang="zh-TW" sz="23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川江船夫號子</a:t>
            </a: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>
              <a:spcBef>
                <a:spcPts val="1800"/>
              </a:spcBef>
            </a:pP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en-US" altLang="zh-TW" sz="23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哈腰掛</a:t>
            </a: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>
              <a:spcBef>
                <a:spcPts val="1800"/>
              </a:spcBef>
            </a:pP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en-US" altLang="zh-TW" sz="23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春米號子</a:t>
            </a: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</p:txBody>
      </p:sp>
      <p:pic>
        <p:nvPicPr>
          <p:cNvPr id="9" name="Graphic 3" descr="Tug boat with solid fill">
            <a:extLst>
              <a:ext uri="{FF2B5EF4-FFF2-40B4-BE49-F238E27FC236}">
                <a16:creationId xmlns:a16="http://schemas.microsoft.com/office/drawing/2014/main" id="{EE8E20C4-1CEC-5D43-BA50-1FA7041E6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6302" y="3429000"/>
            <a:ext cx="2013191" cy="201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51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FDD2B-A114-B94D-B891-E348D001E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72" y="2167835"/>
            <a:ext cx="10332291" cy="4276997"/>
          </a:xfrm>
        </p:spPr>
        <p:txBody>
          <a:bodyPr>
            <a:noAutofit/>
          </a:bodyPr>
          <a:lstStyle/>
          <a:p>
            <a:pPr marL="285750" indent="-285750" defTabSz="4572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漢族民間歌曲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來自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四川和重慶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的民歌，稱為「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船漁號子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」。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號工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」領唱，「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船工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幫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腔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的合唱歌唱形式表達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一人領唱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眾人應和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風平浪靜時唱的旋律比較強。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集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勞動時，旋律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高亢嘹亮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，有呼喚、號召的特點。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船漁號子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」在水運、打漁、船務等勞動中使用。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川江船夫闖過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水急灘多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的長江三峽等流域，天氣狀況多變，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457200">
              <a:spcBef>
                <a:spcPts val="1500"/>
              </a:spcBef>
              <a:buNone/>
            </a:pPr>
            <a:r>
              <a:rPr lang="en-HK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船工們要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克服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各樣困難險阻，工作驚心動魄。號子頭根據江河的水性，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457200">
              <a:spcBef>
                <a:spcPts val="1500"/>
              </a:spcBef>
              <a:buNone/>
            </a:pPr>
            <a:r>
              <a:rPr lang="en-HK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編創出一些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不同節奏、音調、或情</a:t>
            </a:r>
            <a:r>
              <a:rPr lang="zh-TW" altLang="en-HK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緒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的號子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6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478945" y="534966"/>
            <a:ext cx="10596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中國民歌小教室（二）樂曲背景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 </a:t>
            </a:r>
            <a:r>
              <a:rPr lang="zh-TW" altLang="en-US" sz="24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國家級非物質文化遺產</a:t>
            </a:r>
            <a:r>
              <a:rPr lang="en-US" altLang="zh-TW" sz="24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《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川江船夫號子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》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478945" y="1099036"/>
            <a:ext cx="11124000" cy="0"/>
          </a:xfrm>
          <a:prstGeom prst="line">
            <a:avLst/>
          </a:prstGeom>
          <a:ln w="19050">
            <a:solidFill>
              <a:srgbClr val="B8AB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77272" y="1507050"/>
            <a:ext cx="7018343" cy="42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zh-TW" sz="22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《</a:t>
            </a:r>
            <a:r>
              <a:rPr lang="zh-TW" altLang="en-US" sz="22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川江船夫號子</a:t>
            </a:r>
            <a:r>
              <a:rPr lang="en-US" altLang="zh-TW" sz="22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》</a:t>
            </a:r>
            <a:r>
              <a:rPr lang="zh-TW" altLang="en-US" sz="22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的特色</a:t>
            </a:r>
            <a:endParaRPr lang="zh-TW" altLang="en-US" sz="22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Graphic 3" descr="Tug boat with solid fill">
            <a:extLst>
              <a:ext uri="{FF2B5EF4-FFF2-40B4-BE49-F238E27FC236}">
                <a16:creationId xmlns:a16="http://schemas.microsoft.com/office/drawing/2014/main" id="{EE8E20C4-1CEC-5D43-BA50-1FA7041E6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3284" y="3429000"/>
            <a:ext cx="2013191" cy="201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50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FDD2B-A114-B94D-B891-E348D001E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98" y="1445885"/>
            <a:ext cx="4701863" cy="4276997"/>
          </a:xfrm>
        </p:spPr>
        <p:txBody>
          <a:bodyPr>
            <a:noAutofit/>
          </a:bodyPr>
          <a:lstStyle/>
          <a:p>
            <a:pPr marL="0" indent="0" defTabSz="457200">
              <a:spcBef>
                <a:spcPts val="1500"/>
              </a:spcBef>
              <a:buNone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平水號子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（選段）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457200">
              <a:spcBef>
                <a:spcPts val="1500"/>
              </a:spcBef>
              <a:buNone/>
            </a:pPr>
            <a:r>
              <a:rPr lang="en-HK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水流平緩時，放鬆心情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457200">
              <a:spcBef>
                <a:spcPts val="1500"/>
              </a:spcBef>
              <a:buNone/>
            </a:pP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1500"/>
              </a:spcBef>
              <a:buFont typeface="Arial" panose="020B0604020202020204" pitchFamily="34" charset="0"/>
              <a:buChar char="•"/>
            </a:pP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7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478945" y="534966"/>
            <a:ext cx="11004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中國民歌小教室（三）樂曲分析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  </a:t>
            </a:r>
            <a:r>
              <a:rPr lang="zh-TW" altLang="en-US" sz="24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國家級非物質文化遺產</a:t>
            </a:r>
            <a:r>
              <a:rPr lang="en-US" altLang="zh-TW" sz="24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《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川江船夫號子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》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478945" y="1099036"/>
            <a:ext cx="11124000" cy="0"/>
          </a:xfrm>
          <a:prstGeom prst="line">
            <a:avLst/>
          </a:prstGeom>
          <a:ln w="19050">
            <a:solidFill>
              <a:srgbClr val="B8AB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CA91F8-55E3-E748-AF71-17D12616D9DF}"/>
              </a:ext>
            </a:extLst>
          </p:cNvPr>
          <p:cNvSpPr txBox="1">
            <a:spLocks/>
          </p:cNvSpPr>
          <p:nvPr/>
        </p:nvSpPr>
        <p:spPr>
          <a:xfrm>
            <a:off x="6289030" y="1481967"/>
            <a:ext cx="3543624" cy="4276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1500"/>
              </a:spcBef>
              <a:buFont typeface="Garamond" pitchFamily="18" charset="0"/>
              <a:buNone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拼命號子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（選段）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457200">
              <a:spcBef>
                <a:spcPts val="1500"/>
              </a:spcBef>
              <a:buFont typeface="Garamond" pitchFamily="18" charset="0"/>
              <a:buNone/>
            </a:pPr>
            <a:r>
              <a:rPr lang="en-HK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在危急的過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灘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勞動</a:t>
            </a:r>
            <a:r>
              <a:rPr lang="zh-TW" altLang="en-HK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歌唱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1500"/>
              </a:spcBef>
              <a:buFont typeface="Arial" panose="020B0604020202020204" pitchFamily="34" charset="0"/>
              <a:buChar char="•"/>
            </a:pP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BE8073-7634-A349-9810-BE72CD820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02" y="2449594"/>
            <a:ext cx="4073272" cy="4149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1B9A2F-EBDA-2540-9196-4C7B52494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123" y="2457033"/>
            <a:ext cx="4635786" cy="4124956"/>
          </a:xfrm>
          <a:prstGeom prst="rect">
            <a:avLst/>
          </a:prstGeom>
        </p:spPr>
      </p:pic>
      <p:pic>
        <p:nvPicPr>
          <p:cNvPr id="16" name="Graphic 15" descr="Music notation with solid fill">
            <a:extLst>
              <a:ext uri="{FF2B5EF4-FFF2-40B4-BE49-F238E27FC236}">
                <a16:creationId xmlns:a16="http://schemas.microsoft.com/office/drawing/2014/main" id="{D180EDC8-F0C7-2F4B-B6B3-75B085E9F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0909" y="5620715"/>
            <a:ext cx="914400" cy="914400"/>
          </a:xfrm>
          <a:prstGeom prst="rect">
            <a:avLst/>
          </a:prstGeom>
        </p:spPr>
      </p:pic>
      <p:pic>
        <p:nvPicPr>
          <p:cNvPr id="18" name="Graphic 17" descr="Music notation with solid fill">
            <a:extLst>
              <a:ext uri="{FF2B5EF4-FFF2-40B4-BE49-F238E27FC236}">
                <a16:creationId xmlns:a16="http://schemas.microsoft.com/office/drawing/2014/main" id="{965B13E9-FF05-1A43-A30A-906CEB097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3897" y="5634005"/>
            <a:ext cx="1148531" cy="114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4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58A84-CE15-2B4D-8429-B250188BB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916914"/>
            <a:ext cx="10058400" cy="856006"/>
          </a:xfrm>
        </p:spPr>
        <p:txBody>
          <a:bodyPr>
            <a:normAutofit/>
          </a:bodyPr>
          <a:lstStyle/>
          <a:p>
            <a:r>
              <a:rPr lang="zh-TW" altLang="en-US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平水號子</a:t>
            </a:r>
            <a:r>
              <a:rPr lang="en-US" altLang="zh-TW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sz="3500" b="1" dirty="0" err="1"/>
              <a:t>歌詞選段</a:t>
            </a:r>
            <a:r>
              <a:rPr lang="en-US" sz="3500" b="1" dirty="0"/>
              <a:t>）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FAA9903-375F-DD4C-8E6E-54A1583FE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041400"/>
            <a:ext cx="5562600" cy="481076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HK" altLang="zh-TW" sz="23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endParaRPr lang="en-HK" altLang="zh-TW" sz="23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0" indent="0" fontAlgn="base" latinLnBrk="1">
              <a:buNone/>
            </a:pP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（領）嗨呀呀嗨嗨，（和）嗨</a:t>
            </a:r>
            <a:r>
              <a:rPr lang="en-US" altLang="zh-TW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嗨</a:t>
            </a:r>
          </a:p>
          <a:p>
            <a:pPr marL="0" indent="0" fontAlgn="base" latinLnBrk="1">
              <a:buNone/>
            </a:pP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（領）嗨呀呀嗨嗨，（和）嗨</a:t>
            </a:r>
            <a:r>
              <a:rPr lang="en-US" altLang="zh-TW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嗨</a:t>
            </a:r>
          </a:p>
          <a:p>
            <a:pPr marL="0" indent="0" fontAlgn="base" latinLnBrk="1">
              <a:buNone/>
            </a:pP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（領）清風吹來涼悠悠，（和）嗨</a:t>
            </a:r>
            <a:r>
              <a:rPr lang="en-US" altLang="zh-TW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嗨</a:t>
            </a:r>
          </a:p>
          <a:p>
            <a:pPr marL="0" indent="0" fontAlgn="base" latinLnBrk="1">
              <a:buNone/>
            </a:pP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（領）連手推船下涪州，（和）嗨</a:t>
            </a:r>
            <a:r>
              <a:rPr lang="en-US" altLang="zh-TW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嗨</a:t>
            </a:r>
          </a:p>
          <a:p>
            <a:pPr marL="0" indent="0" fontAlgn="base" latinLnBrk="1">
              <a:buNone/>
            </a:pP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（領）有錢人在家中坐，（和）嗨</a:t>
            </a:r>
            <a:r>
              <a:rPr lang="en-US" altLang="zh-TW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嗨</a:t>
            </a:r>
          </a:p>
          <a:p>
            <a:pPr marL="0" indent="0" fontAlgn="base" latinLnBrk="1">
              <a:buNone/>
            </a:pP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（領）那知道窮人的憂和愁，（和）嗨</a:t>
            </a:r>
            <a:r>
              <a:rPr lang="en-US" altLang="zh-TW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嗨</a:t>
            </a:r>
          </a:p>
          <a:p>
            <a:pPr marL="0" indent="0" fontAlgn="base" latinLnBrk="1">
              <a:buNone/>
            </a:pP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（領）推船人本是苦中苦，（和）嗨</a:t>
            </a:r>
            <a:r>
              <a:rPr lang="en-US" altLang="zh-TW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嗨</a:t>
            </a:r>
          </a:p>
          <a:p>
            <a:pPr marL="0" indent="0" fontAlgn="base" latinLnBrk="1">
              <a:buNone/>
            </a:pP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（領）風裡雨里走碼頭，（和）嗨</a:t>
            </a:r>
            <a:r>
              <a:rPr lang="en-US" altLang="zh-TW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嗨</a:t>
            </a:r>
            <a:r>
              <a:rPr lang="zh-TW" altLang="en-US" sz="2300" dirty="0"/>
              <a:t/>
            </a:r>
            <a:br>
              <a:rPr lang="zh-TW" altLang="en-US" sz="2300" dirty="0"/>
            </a:br>
            <a:endParaRPr lang="en-HK" altLang="zh-TW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B4F37-9D76-0644-A84D-1F87CC63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8</a:t>
            </a:fld>
            <a:endParaRPr lang="en-US"/>
          </a:p>
        </p:txBody>
      </p:sp>
      <p:pic>
        <p:nvPicPr>
          <p:cNvPr id="14" name="Graphic 13" descr="Music note with solid fill">
            <a:extLst>
              <a:ext uri="{FF2B5EF4-FFF2-40B4-BE49-F238E27FC236}">
                <a16:creationId xmlns:a16="http://schemas.microsoft.com/office/drawing/2014/main" id="{9DB90ECB-518D-094D-8D03-95DED053D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8600" y="985520"/>
            <a:ext cx="787400" cy="787400"/>
          </a:xfrm>
          <a:prstGeom prst="rect">
            <a:avLst/>
          </a:prstGeom>
        </p:spPr>
      </p:pic>
      <p:pic>
        <p:nvPicPr>
          <p:cNvPr id="16" name="Graphic 15" descr="Thought outline">
            <a:extLst>
              <a:ext uri="{FF2B5EF4-FFF2-40B4-BE49-F238E27FC236}">
                <a16:creationId xmlns:a16="http://schemas.microsoft.com/office/drawing/2014/main" id="{7970D4F1-5ECE-C740-9E82-6F597B3EB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1100" y="1496060"/>
            <a:ext cx="4889500" cy="435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CD51C8-9A6E-9140-B6AB-80546777BAE4}"/>
              </a:ext>
            </a:extLst>
          </p:cNvPr>
          <p:cNvSpPr txBox="1"/>
          <p:nvPr/>
        </p:nvSpPr>
        <p:spPr>
          <a:xfrm>
            <a:off x="7188200" y="247650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歌詞怎</a:t>
            </a:r>
            <a:r>
              <a:rPr lang="zh-TW" altLang="en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樣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描繪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船夫</a:t>
            </a:r>
            <a:endParaRPr lang="en-HK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的工作？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4302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15CA9-386E-7244-A231-5611FC6EF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438" y="1771656"/>
            <a:ext cx="10058400" cy="3931920"/>
          </a:xfrm>
        </p:spPr>
        <p:txBody>
          <a:bodyPr>
            <a:normAutofit/>
          </a:bodyPr>
          <a:lstStyle/>
          <a:p>
            <a:pPr marL="0" indent="0" defTabSz="457200">
              <a:spcBef>
                <a:spcPts val="60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在網上搜尋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川江船夫號子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樂譜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／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錄音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，聆聽並嘗試回答下列問題。</a:t>
            </a:r>
            <a:endParaRPr lang="en-HK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歌曲的旋律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怎樣配合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歌詞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HK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試描述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歌唱特色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如何突顯船夫的工作崗位。</a:t>
            </a:r>
            <a:endParaRPr lang="en-HK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試分</a:t>
            </a:r>
            <a:r>
              <a:rPr lang="zh-TW" altLang="en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析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及描</a:t>
            </a:r>
            <a:r>
              <a:rPr lang="zh-TW" altLang="en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述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歌曲的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織體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HK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描述歌</a:t>
            </a:r>
            <a:r>
              <a:rPr lang="zh-TW" altLang="en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曲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中的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節奏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如何改</a:t>
            </a:r>
            <a:r>
              <a:rPr lang="zh-TW" altLang="en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變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以加</a:t>
            </a:r>
            <a:r>
              <a:rPr lang="zh-TW" altLang="en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強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氣氛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HK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9</a:t>
            </a:fld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478945" y="534966"/>
            <a:ext cx="6773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活動一　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</a:t>
            </a:r>
            <a:r>
              <a:rPr lang="zh-TW" altLang="en-HK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及分析樂曲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《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川江船夫號子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》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478945" y="1099036"/>
            <a:ext cx="11124000" cy="0"/>
          </a:xfrm>
          <a:prstGeom prst="line">
            <a:avLst/>
          </a:prstGeom>
          <a:ln w="19050">
            <a:solidFill>
              <a:srgbClr val="B8AB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929438" y="1298970"/>
            <a:ext cx="6096000" cy="3981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自學小教室</a:t>
            </a:r>
            <a:endParaRPr lang="zh-TW" altLang="en-US" sz="20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1050214" y="3828289"/>
            <a:ext cx="10058400" cy="2376977"/>
          </a:xfrm>
          <a:prstGeom prst="roundRect">
            <a:avLst>
              <a:gd name="adj" fmla="val 9494"/>
            </a:avLst>
          </a:prstGeom>
          <a:solidFill>
            <a:srgbClr val="F0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4" name="Graphic 3" descr="Sail Boat (Like Pirate) outline">
            <a:extLst>
              <a:ext uri="{FF2B5EF4-FFF2-40B4-BE49-F238E27FC236}">
                <a16:creationId xmlns:a16="http://schemas.microsoft.com/office/drawing/2014/main" id="{0AC5867F-4E10-764B-851B-873B1CED7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3062" y="4302735"/>
            <a:ext cx="1651686" cy="165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183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{F0A68868-E856-4249-BB57-0E1AE80AD1E6}tf10001067</Template>
  <TotalTime>1911</TotalTime>
  <Words>770</Words>
  <Application>Microsoft Office PowerPoint</Application>
  <PresentationFormat>寬螢幕</PresentationFormat>
  <Paragraphs>101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21" baseType="lpstr">
      <vt:lpstr>Microsoft JhengHei UI</vt:lpstr>
      <vt:lpstr>Microsoft JhengHei</vt:lpstr>
      <vt:lpstr>Microsoft JhengHei</vt:lpstr>
      <vt:lpstr>新細明體</vt:lpstr>
      <vt:lpstr>Arial</vt:lpstr>
      <vt:lpstr>Calibri</vt:lpstr>
      <vt:lpstr>Century Gothic</vt:lpstr>
      <vt:lpstr>Garamond</vt:lpstr>
      <vt:lpstr>Times New Roman</vt:lpstr>
      <vt:lpstr>Savon</vt:lpstr>
      <vt:lpstr>音樂科網上學習資源 第三學習階段（初中）適用</vt:lpstr>
      <vt:lpstr>你的生活 ……</vt:lpstr>
      <vt:lpstr>音樂帶給／幫助我們 …… </vt:lpstr>
      <vt:lpstr>音樂與生活息息相關。  來自民間，表達人民心聲的 ……</vt:lpstr>
      <vt:lpstr>PowerPoint 簡報</vt:lpstr>
      <vt:lpstr>PowerPoint 簡報</vt:lpstr>
      <vt:lpstr>PowerPoint 簡報</vt:lpstr>
      <vt:lpstr>平水號子 （歌詞選段）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Kin-kei LAU</cp:lastModifiedBy>
  <cp:revision>120</cp:revision>
  <dcterms:created xsi:type="dcterms:W3CDTF">2022-03-14T07:09:27Z</dcterms:created>
  <dcterms:modified xsi:type="dcterms:W3CDTF">2022-03-31T04:21:45Z</dcterms:modified>
</cp:coreProperties>
</file>