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2"/>
  </p:notesMasterIdLst>
  <p:sldIdLst>
    <p:sldId id="266" r:id="rId2"/>
    <p:sldId id="267" r:id="rId3"/>
    <p:sldId id="268" r:id="rId4"/>
    <p:sldId id="275" r:id="rId5"/>
    <p:sldId id="278" r:id="rId6"/>
    <p:sldId id="263" r:id="rId7"/>
    <p:sldId id="264" r:id="rId8"/>
    <p:sldId id="276" r:id="rId9"/>
    <p:sldId id="265" r:id="rId10"/>
    <p:sldId id="277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6EB6E"/>
    <a:srgbClr val="765A0D"/>
    <a:srgbClr val="F29F5C"/>
    <a:srgbClr val="72DDDF"/>
    <a:srgbClr val="11494A"/>
    <a:srgbClr val="1D4B1C"/>
    <a:srgbClr val="3DA5AB"/>
    <a:srgbClr val="E61A1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5" d="100"/>
          <a:sy n="75" d="100"/>
        </p:scale>
        <p:origin x="60" y="5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FD42F7-718C-4B98-AAEC-167E6DDD60A7}" type="datetimeFigureOut">
              <a:rPr lang="en-US" smtClean="0"/>
              <a:t>1/6/2022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B2AA4F-B828-4D7C-AFD3-893933DAFCB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Text Placeholder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/>
              <a:t>按一下以編輯母片子標題樣式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1/6/2022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全景圖片 (含輔助字幕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標題與輔助字幕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 (含輔助字幕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zh-TW" altLang="en-US"/>
              <a:t>按一下以編輯母片文字樣式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 panose="020B0604020202020204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 panose="020B0604020202020204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1/6/2022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圖片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1/6/2022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1/6/2022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1/6/2022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1/6/2022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1/6/2022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1/6/2022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1/6/2022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>
            <a:fillRect/>
          </a:stretch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>
            <a:fillRect/>
          </a:stretch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>
            <a:fillRect/>
          </a:stretch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>
            <a:fillRect/>
          </a:stretch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dirty="0"/>
              <a:t>1/6/2022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panose="05040102010807070707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panose="05040102010807070707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panose="05040102010807070707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panose="05040102010807070707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panose="05040102010807070707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571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panose="05040102010807070707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panose="05040102010807070707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panose="05040102010807070707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panose="05040102010807070707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文字方塊 11"/>
          <p:cNvSpPr txBox="1"/>
          <p:nvPr/>
        </p:nvSpPr>
        <p:spPr>
          <a:xfrm>
            <a:off x="1409065" y="2707297"/>
            <a:ext cx="9640912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zh-TW" altLang="en-US" sz="6000" b="1" dirty="0">
                <a:solidFill>
                  <a:srgbClr val="F6EB6E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植物之美</a:t>
            </a:r>
            <a:r>
              <a:rPr lang="zh-TW" altLang="en-US" sz="6000" b="1" dirty="0" smtClean="0">
                <a:solidFill>
                  <a:schemeClr val="bg2">
                    <a:lumMod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sz="6000" b="1" dirty="0" smtClean="0">
                <a:solidFill>
                  <a:srgbClr val="F6EB6E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—</a:t>
            </a:r>
          </a:p>
        </p:txBody>
      </p:sp>
      <p:sp>
        <p:nvSpPr>
          <p:cNvPr id="3" name="矩形 2"/>
          <p:cNvSpPr/>
          <p:nvPr/>
        </p:nvSpPr>
        <p:spPr>
          <a:xfrm>
            <a:off x="1409064" y="1399807"/>
            <a:ext cx="9652002" cy="11387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TW" altLang="en-US" sz="36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視覺藝術科學與教材料</a:t>
            </a:r>
            <a:endParaRPr lang="en-US" altLang="zh-TW" sz="3600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r>
              <a:rPr lang="zh-TW" altLang="en-US" sz="3200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初中適用</a:t>
            </a:r>
          </a:p>
        </p:txBody>
      </p:sp>
      <p:sp>
        <p:nvSpPr>
          <p:cNvPr id="11" name="文字方塊 10"/>
          <p:cNvSpPr txBox="1"/>
          <p:nvPr/>
        </p:nvSpPr>
        <p:spPr>
          <a:xfrm>
            <a:off x="311785" y="198240"/>
            <a:ext cx="374003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TW" altLang="en-US" sz="20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教育局 課程發展處 藝術教育</a:t>
            </a:r>
            <a:r>
              <a:rPr lang="zh-TW" altLang="en-US" sz="2000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組</a:t>
            </a:r>
          </a:p>
        </p:txBody>
      </p:sp>
      <p:sp>
        <p:nvSpPr>
          <p:cNvPr id="14" name="文字方塊 13"/>
          <p:cNvSpPr txBox="1"/>
          <p:nvPr/>
        </p:nvSpPr>
        <p:spPr>
          <a:xfrm>
            <a:off x="1409065" y="5140189"/>
            <a:ext cx="9640912" cy="4603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HK" sz="2400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202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2</a:t>
            </a:r>
            <a:r>
              <a:rPr lang="zh-TW" altLang="en-US" sz="2400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年</a:t>
            </a:r>
            <a:r>
              <a:rPr lang="en-US" altLang="zh-TW" sz="2400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</a:t>
            </a:r>
            <a:r>
              <a:rPr lang="zh-TW" altLang="en-US" sz="2400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月</a:t>
            </a:r>
            <a:endParaRPr lang="zh-TW" altLang="en-US" sz="2400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1409064" y="3723243"/>
            <a:ext cx="9652001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TW" altLang="en-US" sz="6000" b="1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藝術與科學</a:t>
            </a:r>
            <a:r>
              <a:rPr lang="zh-TW" altLang="en-US" sz="6000" b="1" dirty="0">
                <a:solidFill>
                  <a:schemeClr val="accent3">
                    <a:lumMod val="60000"/>
                    <a:lumOff val="4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的邂逅</a:t>
            </a:r>
          </a:p>
        </p:txBody>
      </p:sp>
      <p:sp>
        <p:nvSpPr>
          <p:cNvPr id="7" name="文字方塊 6">
            <a:extLst>
              <a:ext uri="{FF2B5EF4-FFF2-40B4-BE49-F238E27FC236}">
                <a16:creationId xmlns:a16="http://schemas.microsoft.com/office/drawing/2014/main" id="{115C312B-3B69-4637-9980-4F9533E8FD55}"/>
              </a:ext>
            </a:extLst>
          </p:cNvPr>
          <p:cNvSpPr txBox="1"/>
          <p:nvPr/>
        </p:nvSpPr>
        <p:spPr>
          <a:xfrm>
            <a:off x="7448566" y="153996"/>
            <a:ext cx="2844552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US" altLang="zh-HK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www.edb.gov.hk/arts</a:t>
            </a:r>
            <a:endParaRPr lang="en-US" altLang="zh-TW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標題 1"/>
          <p:cNvSpPr>
            <a:spLocks noGrp="1"/>
          </p:cNvSpPr>
          <p:nvPr>
            <p:ph type="title"/>
          </p:nvPr>
        </p:nvSpPr>
        <p:spPr>
          <a:xfrm>
            <a:off x="682071" y="831263"/>
            <a:ext cx="9404723" cy="1400530"/>
          </a:xfrm>
        </p:spPr>
        <p:txBody>
          <a:bodyPr>
            <a:normAutofit/>
          </a:bodyPr>
          <a:lstStyle/>
          <a:p>
            <a:r>
              <a:rPr lang="zh-HK" altLang="en-US" sz="3600" b="1" dirty="0" smtClean="0">
                <a:solidFill>
                  <a:srgbClr val="F6EB6E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延伸學習</a:t>
            </a:r>
          </a:p>
        </p:txBody>
      </p:sp>
      <p:sp>
        <p:nvSpPr>
          <p:cNvPr id="8" name="內容版面配置區 2"/>
          <p:cNvSpPr>
            <a:spLocks noGrp="1"/>
          </p:cNvSpPr>
          <p:nvPr>
            <p:ph sz="half" idx="1"/>
          </p:nvPr>
        </p:nvSpPr>
        <p:spPr>
          <a:xfrm>
            <a:off x="682071" y="1803876"/>
            <a:ext cx="3339465" cy="4196080"/>
          </a:xfrm>
        </p:spPr>
        <p:txBody>
          <a:bodyPr>
            <a:noAutofit/>
          </a:bodyPr>
          <a:lstStyle/>
          <a:p>
            <a:pPr marL="0" indent="0">
              <a:lnSpc>
                <a:spcPct val="120000"/>
              </a:lnSpc>
              <a:buFont typeface="Arial" panose="020B0604020202020204" pitchFamily="34" charset="0"/>
              <a:buNone/>
            </a:pPr>
            <a:r>
              <a:rPr sz="2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比較Franz Bauer和</a:t>
            </a:r>
            <a:r>
              <a:rPr lang="zh-TW" sz="2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　</a:t>
            </a:r>
            <a:r>
              <a:rPr sz="2600" dirty="0" err="1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五代黃筌作品的異同</a:t>
            </a:r>
            <a:r>
              <a:rPr lang="zh-TW" sz="2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（</a:t>
            </a:r>
            <a:r>
              <a:rPr lang="zh-TW" altLang="en-US" sz="2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例如</a:t>
            </a:r>
            <a:r>
              <a:rPr sz="2600" dirty="0" err="1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創作意圖</a:t>
            </a:r>
            <a:r>
              <a:rPr sz="2600" dirty="0" err="1">
                <a:latin typeface="微軟正黑體" panose="020B0604030504040204" pitchFamily="34" charset="-120"/>
                <a:ea typeface="微軟正黑體" panose="020B0604030504040204" pitchFamily="34" charset="-120"/>
              </a:rPr>
              <a:t>、線條、造形、留白</a:t>
            </a:r>
            <a:r>
              <a:rPr sz="2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、</a:t>
            </a:r>
            <a:r>
              <a:rPr lang="zh-TW" altLang="en-US" sz="2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構圖</a:t>
            </a:r>
            <a:r>
              <a:rPr sz="2600" dirty="0" err="1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和表達手法</a:t>
            </a:r>
            <a:r>
              <a:rPr lang="zh-TW" sz="2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）</a:t>
            </a:r>
            <a:r>
              <a:rPr sz="2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</a:t>
            </a:r>
            <a:r>
              <a:rPr sz="2600" dirty="0" err="1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詮釋作</a:t>
            </a:r>
            <a:r>
              <a:rPr lang="zh-TW" altLang="en-US" sz="2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品</a:t>
            </a:r>
            <a:r>
              <a:rPr sz="2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</a:t>
            </a:r>
            <a:r>
              <a:rPr sz="2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理解其對藝術發展和科學的重要性。</a:t>
            </a:r>
          </a:p>
          <a:p>
            <a:pPr>
              <a:lnSpc>
                <a:spcPct val="120000"/>
              </a:lnSpc>
              <a:buFont typeface="Arial" panose="020B0604020202020204" pitchFamily="34" charset="0"/>
              <a:buChar char="•"/>
            </a:pPr>
            <a:endParaRPr lang="zh-TW" sz="2600" dirty="0" smtClean="0">
              <a:solidFill>
                <a:schemeClr val="tx1">
                  <a:lumMod val="50000"/>
                  <a:lumOff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1" name="Text Box 20"/>
          <p:cNvSpPr txBox="1"/>
          <p:nvPr/>
        </p:nvSpPr>
        <p:spPr>
          <a:xfrm>
            <a:off x="7735321" y="5189071"/>
            <a:ext cx="2868113" cy="46166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0"/>
            <a:r>
              <a:rPr lang="zh-TW" altLang="en-US" sz="2400" b="0" dirty="0" smtClean="0">
                <a:ea typeface="SimSun" panose="02010600030101010101" pitchFamily="2" charset="-122"/>
              </a:rPr>
              <a:t>對照圖片</a:t>
            </a:r>
            <a:r>
              <a:rPr lang="zh-TW" altLang="en-US" sz="2400" kern="0" dirty="0">
                <a:latin typeface="新細明體" panose="02020500000000000000" pitchFamily="18" charset="-120"/>
                <a:cs typeface="Times New Roman" panose="02020603050405020304" pitchFamily="18" charset="0"/>
              </a:rPr>
              <a:t>：</a:t>
            </a:r>
            <a:r>
              <a:rPr lang="zh-CN" sz="2400" b="0" dirty="0" smtClean="0">
                <a:ea typeface="SimSun" panose="02010600030101010101" pitchFamily="2" charset="-122"/>
              </a:rPr>
              <a:t>蘋果</a:t>
            </a:r>
            <a:r>
              <a:rPr lang="zh-CN" sz="2400" b="0" dirty="0">
                <a:ea typeface="SimSun" panose="02010600030101010101" pitchFamily="2" charset="-122"/>
              </a:rPr>
              <a:t>樹</a:t>
            </a:r>
          </a:p>
        </p:txBody>
      </p:sp>
      <p:sp>
        <p:nvSpPr>
          <p:cNvPr id="22" name="Text Box 21"/>
          <p:cNvSpPr txBox="1"/>
          <p:nvPr/>
        </p:nvSpPr>
        <p:spPr>
          <a:xfrm>
            <a:off x="7735321" y="3163252"/>
            <a:ext cx="2833726" cy="1200329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0"/>
            <a:r>
              <a:rPr lang="zh-CN" b="0" dirty="0">
                <a:latin typeface="Times New Roman" panose="02020603050405020304" pitchFamily="18" charset="0"/>
                <a:ea typeface="新細明體" panose="02020500000000000000" pitchFamily="18" charset="-120"/>
              </a:rPr>
              <a:t>黃筌</a:t>
            </a:r>
            <a:r>
              <a:rPr lang="zh-CN" b="0" dirty="0">
                <a:latin typeface="Calibri" panose="020F0502020204030204" pitchFamily="34" charset="0"/>
                <a:ea typeface="新細明體" panose="02020500000000000000" pitchFamily="18" charset="-120"/>
              </a:rPr>
              <a:t>《蘋婆山鳥圖</a:t>
            </a:r>
            <a:r>
              <a:rPr lang="zh-CN" b="0" dirty="0" smtClean="0">
                <a:latin typeface="Calibri" panose="020F0502020204030204" pitchFamily="34" charset="0"/>
                <a:ea typeface="新細明體" panose="02020500000000000000" pitchFamily="18" charset="-120"/>
              </a:rPr>
              <a:t>》</a:t>
            </a:r>
            <a:endParaRPr lang="en-US" altLang="zh-CN" b="0" dirty="0" smtClean="0">
              <a:latin typeface="Calibri" panose="020F0502020204030204" pitchFamily="34" charset="0"/>
              <a:ea typeface="新細明體" panose="02020500000000000000" pitchFamily="18" charset="-120"/>
            </a:endParaRPr>
          </a:p>
          <a:p>
            <a:pPr indent="0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min.news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zh-hk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/culture/cdd65003b576603d83389f63f6d6ed3d.html)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文字方塊 9"/>
          <p:cNvSpPr txBox="1"/>
          <p:nvPr/>
        </p:nvSpPr>
        <p:spPr>
          <a:xfrm>
            <a:off x="4572622" y="5168959"/>
            <a:ext cx="2689198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eaLnBrk="0" fontAlgn="base" hangingPunct="0">
              <a:lnSpc>
                <a:spcPct val="100000"/>
              </a:lnSpc>
              <a:spcBef>
                <a:spcPts val="335"/>
              </a:spcBef>
              <a:spcAft>
                <a:spcPts val="0"/>
              </a:spcAft>
            </a:pPr>
            <a:r>
              <a:rPr lang="zh-TW" altLang="en-US" sz="2400" kern="0" dirty="0" smtClean="0">
                <a:effectLst/>
                <a:latin typeface="新細明體" panose="02020500000000000000" pitchFamily="18" charset="-120"/>
                <a:ea typeface="新細明體" panose="02020500000000000000" pitchFamily="18" charset="-120"/>
                <a:cs typeface="Times New Roman" panose="02020603050405020304" pitchFamily="18" charset="0"/>
              </a:rPr>
              <a:t>對照圖片：杓</a:t>
            </a:r>
            <a:r>
              <a:rPr lang="zh-TW" altLang="en-US" sz="2400" kern="0" dirty="0">
                <a:effectLst/>
                <a:latin typeface="新細明體" panose="02020500000000000000" pitchFamily="18" charset="-120"/>
                <a:ea typeface="新細明體" panose="02020500000000000000" pitchFamily="18" charset="-120"/>
                <a:cs typeface="Times New Roman" panose="02020603050405020304" pitchFamily="18" charset="0"/>
              </a:rPr>
              <a:t>蘭</a:t>
            </a:r>
            <a:r>
              <a:rPr lang="zh-TW" altLang="en-US" sz="2400" kern="0" dirty="0" smtClean="0">
                <a:effectLst/>
                <a:latin typeface="新細明體" panose="02020500000000000000" pitchFamily="18" charset="-120"/>
                <a:ea typeface="新細明體" panose="02020500000000000000" pitchFamily="18" charset="-120"/>
                <a:cs typeface="Times New Roman" panose="02020603050405020304" pitchFamily="18" charset="0"/>
              </a:rPr>
              <a:t>，又</a:t>
            </a:r>
            <a:r>
              <a:rPr lang="zh-TW" altLang="en-US" sz="2400" kern="0" dirty="0">
                <a:effectLst/>
                <a:latin typeface="新細明體" panose="02020500000000000000" pitchFamily="18" charset="-120"/>
                <a:ea typeface="新細明體" panose="02020500000000000000" pitchFamily="18" charset="-120"/>
                <a:cs typeface="Times New Roman" panose="02020603050405020304" pitchFamily="18" charset="0"/>
              </a:rPr>
              <a:t>稱</a:t>
            </a:r>
            <a:r>
              <a:rPr lang="zh-TW" altLang="en-US" sz="2400" kern="100" dirty="0">
                <a:effectLst/>
                <a:latin typeface="新細明體" panose="02020500000000000000" pitchFamily="18" charset="-120"/>
                <a:ea typeface="新細明體" panose="02020500000000000000" pitchFamily="18" charset="-120"/>
                <a:cs typeface="Times New Roman" panose="02020603050405020304" pitchFamily="18" charset="0"/>
              </a:rPr>
              <a:t>拖鞋蘭</a:t>
            </a:r>
            <a:endParaRPr lang="zh-TW" altLang="en-US" sz="24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</p:txBody>
      </p:sp>
      <p:sp>
        <p:nvSpPr>
          <p:cNvPr id="13" name="文字方塊 6"/>
          <p:cNvSpPr txBox="1"/>
          <p:nvPr/>
        </p:nvSpPr>
        <p:spPr>
          <a:xfrm>
            <a:off x="4512358" y="3224808"/>
            <a:ext cx="2749462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eaLnBrk="0" fontAlgn="base" hangingPunct="0">
              <a:lnSpc>
                <a:spcPts val="1200"/>
              </a:lnSpc>
              <a:spcBef>
                <a:spcPts val="335"/>
              </a:spcBef>
              <a:spcAft>
                <a:spcPts val="0"/>
              </a:spcAft>
            </a:pPr>
            <a:r>
              <a:rPr lang="en-US" altLang="zh-HK" sz="1800" kern="0" dirty="0">
                <a:effectLst/>
                <a:latin typeface="新細明體" panose="02020500000000000000" pitchFamily="18" charset="-120"/>
                <a:ea typeface="新細明體" panose="02020500000000000000" pitchFamily="18" charset="-120"/>
                <a:cs typeface="Times New Roman" panose="02020603050405020304" pitchFamily="18" charset="0"/>
              </a:rPr>
              <a:t>Cypripedium calceolus, </a:t>
            </a:r>
            <a:endParaRPr lang="en-US" altLang="zh-HK" sz="2000" dirty="0">
              <a:effectLst/>
              <a:latin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altLang="zh-HK" sz="1800" kern="100" dirty="0">
                <a:effectLst/>
                <a:latin typeface="新細明體" panose="02020500000000000000" pitchFamily="18" charset="-120"/>
                <a:ea typeface="新細明體" panose="02020500000000000000" pitchFamily="18" charset="-120"/>
                <a:cs typeface="Times New Roman" panose="02020603050405020304" pitchFamily="18" charset="0"/>
              </a:rPr>
              <a:t>by </a:t>
            </a:r>
            <a:r>
              <a:rPr lang="en-US" altLang="zh-HK" sz="1800" kern="100" dirty="0" err="1">
                <a:effectLst/>
                <a:latin typeface="新細明體" panose="02020500000000000000" pitchFamily="18" charset="-120"/>
                <a:ea typeface="新細明體" panose="02020500000000000000" pitchFamily="18" charset="-120"/>
                <a:cs typeface="Times New Roman" panose="02020603050405020304" pitchFamily="18" charset="0"/>
              </a:rPr>
              <a:t>Franics</a:t>
            </a:r>
            <a:r>
              <a:rPr lang="en-US" altLang="zh-HK" sz="1800" kern="100" dirty="0">
                <a:effectLst/>
                <a:latin typeface="新細明體" panose="02020500000000000000" pitchFamily="18" charset="-120"/>
                <a:ea typeface="新細明體" panose="02020500000000000000" pitchFamily="18" charset="-120"/>
                <a:cs typeface="Times New Roman" panose="02020603050405020304" pitchFamily="18" charset="0"/>
              </a:rPr>
              <a:t> </a:t>
            </a:r>
            <a:r>
              <a:rPr lang="en-US" altLang="zh-HK" sz="1800" kern="100" dirty="0" smtClean="0">
                <a:effectLst/>
                <a:latin typeface="新細明體" panose="02020500000000000000" pitchFamily="18" charset="-120"/>
                <a:ea typeface="新細明體" panose="02020500000000000000" pitchFamily="18" charset="-120"/>
                <a:cs typeface="Times New Roman" panose="02020603050405020304" pitchFamily="18" charset="0"/>
              </a:rPr>
              <a:t>Bauer</a:t>
            </a:r>
          </a:p>
          <a:p>
            <a:r>
              <a:rPr lang="en-US" altLang="zh-TW" kern="100" dirty="0" smtClean="0">
                <a:latin typeface="新細明體" panose="02020500000000000000" pitchFamily="18" charset="-120"/>
                <a:cs typeface="Times New Roman" panose="02020603050405020304" pitchFamily="18" charset="0"/>
              </a:rPr>
              <a:t>(www.botanicalartandartists.com/about-franz-bauer.html</a:t>
            </a:r>
            <a:r>
              <a:rPr lang="en-US" altLang="zh-TW" kern="100" dirty="0" smtClean="0">
                <a:latin typeface="新細明體" panose="02020500000000000000" pitchFamily="18" charset="-120"/>
                <a:cs typeface="Times New Roman" panose="02020603050405020304" pitchFamily="18" charset="0"/>
              </a:rPr>
              <a:t>)</a:t>
            </a:r>
            <a:endParaRPr lang="en-US" altLang="zh-HK" sz="20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</p:txBody>
      </p:sp>
      <p:pic>
        <p:nvPicPr>
          <p:cNvPr id="14" name="圖片 1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55309" y="1618042"/>
            <a:ext cx="1377696" cy="1341120"/>
          </a:xfrm>
          <a:prstGeom prst="rect">
            <a:avLst/>
          </a:prstGeom>
        </p:spPr>
      </p:pic>
      <p:pic>
        <p:nvPicPr>
          <p:cNvPr id="3" name="圖片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25326" y="1633723"/>
            <a:ext cx="1341120" cy="1341120"/>
          </a:xfrm>
          <a:prstGeom prst="rect">
            <a:avLst/>
          </a:prstGeom>
        </p:spPr>
      </p:pic>
      <p:sp>
        <p:nvSpPr>
          <p:cNvPr id="10" name="文字方塊 9"/>
          <p:cNvSpPr txBox="1"/>
          <p:nvPr/>
        </p:nvSpPr>
        <p:spPr>
          <a:xfrm>
            <a:off x="311785" y="109752"/>
            <a:ext cx="374003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TW" altLang="en-US" sz="20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教育局 課程發展處 藝術教育</a:t>
            </a:r>
            <a:r>
              <a:rPr lang="zh-TW" altLang="en-US" sz="2000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組</a:t>
            </a:r>
          </a:p>
        </p:txBody>
      </p:sp>
      <p:sp>
        <p:nvSpPr>
          <p:cNvPr id="11" name="文字方塊 10">
            <a:extLst>
              <a:ext uri="{FF2B5EF4-FFF2-40B4-BE49-F238E27FC236}">
                <a16:creationId xmlns:a16="http://schemas.microsoft.com/office/drawing/2014/main" id="{115C312B-3B69-4637-9980-4F9533E8FD55}"/>
              </a:ext>
            </a:extLst>
          </p:cNvPr>
          <p:cNvSpPr txBox="1"/>
          <p:nvPr/>
        </p:nvSpPr>
        <p:spPr>
          <a:xfrm>
            <a:off x="7499876" y="73429"/>
            <a:ext cx="2844552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US" altLang="zh-HK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www.edb.gov.hk/arts</a:t>
            </a:r>
            <a:endParaRPr lang="en-US" altLang="zh-TW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2" name="日期版面配置區 4"/>
          <p:cNvSpPr>
            <a:spLocks noGrp="1"/>
          </p:cNvSpPr>
          <p:nvPr>
            <p:ph type="dt" sz="half" idx="10"/>
          </p:nvPr>
        </p:nvSpPr>
        <p:spPr>
          <a:xfrm>
            <a:off x="1031240" y="6483807"/>
            <a:ext cx="2743200" cy="350172"/>
          </a:xfrm>
        </p:spPr>
        <p:txBody>
          <a:bodyPr/>
          <a:lstStyle/>
          <a:p>
            <a:pPr defTabSz="914400">
              <a:tabLst>
                <a:tab pos="537210" algn="l"/>
              </a:tabLst>
            </a:pP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初中</a:t>
            </a:r>
            <a:r>
              <a:rPr lang="zh-HK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 </a:t>
            </a:r>
            <a:r>
              <a:rPr lang="zh-HK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視覺藝術科學與教材料</a:t>
            </a:r>
          </a:p>
        </p:txBody>
      </p:sp>
      <p:sp>
        <p:nvSpPr>
          <p:cNvPr id="15" name="頁尾版面配置區 5"/>
          <p:cNvSpPr>
            <a:spLocks noGrp="1"/>
          </p:cNvSpPr>
          <p:nvPr>
            <p:ph type="ftr" sz="quarter" idx="11"/>
          </p:nvPr>
        </p:nvSpPr>
        <p:spPr>
          <a:xfrm>
            <a:off x="7261820" y="6376775"/>
            <a:ext cx="4114800" cy="365125"/>
          </a:xfrm>
        </p:spPr>
        <p:txBody>
          <a:bodyPr/>
          <a:lstStyle/>
          <a:p>
            <a:pPr algn="ctr" defTabSz="914400">
              <a:buClrTx/>
              <a:buSzTx/>
              <a:buFontTx/>
              <a:tabLst>
                <a:tab pos="537210" algn="l"/>
              </a:tabLst>
            </a:pP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植物之美 </a:t>
            </a: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—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藝術與科學的邂逅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2361889" y="482723"/>
            <a:ext cx="7128340" cy="1472953"/>
          </a:xfrm>
        </p:spPr>
        <p:txBody>
          <a:bodyPr/>
          <a:lstStyle/>
          <a:p>
            <a:r>
              <a:rPr lang="zh-HK" altLang="en-US" sz="1800" kern="1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/>
            </a:r>
            <a:br>
              <a:rPr lang="zh-HK" altLang="en-US" sz="1800" kern="1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</a:br>
            <a:endParaRPr lang="zh-HK" altLang="en-US" dirty="0"/>
          </a:p>
        </p:txBody>
      </p:sp>
      <p:sp>
        <p:nvSpPr>
          <p:cNvPr id="16" name="文字方塊 15"/>
          <p:cNvSpPr txBox="1"/>
          <p:nvPr/>
        </p:nvSpPr>
        <p:spPr>
          <a:xfrm>
            <a:off x="960755" y="2790825"/>
            <a:ext cx="10418445" cy="16466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053590" indent="-2053590"/>
            <a:r>
              <a:rPr lang="zh-TW" sz="3200" kern="100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主題信息</a:t>
            </a:r>
            <a:r>
              <a:rPr lang="zh-TW" sz="3200" kern="100" dirty="0" smtClean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：</a:t>
            </a:r>
            <a:r>
              <a:rPr sz="3200" kern="100" dirty="0" err="1" smtClean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鼓勵學生欣賞植物之美</a:t>
            </a:r>
            <a:r>
              <a:rPr sz="3200" kern="100" dirty="0" smtClean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，</a:t>
            </a:r>
            <a:r>
              <a:rPr lang="zh-TW" altLang="en-US" sz="3200" kern="100" dirty="0" smtClean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並通過藝術表達對</a:t>
            </a:r>
            <a:r>
              <a:rPr sz="3200" kern="100" dirty="0" err="1" smtClean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自然</a:t>
            </a:r>
            <a:r>
              <a:rPr lang="zh-TW" altLang="en-US" sz="3200" kern="100" dirty="0" smtClean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界</a:t>
            </a:r>
            <a:r>
              <a:rPr sz="3200" kern="100" dirty="0" err="1" smtClean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一草一木</a:t>
            </a:r>
            <a:r>
              <a:rPr lang="zh-TW" altLang="en-US" sz="3200" kern="100" dirty="0" smtClean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的愛惜和感情</a:t>
            </a:r>
            <a:r>
              <a:rPr sz="3200" kern="100" dirty="0" smtClean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。</a:t>
            </a:r>
            <a:endParaRPr sz="3200" kern="100" dirty="0">
              <a:effectLst/>
              <a:latin typeface="微軟正黑體" panose="020B0604030504040204" pitchFamily="34" charset="-120"/>
              <a:ea typeface="微軟正黑體" panose="020B0604030504040204" pitchFamily="34" charset="-120"/>
              <a:cs typeface="Arial" panose="020B0604020202020204" pitchFamily="34" charset="0"/>
            </a:endParaRPr>
          </a:p>
          <a:p>
            <a:pPr marL="2053590" indent="-2053590">
              <a:spcBef>
                <a:spcPts val="600"/>
              </a:spcBef>
            </a:pPr>
            <a:r>
              <a:rPr lang="zh-TW" sz="3200" kern="100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跨學科元素：</a:t>
            </a:r>
            <a:r>
              <a:rPr lang="zh-TW" sz="3200" kern="100" dirty="0" smtClean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科學</a:t>
            </a:r>
            <a:r>
              <a:rPr lang="zh-TW" altLang="en-US" sz="3200" kern="100" dirty="0" smtClean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教育學習領域</a:t>
            </a:r>
            <a:r>
              <a:rPr lang="zh-TW" sz="3200" kern="100" dirty="0" smtClean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 </a:t>
            </a:r>
            <a:r>
              <a:rPr lang="en-US" altLang="zh-TW" sz="3200" kern="100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- </a:t>
            </a:r>
            <a:r>
              <a:rPr lang="zh-TW" sz="3200" kern="100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植物</a:t>
            </a:r>
          </a:p>
        </p:txBody>
      </p:sp>
      <p:sp>
        <p:nvSpPr>
          <p:cNvPr id="4" name="Rectangle 3"/>
          <p:cNvSpPr/>
          <p:nvPr/>
        </p:nvSpPr>
        <p:spPr>
          <a:xfrm>
            <a:off x="-24765" y="1268730"/>
            <a:ext cx="12241530" cy="1183640"/>
          </a:xfrm>
          <a:prstGeom prst="rect">
            <a:avLst/>
          </a:prstGeom>
          <a:solidFill>
            <a:srgbClr val="3DA5A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en-US" altLang="zh-TW" sz="4000" b="1" dirty="0">
                <a:solidFill>
                  <a:srgbClr val="F6EB6E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+mn-ea"/>
              </a:rPr>
              <a:t>       </a:t>
            </a:r>
            <a:r>
              <a:rPr lang="zh-TW" altLang="en-US" sz="4000" b="1" dirty="0">
                <a:solidFill>
                  <a:srgbClr val="F6EB6E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+mn-ea"/>
              </a:rPr>
              <a:t>植物之美</a:t>
            </a:r>
            <a:r>
              <a:rPr lang="zh-TW" altLang="en-US" sz="4000" b="1" dirty="0" smtClean="0">
                <a:solidFill>
                  <a:schemeClr val="bg2">
                    <a:lumMod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+mn-ea"/>
              </a:rPr>
              <a:t> </a:t>
            </a:r>
            <a:r>
              <a:rPr lang="en-US" altLang="zh-TW" sz="4000" b="1" dirty="0" smtClean="0">
                <a:solidFill>
                  <a:srgbClr val="F6EB6E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+mn-ea"/>
              </a:rPr>
              <a:t>— </a:t>
            </a:r>
            <a:r>
              <a:rPr lang="zh-TW" altLang="en-US" sz="4000" b="1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+mn-ea"/>
              </a:rPr>
              <a:t>藝術與科學</a:t>
            </a:r>
            <a:r>
              <a:rPr lang="zh-TW" altLang="en-US" sz="4000" b="1" dirty="0">
                <a:solidFill>
                  <a:schemeClr val="accent3">
                    <a:lumMod val="60000"/>
                    <a:lumOff val="4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+mn-ea"/>
              </a:rPr>
              <a:t>的邂逅</a:t>
            </a:r>
            <a:endParaRPr lang="en-US" sz="4000" dirty="0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>
          <a:xfrm>
            <a:off x="509372" y="6507623"/>
            <a:ext cx="2743200" cy="350172"/>
          </a:xfrm>
        </p:spPr>
        <p:txBody>
          <a:bodyPr/>
          <a:lstStyle/>
          <a:p>
            <a:pPr defTabSz="914400">
              <a:tabLst>
                <a:tab pos="537210" algn="l"/>
              </a:tabLst>
            </a:pP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初中</a:t>
            </a:r>
            <a:r>
              <a:rPr lang="zh-HK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 </a:t>
            </a:r>
            <a:r>
              <a:rPr lang="zh-HK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視覺藝術科學與教材料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>
          <a:xfrm>
            <a:off x="7831332" y="6413548"/>
            <a:ext cx="4114800" cy="365125"/>
          </a:xfrm>
        </p:spPr>
        <p:txBody>
          <a:bodyPr/>
          <a:lstStyle/>
          <a:p>
            <a:pPr algn="ctr" defTabSz="914400">
              <a:buClrTx/>
              <a:buSzTx/>
              <a:buFontTx/>
              <a:tabLst>
                <a:tab pos="537210" algn="l"/>
              </a:tabLst>
            </a:pP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植物之美 </a:t>
            </a: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—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藝術與科學的邂逅</a:t>
            </a:r>
          </a:p>
        </p:txBody>
      </p:sp>
      <p:sp>
        <p:nvSpPr>
          <p:cNvPr id="7" name="文字方塊 6"/>
          <p:cNvSpPr txBox="1"/>
          <p:nvPr/>
        </p:nvSpPr>
        <p:spPr>
          <a:xfrm>
            <a:off x="311785" y="198240"/>
            <a:ext cx="374003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TW" altLang="en-US" sz="20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教育局 課程發展處 藝術教育</a:t>
            </a:r>
            <a:r>
              <a:rPr lang="zh-TW" altLang="en-US" sz="2000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組</a:t>
            </a:r>
          </a:p>
        </p:txBody>
      </p:sp>
      <p:sp>
        <p:nvSpPr>
          <p:cNvPr id="8" name="文字方塊 7">
            <a:extLst>
              <a:ext uri="{FF2B5EF4-FFF2-40B4-BE49-F238E27FC236}">
                <a16:creationId xmlns:a16="http://schemas.microsoft.com/office/drawing/2014/main" id="{115C312B-3B69-4637-9980-4F9533E8FD55}"/>
              </a:ext>
            </a:extLst>
          </p:cNvPr>
          <p:cNvSpPr txBox="1"/>
          <p:nvPr/>
        </p:nvSpPr>
        <p:spPr>
          <a:xfrm>
            <a:off x="7448566" y="153996"/>
            <a:ext cx="2844552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US" altLang="zh-HK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www.edb.gov.hk/arts</a:t>
            </a:r>
            <a:endParaRPr lang="en-US" altLang="zh-TW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65810" y="717414"/>
            <a:ext cx="11413777" cy="6443345"/>
          </a:xfrm>
        </p:spPr>
        <p:txBody>
          <a:bodyPr>
            <a:normAutofit/>
          </a:bodyPr>
          <a:lstStyle/>
          <a:p>
            <a:pPr marL="0" indent="0">
              <a:lnSpc>
                <a:spcPct val="80000"/>
              </a:lnSpc>
              <a:buNone/>
            </a:pPr>
            <a:r>
              <a:rPr lang="zh-TW" altLang="zh-HK" sz="3400" dirty="0">
                <a:solidFill>
                  <a:schemeClr val="tx1">
                    <a:lumMod val="50000"/>
                    <a:lumOff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學習重點：</a:t>
            </a:r>
            <a:endParaRPr lang="zh-TW" altLang="zh-HK" dirty="0">
              <a:solidFill>
                <a:schemeClr val="tx1">
                  <a:lumMod val="50000"/>
                  <a:lumOff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lnSpc>
                <a:spcPct val="80000"/>
              </a:lnSpc>
              <a:spcBef>
                <a:spcPts val="2000"/>
              </a:spcBef>
              <a:buNone/>
            </a:pPr>
            <a:r>
              <a:rPr lang="zh-TW" altLang="zh-HK" sz="2600" b="1" dirty="0" smtClean="0">
                <a:solidFill>
                  <a:srgbClr val="F6EB6E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視覺</a:t>
            </a:r>
            <a:r>
              <a:rPr lang="zh-TW" altLang="zh-HK" sz="2600" b="1" dirty="0">
                <a:solidFill>
                  <a:srgbClr val="F6EB6E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藝術知識</a:t>
            </a:r>
            <a:endParaRPr lang="zh-TW" altLang="zh-HK" sz="2600" b="1" dirty="0">
              <a:solidFill>
                <a:srgbClr val="0070C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0">
              <a:spcBef>
                <a:spcPts val="0"/>
              </a:spcBef>
            </a:pPr>
            <a:r>
              <a:rPr lang="zh-TW" altLang="zh-TW" sz="2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組織和運用不同線條模仿自然界的肌理</a:t>
            </a:r>
          </a:p>
          <a:p>
            <a:pPr lvl="0">
              <a:spcBef>
                <a:spcPts val="0"/>
              </a:spcBef>
            </a:pPr>
            <a:r>
              <a:rPr lang="zh-TW" altLang="zh-TW" sz="2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模仿植物自然的色彩</a:t>
            </a:r>
          </a:p>
          <a:p>
            <a:pPr>
              <a:spcBef>
                <a:spcPts val="0"/>
              </a:spcBef>
            </a:pPr>
            <a:r>
              <a:rPr lang="zh-TW" altLang="zh-TW" sz="2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運用放置</a:t>
            </a:r>
            <a:r>
              <a:rPr lang="en-US" altLang="zh-TW" sz="2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(placement)</a:t>
            </a:r>
            <a:r>
              <a:rPr lang="zh-TW" altLang="zh-TW" sz="2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來營造畫面的焦點</a:t>
            </a:r>
          </a:p>
          <a:p>
            <a:pPr marL="0" lvl="0" indent="0">
              <a:lnSpc>
                <a:spcPct val="80000"/>
              </a:lnSpc>
              <a:spcBef>
                <a:spcPts val="1500"/>
              </a:spcBef>
              <a:buNone/>
            </a:pPr>
            <a:r>
              <a:rPr lang="zh-TW" altLang="zh-HK" sz="2600" b="1" dirty="0" smtClean="0">
                <a:solidFill>
                  <a:srgbClr val="F6EB6E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視覺藝術評賞</a:t>
            </a:r>
            <a:endParaRPr lang="zh-TW" altLang="zh-HK" sz="2600" b="1" dirty="0" smtClean="0">
              <a:solidFill>
                <a:schemeClr val="accent2">
                  <a:lumMod val="7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0">
              <a:spcBef>
                <a:spcPts val="0"/>
              </a:spcBef>
            </a:pPr>
            <a:r>
              <a:rPr lang="zh-TW" altLang="zh-TW" sz="2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評賞</a:t>
            </a:r>
            <a:r>
              <a:rPr lang="en-US" altLang="zh-TW" sz="2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Franz Bauer</a:t>
            </a:r>
            <a:r>
              <a:rPr lang="zh-TW" altLang="zh-TW" sz="2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的</a:t>
            </a:r>
            <a:r>
              <a:rPr lang="zh-TW" altLang="en-US" sz="2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作品</a:t>
            </a:r>
            <a:r>
              <a:rPr lang="zh-TW" altLang="zh-TW" sz="2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</a:t>
            </a:r>
            <a:r>
              <a:rPr lang="zh-TW" altLang="zh-TW" sz="2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分析植物</a:t>
            </a:r>
            <a:r>
              <a:rPr lang="zh-TW" altLang="zh-TW" sz="2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繪</a:t>
            </a:r>
            <a:r>
              <a:rPr lang="zh-TW" altLang="en-US" sz="2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畫</a:t>
            </a:r>
            <a:r>
              <a:rPr lang="en-US" altLang="zh-TW" sz="2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(botanical art)</a:t>
            </a:r>
            <a:r>
              <a:rPr lang="zh-TW" altLang="zh-TW" sz="2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與</a:t>
            </a:r>
            <a:r>
              <a:rPr lang="zh-TW" altLang="zh-TW" sz="2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花卉繪畫的分別，例如線條、造形、肌理、色彩</a:t>
            </a:r>
            <a:r>
              <a:rPr lang="zh-TW" altLang="zh-TW" sz="2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</a:t>
            </a:r>
            <a:r>
              <a:rPr lang="zh-TW" altLang="en-US" sz="2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表現手法，</a:t>
            </a:r>
            <a:r>
              <a:rPr lang="zh-TW" altLang="zh-TW" sz="2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並從</a:t>
            </a:r>
            <a:r>
              <a:rPr lang="zh-TW" altLang="en-US" sz="2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藝術</a:t>
            </a:r>
            <a:r>
              <a:rPr lang="zh-TW" altLang="en-US" sz="2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與</a:t>
            </a:r>
            <a:r>
              <a:rPr lang="zh-TW" altLang="zh-TW" sz="2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科學</a:t>
            </a:r>
            <a:r>
              <a:rPr lang="zh-TW" altLang="zh-TW" sz="2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的角度詮釋作品</a:t>
            </a:r>
          </a:p>
          <a:p>
            <a:pPr marL="0" lvl="0" indent="0">
              <a:lnSpc>
                <a:spcPct val="80000"/>
              </a:lnSpc>
              <a:spcBef>
                <a:spcPts val="1500"/>
              </a:spcBef>
              <a:buNone/>
            </a:pPr>
            <a:r>
              <a:rPr lang="zh-TW" altLang="zh-HK" sz="2600" b="1" dirty="0" smtClean="0">
                <a:solidFill>
                  <a:srgbClr val="F6EB6E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視覺</a:t>
            </a:r>
            <a:r>
              <a:rPr lang="zh-TW" altLang="zh-HK" sz="2600" b="1" dirty="0">
                <a:solidFill>
                  <a:srgbClr val="F6EB6E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藝術創作</a:t>
            </a:r>
            <a:endParaRPr lang="zh-TW" altLang="zh-HK" sz="2600" b="1" dirty="0">
              <a:solidFill>
                <a:schemeClr val="accent6">
                  <a:lumMod val="7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0">
              <a:spcBef>
                <a:spcPts val="0"/>
              </a:spcBef>
            </a:pPr>
            <a:r>
              <a:rPr lang="zh-TW" altLang="en-US" sz="2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觀察</a:t>
            </a:r>
            <a:r>
              <a:rPr lang="zh-TW" altLang="en-US" sz="2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一</a:t>
            </a:r>
            <a:r>
              <a:rPr lang="zh-TW" altLang="en-US" sz="2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株真實的植物</a:t>
            </a:r>
            <a:r>
              <a:rPr lang="zh-TW" altLang="en-US" sz="2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，以具</a:t>
            </a:r>
            <a:r>
              <a:rPr lang="zh-TW" altLang="en-US" sz="2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象手法描繪，表現該植物</a:t>
            </a:r>
            <a:r>
              <a:rPr lang="zh-TW" altLang="en-US" sz="2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的特徵和美態，</a:t>
            </a:r>
            <a:r>
              <a:rPr lang="zh-TW" altLang="en-US" sz="2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並集合同班學生作品製作</a:t>
            </a:r>
            <a:r>
              <a:rPr lang="zh-TW" altLang="en-US" sz="2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一本植物誌</a:t>
            </a:r>
            <a:r>
              <a:rPr lang="zh-TW" altLang="en-US" sz="2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畫冊</a:t>
            </a:r>
            <a:endParaRPr lang="en-US" altLang="zh-TW" sz="26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0">
              <a:spcBef>
                <a:spcPts val="0"/>
              </a:spcBef>
            </a:pPr>
            <a:r>
              <a:rPr lang="zh-TW" altLang="en-US" sz="2600" spc="-6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以</a:t>
            </a:r>
            <a:r>
              <a:rPr lang="zh-TW" altLang="en-US" sz="2600" spc="-6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鉛筆、</a:t>
            </a:r>
            <a:r>
              <a:rPr lang="zh-TW" altLang="en-US" sz="2600" spc="-6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繪圖筆、木</a:t>
            </a:r>
            <a:r>
              <a:rPr lang="zh-TW" altLang="en-US" sz="2600" spc="-6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顏色作線條描繪</a:t>
            </a:r>
            <a:endParaRPr lang="zh-TW" altLang="zh-HK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" name="文字方塊 3"/>
          <p:cNvSpPr txBox="1"/>
          <p:nvPr/>
        </p:nvSpPr>
        <p:spPr>
          <a:xfrm>
            <a:off x="311785" y="109752"/>
            <a:ext cx="374003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TW" altLang="en-US" sz="20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教育局 課程發展處 藝術教育</a:t>
            </a:r>
            <a:r>
              <a:rPr lang="zh-TW" altLang="en-US" sz="2000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組</a:t>
            </a:r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115C312B-3B69-4637-9980-4F9533E8FD55}"/>
              </a:ext>
            </a:extLst>
          </p:cNvPr>
          <p:cNvSpPr txBox="1"/>
          <p:nvPr/>
        </p:nvSpPr>
        <p:spPr>
          <a:xfrm>
            <a:off x="7448566" y="65508"/>
            <a:ext cx="2844552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US" altLang="zh-HK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www.edb.gov.hk/arts</a:t>
            </a:r>
            <a:endParaRPr lang="en-US" altLang="zh-TW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6" name="日期版面配置區 4"/>
          <p:cNvSpPr>
            <a:spLocks noGrp="1"/>
          </p:cNvSpPr>
          <p:nvPr>
            <p:ph type="dt" sz="half" idx="10"/>
          </p:nvPr>
        </p:nvSpPr>
        <p:spPr>
          <a:xfrm>
            <a:off x="509372" y="6507623"/>
            <a:ext cx="2743200" cy="350172"/>
          </a:xfrm>
        </p:spPr>
        <p:txBody>
          <a:bodyPr/>
          <a:lstStyle/>
          <a:p>
            <a:pPr defTabSz="914400">
              <a:tabLst>
                <a:tab pos="537210" algn="l"/>
              </a:tabLst>
            </a:pP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初中</a:t>
            </a:r>
            <a:r>
              <a:rPr lang="zh-HK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 </a:t>
            </a:r>
            <a:r>
              <a:rPr lang="zh-HK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視覺藝術科學與教材料</a:t>
            </a:r>
          </a:p>
        </p:txBody>
      </p:sp>
      <p:sp>
        <p:nvSpPr>
          <p:cNvPr id="7" name="頁尾版面配置區 5"/>
          <p:cNvSpPr>
            <a:spLocks noGrp="1"/>
          </p:cNvSpPr>
          <p:nvPr>
            <p:ph type="ftr" sz="quarter" idx="11"/>
          </p:nvPr>
        </p:nvSpPr>
        <p:spPr>
          <a:xfrm>
            <a:off x="7831332" y="6443044"/>
            <a:ext cx="4114800" cy="365125"/>
          </a:xfrm>
        </p:spPr>
        <p:txBody>
          <a:bodyPr/>
          <a:lstStyle/>
          <a:p>
            <a:pPr algn="ctr" defTabSz="914400">
              <a:buClrTx/>
              <a:buSzTx/>
              <a:buFontTx/>
              <a:tabLst>
                <a:tab pos="537210" algn="l"/>
              </a:tabLst>
            </a:pP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植物之美 </a:t>
            </a: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—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藝術與科學的邂逅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3456386" y="512142"/>
            <a:ext cx="7128340" cy="1472953"/>
          </a:xfrm>
        </p:spPr>
        <p:txBody>
          <a:bodyPr/>
          <a:lstStyle/>
          <a:p>
            <a:r>
              <a:rPr lang="zh-TW" altLang="en-US" sz="1800" dirty="0">
                <a:effectLst/>
                <a:latin typeface="Times New Roman" panose="02020603050405020304" pitchFamily="18" charset="0"/>
              </a:rPr>
              <a:t/>
            </a:r>
            <a:br>
              <a:rPr lang="zh-TW" altLang="en-US" sz="1800" dirty="0">
                <a:effectLst/>
                <a:latin typeface="Times New Roman" panose="02020603050405020304" pitchFamily="18" charset="0"/>
              </a:rPr>
            </a:br>
            <a:r>
              <a:rPr lang="zh-HK" altLang="en-US" sz="1800" kern="1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/>
            </a:r>
            <a:br>
              <a:rPr lang="zh-HK" altLang="en-US" sz="1800" kern="1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</a:br>
            <a:endParaRPr lang="zh-HK" altLang="en-US" dirty="0"/>
          </a:p>
        </p:txBody>
      </p:sp>
      <p:sp>
        <p:nvSpPr>
          <p:cNvPr id="6" name="Rectangle 5"/>
          <p:cNvSpPr/>
          <p:nvPr/>
        </p:nvSpPr>
        <p:spPr>
          <a:xfrm>
            <a:off x="-38735" y="0"/>
            <a:ext cx="12230735" cy="6850380"/>
          </a:xfrm>
          <a:prstGeom prst="rect">
            <a:avLst/>
          </a:prstGeom>
          <a:solidFill>
            <a:srgbClr val="3DA5A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 Box 11"/>
          <p:cNvSpPr txBox="1"/>
          <p:nvPr/>
        </p:nvSpPr>
        <p:spPr>
          <a:xfrm>
            <a:off x="454026" y="857250"/>
            <a:ext cx="8505416" cy="45550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600" b="1" dirty="0">
                <a:solidFill>
                  <a:schemeClr val="accent3">
                    <a:lumMod val="60000"/>
                    <a:lumOff val="4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活動一</a:t>
            </a:r>
            <a:r>
              <a:rPr lang="zh-TW" altLang="en-US" sz="3600" b="1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：動</a:t>
            </a:r>
            <a:r>
              <a:rPr lang="zh-TW" altLang="en-US" sz="3600" b="1" dirty="0">
                <a:solidFill>
                  <a:schemeClr val="accent3">
                    <a:lumMod val="60000"/>
                    <a:lumOff val="4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手</a:t>
            </a:r>
            <a:r>
              <a:rPr lang="zh-TW" altLang="en-US" sz="3600" b="1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畫！</a:t>
            </a:r>
            <a:endParaRPr lang="zh-TW" altLang="en-US" sz="3600" b="1" dirty="0">
              <a:solidFill>
                <a:schemeClr val="accent3">
                  <a:lumMod val="60000"/>
                  <a:lumOff val="4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endParaRPr lang="zh-TW" altLang="en-US" sz="3600" b="1" dirty="0">
              <a:solidFill>
                <a:schemeClr val="accent3">
                  <a:lumMod val="60000"/>
                  <a:lumOff val="4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endParaRPr lang="zh-TW" sz="2600" kern="0" spc="-80" dirty="0">
              <a:latin typeface="微軟正黑體" panose="020B0604030504040204" pitchFamily="34" charset="-120"/>
              <a:ea typeface="微軟正黑體" panose="020B0604030504040204" pitchFamily="34" charset="-120"/>
              <a:cs typeface="Arial" panose="020B0604020202020204" pitchFamily="34" charset="0"/>
              <a:sym typeface="+mn-ea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zh-TW" altLang="en-US" sz="3200" kern="0" spc="-80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  <a:sym typeface="+mn-ea"/>
              </a:rPr>
              <a:t>觀察</a:t>
            </a:r>
            <a:r>
              <a:rPr lang="zh-TW" altLang="en-US" sz="3200" kern="0" spc="-80" dirty="0"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  <a:sym typeface="+mn-ea"/>
              </a:rPr>
              <a:t>真實的植物</a:t>
            </a:r>
            <a:r>
              <a:rPr lang="zh-TW" altLang="en-US" sz="3200" kern="0" spc="-80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  <a:sym typeface="+mn-ea"/>
              </a:rPr>
              <a:t>，並以</a:t>
            </a:r>
            <a:r>
              <a:rPr lang="zh-TW" altLang="en-US" sz="3200" kern="0" spc="-80" dirty="0"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  <a:sym typeface="+mn-ea"/>
              </a:rPr>
              <a:t>單色</a:t>
            </a:r>
            <a:r>
              <a:rPr lang="zh-TW" altLang="en-US" sz="3200" kern="0" spc="-80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  <a:sym typeface="+mn-ea"/>
              </a:rPr>
              <a:t>線條客觀</a:t>
            </a:r>
            <a:r>
              <a:rPr lang="zh-TW" altLang="en-US" sz="3200" kern="0" spc="-80" dirty="0"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  <a:sym typeface="+mn-ea"/>
              </a:rPr>
              <a:t>具象地描繪</a:t>
            </a:r>
            <a:r>
              <a:rPr lang="zh-TW" altLang="en-US" sz="3200" kern="0" spc="-80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  <a:sym typeface="+mn-ea"/>
              </a:rPr>
              <a:t>該植物</a:t>
            </a:r>
            <a:r>
              <a:rPr lang="zh-TW" altLang="en-US" sz="3200" kern="0" spc="-80" dirty="0"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  <a:sym typeface="+mn-ea"/>
              </a:rPr>
              <a:t>。</a:t>
            </a:r>
            <a:endParaRPr lang="en-US" altLang="zh-TW" sz="3200" kern="0" spc="-80" dirty="0">
              <a:latin typeface="微軟正黑體" panose="020B0604030504040204" pitchFamily="34" charset="-120"/>
              <a:ea typeface="微軟正黑體" panose="020B0604030504040204" pitchFamily="34" charset="-120"/>
              <a:cs typeface="Arial" panose="020B0604020202020204" pitchFamily="34" charset="0"/>
              <a:sym typeface="+mn-ea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altLang="zh-TW" sz="3200" kern="0" spc="-80" dirty="0">
              <a:latin typeface="微軟正黑體" panose="020B0604030504040204" pitchFamily="34" charset="-120"/>
              <a:ea typeface="微軟正黑體" panose="020B0604030504040204" pitchFamily="34" charset="-120"/>
              <a:cs typeface="Arial" panose="020B0604020202020204" pitchFamily="34" charset="0"/>
              <a:sym typeface="+mn-ea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zh-TW" altLang="en-US" sz="3200" kern="0" spc="-80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  <a:sym typeface="+mn-ea"/>
              </a:rPr>
              <a:t>展示</a:t>
            </a:r>
            <a:r>
              <a:rPr lang="en-US" altLang="zh-TW" sz="3200" kern="0" spc="-80" dirty="0"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  <a:sym typeface="+mn-ea"/>
              </a:rPr>
              <a:t>Franz Bauer</a:t>
            </a:r>
            <a:r>
              <a:rPr lang="zh-TW" altLang="en-US" sz="3200" kern="0" spc="-80" dirty="0"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  <a:sym typeface="+mn-ea"/>
              </a:rPr>
              <a:t>的植物繪畫，學生</a:t>
            </a:r>
            <a:r>
              <a:rPr lang="zh-TW" altLang="en-US" sz="3200" kern="0" spc="-80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  <a:sym typeface="+mn-ea"/>
              </a:rPr>
              <a:t>從創作目的</a:t>
            </a:r>
            <a:r>
              <a:rPr lang="zh-TW" altLang="en-US" sz="3200" kern="0" spc="-80" dirty="0"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  <a:sym typeface="+mn-ea"/>
              </a:rPr>
              <a:t>、表現手法等比較自己的素描與</a:t>
            </a:r>
            <a:r>
              <a:rPr lang="en-US" altLang="zh-TW" sz="3200" kern="0" spc="-80" dirty="0"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  <a:sym typeface="+mn-ea"/>
              </a:rPr>
              <a:t>Franz Bauer</a:t>
            </a:r>
            <a:r>
              <a:rPr lang="zh-TW" altLang="en-US" sz="3200" kern="0" spc="-80" dirty="0"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  <a:sym typeface="+mn-ea"/>
              </a:rPr>
              <a:t>的植物</a:t>
            </a:r>
            <a:r>
              <a:rPr lang="zh-TW" altLang="en-US" sz="3200" kern="0" spc="-80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  <a:sym typeface="+mn-ea"/>
              </a:rPr>
              <a:t>繪畫的分別</a:t>
            </a:r>
            <a:r>
              <a:rPr lang="zh-TW" altLang="en-US" sz="3200" kern="0" spc="-80" dirty="0"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  <a:sym typeface="+mn-ea"/>
              </a:rPr>
              <a:t>。</a:t>
            </a:r>
            <a:endParaRPr lang="zh-TW" sz="3200" kern="0" spc="-80" dirty="0">
              <a:latin typeface="微軟正黑體" panose="020B0604030504040204" pitchFamily="34" charset="-120"/>
              <a:ea typeface="微軟正黑體" panose="020B0604030504040204" pitchFamily="34" charset="-120"/>
              <a:cs typeface="Arial" panose="020B0604020202020204" pitchFamily="34" charset="0"/>
              <a:sym typeface="+mn-ea"/>
            </a:endParaRPr>
          </a:p>
        </p:txBody>
      </p:sp>
      <p:sp>
        <p:nvSpPr>
          <p:cNvPr id="9" name="Text Box 8"/>
          <p:cNvSpPr txBox="1"/>
          <p:nvPr/>
        </p:nvSpPr>
        <p:spPr>
          <a:xfrm>
            <a:off x="721360" y="3737610"/>
            <a:ext cx="30988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/>
          </a:p>
        </p:txBody>
      </p:sp>
      <p:sp>
        <p:nvSpPr>
          <p:cNvPr id="4" name="文字方塊 6"/>
          <p:cNvSpPr txBox="1"/>
          <p:nvPr/>
        </p:nvSpPr>
        <p:spPr>
          <a:xfrm>
            <a:off x="9236265" y="3921760"/>
            <a:ext cx="2696921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eaLnBrk="0" fontAlgn="base" hangingPunct="0">
              <a:lnSpc>
                <a:spcPts val="1200"/>
              </a:lnSpc>
              <a:spcBef>
                <a:spcPts val="335"/>
              </a:spcBef>
              <a:spcAft>
                <a:spcPts val="0"/>
              </a:spcAft>
            </a:pPr>
            <a:r>
              <a:rPr lang="en-US" altLang="zh-HK" sz="1800" kern="0" dirty="0">
                <a:effectLst/>
                <a:latin typeface="新細明體" panose="02020500000000000000" pitchFamily="18" charset="-120"/>
                <a:ea typeface="新細明體" panose="02020500000000000000" pitchFamily="18" charset="-120"/>
                <a:cs typeface="Times New Roman" panose="02020603050405020304" pitchFamily="18" charset="0"/>
              </a:rPr>
              <a:t>Cypripedium calceolus, </a:t>
            </a:r>
            <a:endParaRPr lang="en-US" altLang="zh-HK" sz="2000" dirty="0">
              <a:effectLst/>
              <a:latin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altLang="zh-HK" sz="1800" kern="100" dirty="0">
                <a:effectLst/>
                <a:latin typeface="新細明體" panose="02020500000000000000" pitchFamily="18" charset="-120"/>
                <a:ea typeface="新細明體" panose="02020500000000000000" pitchFamily="18" charset="-120"/>
                <a:cs typeface="Times New Roman" panose="02020603050405020304" pitchFamily="18" charset="0"/>
              </a:rPr>
              <a:t>by </a:t>
            </a:r>
            <a:r>
              <a:rPr lang="en-US" altLang="zh-HK" sz="1800" kern="100" dirty="0" err="1">
                <a:effectLst/>
                <a:latin typeface="新細明體" panose="02020500000000000000" pitchFamily="18" charset="-120"/>
                <a:ea typeface="新細明體" panose="02020500000000000000" pitchFamily="18" charset="-120"/>
                <a:cs typeface="Times New Roman" panose="02020603050405020304" pitchFamily="18" charset="0"/>
              </a:rPr>
              <a:t>Franics</a:t>
            </a:r>
            <a:r>
              <a:rPr lang="en-US" altLang="zh-HK" sz="1800" kern="100" dirty="0">
                <a:effectLst/>
                <a:latin typeface="新細明體" panose="02020500000000000000" pitchFamily="18" charset="-120"/>
                <a:ea typeface="新細明體" panose="02020500000000000000" pitchFamily="18" charset="-120"/>
                <a:cs typeface="Times New Roman" panose="02020603050405020304" pitchFamily="18" charset="0"/>
              </a:rPr>
              <a:t> </a:t>
            </a:r>
            <a:r>
              <a:rPr lang="en-US" altLang="zh-HK" sz="1800" kern="100" dirty="0" smtClean="0">
                <a:effectLst/>
                <a:latin typeface="新細明體" panose="02020500000000000000" pitchFamily="18" charset="-120"/>
                <a:ea typeface="新細明體" panose="02020500000000000000" pitchFamily="18" charset="-120"/>
                <a:cs typeface="Times New Roman" panose="02020603050405020304" pitchFamily="18" charset="0"/>
              </a:rPr>
              <a:t>Bauer</a:t>
            </a:r>
          </a:p>
          <a:p>
            <a:r>
              <a:rPr lang="en-US" altLang="zh-TW" kern="100" dirty="0" smtClean="0">
                <a:latin typeface="新細明體" panose="02020500000000000000" pitchFamily="18" charset="-120"/>
                <a:cs typeface="Times New Roman" panose="02020603050405020304" pitchFamily="18" charset="0"/>
              </a:rPr>
              <a:t>(www.botanicalartandartists.com/about-franz-bauer.html</a:t>
            </a:r>
            <a:r>
              <a:rPr lang="en-US" altLang="zh-TW" kern="100" dirty="0" smtClean="0">
                <a:latin typeface="新細明體" panose="02020500000000000000" pitchFamily="18" charset="-120"/>
                <a:cs typeface="Times New Roman" panose="02020603050405020304" pitchFamily="18" charset="0"/>
              </a:rPr>
              <a:t>)</a:t>
            </a:r>
            <a:endParaRPr lang="en-US" altLang="zh-HK" kern="100" dirty="0">
              <a:latin typeface="新細明體" panose="02020500000000000000" pitchFamily="18" charset="-12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altLang="zh-HK" sz="20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53468" y="2396490"/>
            <a:ext cx="1377696" cy="1341120"/>
          </a:xfrm>
          <a:prstGeom prst="rect">
            <a:avLst/>
          </a:prstGeom>
        </p:spPr>
      </p:pic>
      <p:sp>
        <p:nvSpPr>
          <p:cNvPr id="8" name="文字方塊 7"/>
          <p:cNvSpPr txBox="1"/>
          <p:nvPr/>
        </p:nvSpPr>
        <p:spPr>
          <a:xfrm>
            <a:off x="311785" y="109752"/>
            <a:ext cx="374003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TW" altLang="en-US" sz="20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教育局 課程發展處 藝術教育</a:t>
            </a:r>
            <a:r>
              <a:rPr lang="zh-TW" altLang="en-US" sz="2000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組</a:t>
            </a:r>
          </a:p>
        </p:txBody>
      </p:sp>
      <p:sp>
        <p:nvSpPr>
          <p:cNvPr id="10" name="文字方塊 9">
            <a:extLst>
              <a:ext uri="{FF2B5EF4-FFF2-40B4-BE49-F238E27FC236}">
                <a16:creationId xmlns:a16="http://schemas.microsoft.com/office/drawing/2014/main" id="{115C312B-3B69-4637-9980-4F9533E8FD55}"/>
              </a:ext>
            </a:extLst>
          </p:cNvPr>
          <p:cNvSpPr txBox="1"/>
          <p:nvPr/>
        </p:nvSpPr>
        <p:spPr>
          <a:xfrm>
            <a:off x="8920098" y="39147"/>
            <a:ext cx="2844552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US" altLang="zh-HK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www.edb.gov.hk/arts</a:t>
            </a:r>
            <a:endParaRPr lang="en-US" altLang="zh-TW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1" name="日期版面配置區 4"/>
          <p:cNvSpPr>
            <a:spLocks noGrp="1"/>
          </p:cNvSpPr>
          <p:nvPr>
            <p:ph type="dt" sz="half" idx="10"/>
          </p:nvPr>
        </p:nvSpPr>
        <p:spPr>
          <a:xfrm>
            <a:off x="1031240" y="6483807"/>
            <a:ext cx="2743200" cy="350172"/>
          </a:xfrm>
        </p:spPr>
        <p:txBody>
          <a:bodyPr/>
          <a:lstStyle/>
          <a:p>
            <a:pPr defTabSz="914400">
              <a:tabLst>
                <a:tab pos="537210" algn="l"/>
              </a:tabLst>
            </a:pP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初中</a:t>
            </a:r>
            <a:r>
              <a:rPr lang="zh-HK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 </a:t>
            </a:r>
            <a:r>
              <a:rPr lang="zh-HK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視覺藝術科學與教材料</a:t>
            </a:r>
          </a:p>
        </p:txBody>
      </p:sp>
      <p:sp>
        <p:nvSpPr>
          <p:cNvPr id="13" name="頁尾版面配置區 5"/>
          <p:cNvSpPr>
            <a:spLocks noGrp="1"/>
          </p:cNvSpPr>
          <p:nvPr>
            <p:ph type="ftr" sz="quarter" idx="11"/>
          </p:nvPr>
        </p:nvSpPr>
        <p:spPr>
          <a:xfrm>
            <a:off x="8353200" y="6389732"/>
            <a:ext cx="4114800" cy="365125"/>
          </a:xfrm>
        </p:spPr>
        <p:txBody>
          <a:bodyPr/>
          <a:lstStyle/>
          <a:p>
            <a:pPr algn="ctr" defTabSz="914400">
              <a:buClrTx/>
              <a:buSzTx/>
              <a:buFontTx/>
              <a:tabLst>
                <a:tab pos="537210" algn="l"/>
              </a:tabLst>
            </a:pP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植物之美 </a:t>
            </a: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—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藝術與科學的邂逅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2361889" y="482723"/>
            <a:ext cx="7128340" cy="1472953"/>
          </a:xfrm>
        </p:spPr>
        <p:txBody>
          <a:bodyPr/>
          <a:lstStyle/>
          <a:p>
            <a:r>
              <a:rPr lang="zh-HK" altLang="en-US" sz="1800" kern="1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/>
            </a:r>
            <a:br>
              <a:rPr lang="zh-HK" altLang="en-US" sz="1800" kern="1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</a:br>
            <a:endParaRPr lang="zh-HK" altLang="en-US" dirty="0"/>
          </a:p>
        </p:txBody>
      </p:sp>
      <p:sp>
        <p:nvSpPr>
          <p:cNvPr id="14" name="文字方塊 13"/>
          <p:cNvSpPr txBox="1"/>
          <p:nvPr/>
        </p:nvSpPr>
        <p:spPr>
          <a:xfrm>
            <a:off x="2489680" y="4873925"/>
            <a:ext cx="2569519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0" fontAlgn="base" hangingPunct="0"/>
            <a:r>
              <a:rPr lang="en-US" altLang="zh-TW" kern="0" dirty="0">
                <a:latin typeface="新細明體" panose="02020500000000000000" pitchFamily="18" charset="-120"/>
                <a:ea typeface="新細明體" panose="02020500000000000000" pitchFamily="18" charset="-120"/>
                <a:cs typeface="Times New Roman" panose="02020603050405020304" pitchFamily="18" charset="0"/>
              </a:rPr>
              <a:t>Oleanders by Van Gogh</a:t>
            </a:r>
            <a:endParaRPr lang="zh-TW" altLang="zh-TW" kern="0" dirty="0">
              <a:latin typeface="新細明體" panose="02020500000000000000" pitchFamily="18" charset="-12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r>
              <a:rPr lang="en-US" altLang="zh-TW" kern="0" dirty="0" smtClean="0">
                <a:latin typeface="新細明體" panose="02020500000000000000" pitchFamily="18" charset="-120"/>
                <a:ea typeface="新細明體" panose="02020500000000000000" pitchFamily="18" charset="-120"/>
                <a:cs typeface="Times New Roman" panose="02020603050405020304" pitchFamily="18" charset="0"/>
              </a:rPr>
              <a:t>(www.metmuseum.org/art/collection/search/436530</a:t>
            </a:r>
            <a:r>
              <a:rPr lang="en-US" altLang="zh-TW" kern="0" dirty="0">
                <a:latin typeface="新細明體" panose="02020500000000000000" pitchFamily="18" charset="-120"/>
                <a:ea typeface="新細明體" panose="02020500000000000000" pitchFamily="18" charset="-120"/>
                <a:cs typeface="Times New Roman" panose="02020603050405020304" pitchFamily="18" charset="0"/>
              </a:rPr>
              <a:t>)</a:t>
            </a:r>
            <a:endParaRPr lang="en-US" altLang="zh-HK" kern="0" dirty="0">
              <a:latin typeface="新細明體" panose="02020500000000000000" pitchFamily="18" charset="-120"/>
              <a:ea typeface="新細明體" panose="02020500000000000000" pitchFamily="18" charset="-120"/>
              <a:cs typeface="Times New Roman" panose="02020603050405020304" pitchFamily="18" charset="0"/>
            </a:endParaRPr>
          </a:p>
        </p:txBody>
      </p:sp>
      <p:sp>
        <p:nvSpPr>
          <p:cNvPr id="16" name="文字方塊 15"/>
          <p:cNvSpPr txBox="1"/>
          <p:nvPr/>
        </p:nvSpPr>
        <p:spPr>
          <a:xfrm>
            <a:off x="219640" y="1117566"/>
            <a:ext cx="11412835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zh-TW" altLang="en-US" sz="2200" kern="100" dirty="0" smtClean="0">
                <a:solidFill>
                  <a:schemeClr val="tx1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對照</a:t>
            </a:r>
            <a:r>
              <a:rPr lang="en-US" altLang="zh-HK" sz="2200" kern="100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Francis Bauer</a:t>
            </a:r>
            <a:r>
              <a:rPr lang="zh-TW" altLang="en-US" sz="2200" kern="100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的</a:t>
            </a:r>
            <a:r>
              <a:rPr lang="en-US" altLang="zh-TW" sz="2200" kern="100" dirty="0"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“</a:t>
            </a:r>
            <a:r>
              <a:rPr lang="zh-TW" altLang="en-US" sz="2200" kern="100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 </a:t>
            </a:r>
            <a:r>
              <a:rPr lang="en-US" altLang="zh-HK" sz="2200" kern="100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Cypripedium </a:t>
            </a:r>
            <a:r>
              <a:rPr lang="en-US" altLang="zh-HK" sz="2200" kern="100" dirty="0" err="1"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C</a:t>
            </a:r>
            <a:r>
              <a:rPr lang="en-US" altLang="zh-HK" sz="2200" kern="100" dirty="0" err="1" smtClean="0"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alceolus</a:t>
            </a:r>
            <a:r>
              <a:rPr lang="zh-TW" altLang="en-US" sz="2200" kern="100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 </a:t>
            </a:r>
            <a:r>
              <a:rPr lang="en-US" altLang="zh-TW" sz="2200" kern="100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”</a:t>
            </a:r>
            <a:r>
              <a:rPr lang="zh-TW" altLang="en-US" sz="2200" kern="100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和梵谷的 </a:t>
            </a:r>
            <a:r>
              <a:rPr lang="en-US" altLang="zh-TW" sz="2200" kern="100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“Oleanders”</a:t>
            </a:r>
            <a:r>
              <a:rPr lang="zh-TW" altLang="en-US" sz="2200" kern="100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，比較</a:t>
            </a:r>
            <a:r>
              <a:rPr lang="zh-HK" altLang="en-US" sz="2200" kern="100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植物</a:t>
            </a:r>
            <a:r>
              <a:rPr lang="zh-TW" altLang="en-US" sz="2200" kern="100" dirty="0" smtClean="0">
                <a:solidFill>
                  <a:schemeClr val="tx1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繪畫</a:t>
            </a:r>
            <a:r>
              <a:rPr lang="zh-HK" altLang="en-US" sz="2200" kern="100" dirty="0" smtClean="0">
                <a:solidFill>
                  <a:schemeClr val="tx1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和</a:t>
            </a:r>
            <a:r>
              <a:rPr lang="zh-TW" altLang="en-US" sz="2200" kern="100" dirty="0" smtClean="0">
                <a:solidFill>
                  <a:schemeClr val="tx1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花卉</a:t>
            </a:r>
            <a:r>
              <a:rPr lang="zh-HK" altLang="en-US" sz="2200" kern="100" dirty="0" smtClean="0">
                <a:solidFill>
                  <a:schemeClr val="tx1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繪畫</a:t>
            </a:r>
            <a:r>
              <a:rPr lang="zh-TW" altLang="en-US" sz="2200" kern="100" dirty="0"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在</a:t>
            </a:r>
            <a:r>
              <a:rPr lang="zh-HK" altLang="en-US" sz="2200" b="1" kern="100" dirty="0">
                <a:solidFill>
                  <a:schemeClr val="accent1">
                    <a:lumMod val="20000"/>
                    <a:lumOff val="8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創作目的</a:t>
            </a:r>
            <a:r>
              <a:rPr lang="zh-HK" altLang="en-US" sz="2200" kern="100" dirty="0"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和</a:t>
            </a:r>
            <a:r>
              <a:rPr lang="zh-HK" altLang="en-US" sz="2200" b="1" kern="100" dirty="0">
                <a:solidFill>
                  <a:schemeClr val="accent1">
                    <a:lumMod val="20000"/>
                    <a:lumOff val="8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表現</a:t>
            </a:r>
            <a:r>
              <a:rPr lang="zh-TW" altLang="en-US" sz="2200" b="1" kern="100" dirty="0">
                <a:solidFill>
                  <a:schemeClr val="accent1">
                    <a:lumMod val="20000"/>
                    <a:lumOff val="8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手</a:t>
            </a:r>
            <a:r>
              <a:rPr lang="zh-HK" altLang="en-US" sz="2200" b="1" kern="100" dirty="0">
                <a:solidFill>
                  <a:schemeClr val="accent1">
                    <a:lumMod val="20000"/>
                    <a:lumOff val="8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法</a:t>
            </a:r>
            <a:r>
              <a:rPr lang="zh-HK" altLang="en-US" sz="2200" kern="100" dirty="0"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的</a:t>
            </a:r>
            <a:r>
              <a:rPr lang="zh-TW" altLang="en-US" sz="2200" kern="100" dirty="0"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異</a:t>
            </a:r>
            <a:r>
              <a:rPr lang="zh-HK" altLang="en-US" sz="2200" kern="100" dirty="0"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同</a:t>
            </a:r>
            <a:r>
              <a:rPr lang="zh-TW" altLang="zh-HK" sz="2200" kern="100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。</a:t>
            </a:r>
            <a:endParaRPr lang="en-US" altLang="zh-TW" sz="2200" kern="100" dirty="0" smtClean="0">
              <a:latin typeface="微軟正黑體" panose="020B0604030504040204" pitchFamily="34" charset="-120"/>
              <a:ea typeface="微軟正黑體" panose="020B0604030504040204" pitchFamily="34" charset="-12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zh-TW" altLang="en-US" sz="2200" kern="0" spc="-80" dirty="0"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從線條、</a:t>
            </a:r>
            <a:r>
              <a:rPr lang="zh-TW" altLang="en-US" sz="2200" kern="0" spc="-80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形狀、</a:t>
            </a:r>
            <a:r>
              <a:rPr lang="zh-TW" altLang="en-US" sz="2200" kern="0" spc="-80" dirty="0"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肌理、</a:t>
            </a:r>
            <a:r>
              <a:rPr lang="zh-TW" altLang="en-US" sz="2200" kern="0" spc="-80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構圖和</a:t>
            </a:r>
            <a:r>
              <a:rPr lang="zh-TW" altLang="en-US" sz="2200" kern="0" spc="-80" dirty="0"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表現手法分析</a:t>
            </a:r>
            <a:r>
              <a:rPr lang="en-US" altLang="zh-TW" sz="2200" kern="0" spc="-80" dirty="0"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Franz</a:t>
            </a:r>
            <a:r>
              <a:rPr lang="zh-TW" altLang="en-US" sz="2200" kern="0" spc="-80" dirty="0"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 </a:t>
            </a:r>
            <a:r>
              <a:rPr lang="en-US" altLang="zh-TW" sz="2200" kern="0" spc="-80" dirty="0"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Bauer</a:t>
            </a:r>
            <a:r>
              <a:rPr lang="zh-TW" altLang="en-US" sz="2200" kern="0" spc="-80" dirty="0"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的植物</a:t>
            </a:r>
            <a:r>
              <a:rPr lang="zh-TW" altLang="en-US" sz="2200" kern="0" spc="-80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繪畫，</a:t>
            </a:r>
            <a:r>
              <a:rPr lang="zh-TW" altLang="en-US" sz="2200" kern="0" spc="-80" dirty="0"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並分別</a:t>
            </a:r>
            <a:r>
              <a:rPr lang="zh-TW" altLang="en-US" sz="2200" kern="0" spc="-80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從藝術和</a:t>
            </a:r>
            <a:r>
              <a:rPr lang="zh-TW" altLang="en-US" sz="2200" kern="0" spc="-80" dirty="0"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科學的角度詮釋作品，了解其</a:t>
            </a:r>
            <a:r>
              <a:rPr lang="zh-TW" altLang="en-US" sz="2200" kern="0" dirty="0"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貢獻</a:t>
            </a:r>
            <a:r>
              <a:rPr lang="zh-TW" altLang="en-US" sz="2200" kern="0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。</a:t>
            </a:r>
            <a:endParaRPr lang="zh-TW" altLang="en-US" sz="2200" kern="0" dirty="0">
              <a:latin typeface="微軟正黑體" panose="020B0604030504040204" pitchFamily="34" charset="-120"/>
              <a:ea typeface="微軟正黑體" panose="020B0604030504040204" pitchFamily="34" charset="-120"/>
              <a:cs typeface="Arial" panose="020B0604020202020204" pitchFamily="34" charset="0"/>
            </a:endParaRPr>
          </a:p>
        </p:txBody>
      </p:sp>
      <p:sp>
        <p:nvSpPr>
          <p:cNvPr id="6" name="Text Box 5"/>
          <p:cNvSpPr txBox="1"/>
          <p:nvPr/>
        </p:nvSpPr>
        <p:spPr>
          <a:xfrm>
            <a:off x="384380" y="529641"/>
            <a:ext cx="3575223" cy="553998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TW" altLang="en-US" sz="3000" b="1" dirty="0">
                <a:solidFill>
                  <a:schemeClr val="accent3">
                    <a:lumMod val="60000"/>
                    <a:lumOff val="4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+mn-ea"/>
              </a:rPr>
              <a:t>活動二：作品比較</a:t>
            </a:r>
            <a:endParaRPr lang="en-US" sz="3000" b="1" dirty="0">
              <a:solidFill>
                <a:schemeClr val="accent3">
                  <a:lumMod val="60000"/>
                  <a:lumOff val="4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1" name="文字方塊 6"/>
          <p:cNvSpPr txBox="1"/>
          <p:nvPr/>
        </p:nvSpPr>
        <p:spPr>
          <a:xfrm>
            <a:off x="2510481" y="3110155"/>
            <a:ext cx="2683819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eaLnBrk="0" fontAlgn="base" hangingPunct="0">
              <a:lnSpc>
                <a:spcPts val="1200"/>
              </a:lnSpc>
              <a:spcBef>
                <a:spcPts val="335"/>
              </a:spcBef>
              <a:spcAft>
                <a:spcPts val="0"/>
              </a:spcAft>
            </a:pPr>
            <a:r>
              <a:rPr lang="en-US" altLang="zh-HK" sz="1800" kern="0" dirty="0">
                <a:effectLst/>
                <a:latin typeface="新細明體" panose="02020500000000000000" pitchFamily="18" charset="-120"/>
                <a:ea typeface="新細明體" panose="02020500000000000000" pitchFamily="18" charset="-120"/>
                <a:cs typeface="Times New Roman" panose="02020603050405020304" pitchFamily="18" charset="0"/>
              </a:rPr>
              <a:t>Cypripedium calceolus, </a:t>
            </a:r>
            <a:endParaRPr lang="en-US" altLang="zh-HK" sz="2000" dirty="0">
              <a:effectLst/>
              <a:latin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altLang="zh-HK" sz="1800" kern="100" dirty="0">
                <a:effectLst/>
                <a:latin typeface="新細明體" panose="02020500000000000000" pitchFamily="18" charset="-120"/>
                <a:ea typeface="新細明體" panose="02020500000000000000" pitchFamily="18" charset="-120"/>
                <a:cs typeface="Times New Roman" panose="02020603050405020304" pitchFamily="18" charset="0"/>
              </a:rPr>
              <a:t>by </a:t>
            </a:r>
            <a:r>
              <a:rPr lang="en-US" altLang="zh-HK" sz="1800" kern="100" dirty="0" err="1">
                <a:effectLst/>
                <a:latin typeface="新細明體" panose="02020500000000000000" pitchFamily="18" charset="-120"/>
                <a:ea typeface="新細明體" panose="02020500000000000000" pitchFamily="18" charset="-120"/>
                <a:cs typeface="Times New Roman" panose="02020603050405020304" pitchFamily="18" charset="0"/>
              </a:rPr>
              <a:t>Franics</a:t>
            </a:r>
            <a:r>
              <a:rPr lang="en-US" altLang="zh-HK" sz="1800" kern="100" dirty="0">
                <a:effectLst/>
                <a:latin typeface="新細明體" panose="02020500000000000000" pitchFamily="18" charset="-120"/>
                <a:ea typeface="新細明體" panose="02020500000000000000" pitchFamily="18" charset="-120"/>
                <a:cs typeface="Times New Roman" panose="02020603050405020304" pitchFamily="18" charset="0"/>
              </a:rPr>
              <a:t> </a:t>
            </a:r>
            <a:r>
              <a:rPr lang="en-US" altLang="zh-HK" sz="1800" kern="100" dirty="0" smtClean="0">
                <a:effectLst/>
                <a:latin typeface="新細明體" panose="02020500000000000000" pitchFamily="18" charset="-120"/>
                <a:ea typeface="新細明體" panose="02020500000000000000" pitchFamily="18" charset="-120"/>
                <a:cs typeface="Times New Roman" panose="02020603050405020304" pitchFamily="18" charset="0"/>
              </a:rPr>
              <a:t>Bauer</a:t>
            </a:r>
          </a:p>
          <a:p>
            <a:r>
              <a:rPr lang="en-US" altLang="zh-TW" kern="100" dirty="0" smtClean="0">
                <a:latin typeface="新細明體" panose="02020500000000000000" pitchFamily="18" charset="-120"/>
                <a:cs typeface="Times New Roman" panose="02020603050405020304" pitchFamily="18" charset="0"/>
              </a:rPr>
              <a:t>(www.botanicalartandartists.com/about-franz-bauer.html</a:t>
            </a:r>
            <a:r>
              <a:rPr lang="en-US" altLang="zh-TW" kern="100" dirty="0" smtClean="0">
                <a:latin typeface="新細明體" panose="02020500000000000000" pitchFamily="18" charset="-120"/>
                <a:cs typeface="Times New Roman" panose="02020603050405020304" pitchFamily="18" charset="0"/>
              </a:rPr>
              <a:t>)</a:t>
            </a:r>
            <a:endParaRPr lang="en-US" altLang="zh-HK" sz="20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</p:txBody>
      </p:sp>
      <p:pic>
        <p:nvPicPr>
          <p:cNvPr id="12" name="圖片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3734" y="3090679"/>
            <a:ext cx="1146611" cy="1116170"/>
          </a:xfrm>
          <a:prstGeom prst="rect">
            <a:avLst/>
          </a:prstGeom>
        </p:spPr>
      </p:pic>
      <p:pic>
        <p:nvPicPr>
          <p:cNvPr id="4" name="圖片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3734" y="4764346"/>
            <a:ext cx="1146611" cy="1136464"/>
          </a:xfrm>
          <a:prstGeom prst="rect">
            <a:avLst/>
          </a:prstGeom>
        </p:spPr>
      </p:pic>
      <p:sp>
        <p:nvSpPr>
          <p:cNvPr id="15" name="文字方塊 14"/>
          <p:cNvSpPr txBox="1"/>
          <p:nvPr/>
        </p:nvSpPr>
        <p:spPr>
          <a:xfrm>
            <a:off x="311785" y="109752"/>
            <a:ext cx="374003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TW" altLang="en-US" sz="20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教育局 課程發展處 藝術教育</a:t>
            </a:r>
            <a:r>
              <a:rPr lang="zh-TW" altLang="en-US" sz="2000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組</a:t>
            </a:r>
          </a:p>
        </p:txBody>
      </p:sp>
      <p:sp>
        <p:nvSpPr>
          <p:cNvPr id="17" name="文字方塊 16">
            <a:extLst>
              <a:ext uri="{FF2B5EF4-FFF2-40B4-BE49-F238E27FC236}">
                <a16:creationId xmlns:a16="http://schemas.microsoft.com/office/drawing/2014/main" id="{115C312B-3B69-4637-9980-4F9533E8FD55}"/>
              </a:ext>
            </a:extLst>
          </p:cNvPr>
          <p:cNvSpPr txBox="1"/>
          <p:nvPr/>
        </p:nvSpPr>
        <p:spPr>
          <a:xfrm>
            <a:off x="7448566" y="65508"/>
            <a:ext cx="2844552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US" altLang="zh-HK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www.edb.gov.hk/arts</a:t>
            </a:r>
            <a:endParaRPr lang="en-US" altLang="zh-TW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9" name="日期版面配置區 4"/>
          <p:cNvSpPr>
            <a:spLocks noGrp="1"/>
          </p:cNvSpPr>
          <p:nvPr>
            <p:ph type="dt" sz="half" idx="10"/>
          </p:nvPr>
        </p:nvSpPr>
        <p:spPr>
          <a:xfrm>
            <a:off x="1031240" y="6483807"/>
            <a:ext cx="2743200" cy="350172"/>
          </a:xfrm>
        </p:spPr>
        <p:txBody>
          <a:bodyPr/>
          <a:lstStyle/>
          <a:p>
            <a:pPr defTabSz="914400">
              <a:tabLst>
                <a:tab pos="537210" algn="l"/>
              </a:tabLst>
            </a:pP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初中</a:t>
            </a:r>
            <a:r>
              <a:rPr lang="zh-HK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 </a:t>
            </a:r>
            <a:r>
              <a:rPr lang="zh-HK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視覺藝術科學與教材料</a:t>
            </a:r>
          </a:p>
        </p:txBody>
      </p:sp>
      <p:sp>
        <p:nvSpPr>
          <p:cNvPr id="20" name="頁尾版面配置區 5"/>
          <p:cNvSpPr>
            <a:spLocks noGrp="1"/>
          </p:cNvSpPr>
          <p:nvPr>
            <p:ph type="ftr" sz="quarter" idx="11"/>
          </p:nvPr>
        </p:nvSpPr>
        <p:spPr>
          <a:xfrm>
            <a:off x="7261820" y="6376775"/>
            <a:ext cx="4114800" cy="365125"/>
          </a:xfrm>
        </p:spPr>
        <p:txBody>
          <a:bodyPr/>
          <a:lstStyle/>
          <a:p>
            <a:pPr algn="ctr" defTabSz="914400">
              <a:buClrTx/>
              <a:buSzTx/>
              <a:buFontTx/>
              <a:tabLst>
                <a:tab pos="537210" algn="l"/>
              </a:tabLst>
            </a:pP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植物之美 </a:t>
            </a: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—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藝術與科學的邂逅</a:t>
            </a:r>
          </a:p>
        </p:txBody>
      </p:sp>
      <p:sp>
        <p:nvSpPr>
          <p:cNvPr id="22" name="Rectangle 5"/>
          <p:cNvSpPr/>
          <p:nvPr/>
        </p:nvSpPr>
        <p:spPr>
          <a:xfrm>
            <a:off x="5926058" y="2544118"/>
            <a:ext cx="5994697" cy="3847207"/>
          </a:xfrm>
          <a:prstGeom prst="rect">
            <a:avLst/>
          </a:prstGeom>
          <a:solidFill>
            <a:srgbClr val="3DA5A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 Box 11"/>
          <p:cNvSpPr txBox="1"/>
          <p:nvPr/>
        </p:nvSpPr>
        <p:spPr>
          <a:xfrm>
            <a:off x="5926058" y="2544117"/>
            <a:ext cx="5994697" cy="38472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400" b="1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討論：</a:t>
            </a:r>
            <a:endParaRPr lang="zh-TW" altLang="en-US" sz="2400" b="1" dirty="0">
              <a:solidFill>
                <a:schemeClr val="accent3">
                  <a:lumMod val="60000"/>
                  <a:lumOff val="4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zh-TW" altLang="en-US" sz="2000" kern="0" spc="-80" dirty="0" smtClean="0">
                <a:solidFill>
                  <a:schemeClr val="bg1">
                    <a:lumMod val="85000"/>
                    <a:lumOff val="1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  <a:sym typeface="+mn-ea"/>
              </a:rPr>
              <a:t>比較</a:t>
            </a:r>
            <a:r>
              <a:rPr sz="2000" kern="0" spc="-80" dirty="0" smtClean="0">
                <a:solidFill>
                  <a:schemeClr val="bg1">
                    <a:lumMod val="85000"/>
                    <a:lumOff val="1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  <a:sym typeface="+mn-ea"/>
              </a:rPr>
              <a:t>Franz Bauer</a:t>
            </a:r>
            <a:r>
              <a:rPr lang="zh-TW" altLang="en-US" sz="2000" kern="0" spc="-80" dirty="0">
                <a:solidFill>
                  <a:schemeClr val="bg1">
                    <a:lumMod val="85000"/>
                    <a:lumOff val="1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  <a:sym typeface="+mn-ea"/>
              </a:rPr>
              <a:t>和梵谷的</a:t>
            </a:r>
            <a:r>
              <a:rPr lang="zh-TW" sz="2000" kern="0" spc="-80" dirty="0" smtClean="0">
                <a:solidFill>
                  <a:schemeClr val="bg1">
                    <a:lumMod val="85000"/>
                    <a:lumOff val="1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  <a:sym typeface="+mn-ea"/>
              </a:rPr>
              <a:t>所</a:t>
            </a:r>
            <a:r>
              <a:rPr lang="zh-TW" sz="2000" kern="0" spc="-80" dirty="0">
                <a:solidFill>
                  <a:schemeClr val="bg1">
                    <a:lumMod val="85000"/>
                    <a:lumOff val="1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  <a:sym typeface="+mn-ea"/>
              </a:rPr>
              <a:t>畫的</a:t>
            </a:r>
            <a:r>
              <a:rPr lang="zh-TW" sz="2000" kern="0" spc="-80" dirty="0" smtClean="0">
                <a:solidFill>
                  <a:schemeClr val="bg1">
                    <a:lumMod val="85000"/>
                    <a:lumOff val="1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  <a:sym typeface="+mn-ea"/>
              </a:rPr>
              <a:t>蘭花</a:t>
            </a:r>
            <a:r>
              <a:rPr lang="zh-TW" altLang="en-US" sz="2000" kern="0" spc="-80" dirty="0" smtClean="0">
                <a:solidFill>
                  <a:schemeClr val="bg1">
                    <a:lumMod val="85000"/>
                    <a:lumOff val="1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  <a:sym typeface="+mn-ea"/>
              </a:rPr>
              <a:t>，畫作中的花卉與真實的相似</a:t>
            </a:r>
            <a:r>
              <a:rPr lang="zh-TW" sz="2000" kern="0" spc="-80" dirty="0" smtClean="0">
                <a:solidFill>
                  <a:schemeClr val="bg1">
                    <a:lumMod val="85000"/>
                    <a:lumOff val="1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  <a:sym typeface="+mn-ea"/>
              </a:rPr>
              <a:t>嗎</a:t>
            </a:r>
            <a:r>
              <a:rPr lang="zh-TW" sz="2000" kern="0" spc="-80" dirty="0">
                <a:solidFill>
                  <a:schemeClr val="bg1">
                    <a:lumMod val="85000"/>
                    <a:lumOff val="1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  <a:sym typeface="+mn-ea"/>
              </a:rPr>
              <a:t>？何以見得。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zh-TW" sz="2000" kern="0" spc="-80" dirty="0" smtClean="0">
                <a:solidFill>
                  <a:schemeClr val="bg1">
                    <a:lumMod val="85000"/>
                    <a:lumOff val="1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  <a:sym typeface="+mn-ea"/>
              </a:rPr>
              <a:t>分析</a:t>
            </a:r>
            <a:r>
              <a:rPr sz="2000" kern="0" spc="-80" dirty="0">
                <a:solidFill>
                  <a:schemeClr val="bg1">
                    <a:lumMod val="85000"/>
                    <a:lumOff val="1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  <a:sym typeface="+mn-ea"/>
              </a:rPr>
              <a:t>Franz </a:t>
            </a:r>
            <a:r>
              <a:rPr sz="2000" kern="0" spc="-80" dirty="0" smtClean="0">
                <a:solidFill>
                  <a:schemeClr val="bg1">
                    <a:lumMod val="85000"/>
                    <a:lumOff val="1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  <a:sym typeface="+mn-ea"/>
              </a:rPr>
              <a:t>Bauer</a:t>
            </a:r>
            <a:r>
              <a:rPr lang="zh-TW" altLang="en-US" sz="2000" kern="0" spc="-80" dirty="0">
                <a:solidFill>
                  <a:schemeClr val="bg1">
                    <a:lumMod val="85000"/>
                    <a:lumOff val="1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  <a:sym typeface="+mn-ea"/>
              </a:rPr>
              <a:t>和梵谷</a:t>
            </a:r>
            <a:r>
              <a:rPr lang="zh-TW" sz="2000" kern="0" spc="-80" dirty="0" smtClean="0">
                <a:solidFill>
                  <a:schemeClr val="bg1">
                    <a:lumMod val="85000"/>
                    <a:lumOff val="1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  <a:sym typeface="+mn-ea"/>
              </a:rPr>
              <a:t>所</a:t>
            </a:r>
            <a:r>
              <a:rPr lang="zh-TW" sz="2000" kern="0" spc="-80" dirty="0">
                <a:solidFill>
                  <a:schemeClr val="bg1">
                    <a:lumMod val="85000"/>
                    <a:lumOff val="1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  <a:sym typeface="+mn-ea"/>
              </a:rPr>
              <a:t>用的</a:t>
            </a:r>
            <a:r>
              <a:rPr lang="zh-TW" sz="2000" kern="0" spc="-80" dirty="0" smtClean="0">
                <a:solidFill>
                  <a:schemeClr val="bg1">
                    <a:lumMod val="85000"/>
                    <a:lumOff val="1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  <a:sym typeface="+mn-ea"/>
              </a:rPr>
              <a:t>線條</a:t>
            </a:r>
            <a:r>
              <a:rPr lang="zh-TW" altLang="en-US" sz="2000" kern="0" spc="-80" dirty="0" smtClean="0">
                <a:solidFill>
                  <a:schemeClr val="bg1">
                    <a:lumMod val="85000"/>
                    <a:lumOff val="1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  <a:sym typeface="+mn-ea"/>
              </a:rPr>
              <a:t>和色彩，哪幅作品較能</a:t>
            </a:r>
            <a:r>
              <a:rPr lang="zh-TW" sz="2000" kern="0" spc="-80" dirty="0" smtClean="0">
                <a:solidFill>
                  <a:schemeClr val="bg1">
                    <a:lumMod val="85000"/>
                    <a:lumOff val="1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  <a:sym typeface="+mn-ea"/>
              </a:rPr>
              <a:t>呈現</a:t>
            </a:r>
            <a:r>
              <a:rPr lang="zh-TW" sz="2000" kern="0" spc="-80" dirty="0">
                <a:solidFill>
                  <a:schemeClr val="bg1">
                    <a:lumMod val="85000"/>
                    <a:lumOff val="1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  <a:sym typeface="+mn-ea"/>
              </a:rPr>
              <a:t>植物</a:t>
            </a:r>
            <a:r>
              <a:rPr lang="zh-TW" sz="2000" kern="0" spc="-80" dirty="0" smtClean="0">
                <a:solidFill>
                  <a:schemeClr val="bg1">
                    <a:lumMod val="85000"/>
                    <a:lumOff val="1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  <a:sym typeface="+mn-ea"/>
              </a:rPr>
              <a:t>的</a:t>
            </a:r>
            <a:r>
              <a:rPr lang="zh-TW" altLang="en-US" sz="2000" kern="0" spc="-80" dirty="0" smtClean="0">
                <a:solidFill>
                  <a:schemeClr val="bg1">
                    <a:lumMod val="85000"/>
                    <a:lumOff val="1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  <a:sym typeface="+mn-ea"/>
              </a:rPr>
              <a:t>特徵？兩者又如何展現植物的美</a:t>
            </a:r>
            <a:r>
              <a:rPr lang="zh-TW" altLang="en-US" sz="2000" kern="0" spc="-80" dirty="0">
                <a:solidFill>
                  <a:schemeClr val="bg1">
                    <a:lumMod val="85000"/>
                    <a:lumOff val="1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  <a:sym typeface="+mn-ea"/>
              </a:rPr>
              <a:t>態</a:t>
            </a:r>
            <a:r>
              <a:rPr lang="zh-TW" sz="2000" kern="0" spc="-80" dirty="0" smtClean="0">
                <a:solidFill>
                  <a:schemeClr val="bg1">
                    <a:lumMod val="85000"/>
                    <a:lumOff val="1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  <a:sym typeface="+mn-ea"/>
              </a:rPr>
              <a:t>？</a:t>
            </a:r>
            <a:endParaRPr lang="en-US" altLang="zh-TW" sz="2000" kern="0" spc="-80" dirty="0" smtClean="0">
              <a:solidFill>
                <a:schemeClr val="bg1">
                  <a:lumMod val="85000"/>
                  <a:lumOff val="1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Arial" panose="020B0604020202020204" pitchFamily="34" charset="0"/>
              <a:sym typeface="+mn-ea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zh-TW" altLang="en-US" sz="2000" kern="0" spc="-80" dirty="0" smtClean="0">
                <a:solidFill>
                  <a:schemeClr val="bg1">
                    <a:lumMod val="85000"/>
                    <a:lumOff val="1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  <a:sym typeface="+mn-ea"/>
              </a:rPr>
              <a:t>比較</a:t>
            </a:r>
            <a:r>
              <a:rPr lang="en-US" altLang="zh-TW" sz="2000" kern="0" spc="-80" dirty="0">
                <a:solidFill>
                  <a:schemeClr val="bg1">
                    <a:lumMod val="85000"/>
                    <a:lumOff val="1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  <a:sym typeface="+mn-ea"/>
              </a:rPr>
              <a:t>Franz Bauer</a:t>
            </a:r>
            <a:r>
              <a:rPr lang="zh-TW" altLang="en-US" sz="2000" kern="0" spc="-80" dirty="0">
                <a:solidFill>
                  <a:schemeClr val="bg1">
                    <a:lumMod val="85000"/>
                    <a:lumOff val="1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  <a:sym typeface="+mn-ea"/>
              </a:rPr>
              <a:t>和梵谷的所畫的蘭花</a:t>
            </a:r>
            <a:r>
              <a:rPr lang="zh-TW" altLang="en-US" sz="2000" kern="0" spc="-80" dirty="0" smtClean="0">
                <a:solidFill>
                  <a:schemeClr val="bg1">
                    <a:lumMod val="85000"/>
                    <a:lumOff val="1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  <a:sym typeface="+mn-ea"/>
              </a:rPr>
              <a:t>，分析其不同的表現手法，從而詮釋他們的創作意圖和作品的意義。</a:t>
            </a:r>
            <a:endParaRPr lang="zh-TW" sz="2000" kern="0" spc="-80" dirty="0">
              <a:solidFill>
                <a:schemeClr val="bg1">
                  <a:lumMod val="85000"/>
                  <a:lumOff val="1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Arial" panose="020B0604020202020204" pitchFamily="34" charset="0"/>
              <a:sym typeface="+mn-ea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zh-TW" altLang="en-US" sz="2000" kern="0" spc="-80" dirty="0" smtClean="0">
                <a:solidFill>
                  <a:schemeClr val="bg1">
                    <a:lumMod val="85000"/>
                    <a:lumOff val="1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  <a:sym typeface="+mn-ea"/>
              </a:rPr>
              <a:t>描述和分析</a:t>
            </a:r>
            <a:r>
              <a:rPr lang="en-US" altLang="zh-TW" sz="2000" kern="0" spc="-80" dirty="0">
                <a:solidFill>
                  <a:schemeClr val="bg1">
                    <a:lumMod val="85000"/>
                    <a:lumOff val="1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  <a:sym typeface="+mn-ea"/>
              </a:rPr>
              <a:t>Franz </a:t>
            </a:r>
            <a:r>
              <a:rPr lang="en-US" altLang="zh-TW" sz="2000" kern="0" spc="-80" dirty="0" smtClean="0">
                <a:solidFill>
                  <a:schemeClr val="bg1">
                    <a:lumMod val="85000"/>
                    <a:lumOff val="1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  <a:sym typeface="+mn-ea"/>
              </a:rPr>
              <a:t>Bauer</a:t>
            </a:r>
            <a:r>
              <a:rPr lang="zh-TW" altLang="en-US" sz="2000" kern="0" spc="-80" dirty="0" smtClean="0">
                <a:solidFill>
                  <a:schemeClr val="bg1">
                    <a:lumMod val="85000"/>
                    <a:lumOff val="1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  <a:sym typeface="+mn-ea"/>
              </a:rPr>
              <a:t>怎樣呈現植物</a:t>
            </a:r>
            <a:r>
              <a:rPr lang="zh-TW" altLang="en-US" sz="2000" kern="0" spc="-80" dirty="0">
                <a:solidFill>
                  <a:schemeClr val="bg1">
                    <a:lumMod val="85000"/>
                    <a:lumOff val="1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  <a:sym typeface="+mn-ea"/>
              </a:rPr>
              <a:t>的</a:t>
            </a:r>
            <a:r>
              <a:rPr lang="zh-TW" altLang="en-US" sz="2000" kern="0" spc="-80" dirty="0" smtClean="0">
                <a:solidFill>
                  <a:schemeClr val="bg1">
                    <a:lumMod val="85000"/>
                    <a:lumOff val="1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  <a:sym typeface="+mn-ea"/>
              </a:rPr>
              <a:t>肌理，以及如何</a:t>
            </a:r>
            <a:r>
              <a:rPr lang="zh-TW" altLang="en-US" sz="2000" kern="0" spc="-80" dirty="0">
                <a:solidFill>
                  <a:schemeClr val="bg1">
                    <a:lumMod val="85000"/>
                    <a:lumOff val="1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  <a:sym typeface="+mn-ea"/>
              </a:rPr>
              <a:t>構圖？這種構圖方法對研究植物有甚麼好處？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zh-TW" altLang="en-US" sz="2000" kern="0" spc="-80" dirty="0" smtClean="0">
                <a:solidFill>
                  <a:schemeClr val="bg1">
                    <a:lumMod val="85000"/>
                    <a:lumOff val="1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  <a:sym typeface="+mn-ea"/>
              </a:rPr>
              <a:t>一幅植物攝影可以取代植物繪畫嗎？</a:t>
            </a:r>
            <a:r>
              <a:rPr lang="zh-TW" altLang="en-US" sz="2000" kern="0" spc="-80" dirty="0">
                <a:solidFill>
                  <a:schemeClr val="bg1">
                    <a:lumMod val="85000"/>
                    <a:lumOff val="1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  <a:sym typeface="+mn-ea"/>
              </a:rPr>
              <a:t>為甚麼？</a:t>
            </a:r>
          </a:p>
        </p:txBody>
      </p:sp>
    </p:spTree>
    <p:extLst>
      <p:ext uri="{BB962C8B-B14F-4D97-AF65-F5344CB8AC3E}">
        <p14:creationId xmlns:p14="http://schemas.microsoft.com/office/powerpoint/2010/main" val="1630239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3456386" y="512142"/>
            <a:ext cx="7128340" cy="1472953"/>
          </a:xfrm>
        </p:spPr>
        <p:txBody>
          <a:bodyPr/>
          <a:lstStyle/>
          <a:p>
            <a:r>
              <a:rPr lang="zh-TW" altLang="en-US" sz="1800" dirty="0">
                <a:effectLst/>
                <a:latin typeface="Times New Roman" panose="02020603050405020304" pitchFamily="18" charset="0"/>
              </a:rPr>
              <a:t/>
            </a:r>
            <a:br>
              <a:rPr lang="zh-TW" altLang="en-US" sz="1800" dirty="0">
                <a:effectLst/>
                <a:latin typeface="Times New Roman" panose="02020603050405020304" pitchFamily="18" charset="0"/>
              </a:rPr>
            </a:br>
            <a:r>
              <a:rPr lang="zh-HK" altLang="en-US" sz="1800" kern="1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/>
            </a:r>
            <a:br>
              <a:rPr lang="zh-HK" altLang="en-US" sz="1800" kern="1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</a:br>
            <a:endParaRPr lang="zh-HK" altLang="en-US" dirty="0"/>
          </a:p>
        </p:txBody>
      </p:sp>
      <p:sp>
        <p:nvSpPr>
          <p:cNvPr id="6" name="Rectangle 5"/>
          <p:cNvSpPr/>
          <p:nvPr/>
        </p:nvSpPr>
        <p:spPr>
          <a:xfrm>
            <a:off x="-20320" y="1270"/>
            <a:ext cx="12230735" cy="6850380"/>
          </a:xfrm>
          <a:prstGeom prst="rect">
            <a:avLst/>
          </a:prstGeom>
          <a:solidFill>
            <a:srgbClr val="3DA5A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 Box 11"/>
          <p:cNvSpPr txBox="1"/>
          <p:nvPr/>
        </p:nvSpPr>
        <p:spPr>
          <a:xfrm>
            <a:off x="646972" y="784773"/>
            <a:ext cx="10770445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600" b="1" dirty="0">
                <a:solidFill>
                  <a:schemeClr val="accent3">
                    <a:lumMod val="60000"/>
                    <a:lumOff val="4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小知識：</a:t>
            </a:r>
            <a:r>
              <a:rPr lang="zh-TW" altLang="en-US" sz="3600" b="1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植物繪畫（</a:t>
            </a:r>
            <a:r>
              <a:rPr lang="en-US" altLang="zh-TW" sz="3600" b="1" dirty="0">
                <a:solidFill>
                  <a:schemeClr val="accent3">
                    <a:lumMod val="60000"/>
                    <a:lumOff val="4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botanical art)</a:t>
            </a:r>
            <a:endParaRPr lang="zh-TW" altLang="en-US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zh-TW" sz="2600" kern="0" spc="-80" dirty="0">
              <a:latin typeface="微軟正黑體" panose="020B0604030504040204" pitchFamily="34" charset="-120"/>
              <a:ea typeface="微軟正黑體" panose="020B0604030504040204" pitchFamily="34" charset="-120"/>
              <a:cs typeface="Arial" panose="020B0604020202020204" pitchFamily="34" charset="0"/>
              <a:sym typeface="+mn-ea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zh-TW" sz="2600" kern="0" spc="-80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  <a:sym typeface="+mn-ea"/>
              </a:rPr>
              <a:t>植物</a:t>
            </a:r>
            <a:r>
              <a:rPr lang="zh-TW" altLang="en-US" sz="2600" kern="0" spc="-80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  <a:sym typeface="+mn-ea"/>
              </a:rPr>
              <a:t>繪畫</a:t>
            </a:r>
            <a:r>
              <a:rPr lang="zh-TW" sz="2600" kern="0" spc="-80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  <a:sym typeface="+mn-ea"/>
              </a:rPr>
              <a:t>的</a:t>
            </a:r>
            <a:r>
              <a:rPr lang="zh-TW" sz="2600" kern="0" spc="-80" dirty="0"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  <a:sym typeface="+mn-ea"/>
              </a:rPr>
              <a:t>目的在於對植物的研究，因此是</a:t>
            </a:r>
            <a:r>
              <a:rPr lang="zh-TW" sz="2600" kern="0" spc="-80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  <a:sym typeface="+mn-ea"/>
              </a:rPr>
              <a:t>採取</a:t>
            </a:r>
            <a:r>
              <a:rPr lang="zh-TW" altLang="en-US" sz="2600" kern="0" spc="-80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  <a:sym typeface="+mn-ea"/>
              </a:rPr>
              <a:t>客觀</a:t>
            </a:r>
            <a:r>
              <a:rPr lang="zh-TW" sz="2600" kern="0" spc="-80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  <a:sym typeface="+mn-ea"/>
              </a:rPr>
              <a:t>的</a:t>
            </a:r>
            <a:r>
              <a:rPr lang="zh-TW" sz="2600" kern="0" spc="-80" dirty="0"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  <a:sym typeface="+mn-ea"/>
              </a:rPr>
              <a:t>態度來繪畫，</a:t>
            </a:r>
            <a:r>
              <a:rPr lang="zh-TW" sz="2600" kern="0" spc="-80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  <a:sym typeface="+mn-ea"/>
              </a:rPr>
              <a:t>而</a:t>
            </a:r>
            <a:r>
              <a:rPr lang="zh-TW" altLang="en-US" sz="2600" kern="0" spc="-80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  <a:sym typeface="+mn-ea"/>
              </a:rPr>
              <a:t>這類</a:t>
            </a:r>
            <a:r>
              <a:rPr lang="zh-TW" sz="2600" kern="0" spc="-80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  <a:sym typeface="+mn-ea"/>
              </a:rPr>
              <a:t>藝術家</a:t>
            </a:r>
            <a:r>
              <a:rPr lang="zh-TW" sz="2600" kern="0" spc="-80" dirty="0"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  <a:sym typeface="+mn-ea"/>
              </a:rPr>
              <a:t>亦必需對植物的形態特徵、結構、生長等有充分的了解。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zh-TW" sz="2600" kern="0" spc="-80" dirty="0"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  <a:sym typeface="+mn-ea"/>
              </a:rPr>
              <a:t>這</a:t>
            </a:r>
            <a:r>
              <a:rPr lang="zh-TW" sz="2600" kern="0" spc="-80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  <a:sym typeface="+mn-ea"/>
              </a:rPr>
              <a:t>類創作注重</a:t>
            </a:r>
            <a:r>
              <a:rPr lang="zh-TW" altLang="en-US" sz="2600" kern="0" spc="-80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  <a:sym typeface="+mn-ea"/>
              </a:rPr>
              <a:t>記錄</a:t>
            </a:r>
            <a:r>
              <a:rPr lang="zh-TW" sz="2600" kern="0" spc="-80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  <a:sym typeface="+mn-ea"/>
              </a:rPr>
              <a:t>的</a:t>
            </a:r>
            <a:r>
              <a:rPr lang="zh-TW" sz="2600" kern="0" spc="-80" dirty="0"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  <a:sym typeface="+mn-ea"/>
              </a:rPr>
              <a:t>準確性</a:t>
            </a:r>
            <a:r>
              <a:rPr lang="zh-TW" sz="2600" kern="0" spc="-80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  <a:sym typeface="+mn-ea"/>
              </a:rPr>
              <a:t>，</a:t>
            </a:r>
            <a:r>
              <a:rPr lang="zh-TW" altLang="en-US" sz="2600" kern="0" spc="-80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  <a:sym typeface="+mn-ea"/>
              </a:rPr>
              <a:t>並且</a:t>
            </a:r>
            <a:r>
              <a:rPr lang="zh-TW" sz="2600" kern="0" spc="-80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  <a:sym typeface="+mn-ea"/>
              </a:rPr>
              <a:t>要</a:t>
            </a:r>
            <a:r>
              <a:rPr lang="zh-TW" sz="2600" kern="0" spc="-80" dirty="0"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  <a:sym typeface="+mn-ea"/>
              </a:rPr>
              <a:t>盡量畫出植物的各部如莖、根、花、葉、花蕊，甚至該植物的生命週期。</a:t>
            </a:r>
            <a:endParaRPr lang="zh-TW" altLang="en-US" sz="2600" kern="0" spc="-80" dirty="0">
              <a:latin typeface="微軟正黑體" panose="020B0604030504040204" pitchFamily="34" charset="-120"/>
              <a:ea typeface="微軟正黑體" panose="020B0604030504040204" pitchFamily="34" charset="-120"/>
              <a:cs typeface="Arial" panose="020B0604020202020204" pitchFamily="34" charset="0"/>
              <a:sym typeface="+mn-ea"/>
            </a:endParaRPr>
          </a:p>
        </p:txBody>
      </p:sp>
      <p:sp>
        <p:nvSpPr>
          <p:cNvPr id="9" name="Text Box 8"/>
          <p:cNvSpPr txBox="1"/>
          <p:nvPr/>
        </p:nvSpPr>
        <p:spPr>
          <a:xfrm>
            <a:off x="721360" y="3737610"/>
            <a:ext cx="30988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65603" y="4032787"/>
            <a:ext cx="10853149" cy="2061845"/>
          </a:xfrm>
          <a:prstGeom prst="rect">
            <a:avLst/>
          </a:prstGeom>
          <a:solidFill>
            <a:srgbClr val="72DD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0">
              <a:buFont typeface="Arial" panose="020B0604020202020204" pitchFamily="34" charset="0"/>
              <a:buNone/>
            </a:pPr>
            <a:r>
              <a:rPr lang="en-US" altLang="zh-TW" kern="0" spc="-80" dirty="0"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  <a:sym typeface="+mn-ea"/>
              </a:rPr>
              <a:t>  </a:t>
            </a:r>
            <a:r>
              <a:rPr lang="zh-TW" altLang="en-US" sz="3200" b="1" dirty="0">
                <a:solidFill>
                  <a:schemeClr val="accent3">
                    <a:lumMod val="60000"/>
                    <a:lumOff val="4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+mn-ea"/>
              </a:rPr>
              <a:t>  </a:t>
            </a:r>
          </a:p>
          <a:p>
            <a:pPr indent="0">
              <a:buFont typeface="Arial" panose="020B0604020202020204" pitchFamily="34" charset="0"/>
              <a:buNone/>
            </a:pPr>
            <a:r>
              <a:rPr lang="zh-TW" altLang="en-US" sz="3200" b="1" dirty="0">
                <a:solidFill>
                  <a:schemeClr val="accent3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+mn-ea"/>
              </a:rPr>
              <a:t>英國獨立報1966年的報導：</a:t>
            </a:r>
          </a:p>
          <a:p>
            <a:pPr marL="367665" indent="-19685">
              <a:tabLst>
                <a:tab pos="8326755" algn="l"/>
              </a:tabLst>
            </a:pPr>
            <a:r>
              <a:rPr lang="zh-TW" altLang="en-US" sz="2400" dirty="0" smtClean="0">
                <a:solidFill>
                  <a:schemeClr val="bg1">
                    <a:lumMod val="75000"/>
                    <a:lumOff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+mn-ea"/>
              </a:rPr>
              <a:t>「植物攝照不足以記錄植物學家</a:t>
            </a:r>
            <a:r>
              <a:rPr lang="zh-TW" altLang="en-US" sz="2400" dirty="0">
                <a:solidFill>
                  <a:schemeClr val="bg1">
                    <a:lumMod val="75000"/>
                    <a:lumOff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+mn-ea"/>
              </a:rPr>
              <a:t>所</a:t>
            </a:r>
            <a:r>
              <a:rPr lang="zh-TW" altLang="en-US" sz="2400" dirty="0" smtClean="0">
                <a:solidFill>
                  <a:schemeClr val="bg1">
                    <a:lumMod val="75000"/>
                    <a:lumOff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+mn-ea"/>
              </a:rPr>
              <a:t>需及</a:t>
            </a:r>
            <a:r>
              <a:rPr lang="zh-TW" altLang="en-US" sz="2400" dirty="0">
                <a:solidFill>
                  <a:schemeClr val="bg1">
                    <a:lumMod val="75000"/>
                    <a:lumOff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+mn-ea"/>
              </a:rPr>
              <a:t>植物藝術家所能</a:t>
            </a:r>
            <a:r>
              <a:rPr lang="zh-TW" altLang="en-US" sz="2400" dirty="0" smtClean="0">
                <a:solidFill>
                  <a:schemeClr val="bg1">
                    <a:lumMod val="75000"/>
                    <a:lumOff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+mn-ea"/>
              </a:rPr>
              <a:t>捕捉到的細節。 植物繪畫是</a:t>
            </a:r>
            <a:r>
              <a:rPr lang="zh-TW" altLang="en-US" sz="2400" dirty="0">
                <a:solidFill>
                  <a:schemeClr val="bg1">
                    <a:lumMod val="75000"/>
                    <a:lumOff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+mn-ea"/>
              </a:rPr>
              <a:t>識別植物的重要手段，因此它被視為重要的科學</a:t>
            </a:r>
            <a:r>
              <a:rPr lang="zh-TW" altLang="en-US" sz="2400" dirty="0" smtClean="0">
                <a:solidFill>
                  <a:schemeClr val="bg1">
                    <a:lumMod val="75000"/>
                    <a:lumOff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+mn-ea"/>
              </a:rPr>
              <a:t>工具</a:t>
            </a:r>
            <a:r>
              <a:rPr lang="en-US" altLang="zh-TW" sz="2400" dirty="0" smtClean="0">
                <a:solidFill>
                  <a:schemeClr val="bg1">
                    <a:lumMod val="75000"/>
                    <a:lumOff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+mn-ea"/>
              </a:rPr>
              <a:t>……</a:t>
            </a:r>
            <a:r>
              <a:rPr lang="zh-TW" altLang="en-US" sz="2400" dirty="0" smtClean="0">
                <a:solidFill>
                  <a:schemeClr val="bg1">
                    <a:lumMod val="75000"/>
                    <a:lumOff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+mn-ea"/>
              </a:rPr>
              <a:t> </a:t>
            </a:r>
            <a:r>
              <a:rPr lang="zh-TW" altLang="en-US" sz="2400" dirty="0">
                <a:solidFill>
                  <a:schemeClr val="bg1">
                    <a:lumMod val="75000"/>
                    <a:lumOff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+mn-ea"/>
              </a:rPr>
              <a:t>植物學家仍然較喜歡</a:t>
            </a:r>
            <a:r>
              <a:rPr lang="zh-TW" altLang="en-US" sz="2400" dirty="0" smtClean="0">
                <a:solidFill>
                  <a:schemeClr val="bg1">
                    <a:lumMod val="75000"/>
                    <a:lumOff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+mn-ea"/>
              </a:rPr>
              <a:t>植物繪畫</a:t>
            </a:r>
            <a:r>
              <a:rPr lang="zh-TW" altLang="en-US" sz="2400" dirty="0">
                <a:solidFill>
                  <a:schemeClr val="bg1">
                    <a:lumMod val="75000"/>
                    <a:lumOff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+mn-ea"/>
              </a:rPr>
              <a:t>而不是照片。」</a:t>
            </a:r>
            <a:endParaRPr lang="zh-TW" altLang="en-US" sz="3200" b="1" dirty="0">
              <a:solidFill>
                <a:schemeClr val="bg1">
                  <a:lumMod val="75000"/>
                  <a:lumOff val="2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  <a:sym typeface="+mn-ea"/>
            </a:endParaRPr>
          </a:p>
          <a:p>
            <a:pPr indent="387985">
              <a:buFont typeface="Arial" panose="020B0604020202020204" pitchFamily="34" charset="0"/>
              <a:buNone/>
            </a:pPr>
            <a:endParaRPr lang="zh-TW" altLang="en-US" sz="3200" b="1" dirty="0">
              <a:solidFill>
                <a:schemeClr val="accent3">
                  <a:lumMod val="7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  <a:sym typeface="+mn-ea"/>
            </a:endParaRPr>
          </a:p>
        </p:txBody>
      </p:sp>
      <p:sp>
        <p:nvSpPr>
          <p:cNvPr id="8" name="文字方塊 7"/>
          <p:cNvSpPr txBox="1"/>
          <p:nvPr/>
        </p:nvSpPr>
        <p:spPr>
          <a:xfrm>
            <a:off x="311785" y="109752"/>
            <a:ext cx="374003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TW" altLang="en-US" sz="20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教育局 課程發展處 藝術教育</a:t>
            </a:r>
            <a:r>
              <a:rPr lang="zh-TW" altLang="en-US" sz="2000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組</a:t>
            </a:r>
          </a:p>
        </p:txBody>
      </p:sp>
      <p:sp>
        <p:nvSpPr>
          <p:cNvPr id="10" name="文字方塊 9">
            <a:extLst>
              <a:ext uri="{FF2B5EF4-FFF2-40B4-BE49-F238E27FC236}">
                <a16:creationId xmlns:a16="http://schemas.microsoft.com/office/drawing/2014/main" id="{115C312B-3B69-4637-9980-4F9533E8FD55}"/>
              </a:ext>
            </a:extLst>
          </p:cNvPr>
          <p:cNvSpPr txBox="1"/>
          <p:nvPr/>
        </p:nvSpPr>
        <p:spPr>
          <a:xfrm>
            <a:off x="9011895" y="47153"/>
            <a:ext cx="2844552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US" altLang="zh-HK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www.edb.gov.hk/arts</a:t>
            </a:r>
            <a:endParaRPr lang="en-US" altLang="zh-TW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1" name="日期版面配置區 4"/>
          <p:cNvSpPr>
            <a:spLocks noGrp="1"/>
          </p:cNvSpPr>
          <p:nvPr>
            <p:ph type="dt" sz="half" idx="10"/>
          </p:nvPr>
        </p:nvSpPr>
        <p:spPr>
          <a:xfrm>
            <a:off x="1031240" y="6483807"/>
            <a:ext cx="2743200" cy="350172"/>
          </a:xfrm>
        </p:spPr>
        <p:txBody>
          <a:bodyPr/>
          <a:lstStyle/>
          <a:p>
            <a:pPr defTabSz="914400">
              <a:tabLst>
                <a:tab pos="537210" algn="l"/>
              </a:tabLst>
            </a:pP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初中</a:t>
            </a:r>
            <a:r>
              <a:rPr lang="zh-HK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 </a:t>
            </a:r>
            <a:r>
              <a:rPr lang="zh-HK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視覺藝術科學與教材料</a:t>
            </a:r>
          </a:p>
        </p:txBody>
      </p:sp>
      <p:sp>
        <p:nvSpPr>
          <p:cNvPr id="13" name="頁尾版面配置區 5"/>
          <p:cNvSpPr>
            <a:spLocks noGrp="1"/>
          </p:cNvSpPr>
          <p:nvPr>
            <p:ph type="ftr" sz="quarter" idx="11"/>
          </p:nvPr>
        </p:nvSpPr>
        <p:spPr>
          <a:xfrm>
            <a:off x="8353200" y="6389732"/>
            <a:ext cx="4114800" cy="365125"/>
          </a:xfrm>
        </p:spPr>
        <p:txBody>
          <a:bodyPr/>
          <a:lstStyle/>
          <a:p>
            <a:pPr algn="ctr" defTabSz="914400">
              <a:buClrTx/>
              <a:buSzTx/>
              <a:buFontTx/>
              <a:tabLst>
                <a:tab pos="537210" algn="l"/>
              </a:tabLst>
            </a:pP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植物之美 </a:t>
            </a: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—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藝術與科學的邂逅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3456386" y="512142"/>
            <a:ext cx="7128340" cy="1472953"/>
          </a:xfrm>
        </p:spPr>
        <p:txBody>
          <a:bodyPr/>
          <a:lstStyle/>
          <a:p>
            <a:r>
              <a:rPr lang="zh-TW" altLang="en-US" sz="1800" dirty="0">
                <a:effectLst/>
                <a:latin typeface="Times New Roman" panose="02020603050405020304" pitchFamily="18" charset="0"/>
              </a:rPr>
              <a:t/>
            </a:r>
            <a:br>
              <a:rPr lang="zh-TW" altLang="en-US" sz="1800" dirty="0">
                <a:effectLst/>
                <a:latin typeface="Times New Roman" panose="02020603050405020304" pitchFamily="18" charset="0"/>
              </a:rPr>
            </a:br>
            <a:r>
              <a:rPr lang="zh-HK" altLang="en-US" sz="1800" kern="1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/>
            </a:r>
            <a:br>
              <a:rPr lang="zh-HK" altLang="en-US" sz="1800" kern="1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</a:br>
            <a:endParaRPr lang="zh-HK" altLang="en-US" dirty="0"/>
          </a:p>
        </p:txBody>
      </p:sp>
      <p:sp>
        <p:nvSpPr>
          <p:cNvPr id="6" name="Rectangle 5"/>
          <p:cNvSpPr/>
          <p:nvPr/>
        </p:nvSpPr>
        <p:spPr>
          <a:xfrm>
            <a:off x="-10795" y="1270"/>
            <a:ext cx="12230735" cy="6850380"/>
          </a:xfrm>
          <a:prstGeom prst="rect">
            <a:avLst/>
          </a:prstGeom>
          <a:solidFill>
            <a:srgbClr val="3DA5A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 Box 11"/>
          <p:cNvSpPr txBox="1"/>
          <p:nvPr/>
        </p:nvSpPr>
        <p:spPr>
          <a:xfrm>
            <a:off x="610293" y="1202793"/>
            <a:ext cx="10988558" cy="51552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200" b="1" dirty="0">
                <a:solidFill>
                  <a:schemeClr val="accent3">
                    <a:lumMod val="60000"/>
                    <a:lumOff val="4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小知識：</a:t>
            </a:r>
            <a:r>
              <a:rPr lang="en-US" altLang="zh-TW" sz="3200" b="1" dirty="0">
                <a:solidFill>
                  <a:schemeClr val="accent3">
                    <a:lumMod val="60000"/>
                    <a:lumOff val="4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Franz Bauer</a:t>
            </a:r>
            <a:r>
              <a:rPr lang="en-US" altLang="zh-TW" sz="2800" b="1" dirty="0">
                <a:solidFill>
                  <a:schemeClr val="accent3">
                    <a:lumMod val="60000"/>
                    <a:lumOff val="4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+mn-ea"/>
              </a:rPr>
              <a:t>（1758 - 1840）</a:t>
            </a:r>
          </a:p>
          <a:p>
            <a:endParaRPr lang="zh-TW" altLang="en-US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sz="2500" kern="0" spc="-80" dirty="0"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  <a:sym typeface="+mn-ea"/>
              </a:rPr>
              <a:t>Franz Bauer</a:t>
            </a:r>
            <a:r>
              <a:rPr lang="zh-TW" altLang="en-US" sz="2500" kern="0" spc="-80" dirty="0"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  <a:sym typeface="+mn-ea"/>
              </a:rPr>
              <a:t>是奧地利人，與弟弟都</a:t>
            </a:r>
            <a:r>
              <a:rPr lang="zh-TW" altLang="en-US" sz="2500" kern="0" spc="-80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  <a:sym typeface="+mn-ea"/>
              </a:rPr>
              <a:t>是繪畫植物</a:t>
            </a:r>
            <a:r>
              <a:rPr lang="zh-TW" altLang="en-US" sz="2500" kern="0" spc="-80" dirty="0"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  <a:sym typeface="+mn-ea"/>
              </a:rPr>
              <a:t>的</a:t>
            </a:r>
            <a:r>
              <a:rPr lang="zh-TW" altLang="en-US" sz="2500" kern="0" spc="-80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  <a:sym typeface="+mn-ea"/>
              </a:rPr>
              <a:t>著名藝術家</a:t>
            </a:r>
            <a:r>
              <a:rPr lang="zh-TW" altLang="en-US" sz="2500" kern="0" spc="-80" dirty="0"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  <a:sym typeface="+mn-ea"/>
              </a:rPr>
              <a:t>。他在</a:t>
            </a:r>
            <a:r>
              <a:rPr lang="en-US" altLang="zh-TW" sz="2500" kern="0" spc="-80" dirty="0"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  <a:sym typeface="+mn-ea"/>
              </a:rPr>
              <a:t>1788</a:t>
            </a:r>
            <a:r>
              <a:rPr lang="zh-TW" altLang="en-US" sz="2500" kern="0" spc="-80" dirty="0"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  <a:sym typeface="+mn-ea"/>
              </a:rPr>
              <a:t>年後被聘為英國皇家植物公園</a:t>
            </a:r>
            <a:r>
              <a:rPr lang="zh-TW" altLang="en-US" sz="2500" kern="0" spc="-80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  <a:sym typeface="+mn-ea"/>
              </a:rPr>
              <a:t>的植</a:t>
            </a:r>
            <a:r>
              <a:rPr lang="zh-TW" altLang="en-US" sz="2500" kern="0" spc="-80" dirty="0"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  <a:sym typeface="+mn-ea"/>
              </a:rPr>
              <a:t>物</a:t>
            </a:r>
            <a:r>
              <a:rPr lang="zh-TW" altLang="en-US" sz="2500" kern="0" spc="-80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  <a:sym typeface="+mn-ea"/>
              </a:rPr>
              <a:t>藝術家</a:t>
            </a:r>
            <a:r>
              <a:rPr lang="zh-TW" altLang="en-US" sz="2500" kern="0" spc="-80" dirty="0"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  <a:sym typeface="+mn-ea"/>
              </a:rPr>
              <a:t>，與一</a:t>
            </a:r>
            <a:r>
              <a:rPr lang="zh-TW" altLang="en-US" sz="2500" kern="0" spc="-80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  <a:sym typeface="+mn-ea"/>
              </a:rPr>
              <a:t>眾科學家</a:t>
            </a:r>
            <a:r>
              <a:rPr lang="zh-TW" altLang="en-US" sz="2500" kern="0" spc="-80" dirty="0"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  <a:sym typeface="+mn-ea"/>
              </a:rPr>
              <a:t>一起工作，負責繪畫在英國或從其他地方送來新發現或稀有的植物。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zh-TW" altLang="en-US" sz="2500" kern="0" spc="-80" dirty="0"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  <a:sym typeface="+mn-ea"/>
              </a:rPr>
              <a:t>他所畫的植物</a:t>
            </a:r>
            <a:r>
              <a:rPr lang="zh-TW" sz="2500" kern="0" spc="-80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  <a:sym typeface="+mn-ea"/>
              </a:rPr>
              <a:t>畫</a:t>
            </a:r>
            <a:r>
              <a:rPr lang="zh-TW" altLang="en-US" sz="2500" kern="0" spc="-80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  <a:sym typeface="+mn-ea"/>
              </a:rPr>
              <a:t>通</a:t>
            </a:r>
            <a:r>
              <a:rPr lang="zh-TW" sz="2500" kern="0" spc="-80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  <a:sym typeface="+mn-ea"/>
              </a:rPr>
              <a:t>常與</a:t>
            </a:r>
            <a:r>
              <a:rPr lang="zh-TW" sz="2500" kern="0" spc="-80" dirty="0"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  <a:sym typeface="+mn-ea"/>
              </a:rPr>
              <a:t>真實的植物大小一致，並以水彩繪畫。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zh-TW" sz="2500" kern="0" spc="-80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  <a:sym typeface="+mn-ea"/>
              </a:rPr>
              <a:t>他以</a:t>
            </a:r>
            <a:r>
              <a:rPr lang="zh-TW" sz="2500" kern="0" spc="-80" dirty="0"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  <a:sym typeface="+mn-ea"/>
              </a:rPr>
              <a:t>科學的態度來描繪植物，更運用顯微鏡來觀察和輔助描繪，</a:t>
            </a:r>
            <a:r>
              <a:rPr lang="zh-TW" sz="2500" kern="0" spc="-80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  <a:sym typeface="+mn-ea"/>
              </a:rPr>
              <a:t>作品具</a:t>
            </a:r>
            <a:r>
              <a:rPr lang="zh-TW" sz="2500" kern="0" spc="-80" dirty="0"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  <a:sym typeface="+mn-ea"/>
              </a:rPr>
              <a:t>驚人的</a:t>
            </a:r>
            <a:r>
              <a:rPr lang="zh-TW" sz="2500" kern="0" spc="-80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  <a:sym typeface="+mn-ea"/>
              </a:rPr>
              <a:t>準確性</a:t>
            </a:r>
            <a:r>
              <a:rPr lang="zh-TW" altLang="en-US" sz="2500" kern="0" spc="-80" dirty="0"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  <a:sym typeface="+mn-ea"/>
              </a:rPr>
              <a:t>。</a:t>
            </a:r>
            <a:r>
              <a:rPr lang="zh-TW" altLang="en-US" sz="2500" kern="0" spc="-80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  <a:sym typeface="+mn-ea"/>
              </a:rPr>
              <a:t>由於作品的</a:t>
            </a:r>
            <a:r>
              <a:rPr lang="zh-TW" altLang="zh-TW" sz="2500" kern="0" spc="-80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  <a:sym typeface="+mn-ea"/>
              </a:rPr>
              <a:t>線條</a:t>
            </a:r>
            <a:r>
              <a:rPr lang="zh-TW" altLang="en-US" sz="2500" kern="0" spc="-80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  <a:sym typeface="+mn-ea"/>
              </a:rPr>
              <a:t>優</a:t>
            </a:r>
            <a:r>
              <a:rPr lang="zh-TW" altLang="zh-TW" sz="2500" kern="0" spc="-80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  <a:sym typeface="+mn-ea"/>
              </a:rPr>
              <a:t>美、</a:t>
            </a:r>
            <a:r>
              <a:rPr lang="zh-TW" altLang="zh-TW" sz="2500" kern="0" spc="-80" dirty="0"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  <a:sym typeface="+mn-ea"/>
              </a:rPr>
              <a:t>色調</a:t>
            </a:r>
            <a:r>
              <a:rPr lang="zh-TW" altLang="zh-TW" sz="2500" kern="0" spc="-80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  <a:sym typeface="+mn-ea"/>
              </a:rPr>
              <a:t>和諧</a:t>
            </a:r>
            <a:r>
              <a:rPr lang="zh-TW" altLang="zh-TW" sz="2500" kern="0" spc="-80" dirty="0"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  <a:sym typeface="+mn-ea"/>
              </a:rPr>
              <a:t>、</a:t>
            </a:r>
            <a:r>
              <a:rPr lang="zh-TW" altLang="en-US" sz="2500" kern="0" spc="-80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  <a:sym typeface="+mn-ea"/>
              </a:rPr>
              <a:t>圖象</a:t>
            </a:r>
            <a:r>
              <a:rPr lang="zh-TW" altLang="zh-TW" sz="2500" kern="0" spc="-80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  <a:sym typeface="+mn-ea"/>
              </a:rPr>
              <a:t>細緻</a:t>
            </a:r>
            <a:r>
              <a:rPr lang="zh-TW" sz="2500" kern="0" spc="-80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  <a:sym typeface="+mn-ea"/>
              </a:rPr>
              <a:t>，</a:t>
            </a:r>
            <a:r>
              <a:rPr lang="zh-TW" altLang="en-US" sz="2500" kern="0" spc="-80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  <a:sym typeface="+mn-ea"/>
              </a:rPr>
              <a:t>因此</a:t>
            </a:r>
            <a:r>
              <a:rPr lang="zh-TW" sz="2500" kern="0" spc="-80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  <a:sym typeface="+mn-ea"/>
              </a:rPr>
              <a:t>充滿美感</a:t>
            </a:r>
            <a:r>
              <a:rPr lang="zh-TW" altLang="en-US" sz="2500" kern="0" spc="-80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  <a:sym typeface="+mn-ea"/>
              </a:rPr>
              <a:t>和藝術性</a:t>
            </a:r>
            <a:r>
              <a:rPr lang="zh-TW" sz="2500" kern="0" spc="-80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  <a:sym typeface="+mn-ea"/>
              </a:rPr>
              <a:t>。</a:t>
            </a:r>
            <a:endParaRPr lang="zh-TW" sz="2500" kern="0" spc="-80" dirty="0">
              <a:latin typeface="微軟正黑體" panose="020B0604030504040204" pitchFamily="34" charset="-120"/>
              <a:ea typeface="微軟正黑體" panose="020B0604030504040204" pitchFamily="34" charset="-120"/>
              <a:cs typeface="Arial" panose="020B0604020202020204" pitchFamily="34" charset="0"/>
              <a:sym typeface="+mn-ea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zh-TW" sz="2500" kern="0" spc="-80" dirty="0"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  <a:sym typeface="+mn-ea"/>
              </a:rPr>
              <a:t>他和弟弟共</a:t>
            </a:r>
            <a:r>
              <a:rPr lang="zh-TW" sz="2500" kern="0" spc="-80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  <a:sym typeface="+mn-ea"/>
              </a:rPr>
              <a:t>繪畫２</a:t>
            </a:r>
            <a:r>
              <a:rPr lang="en-US" altLang="zh-TW" sz="2500" kern="0" spc="-80" dirty="0"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  <a:sym typeface="+mn-ea"/>
              </a:rPr>
              <a:t> </a:t>
            </a:r>
            <a:r>
              <a:rPr lang="en-US" altLang="zh-TW" sz="2500" kern="0" spc="-80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  <a:sym typeface="+mn-ea"/>
              </a:rPr>
              <a:t>250</a:t>
            </a:r>
            <a:r>
              <a:rPr lang="zh-TW" altLang="en-US" sz="2500" kern="0" spc="-80" dirty="0"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  <a:sym typeface="+mn-ea"/>
              </a:rPr>
              <a:t>幅植物畫，</a:t>
            </a:r>
            <a:r>
              <a:rPr sz="2500" kern="0" spc="-80" dirty="0"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  <a:sym typeface="+mn-ea"/>
              </a:rPr>
              <a:t>Franz Bauer</a:t>
            </a:r>
            <a:r>
              <a:rPr lang="zh-TW" sz="2500" kern="0" spc="-80" dirty="0"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  <a:sym typeface="+mn-ea"/>
              </a:rPr>
              <a:t>更編寫了多本</a:t>
            </a:r>
            <a:r>
              <a:rPr lang="zh-TW" sz="2500" kern="0" spc="-80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  <a:sym typeface="+mn-ea"/>
              </a:rPr>
              <a:t>植物藝術</a:t>
            </a:r>
            <a:r>
              <a:rPr lang="zh-TW" altLang="en-US" sz="2500" kern="0" spc="-80" dirty="0"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  <a:sym typeface="+mn-ea"/>
              </a:rPr>
              <a:t>著作，對研究植物的</a:t>
            </a:r>
            <a:r>
              <a:rPr lang="zh-TW" altLang="en-US" sz="2500" kern="0" spc="-80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  <a:sym typeface="+mn-ea"/>
              </a:rPr>
              <a:t>發展是</a:t>
            </a:r>
            <a:r>
              <a:rPr lang="zh-TW" altLang="en-US" sz="2500" kern="0" spc="-80" dirty="0"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  <a:sym typeface="+mn-ea"/>
              </a:rPr>
              <a:t>珍貴的歷史紀錄。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zh-TW" altLang="en-US" sz="2500" kern="0" spc="-80" dirty="0"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  <a:sym typeface="+mn-ea"/>
              </a:rPr>
              <a:t>他的植物解剖</a:t>
            </a:r>
            <a:r>
              <a:rPr lang="zh-TW" altLang="en-US" sz="2500" kern="0" spc="-80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  <a:sym typeface="+mn-ea"/>
              </a:rPr>
              <a:t>圖對</a:t>
            </a:r>
            <a:r>
              <a:rPr lang="zh-TW" altLang="en-US" sz="2500" kern="0" spc="-80" dirty="0"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  <a:sym typeface="+mn-ea"/>
              </a:rPr>
              <a:t>研究植物分類的重要性猶如今日的</a:t>
            </a:r>
            <a:r>
              <a:rPr lang="en-US" altLang="zh-TW" sz="2500" kern="0" spc="-80" dirty="0"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  <a:sym typeface="+mn-ea"/>
              </a:rPr>
              <a:t>DNA</a:t>
            </a:r>
            <a:r>
              <a:rPr lang="zh-TW" altLang="en-US" sz="2500" kern="0" spc="-80" dirty="0"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  <a:sym typeface="+mn-ea"/>
              </a:rPr>
              <a:t>驗證般。</a:t>
            </a:r>
            <a:endParaRPr lang="zh-TW" altLang="en-US" sz="2400" kern="0" spc="-80" dirty="0">
              <a:latin typeface="微軟正黑體" panose="020B0604030504040204" pitchFamily="34" charset="-120"/>
              <a:ea typeface="微軟正黑體" panose="020B0604030504040204" pitchFamily="34" charset="-120"/>
              <a:cs typeface="Arial" panose="020B0604020202020204" pitchFamily="34" charset="0"/>
              <a:sym typeface="+mn-ea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zh-TW" sz="2400" kern="0" spc="-80" dirty="0">
              <a:latin typeface="微軟正黑體" panose="020B0604030504040204" pitchFamily="34" charset="-120"/>
              <a:ea typeface="微軟正黑體" panose="020B0604030504040204" pitchFamily="34" charset="-120"/>
              <a:cs typeface="Arial" panose="020B0604020202020204" pitchFamily="34" charset="0"/>
              <a:sym typeface="+mn-ea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zh-TW" altLang="en-US" sz="2400" kern="0" spc="-80" dirty="0">
              <a:latin typeface="微軟正黑體" panose="020B0604030504040204" pitchFamily="34" charset="-120"/>
              <a:ea typeface="微軟正黑體" panose="020B0604030504040204" pitchFamily="34" charset="-120"/>
              <a:cs typeface="Arial" panose="020B0604020202020204" pitchFamily="34" charset="0"/>
              <a:sym typeface="+mn-ea"/>
            </a:endParaRPr>
          </a:p>
        </p:txBody>
      </p:sp>
      <p:sp>
        <p:nvSpPr>
          <p:cNvPr id="5" name="文字方塊 4"/>
          <p:cNvSpPr txBox="1"/>
          <p:nvPr/>
        </p:nvSpPr>
        <p:spPr>
          <a:xfrm>
            <a:off x="311785" y="109752"/>
            <a:ext cx="374003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TW" altLang="en-US" sz="20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教育局 課程發展處 藝術教育</a:t>
            </a:r>
            <a:r>
              <a:rPr lang="zh-TW" altLang="en-US" sz="2000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組</a:t>
            </a:r>
          </a:p>
        </p:txBody>
      </p:sp>
      <p:sp>
        <p:nvSpPr>
          <p:cNvPr id="7" name="文字方塊 6">
            <a:extLst>
              <a:ext uri="{FF2B5EF4-FFF2-40B4-BE49-F238E27FC236}">
                <a16:creationId xmlns:a16="http://schemas.microsoft.com/office/drawing/2014/main" id="{115C312B-3B69-4637-9980-4F9533E8FD55}"/>
              </a:ext>
            </a:extLst>
          </p:cNvPr>
          <p:cNvSpPr txBox="1"/>
          <p:nvPr/>
        </p:nvSpPr>
        <p:spPr>
          <a:xfrm>
            <a:off x="9011895" y="47153"/>
            <a:ext cx="2844552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US" altLang="zh-HK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www.edb.gov.hk/arts</a:t>
            </a:r>
            <a:endParaRPr lang="en-US" altLang="zh-TW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8" name="日期版面配置區 4"/>
          <p:cNvSpPr>
            <a:spLocks noGrp="1"/>
          </p:cNvSpPr>
          <p:nvPr>
            <p:ph type="dt" sz="half" idx="10"/>
          </p:nvPr>
        </p:nvSpPr>
        <p:spPr>
          <a:xfrm>
            <a:off x="1031240" y="6483807"/>
            <a:ext cx="2743200" cy="350172"/>
          </a:xfrm>
        </p:spPr>
        <p:txBody>
          <a:bodyPr/>
          <a:lstStyle/>
          <a:p>
            <a:pPr defTabSz="914400">
              <a:tabLst>
                <a:tab pos="537210" algn="l"/>
              </a:tabLst>
            </a:pP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初中</a:t>
            </a:r>
            <a:r>
              <a:rPr lang="zh-HK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 </a:t>
            </a:r>
            <a:r>
              <a:rPr lang="zh-HK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視覺藝術科學與教材料</a:t>
            </a:r>
          </a:p>
        </p:txBody>
      </p:sp>
      <p:sp>
        <p:nvSpPr>
          <p:cNvPr id="9" name="頁尾版面配置區 5"/>
          <p:cNvSpPr>
            <a:spLocks noGrp="1"/>
          </p:cNvSpPr>
          <p:nvPr>
            <p:ph type="ftr" sz="quarter" idx="11"/>
          </p:nvPr>
        </p:nvSpPr>
        <p:spPr>
          <a:xfrm>
            <a:off x="8353200" y="6389732"/>
            <a:ext cx="4114800" cy="365125"/>
          </a:xfrm>
        </p:spPr>
        <p:txBody>
          <a:bodyPr/>
          <a:lstStyle/>
          <a:p>
            <a:pPr algn="ctr" defTabSz="914400">
              <a:buClrTx/>
              <a:buSzTx/>
              <a:buFontTx/>
              <a:tabLst>
                <a:tab pos="537210" algn="l"/>
              </a:tabLst>
            </a:pP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植物之美 </a:t>
            </a: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—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藝術與科學的邂逅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3456386" y="512142"/>
            <a:ext cx="7128340" cy="1472953"/>
          </a:xfrm>
        </p:spPr>
        <p:txBody>
          <a:bodyPr/>
          <a:lstStyle/>
          <a:p>
            <a:r>
              <a:rPr lang="zh-TW" altLang="en-US" sz="1800" dirty="0">
                <a:effectLst/>
                <a:latin typeface="Times New Roman" panose="02020603050405020304" pitchFamily="18" charset="0"/>
              </a:rPr>
              <a:t/>
            </a:r>
            <a:br>
              <a:rPr lang="zh-TW" altLang="en-US" sz="1800" dirty="0">
                <a:effectLst/>
                <a:latin typeface="Times New Roman" panose="02020603050405020304" pitchFamily="18" charset="0"/>
              </a:rPr>
            </a:br>
            <a:r>
              <a:rPr lang="zh-HK" altLang="en-US" sz="1800" kern="1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/>
            </a:r>
            <a:br>
              <a:rPr lang="zh-HK" altLang="en-US" sz="1800" kern="1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</a:br>
            <a:endParaRPr lang="zh-HK" altLang="en-US" dirty="0"/>
          </a:p>
        </p:txBody>
      </p:sp>
      <p:sp>
        <p:nvSpPr>
          <p:cNvPr id="6" name="Rectangle 5"/>
          <p:cNvSpPr/>
          <p:nvPr/>
        </p:nvSpPr>
        <p:spPr>
          <a:xfrm>
            <a:off x="-20320" y="1270"/>
            <a:ext cx="12230735" cy="6850380"/>
          </a:xfrm>
          <a:prstGeom prst="rect">
            <a:avLst/>
          </a:prstGeom>
          <a:solidFill>
            <a:srgbClr val="3DA5A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 Box 11"/>
          <p:cNvSpPr txBox="1"/>
          <p:nvPr/>
        </p:nvSpPr>
        <p:spPr>
          <a:xfrm>
            <a:off x="462415" y="794513"/>
            <a:ext cx="10896280" cy="46012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600" b="1" dirty="0">
                <a:solidFill>
                  <a:schemeClr val="accent3">
                    <a:lumMod val="60000"/>
                    <a:lumOff val="4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活動三：齊來</a:t>
            </a:r>
            <a:r>
              <a:rPr lang="zh-TW" altLang="en-US" sz="3600" b="1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創作</a:t>
            </a:r>
            <a:endParaRPr lang="en-US" altLang="zh-TW" sz="3600" b="1" dirty="0" smtClean="0">
              <a:solidFill>
                <a:schemeClr val="accent3">
                  <a:lumMod val="60000"/>
                  <a:lumOff val="4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endParaRPr lang="zh-TW" sz="2600" kern="0" spc="-80" dirty="0">
              <a:latin typeface="微軟正黑體" panose="020B0604030504040204" pitchFamily="34" charset="-120"/>
              <a:ea typeface="微軟正黑體" panose="020B0604030504040204" pitchFamily="34" charset="-120"/>
              <a:cs typeface="Arial" panose="020B0604020202020204" pitchFamily="34" charset="0"/>
              <a:sym typeface="+mn-ea"/>
            </a:endParaRP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zh-TW" altLang="en-US" sz="2400" kern="0" spc="-80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  <a:sym typeface="+mn-ea"/>
              </a:rPr>
              <a:t>學生</a:t>
            </a:r>
            <a:r>
              <a:rPr lang="zh-TW" altLang="en-US" sz="2400" kern="0" spc="-80" dirty="0"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  <a:sym typeface="+mn-ea"/>
              </a:rPr>
              <a:t>帶來一株真實</a:t>
            </a:r>
            <a:r>
              <a:rPr lang="zh-TW" altLang="en-US" sz="2400" kern="0" spc="-80"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  <a:sym typeface="+mn-ea"/>
              </a:rPr>
              <a:t>的</a:t>
            </a:r>
            <a:r>
              <a:rPr lang="zh-TW" altLang="en-US" sz="2400" kern="0" spc="-80" smtClean="0"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  <a:sym typeface="+mn-ea"/>
              </a:rPr>
              <a:t>植物（</a:t>
            </a:r>
            <a:r>
              <a:rPr lang="zh-TW" altLang="en-US" sz="2400" kern="0" spc="-80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  <a:sym typeface="+mn-ea"/>
              </a:rPr>
              <a:t>例如整株植物、植物細部、乾植物）</a:t>
            </a:r>
            <a:r>
              <a:rPr lang="zh-TW" altLang="en-US" sz="2400" kern="0" spc="-80" dirty="0"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  <a:sym typeface="+mn-ea"/>
              </a:rPr>
              <a:t>，並搜集有關該植物的資料，以了解</a:t>
            </a:r>
            <a:r>
              <a:rPr lang="zh-TW" altLang="en-US" sz="2400" kern="0" spc="-80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  <a:sym typeface="+mn-ea"/>
              </a:rPr>
              <a:t>其外表特徵</a:t>
            </a:r>
            <a:r>
              <a:rPr lang="zh-TW" altLang="en-US" sz="2400" kern="0" spc="-80" dirty="0"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  <a:sym typeface="+mn-ea"/>
              </a:rPr>
              <a:t>、結構和</a:t>
            </a:r>
            <a:r>
              <a:rPr lang="zh-TW" altLang="en-US" sz="2400" kern="0" spc="-80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  <a:sym typeface="+mn-ea"/>
              </a:rPr>
              <a:t>生長</a:t>
            </a:r>
            <a:r>
              <a:rPr lang="zh-TW" altLang="en-US" sz="2400" kern="0" spc="-80" dirty="0"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  <a:sym typeface="+mn-ea"/>
              </a:rPr>
              <a:t>習性。</a:t>
            </a:r>
            <a:endParaRPr lang="zh-TW" sz="2400" kern="0" spc="-80" dirty="0">
              <a:latin typeface="微軟正黑體" panose="020B0604030504040204" pitchFamily="34" charset="-120"/>
              <a:ea typeface="微軟正黑體" panose="020B0604030504040204" pitchFamily="34" charset="-120"/>
              <a:cs typeface="Arial" panose="020B0604020202020204" pitchFamily="34" charset="0"/>
              <a:sym typeface="+mn-ea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zh-TW" altLang="en-US" sz="2400" kern="0" spc="-80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  <a:sym typeface="+mn-ea"/>
              </a:rPr>
              <a:t>學生可先觀察，並指出有關植物的特徵，例如：</a:t>
            </a:r>
            <a:endParaRPr lang="en-US" altLang="zh-TW" sz="2400" kern="0" spc="-80" dirty="0" smtClean="0">
              <a:latin typeface="微軟正黑體" panose="020B0604030504040204" pitchFamily="34" charset="-120"/>
              <a:ea typeface="微軟正黑體" panose="020B0604030504040204" pitchFamily="34" charset="-120"/>
              <a:cs typeface="Arial" panose="020B0604020202020204" pitchFamily="34" charset="0"/>
              <a:sym typeface="+mn-ea"/>
            </a:endParaRPr>
          </a:p>
          <a:p>
            <a:pPr marL="800100" lvl="1" indent="-342900">
              <a:buFont typeface="微軟正黑體" panose="020B0604030504040204" pitchFamily="34" charset="-120"/>
              <a:buChar char="—"/>
            </a:pPr>
            <a:r>
              <a:rPr lang="zh-TW" altLang="en-US" sz="2400" kern="0" spc="-80" dirty="0"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  <a:sym typeface="+mn-ea"/>
              </a:rPr>
              <a:t> </a:t>
            </a:r>
            <a:r>
              <a:rPr lang="zh-TW" altLang="en-US" sz="2400" kern="0" spc="-80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  <a:sym typeface="+mn-ea"/>
              </a:rPr>
              <a:t>葉的形狀</a:t>
            </a:r>
            <a:endParaRPr lang="en-US" altLang="zh-TW" sz="2400" kern="0" spc="-80" dirty="0" smtClean="0">
              <a:latin typeface="微軟正黑體" panose="020B0604030504040204" pitchFamily="34" charset="-120"/>
              <a:ea typeface="微軟正黑體" panose="020B0604030504040204" pitchFamily="34" charset="-120"/>
              <a:cs typeface="Arial" panose="020B0604020202020204" pitchFamily="34" charset="0"/>
              <a:sym typeface="+mn-ea"/>
            </a:endParaRPr>
          </a:p>
          <a:p>
            <a:pPr marL="800100" lvl="1" indent="-342900">
              <a:buFont typeface="微軟正黑體" panose="020B0604030504040204" pitchFamily="34" charset="-120"/>
              <a:buChar char="—"/>
            </a:pPr>
            <a:r>
              <a:rPr lang="zh-TW" altLang="en-US" sz="2400" kern="0" spc="-80" dirty="0"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  <a:sym typeface="+mn-ea"/>
              </a:rPr>
              <a:t> </a:t>
            </a:r>
            <a:r>
              <a:rPr lang="zh-TW" altLang="en-US" sz="2400" kern="0" spc="-80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  <a:sym typeface="+mn-ea"/>
              </a:rPr>
              <a:t>葉脈的紋理</a:t>
            </a:r>
            <a:endParaRPr lang="en-US" altLang="zh-TW" sz="2400" kern="0" spc="-80" dirty="0" smtClean="0">
              <a:latin typeface="微軟正黑體" panose="020B0604030504040204" pitchFamily="34" charset="-120"/>
              <a:ea typeface="微軟正黑體" panose="020B0604030504040204" pitchFamily="34" charset="-120"/>
              <a:cs typeface="Arial" panose="020B0604020202020204" pitchFamily="34" charset="0"/>
              <a:sym typeface="+mn-ea"/>
            </a:endParaRPr>
          </a:p>
          <a:p>
            <a:pPr marL="800100" lvl="1" indent="-342900">
              <a:buFont typeface="微軟正黑體" panose="020B0604030504040204" pitchFamily="34" charset="-120"/>
              <a:buChar char="—"/>
            </a:pPr>
            <a:r>
              <a:rPr lang="zh-TW" altLang="en-US" sz="2400" kern="0" spc="-80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  <a:sym typeface="+mn-ea"/>
              </a:rPr>
              <a:t> 葉與花的關係 </a:t>
            </a:r>
            <a:r>
              <a:rPr lang="en-US" altLang="zh-TW" sz="2400" kern="0" spc="-80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  <a:sym typeface="+mn-ea"/>
              </a:rPr>
              <a:t>(</a:t>
            </a:r>
            <a:r>
              <a:rPr lang="zh-TW" altLang="en-US" sz="2400" kern="0" spc="-80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  <a:sym typeface="+mn-ea"/>
              </a:rPr>
              <a:t>位置、大小等</a:t>
            </a:r>
            <a:r>
              <a:rPr lang="en-US" altLang="zh-TW" sz="2400" kern="0" spc="-80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  <a:sym typeface="+mn-ea"/>
              </a:rPr>
              <a:t>)</a:t>
            </a:r>
          </a:p>
          <a:p>
            <a:pPr marL="800100" lvl="1" indent="-342900">
              <a:buFont typeface="微軟正黑體" panose="020B0604030504040204" pitchFamily="34" charset="-120"/>
              <a:buChar char="—"/>
            </a:pPr>
            <a:r>
              <a:rPr lang="zh-TW" altLang="en-US" sz="2400" kern="0" spc="-80" dirty="0"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  <a:sym typeface="+mn-ea"/>
              </a:rPr>
              <a:t> </a:t>
            </a:r>
            <a:r>
              <a:rPr lang="zh-TW" altLang="en-US" sz="2400" kern="0" spc="-80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  <a:sym typeface="+mn-ea"/>
              </a:rPr>
              <a:t>花蕊、花瓣的數目等。</a:t>
            </a:r>
            <a:endParaRPr lang="en-US" altLang="zh-TW" sz="2400" kern="0" spc="-80" dirty="0" smtClean="0">
              <a:latin typeface="微軟正黑體" panose="020B0604030504040204" pitchFamily="34" charset="-120"/>
              <a:ea typeface="微軟正黑體" panose="020B0604030504040204" pitchFamily="34" charset="-120"/>
              <a:cs typeface="Arial" panose="020B0604020202020204" pitchFamily="34" charset="0"/>
              <a:sym typeface="+mn-ea"/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zh-TW" sz="2400" kern="0" spc="-80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  <a:sym typeface="+mn-ea"/>
              </a:rPr>
              <a:t>學生</a:t>
            </a:r>
            <a:r>
              <a:rPr lang="zh-TW" sz="2400" kern="0" spc="-80" dirty="0"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  <a:sym typeface="+mn-ea"/>
              </a:rPr>
              <a:t>充當植物調查員，以既有美感</a:t>
            </a:r>
            <a:r>
              <a:rPr lang="zh-TW" sz="2400" kern="0" spc="-80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  <a:sym typeface="+mn-ea"/>
              </a:rPr>
              <a:t>又</a:t>
            </a:r>
            <a:r>
              <a:rPr lang="zh-TW" altLang="en-US" sz="2400" kern="0" spc="-80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  <a:sym typeface="+mn-ea"/>
              </a:rPr>
              <a:t>客觀的手法</a:t>
            </a:r>
            <a:r>
              <a:rPr lang="zh-TW" sz="2400" kern="0" spc="-80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  <a:sym typeface="+mn-ea"/>
              </a:rPr>
              <a:t>描繪</a:t>
            </a:r>
            <a:r>
              <a:rPr lang="zh-TW" sz="2400" kern="0" spc="-80" dirty="0"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  <a:sym typeface="+mn-ea"/>
              </a:rPr>
              <a:t>帶來的</a:t>
            </a:r>
            <a:r>
              <a:rPr lang="zh-TW" sz="2400" kern="0" spc="-80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  <a:sym typeface="+mn-ea"/>
              </a:rPr>
              <a:t>植物。</a:t>
            </a:r>
            <a:endParaRPr lang="zh-TW" sz="2400" kern="0" spc="-80" dirty="0">
              <a:latin typeface="微軟正黑體" panose="020B0604030504040204" pitchFamily="34" charset="-120"/>
              <a:ea typeface="微軟正黑體" panose="020B0604030504040204" pitchFamily="34" charset="-120"/>
              <a:cs typeface="Arial" panose="020B0604020202020204" pitchFamily="34" charset="0"/>
              <a:sym typeface="+mn-ea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zh-TW" sz="2400" kern="0" spc="-80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  <a:sym typeface="+mn-ea"/>
              </a:rPr>
              <a:t>把</a:t>
            </a:r>
            <a:r>
              <a:rPr lang="zh-TW" sz="2400" kern="0" spc="-80" dirty="0"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  <a:sym typeface="+mn-ea"/>
              </a:rPr>
              <a:t>全班學生的創作</a:t>
            </a:r>
            <a:r>
              <a:rPr lang="zh-TW" sz="2400" kern="0" spc="-80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  <a:sym typeface="+mn-ea"/>
              </a:rPr>
              <a:t>結集成為</a:t>
            </a:r>
            <a:r>
              <a:rPr lang="zh-TW" sz="2400" kern="0" spc="-80" dirty="0"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  <a:sym typeface="+mn-ea"/>
              </a:rPr>
              <a:t>一本植物誌畫冊。</a:t>
            </a:r>
          </a:p>
        </p:txBody>
      </p:sp>
      <p:sp>
        <p:nvSpPr>
          <p:cNvPr id="9" name="Text Box 8"/>
          <p:cNvSpPr txBox="1"/>
          <p:nvPr/>
        </p:nvSpPr>
        <p:spPr>
          <a:xfrm>
            <a:off x="721360" y="3737610"/>
            <a:ext cx="30988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/>
          </a:p>
        </p:txBody>
      </p:sp>
      <p:sp>
        <p:nvSpPr>
          <p:cNvPr id="7" name="文字方塊 6"/>
          <p:cNvSpPr txBox="1"/>
          <p:nvPr/>
        </p:nvSpPr>
        <p:spPr>
          <a:xfrm>
            <a:off x="311785" y="109752"/>
            <a:ext cx="374003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TW" altLang="en-US" sz="20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教育局 課程發展處 藝術教育</a:t>
            </a:r>
            <a:r>
              <a:rPr lang="zh-TW" altLang="en-US" sz="2000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組</a:t>
            </a:r>
          </a:p>
        </p:txBody>
      </p:sp>
      <p:sp>
        <p:nvSpPr>
          <p:cNvPr id="8" name="文字方塊 7">
            <a:extLst>
              <a:ext uri="{FF2B5EF4-FFF2-40B4-BE49-F238E27FC236}">
                <a16:creationId xmlns:a16="http://schemas.microsoft.com/office/drawing/2014/main" id="{115C312B-3B69-4637-9980-4F9533E8FD55}"/>
              </a:ext>
            </a:extLst>
          </p:cNvPr>
          <p:cNvSpPr txBox="1"/>
          <p:nvPr/>
        </p:nvSpPr>
        <p:spPr>
          <a:xfrm>
            <a:off x="9011895" y="47153"/>
            <a:ext cx="2844552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US" altLang="zh-HK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www.edb.gov.hk/arts</a:t>
            </a:r>
            <a:endParaRPr lang="en-US" altLang="zh-TW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0" name="日期版面配置區 4"/>
          <p:cNvSpPr>
            <a:spLocks noGrp="1"/>
          </p:cNvSpPr>
          <p:nvPr>
            <p:ph type="dt" sz="half" idx="10"/>
          </p:nvPr>
        </p:nvSpPr>
        <p:spPr>
          <a:xfrm>
            <a:off x="1031240" y="6483807"/>
            <a:ext cx="2743200" cy="350172"/>
          </a:xfrm>
        </p:spPr>
        <p:txBody>
          <a:bodyPr/>
          <a:lstStyle/>
          <a:p>
            <a:pPr defTabSz="914400">
              <a:tabLst>
                <a:tab pos="537210" algn="l"/>
              </a:tabLst>
            </a:pP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初中</a:t>
            </a:r>
            <a:r>
              <a:rPr lang="zh-HK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 </a:t>
            </a:r>
            <a:r>
              <a:rPr lang="zh-HK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視覺藝術科學與教材料</a:t>
            </a:r>
          </a:p>
        </p:txBody>
      </p:sp>
      <p:sp>
        <p:nvSpPr>
          <p:cNvPr id="11" name="頁尾版面配置區 5"/>
          <p:cNvSpPr>
            <a:spLocks noGrp="1"/>
          </p:cNvSpPr>
          <p:nvPr>
            <p:ph type="ftr" sz="quarter" idx="11"/>
          </p:nvPr>
        </p:nvSpPr>
        <p:spPr>
          <a:xfrm>
            <a:off x="8353200" y="6389732"/>
            <a:ext cx="4114800" cy="365125"/>
          </a:xfrm>
        </p:spPr>
        <p:txBody>
          <a:bodyPr/>
          <a:lstStyle/>
          <a:p>
            <a:pPr algn="ctr" defTabSz="914400">
              <a:buClrTx/>
              <a:buSzTx/>
              <a:buFontTx/>
              <a:tabLst>
                <a:tab pos="537210" algn="l"/>
              </a:tabLst>
            </a:pP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植物之美 </a:t>
            </a: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—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藝術與科學的邂逅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3456386" y="512142"/>
            <a:ext cx="7128340" cy="1472953"/>
          </a:xfrm>
        </p:spPr>
        <p:txBody>
          <a:bodyPr/>
          <a:lstStyle/>
          <a:p>
            <a:r>
              <a:rPr lang="zh-TW" altLang="en-US" sz="1800" dirty="0">
                <a:effectLst/>
                <a:latin typeface="Times New Roman" panose="02020603050405020304" pitchFamily="18" charset="0"/>
              </a:rPr>
              <a:t/>
            </a:r>
            <a:br>
              <a:rPr lang="zh-TW" altLang="en-US" sz="1800" dirty="0">
                <a:effectLst/>
                <a:latin typeface="Times New Roman" panose="02020603050405020304" pitchFamily="18" charset="0"/>
              </a:rPr>
            </a:br>
            <a:r>
              <a:rPr lang="zh-HK" altLang="en-US" sz="1800" kern="1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/>
            </a:r>
            <a:br>
              <a:rPr lang="zh-HK" altLang="en-US" sz="1800" kern="1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</a:br>
            <a:endParaRPr lang="zh-HK" altLang="en-US" dirty="0"/>
          </a:p>
        </p:txBody>
      </p:sp>
      <p:sp>
        <p:nvSpPr>
          <p:cNvPr id="6" name="Rectangle 5"/>
          <p:cNvSpPr/>
          <p:nvPr/>
        </p:nvSpPr>
        <p:spPr>
          <a:xfrm>
            <a:off x="7893050" y="1270"/>
            <a:ext cx="4328160" cy="6850380"/>
          </a:xfrm>
          <a:prstGeom prst="rect">
            <a:avLst/>
          </a:prstGeom>
          <a:solidFill>
            <a:srgbClr val="3DA5A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Text Box 99"/>
          <p:cNvSpPr txBox="1"/>
          <p:nvPr/>
        </p:nvSpPr>
        <p:spPr>
          <a:xfrm>
            <a:off x="8633460" y="4572317"/>
            <a:ext cx="5080000" cy="39878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indent="0"/>
            <a:r>
              <a:rPr lang="zh-CN" sz="2000" b="0" dirty="0">
                <a:solidFill>
                  <a:schemeClr val="tx1"/>
                </a:solidFill>
                <a:ea typeface="微軟正黑體" panose="020B0604030504040204" pitchFamily="34" charset="-120"/>
              </a:rPr>
              <a:t>學生完成作品：</a:t>
            </a:r>
            <a:r>
              <a:rPr lang="zh-CN" sz="2000" dirty="0">
                <a:ea typeface="微軟正黑體" panose="020B0604030504040204" pitchFamily="34" charset="-120"/>
              </a:rPr>
              <a:t>非洲鳳仙</a:t>
            </a:r>
          </a:p>
        </p:txBody>
      </p:sp>
      <p:sp>
        <p:nvSpPr>
          <p:cNvPr id="5" name="Text Box 4"/>
          <p:cNvSpPr txBox="1"/>
          <p:nvPr/>
        </p:nvSpPr>
        <p:spPr>
          <a:xfrm>
            <a:off x="454025" y="933879"/>
            <a:ext cx="7012305" cy="60478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200" b="1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+mn-ea"/>
              </a:rPr>
              <a:t>創作小</a:t>
            </a:r>
            <a:r>
              <a:rPr lang="zh-TW" altLang="en-US" sz="3200" b="1" dirty="0">
                <a:solidFill>
                  <a:schemeClr val="accent3">
                    <a:lumMod val="60000"/>
                    <a:lumOff val="4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+mn-ea"/>
              </a:rPr>
              <a:t>貼士：</a:t>
            </a:r>
          </a:p>
          <a:p>
            <a:endParaRPr lang="zh-TW" altLang="en-US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zh-TW" altLang="en-US" sz="2600" kern="0" spc="-80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  <a:sym typeface="+mn-ea"/>
              </a:rPr>
              <a:t>仔細</a:t>
            </a:r>
            <a:r>
              <a:rPr lang="zh-TW" sz="2600" kern="0" spc="-80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  <a:sym typeface="+mn-ea"/>
              </a:rPr>
              <a:t>觀察</a:t>
            </a:r>
            <a:r>
              <a:rPr lang="zh-TW" sz="2600" kern="0" spc="-80" dirty="0"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  <a:sym typeface="+mn-ea"/>
              </a:rPr>
              <a:t>植物，看清楚其</a:t>
            </a:r>
            <a:r>
              <a:rPr lang="zh-TW" sz="2600" kern="0" spc="-80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  <a:sym typeface="+mn-ea"/>
              </a:rPr>
              <a:t>結構</a:t>
            </a:r>
            <a:r>
              <a:rPr lang="zh-TW" altLang="en-US" sz="2600" kern="0" spc="-80" dirty="0"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  <a:sym typeface="+mn-ea"/>
              </a:rPr>
              <a:t>（例如</a:t>
            </a:r>
            <a:r>
              <a:rPr lang="zh-TW" altLang="en-US" sz="2600" kern="0" spc="-80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  <a:sym typeface="+mn-ea"/>
              </a:rPr>
              <a:t>花蕊</a:t>
            </a:r>
            <a:r>
              <a:rPr lang="zh-TW" sz="2600" kern="0" spc="-80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  <a:sym typeface="+mn-ea"/>
              </a:rPr>
              <a:t>的</a:t>
            </a:r>
            <a:r>
              <a:rPr lang="zh-TW" sz="2600" kern="0" spc="-80" dirty="0"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  <a:sym typeface="+mn-ea"/>
              </a:rPr>
              <a:t>大小、</a:t>
            </a:r>
            <a:r>
              <a:rPr lang="zh-TW" sz="2600" kern="0" spc="-80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  <a:sym typeface="+mn-ea"/>
              </a:rPr>
              <a:t>數目</a:t>
            </a:r>
            <a:r>
              <a:rPr lang="zh-TW" altLang="en-US" sz="2600" kern="0" spc="-80" dirty="0"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  <a:sym typeface="+mn-ea"/>
              </a:rPr>
              <a:t>）</a:t>
            </a:r>
            <a:r>
              <a:rPr lang="zh-TW" sz="2600" kern="0" spc="-80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  <a:sym typeface="+mn-ea"/>
              </a:rPr>
              <a:t>等</a:t>
            </a:r>
            <a:r>
              <a:rPr lang="zh-TW" altLang="en-US" sz="2600" kern="0" spc="-80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  <a:sym typeface="+mn-ea"/>
              </a:rPr>
              <a:t>。</a:t>
            </a:r>
            <a:endParaRPr lang="zh-TW" sz="2600" kern="0" spc="-80" dirty="0">
              <a:latin typeface="微軟正黑體" panose="020B0604030504040204" pitchFamily="34" charset="-120"/>
              <a:ea typeface="微軟正黑體" panose="020B0604030504040204" pitchFamily="34" charset="-120"/>
              <a:cs typeface="Arial" panose="020B0604020202020204" pitchFamily="34" charset="0"/>
              <a:sym typeface="+mn-ea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zh-TW" sz="2600" kern="0" spc="-80" dirty="0"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  <a:sym typeface="+mn-ea"/>
              </a:rPr>
              <a:t>以寫實的手法表達</a:t>
            </a:r>
            <a:r>
              <a:rPr lang="zh-TW" sz="2600" kern="0" spc="-80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  <a:sym typeface="+mn-ea"/>
              </a:rPr>
              <a:t>，例如葉子</a:t>
            </a:r>
            <a:r>
              <a:rPr lang="zh-TW" altLang="en-US" sz="2600" kern="0" spc="-80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  <a:sym typeface="+mn-ea"/>
              </a:rPr>
              <a:t>的</a:t>
            </a:r>
            <a:r>
              <a:rPr lang="zh-TW" sz="2600" kern="0" spc="-80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  <a:sym typeface="+mn-ea"/>
              </a:rPr>
              <a:t>生長</a:t>
            </a:r>
            <a:r>
              <a:rPr lang="zh-TW" altLang="en-US" sz="2600" kern="0" spc="-80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  <a:sym typeface="+mn-ea"/>
              </a:rPr>
              <a:t>方向</a:t>
            </a:r>
            <a:r>
              <a:rPr lang="zh-TW" sz="2600" kern="0" spc="-80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  <a:sym typeface="+mn-ea"/>
              </a:rPr>
              <a:t>，</a:t>
            </a:r>
            <a:r>
              <a:rPr lang="zh-TW" altLang="en-US" sz="2600" kern="0" spc="-80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  <a:sym typeface="+mn-ea"/>
              </a:rPr>
              <a:t>與花的</a:t>
            </a:r>
            <a:r>
              <a:rPr lang="zh-TW" altLang="en-US" sz="2600" kern="0" spc="-80" dirty="0"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  <a:sym typeface="+mn-ea"/>
              </a:rPr>
              <a:t>大小</a:t>
            </a:r>
            <a:r>
              <a:rPr lang="zh-TW" altLang="en-US" sz="2600" kern="0" spc="-80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  <a:sym typeface="+mn-ea"/>
              </a:rPr>
              <a:t>比例。</a:t>
            </a:r>
            <a:endParaRPr lang="zh-TW" sz="2600" kern="0" spc="-80" dirty="0">
              <a:latin typeface="微軟正黑體" panose="020B0604030504040204" pitchFamily="34" charset="-120"/>
              <a:ea typeface="微軟正黑體" panose="020B0604030504040204" pitchFamily="34" charset="-120"/>
              <a:cs typeface="Arial" panose="020B0604020202020204" pitchFamily="34" charset="0"/>
              <a:sym typeface="+mn-ea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zh-TW" sz="2600" kern="0" spc="-80" dirty="0"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  <a:sym typeface="+mn-ea"/>
              </a:rPr>
              <a:t>素描附合植物的</a:t>
            </a:r>
            <a:r>
              <a:rPr lang="zh-TW" sz="2600" kern="0" spc="-80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  <a:sym typeface="+mn-ea"/>
              </a:rPr>
              <a:t>比例</a:t>
            </a:r>
            <a:r>
              <a:rPr lang="zh-TW" altLang="en-US" sz="2600" kern="0" spc="-80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  <a:sym typeface="+mn-ea"/>
              </a:rPr>
              <a:t>。</a:t>
            </a:r>
            <a:endParaRPr lang="zh-TW" sz="2600" kern="0" spc="-80" dirty="0">
              <a:latin typeface="微軟正黑體" panose="020B0604030504040204" pitchFamily="34" charset="-120"/>
              <a:ea typeface="微軟正黑體" panose="020B0604030504040204" pitchFamily="34" charset="-120"/>
              <a:cs typeface="Arial" panose="020B0604020202020204" pitchFamily="34" charset="0"/>
              <a:sym typeface="+mn-ea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zh-TW" altLang="en-US" sz="2600" kern="0" spc="-80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  <a:sym typeface="+mn-ea"/>
              </a:rPr>
              <a:t>從近距離</a:t>
            </a:r>
            <a:r>
              <a:rPr lang="zh-TW" altLang="zh-TW" sz="2600" kern="0" spc="-80" dirty="0"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  <a:sym typeface="+mn-ea"/>
              </a:rPr>
              <a:t>看</a:t>
            </a:r>
            <a:r>
              <a:rPr lang="zh-TW" sz="2600" kern="0" spc="-80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  <a:sym typeface="+mn-ea"/>
              </a:rPr>
              <a:t>清楚植物</a:t>
            </a:r>
            <a:r>
              <a:rPr lang="zh-TW" sz="2600" kern="0" spc="-80" dirty="0"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  <a:sym typeface="+mn-ea"/>
              </a:rPr>
              <a:t>的各部分和</a:t>
            </a:r>
            <a:r>
              <a:rPr lang="zh-TW" sz="2600" kern="0" spc="-80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  <a:sym typeface="+mn-ea"/>
              </a:rPr>
              <a:t>特徵</a:t>
            </a:r>
            <a:r>
              <a:rPr lang="zh-TW" altLang="en-US" sz="2600" kern="0" spc="-80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  <a:sym typeface="+mn-ea"/>
              </a:rPr>
              <a:t>。</a:t>
            </a:r>
            <a:endParaRPr lang="zh-TW" sz="2600" kern="0" spc="-80" dirty="0">
              <a:latin typeface="微軟正黑體" panose="020B0604030504040204" pitchFamily="34" charset="-120"/>
              <a:ea typeface="微軟正黑體" panose="020B0604030504040204" pitchFamily="34" charset="-120"/>
              <a:cs typeface="Arial" panose="020B0604020202020204" pitchFamily="34" charset="0"/>
              <a:sym typeface="+mn-ea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zh-TW" sz="2600" kern="0" spc="-80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  <a:sym typeface="+mn-ea"/>
              </a:rPr>
              <a:t>簡</a:t>
            </a:r>
            <a:r>
              <a:rPr lang="zh-TW" altLang="en-US" sz="2600" kern="0" spc="-80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  <a:sym typeface="+mn-ea"/>
              </a:rPr>
              <a:t>單</a:t>
            </a:r>
            <a:r>
              <a:rPr lang="zh-TW" sz="2600" kern="0" spc="-80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  <a:sym typeface="+mn-ea"/>
              </a:rPr>
              <a:t>的</a:t>
            </a:r>
            <a:r>
              <a:rPr lang="zh-TW" sz="2600" kern="0" spc="-80" dirty="0"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  <a:sym typeface="+mn-ea"/>
              </a:rPr>
              <a:t>背景</a:t>
            </a:r>
            <a:r>
              <a:rPr lang="zh-TW" sz="2600" kern="0" spc="-80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  <a:sym typeface="+mn-ea"/>
              </a:rPr>
              <a:t>，</a:t>
            </a:r>
            <a:r>
              <a:rPr lang="zh-TW" altLang="en-US" sz="2600" kern="0" spc="-80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  <a:sym typeface="+mn-ea"/>
              </a:rPr>
              <a:t>無需</a:t>
            </a:r>
            <a:r>
              <a:rPr lang="zh-TW" sz="2600" kern="0" spc="-80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  <a:sym typeface="+mn-ea"/>
              </a:rPr>
              <a:t>加入</a:t>
            </a:r>
            <a:r>
              <a:rPr lang="zh-TW" sz="2600" kern="0" spc="-80" dirty="0"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  <a:sym typeface="+mn-ea"/>
              </a:rPr>
              <a:t>周邊的昆蟲和</a:t>
            </a:r>
            <a:r>
              <a:rPr lang="zh-TW" sz="2600" kern="0" spc="-80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  <a:sym typeface="+mn-ea"/>
              </a:rPr>
              <a:t>動物</a:t>
            </a:r>
            <a:r>
              <a:rPr lang="zh-TW" altLang="en-US" sz="2600" kern="0" spc="-80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  <a:sym typeface="+mn-ea"/>
              </a:rPr>
              <a:t>。</a:t>
            </a:r>
            <a:endParaRPr lang="zh-TW" sz="2600" kern="0" spc="-80" dirty="0">
              <a:latin typeface="微軟正黑體" panose="020B0604030504040204" pitchFamily="34" charset="-120"/>
              <a:ea typeface="微軟正黑體" panose="020B0604030504040204" pitchFamily="34" charset="-120"/>
              <a:cs typeface="Arial" panose="020B0604020202020204" pitchFamily="34" charset="0"/>
              <a:sym typeface="+mn-ea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zh-TW" sz="2600" kern="0" spc="-80" dirty="0"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  <a:sym typeface="+mn-ea"/>
              </a:rPr>
              <a:t>先以</a:t>
            </a:r>
            <a:r>
              <a:rPr lang="zh-TW" sz="2600" kern="0" spc="-80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  <a:sym typeface="+mn-ea"/>
              </a:rPr>
              <a:t>鉛筆</a:t>
            </a:r>
            <a:r>
              <a:rPr lang="zh-TW" altLang="en-US" sz="2600" kern="0" spc="-80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  <a:sym typeface="+mn-ea"/>
              </a:rPr>
              <a:t>輕輕</a:t>
            </a:r>
            <a:r>
              <a:rPr lang="zh-TW" sz="2600" kern="0" spc="-80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  <a:sym typeface="+mn-ea"/>
              </a:rPr>
              <a:t>起稿</a:t>
            </a:r>
            <a:r>
              <a:rPr lang="zh-TW" sz="2600" kern="0" spc="-80" dirty="0"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  <a:sym typeface="+mn-ea"/>
              </a:rPr>
              <a:t>，然後</a:t>
            </a:r>
            <a:r>
              <a:rPr lang="zh-TW" sz="2600" kern="0" spc="-80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  <a:sym typeface="+mn-ea"/>
              </a:rPr>
              <a:t>用</a:t>
            </a:r>
            <a:r>
              <a:rPr lang="zh-TW" altLang="en-US" sz="2600" kern="0" spc="-80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  <a:sym typeface="+mn-ea"/>
              </a:rPr>
              <a:t>繪圖</a:t>
            </a:r>
            <a:r>
              <a:rPr lang="zh-TW" sz="2600" kern="0" spc="-80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  <a:sym typeface="+mn-ea"/>
              </a:rPr>
              <a:t>筆</a:t>
            </a:r>
            <a:r>
              <a:rPr lang="zh-TW" altLang="en-US" sz="2600" kern="0" spc="-80" dirty="0"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  <a:sym typeface="+mn-ea"/>
              </a:rPr>
              <a:t>和</a:t>
            </a:r>
            <a:r>
              <a:rPr lang="zh-TW" altLang="en-US" sz="2600" kern="0" spc="-80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  <a:sym typeface="+mn-ea"/>
              </a:rPr>
              <a:t>木</a:t>
            </a:r>
            <a:r>
              <a:rPr lang="zh-TW" altLang="en-US" sz="2600" kern="0" spc="-80" dirty="0"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  <a:sym typeface="+mn-ea"/>
              </a:rPr>
              <a:t>顏色</a:t>
            </a:r>
            <a:r>
              <a:rPr lang="zh-TW" sz="2600" kern="0" spc="-80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  <a:sym typeface="+mn-ea"/>
              </a:rPr>
              <a:t>細緻</a:t>
            </a:r>
            <a:r>
              <a:rPr lang="zh-TW" altLang="en-US" sz="2600" kern="0" spc="-80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  <a:sym typeface="+mn-ea"/>
              </a:rPr>
              <a:t>描繪。</a:t>
            </a:r>
            <a:endParaRPr lang="zh-TW" sz="2600" kern="0" spc="-80" dirty="0">
              <a:latin typeface="微軟正黑體" panose="020B0604030504040204" pitchFamily="34" charset="-120"/>
              <a:ea typeface="微軟正黑體" panose="020B0604030504040204" pitchFamily="34" charset="-120"/>
              <a:cs typeface="Arial" panose="020B0604020202020204" pitchFamily="34" charset="0"/>
              <a:sym typeface="+mn-ea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zh-TW" altLang="zh-TW" sz="2500" kern="0" spc="-80" dirty="0">
                <a:solidFill>
                  <a:srgbClr val="F6EB6E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  <a:sym typeface="+mn-ea"/>
              </a:rPr>
              <a:t>表達</a:t>
            </a:r>
            <a:r>
              <a:rPr lang="zh-TW" altLang="en-US" sz="2500" kern="0" spc="-80" dirty="0" smtClean="0">
                <a:solidFill>
                  <a:srgbClr val="F6EB6E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  <a:sym typeface="+mn-ea"/>
              </a:rPr>
              <a:t>植物的</a:t>
            </a:r>
            <a:r>
              <a:rPr lang="zh-TW" sz="2500" kern="0" spc="-80" dirty="0" smtClean="0">
                <a:solidFill>
                  <a:srgbClr val="F6EB6E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  <a:sym typeface="+mn-ea"/>
              </a:rPr>
              <a:t>優美</a:t>
            </a:r>
            <a:r>
              <a:rPr lang="zh-TW" altLang="en-US" sz="2500" kern="0" spc="-80" dirty="0" smtClean="0">
                <a:solidFill>
                  <a:srgbClr val="F6EB6E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  <a:sym typeface="+mn-ea"/>
              </a:rPr>
              <a:t>。</a:t>
            </a:r>
            <a:endParaRPr lang="zh-TW" sz="2500" kern="0" spc="-80" dirty="0">
              <a:latin typeface="微軟正黑體" panose="020B0604030504040204" pitchFamily="34" charset="-120"/>
              <a:ea typeface="微軟正黑體" panose="020B0604030504040204" pitchFamily="34" charset="-120"/>
              <a:cs typeface="Arial" panose="020B0604020202020204" pitchFamily="34" charset="0"/>
              <a:sym typeface="+mn-ea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zh-TW" altLang="en-US" sz="2400" kern="0" spc="-80" dirty="0">
              <a:latin typeface="微軟正黑體" panose="020B0604030504040204" pitchFamily="34" charset="-120"/>
              <a:ea typeface="微軟正黑體" panose="020B0604030504040204" pitchFamily="34" charset="-120"/>
              <a:cs typeface="Arial" panose="020B0604020202020204" pitchFamily="34" charset="0"/>
              <a:sym typeface="+mn-ea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zh-TW" sz="2400" kern="0" spc="-80" dirty="0">
              <a:latin typeface="微軟正黑體" panose="020B0604030504040204" pitchFamily="34" charset="-120"/>
              <a:ea typeface="微軟正黑體" panose="020B0604030504040204" pitchFamily="34" charset="-120"/>
              <a:cs typeface="Arial" panose="020B0604020202020204" pitchFamily="34" charset="0"/>
              <a:sym typeface="+mn-ea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zh-TW" altLang="en-US" sz="2400" kern="0" spc="-80" dirty="0">
              <a:latin typeface="微軟正黑體" panose="020B0604030504040204" pitchFamily="34" charset="-120"/>
              <a:ea typeface="微軟正黑體" panose="020B0604030504040204" pitchFamily="34" charset="-120"/>
              <a:cs typeface="Arial" panose="020B0604020202020204" pitchFamily="34" charset="0"/>
              <a:sym typeface="+mn-ea"/>
            </a:endParaRPr>
          </a:p>
        </p:txBody>
      </p:sp>
      <p:pic>
        <p:nvPicPr>
          <p:cNvPr id="3" name="圖片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04836" y="1067193"/>
            <a:ext cx="2598132" cy="3441460"/>
          </a:xfrm>
          <a:prstGeom prst="rect">
            <a:avLst/>
          </a:prstGeom>
        </p:spPr>
      </p:pic>
      <p:sp>
        <p:nvSpPr>
          <p:cNvPr id="7" name="文字方塊 6"/>
          <p:cNvSpPr txBox="1"/>
          <p:nvPr/>
        </p:nvSpPr>
        <p:spPr>
          <a:xfrm>
            <a:off x="311785" y="109752"/>
            <a:ext cx="374003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TW" altLang="en-US" sz="20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教育局 課程發展處 藝術教育</a:t>
            </a:r>
            <a:r>
              <a:rPr lang="zh-TW" altLang="en-US" sz="2000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組</a:t>
            </a:r>
          </a:p>
        </p:txBody>
      </p:sp>
      <p:sp>
        <p:nvSpPr>
          <p:cNvPr id="8" name="文字方塊 7">
            <a:extLst>
              <a:ext uri="{FF2B5EF4-FFF2-40B4-BE49-F238E27FC236}">
                <a16:creationId xmlns:a16="http://schemas.microsoft.com/office/drawing/2014/main" id="{115C312B-3B69-4637-9980-4F9533E8FD55}"/>
              </a:ext>
            </a:extLst>
          </p:cNvPr>
          <p:cNvSpPr txBox="1"/>
          <p:nvPr/>
        </p:nvSpPr>
        <p:spPr>
          <a:xfrm>
            <a:off x="8558416" y="65452"/>
            <a:ext cx="2844552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US" altLang="zh-HK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www.edb.gov.hk/arts</a:t>
            </a:r>
            <a:endParaRPr lang="en-US" altLang="zh-TW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9" name="日期版面配置區 4"/>
          <p:cNvSpPr>
            <a:spLocks noGrp="1"/>
          </p:cNvSpPr>
          <p:nvPr>
            <p:ph type="dt" sz="half" idx="10"/>
          </p:nvPr>
        </p:nvSpPr>
        <p:spPr>
          <a:xfrm>
            <a:off x="1031240" y="6483807"/>
            <a:ext cx="2743200" cy="350172"/>
          </a:xfrm>
        </p:spPr>
        <p:txBody>
          <a:bodyPr/>
          <a:lstStyle/>
          <a:p>
            <a:pPr defTabSz="914400">
              <a:tabLst>
                <a:tab pos="537210" algn="l"/>
              </a:tabLst>
            </a:pP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初中</a:t>
            </a:r>
            <a:r>
              <a:rPr lang="zh-HK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 </a:t>
            </a:r>
            <a:r>
              <a:rPr lang="zh-HK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視覺藝術科學與教材料</a:t>
            </a:r>
          </a:p>
        </p:txBody>
      </p:sp>
      <p:sp>
        <p:nvSpPr>
          <p:cNvPr id="10" name="頁尾版面配置區 5"/>
          <p:cNvSpPr>
            <a:spLocks noGrp="1"/>
          </p:cNvSpPr>
          <p:nvPr>
            <p:ph type="ftr" sz="quarter" idx="11"/>
          </p:nvPr>
        </p:nvSpPr>
        <p:spPr>
          <a:xfrm>
            <a:off x="8205718" y="6376775"/>
            <a:ext cx="4114800" cy="365125"/>
          </a:xfrm>
        </p:spPr>
        <p:txBody>
          <a:bodyPr/>
          <a:lstStyle/>
          <a:p>
            <a:pPr algn="ctr" defTabSz="914400">
              <a:buClrTx/>
              <a:buSzTx/>
              <a:buFontTx/>
              <a:tabLst>
                <a:tab pos="537210" algn="l"/>
              </a:tabLst>
            </a:pP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植物之美 </a:t>
            </a: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—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藝術與科學的邂逅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離子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516</TotalTime>
  <Words>1275</Words>
  <Application>Microsoft Office PowerPoint</Application>
  <PresentationFormat>寬螢幕</PresentationFormat>
  <Paragraphs>130</Paragraphs>
  <Slides>10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8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10</vt:i4>
      </vt:variant>
    </vt:vector>
  </HeadingPairs>
  <TitlesOfParts>
    <vt:vector size="19" baseType="lpstr">
      <vt:lpstr>SimSun</vt:lpstr>
      <vt:lpstr>微軟正黑體</vt:lpstr>
      <vt:lpstr>新細明體</vt:lpstr>
      <vt:lpstr>Arial</vt:lpstr>
      <vt:lpstr>Calibri</vt:lpstr>
      <vt:lpstr>Century Gothic</vt:lpstr>
      <vt:lpstr>Times New Roman</vt:lpstr>
      <vt:lpstr>Wingdings 3</vt:lpstr>
      <vt:lpstr>離子</vt:lpstr>
      <vt:lpstr>PowerPoint 簡報</vt:lpstr>
      <vt:lpstr> </vt:lpstr>
      <vt:lpstr>PowerPoint 簡報</vt:lpstr>
      <vt:lpstr>  </vt:lpstr>
      <vt:lpstr> </vt:lpstr>
      <vt:lpstr>  </vt:lpstr>
      <vt:lpstr>  </vt:lpstr>
      <vt:lpstr>  </vt:lpstr>
      <vt:lpstr>  </vt:lpstr>
      <vt:lpstr>延伸學習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Jessie Ho</dc:creator>
  <cp:lastModifiedBy>CHAN, Cheuk-tung Koko</cp:lastModifiedBy>
  <cp:revision>76</cp:revision>
  <dcterms:created xsi:type="dcterms:W3CDTF">2021-11-09T14:24:00Z</dcterms:created>
  <dcterms:modified xsi:type="dcterms:W3CDTF">2022-01-06T01:44:16Z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1033-11.2.0.8342</vt:lpwstr>
  </property>
</Properties>
</file>