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3"/>
  </p:handoutMasterIdLst>
  <p:sldIdLst>
    <p:sldId id="256" r:id="rId2"/>
    <p:sldId id="265" r:id="rId3"/>
    <p:sldId id="262" r:id="rId4"/>
    <p:sldId id="268" r:id="rId5"/>
    <p:sldId id="266" r:id="rId6"/>
    <p:sldId id="267" r:id="rId7"/>
    <p:sldId id="269" r:id="rId8"/>
    <p:sldId id="270" r:id="rId9"/>
    <p:sldId id="271" r:id="rId10"/>
    <p:sldId id="272" r:id="rId11"/>
    <p:sldId id="273" r:id="rId12"/>
    <p:sldId id="275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276" r:id="rId22"/>
  </p:sldIdLst>
  <p:sldSz cx="12192000" cy="6858000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CA6A6-59B1-4F9E-96DD-865E2BBAA65F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DC0FE-8DB0-4259-8288-1857071B08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4003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27E31A7-7F73-4F8C-8A84-F6432C72236B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F4597AE-3322-4C23-9752-02F6BE34FB2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0974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31A7-7F73-4F8C-8A84-F6432C72236B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97AE-3322-4C23-9752-02F6BE34FB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108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31A7-7F73-4F8C-8A84-F6432C72236B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97AE-3322-4C23-9752-02F6BE34FB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760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31A7-7F73-4F8C-8A84-F6432C72236B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97AE-3322-4C23-9752-02F6BE34FB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728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27E31A7-7F73-4F8C-8A84-F6432C72236B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F4597AE-3322-4C23-9752-02F6BE34FB21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790138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31A7-7F73-4F8C-8A84-F6432C72236B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97AE-3322-4C23-9752-02F6BE34FB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073587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31A7-7F73-4F8C-8A84-F6432C72236B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97AE-3322-4C23-9752-02F6BE34FB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367292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31A7-7F73-4F8C-8A84-F6432C72236B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97AE-3322-4C23-9752-02F6BE34FB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280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31A7-7F73-4F8C-8A84-F6432C72236B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97AE-3322-4C23-9752-02F6BE34FB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2574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27E31A7-7F73-4F8C-8A84-F6432C72236B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F4597AE-3322-4C23-9752-02F6BE34FB2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64002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27E31A7-7F73-4F8C-8A84-F6432C72236B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F4597AE-3322-4C23-9752-02F6BE34FB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9225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744850"/>
            <a:ext cx="10178322" cy="9603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27E31A7-7F73-4F8C-8A84-F6432C72236B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F4597AE-3322-4C23-9752-02F6BE34FB2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4705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94901" y="1584208"/>
            <a:ext cx="10318418" cy="4394988"/>
          </a:xfrm>
        </p:spPr>
        <p:txBody>
          <a:bodyPr/>
          <a:lstStyle/>
          <a:p>
            <a:r>
              <a:rPr lang="zh-TW" altLang="zh-TW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中華</a:t>
            </a:r>
            <a:r>
              <a:rPr lang="zh-HK" altLang="zh-TW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經典</a:t>
            </a:r>
            <a:r>
              <a:rPr lang="zh-HK" altLang="zh-TW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名句</a:t>
            </a:r>
            <a:r>
              <a:rPr lang="en-US" altLang="zh-TW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2023/24</a:t>
            </a:r>
            <a:br>
              <a:rPr lang="en-US" altLang="zh-TW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名聯選粹</a:t>
            </a:r>
            <a:r>
              <a:rPr lang="en-US" altLang="zh-TW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小遊戲</a:t>
            </a:r>
            <a:r>
              <a:rPr lang="en-US" altLang="zh-TW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格言類</a:t>
            </a:r>
            <a:r>
              <a:rPr lang="zh-TW" altLang="zh-TW" sz="5400" dirty="0"/>
              <a:t/>
            </a:r>
            <a:br>
              <a:rPr lang="zh-TW" altLang="zh-TW" sz="5400" dirty="0"/>
            </a:b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4711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配對</a:t>
            </a:r>
            <a:r>
              <a:rPr lang="zh-CN" altLang="en-US" dirty="0" smtClean="0"/>
              <a:t>遊戲</a:t>
            </a:r>
            <a:r>
              <a:rPr lang="zh-CN" altLang="en-US" dirty="0"/>
              <a:t>（答案）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68056" y="1928554"/>
            <a:ext cx="10178322" cy="3751534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TW" sz="4000" dirty="0"/>
              <a:t>.	</a:t>
            </a:r>
            <a:r>
              <a:rPr lang="zh-TW" altLang="en-US" sz="4000" dirty="0"/>
              <a:t>書山有路勤為徑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646884"/>
              </p:ext>
            </p:extLst>
          </p:nvPr>
        </p:nvGraphicFramePr>
        <p:xfrm>
          <a:off x="0" y="3014612"/>
          <a:ext cx="12192000" cy="157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2732234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96680941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541387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734932647"/>
                    </a:ext>
                  </a:extLst>
                </a:gridCol>
              </a:tblGrid>
              <a:tr h="1579417"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人到無求品自高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乙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作事惟思利及人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丙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人情練達即文章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丁</a:t>
                      </a:r>
                      <a:endParaRPr lang="en-US" altLang="zh-CN" sz="3200" dirty="0" smtClean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學海無涯苦作舟</a:t>
                      </a:r>
                      <a:endParaRPr lang="zh-TW" altLang="en-US" sz="32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697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56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配對遊戲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68056" y="1928554"/>
            <a:ext cx="10178322" cy="3751534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TW" sz="4000" dirty="0" smtClean="0"/>
              <a:t>.</a:t>
            </a:r>
            <a:r>
              <a:rPr lang="en-US" altLang="zh-TW" sz="4000" dirty="0"/>
              <a:t>	</a:t>
            </a:r>
            <a:r>
              <a:rPr lang="zh-TW" altLang="en-US" sz="4000" dirty="0" smtClean="0"/>
              <a:t>虛心</a:t>
            </a:r>
            <a:r>
              <a:rPr lang="zh-TW" altLang="en-US" sz="4000" dirty="0"/>
              <a:t>竹有低頭葉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067084"/>
              </p:ext>
            </p:extLst>
          </p:nvPr>
        </p:nvGraphicFramePr>
        <p:xfrm>
          <a:off x="0" y="3014612"/>
          <a:ext cx="12192000" cy="157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2732234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96680941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541387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734932647"/>
                    </a:ext>
                  </a:extLst>
                </a:gridCol>
              </a:tblGrid>
              <a:tr h="1579417"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人到無求品自高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乙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傲骨梅無仰面花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丙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人情練達即文章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丁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作事惟思利及人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697029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251678" y="4972201"/>
            <a:ext cx="88981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提示</a:t>
            </a:r>
            <a:r>
              <a:rPr lang="zh-CN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CN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4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下聯</a:t>
            </a:r>
            <a:r>
              <a:rPr lang="zh-TW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句式</a:t>
            </a:r>
            <a:r>
              <a:rPr lang="zh-TW" altLang="en-US" sz="4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</a:t>
            </a:r>
            <a:r>
              <a:rPr lang="zh-CN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相同</a:t>
            </a:r>
            <a:endParaRPr lang="en-US" altLang="zh-CN" sz="40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546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配對</a:t>
            </a:r>
            <a:r>
              <a:rPr lang="zh-CN" altLang="en-US" dirty="0" smtClean="0"/>
              <a:t>遊戲</a:t>
            </a:r>
            <a:r>
              <a:rPr lang="zh-CN" altLang="en-US" dirty="0"/>
              <a:t>（答案）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68056" y="1928554"/>
            <a:ext cx="10178322" cy="3751534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TW" sz="4000" dirty="0" smtClean="0"/>
              <a:t>.</a:t>
            </a:r>
            <a:r>
              <a:rPr lang="en-US" altLang="zh-TW" sz="4000" dirty="0"/>
              <a:t>	</a:t>
            </a:r>
            <a:r>
              <a:rPr lang="zh-TW" altLang="en-US" sz="4000" dirty="0" smtClean="0"/>
              <a:t>虛心</a:t>
            </a:r>
            <a:r>
              <a:rPr lang="zh-TW" altLang="en-US" sz="4000" dirty="0"/>
              <a:t>竹有低頭葉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141786"/>
              </p:ext>
            </p:extLst>
          </p:nvPr>
        </p:nvGraphicFramePr>
        <p:xfrm>
          <a:off x="0" y="3014612"/>
          <a:ext cx="12192000" cy="157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2732234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96680941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541387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734932647"/>
                    </a:ext>
                  </a:extLst>
                </a:gridCol>
              </a:tblGrid>
              <a:tr h="1579417"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人到無求品自高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乙</a:t>
                      </a:r>
                      <a:endParaRPr lang="en-US" altLang="zh-CN" sz="3200" dirty="0" smtClean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傲骨梅無仰面花</a:t>
                      </a:r>
                      <a:endParaRPr lang="zh-TW" altLang="en-US" sz="32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丙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人情練達即文章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丁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作事惟思利及人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697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63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配對遊戲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68056" y="1928554"/>
            <a:ext cx="10178322" cy="3751534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TW" sz="4000" dirty="0" smtClean="0"/>
              <a:t>.</a:t>
            </a:r>
            <a:r>
              <a:rPr lang="en-US" altLang="zh-TW" sz="4000" dirty="0"/>
              <a:t>	</a:t>
            </a:r>
            <a:r>
              <a:rPr lang="zh-CN" altLang="en-US" sz="4000" dirty="0" smtClean="0"/>
              <a:t>知多世事胸襟闊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839682"/>
              </p:ext>
            </p:extLst>
          </p:nvPr>
        </p:nvGraphicFramePr>
        <p:xfrm>
          <a:off x="0" y="3014612"/>
          <a:ext cx="12192000" cy="157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2732234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96680941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541387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734932647"/>
                    </a:ext>
                  </a:extLst>
                </a:gridCol>
              </a:tblGrid>
              <a:tr h="1579417"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松竹清明靜讀書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乙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詩書半榻是嚴師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丙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處世無奇但率真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丁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閲盡人情眼界寬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697029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251678" y="4972201"/>
            <a:ext cx="93933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提示</a:t>
            </a:r>
            <a:r>
              <a:rPr lang="zh-CN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CN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4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下聯</a:t>
            </a:r>
            <a:r>
              <a:rPr lang="zh-TW" altLang="en-US" sz="4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字數、詞性和句式須</a:t>
            </a:r>
            <a:r>
              <a:rPr lang="zh-CN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相同</a:t>
            </a:r>
            <a:endParaRPr lang="en-US" altLang="zh-CN" sz="40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2720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配對遊戲（答案）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68056" y="1928554"/>
            <a:ext cx="10178322" cy="3751534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TW" sz="4000" dirty="0" smtClean="0"/>
              <a:t>.</a:t>
            </a:r>
            <a:r>
              <a:rPr lang="en-US" altLang="zh-TW" sz="4000" dirty="0"/>
              <a:t>	</a:t>
            </a:r>
            <a:r>
              <a:rPr lang="zh-CN" altLang="en-US" sz="4000" dirty="0" smtClean="0"/>
              <a:t>知多世事胸襟闊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981797"/>
              </p:ext>
            </p:extLst>
          </p:nvPr>
        </p:nvGraphicFramePr>
        <p:xfrm>
          <a:off x="0" y="3014612"/>
          <a:ext cx="12192000" cy="157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2732234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96680941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541387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734932647"/>
                    </a:ext>
                  </a:extLst>
                </a:gridCol>
              </a:tblGrid>
              <a:tr h="1579417"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松竹清明靜讀書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乙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詩書半榻是嚴師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丙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處世無奇但率真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丁</a:t>
                      </a:r>
                      <a:endParaRPr lang="en-US" altLang="zh-CN" sz="3200" dirty="0" smtClean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CN" altLang="en-US" sz="3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閲盡人情眼界寬</a:t>
                      </a:r>
                      <a:endParaRPr lang="zh-TW" altLang="en-US" sz="32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697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64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配對遊戲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68056" y="1928554"/>
            <a:ext cx="10178322" cy="3751534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TW" sz="4000" dirty="0" smtClean="0"/>
              <a:t>.</a:t>
            </a:r>
            <a:r>
              <a:rPr lang="en-US" altLang="zh-TW" sz="4000" dirty="0"/>
              <a:t>	</a:t>
            </a:r>
            <a:r>
              <a:rPr lang="zh-CN" altLang="en-US" sz="4000" dirty="0" smtClean="0"/>
              <a:t>書到用時方恨少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701874"/>
              </p:ext>
            </p:extLst>
          </p:nvPr>
        </p:nvGraphicFramePr>
        <p:xfrm>
          <a:off x="0" y="3014612"/>
          <a:ext cx="12192000" cy="157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2732234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96680941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541387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734932647"/>
                    </a:ext>
                  </a:extLst>
                </a:gridCol>
              </a:tblGrid>
              <a:tr h="1579417"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松竹清明靜讀書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乙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事非經過不知難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丙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處世無奇但率真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丁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詩書半榻是嚴師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697029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251678" y="4972201"/>
            <a:ext cx="93933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提示</a:t>
            </a:r>
            <a:r>
              <a:rPr lang="zh-CN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CN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4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下聯</a:t>
            </a:r>
            <a:r>
              <a:rPr lang="zh-TW" altLang="en-US" sz="4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字數、詞性和句式須</a:t>
            </a:r>
            <a:r>
              <a:rPr lang="zh-CN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相同</a:t>
            </a:r>
            <a:endParaRPr lang="en-US" altLang="zh-CN" sz="40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70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配對遊戲（答案）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68056" y="1928554"/>
            <a:ext cx="10178322" cy="3751534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TW" sz="4000" dirty="0" smtClean="0"/>
              <a:t>.</a:t>
            </a:r>
            <a:r>
              <a:rPr lang="en-US" altLang="zh-TW" sz="4000" dirty="0"/>
              <a:t>	</a:t>
            </a:r>
            <a:r>
              <a:rPr lang="zh-CN" altLang="en-US" sz="4000" dirty="0" smtClean="0"/>
              <a:t>書到用時方恨少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818947"/>
              </p:ext>
            </p:extLst>
          </p:nvPr>
        </p:nvGraphicFramePr>
        <p:xfrm>
          <a:off x="0" y="3014612"/>
          <a:ext cx="12192000" cy="157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2732234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96680941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541387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734932647"/>
                    </a:ext>
                  </a:extLst>
                </a:gridCol>
              </a:tblGrid>
              <a:tr h="1579417"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松竹清明靜讀書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乙</a:t>
                      </a:r>
                      <a:endParaRPr lang="en-US" altLang="zh-CN" sz="3200" dirty="0" smtClean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CN" altLang="en-US" sz="3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事非經過不知難</a:t>
                      </a:r>
                      <a:endParaRPr lang="en-US" altLang="zh-CN" sz="3200" dirty="0" smtClean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丙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處世無奇但率真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丁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詩書半榻是嚴師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697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70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配對遊戲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68056" y="1928554"/>
            <a:ext cx="10178322" cy="3751534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TW" sz="4000" dirty="0" smtClean="0"/>
              <a:t>.</a:t>
            </a:r>
            <a:r>
              <a:rPr lang="en-US" altLang="zh-TW" sz="4000" dirty="0"/>
              <a:t>	</a:t>
            </a:r>
            <a:r>
              <a:rPr lang="zh-CN" altLang="en-US" sz="4000" dirty="0" smtClean="0"/>
              <a:t>雅士襟懷虛若竹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261027"/>
              </p:ext>
            </p:extLst>
          </p:nvPr>
        </p:nvGraphicFramePr>
        <p:xfrm>
          <a:off x="0" y="3014612"/>
          <a:ext cx="12192000" cy="157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2732234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96680941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541387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734932647"/>
                    </a:ext>
                  </a:extLst>
                </a:gridCol>
              </a:tblGrid>
              <a:tr h="1579417"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松竹清明靜讀書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乙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處世無奇但率真</a:t>
                      </a:r>
                      <a:endParaRPr lang="zh-TW" altLang="en-US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丙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良朋氣味淡如蘭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丁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流水高山報佳音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697029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1251678" y="4972201"/>
            <a:ext cx="93933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提示</a:t>
            </a:r>
            <a:r>
              <a:rPr lang="zh-CN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CN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4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下聯</a:t>
            </a:r>
            <a:r>
              <a:rPr lang="zh-TW" altLang="en-US" sz="4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字數、詞性和句式須</a:t>
            </a:r>
            <a:r>
              <a:rPr lang="zh-CN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相同</a:t>
            </a:r>
            <a:endParaRPr lang="en-US" altLang="zh-CN" sz="40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935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配對遊戲（答案）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68056" y="1928554"/>
            <a:ext cx="10178322" cy="3751534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TW" sz="4000" dirty="0" smtClean="0"/>
              <a:t>.</a:t>
            </a:r>
            <a:r>
              <a:rPr lang="en-US" altLang="zh-TW" sz="4000" dirty="0"/>
              <a:t>	</a:t>
            </a:r>
            <a:r>
              <a:rPr lang="zh-CN" altLang="en-US" sz="4000" dirty="0" smtClean="0"/>
              <a:t>雅士襟懷虛若竹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72347"/>
              </p:ext>
            </p:extLst>
          </p:nvPr>
        </p:nvGraphicFramePr>
        <p:xfrm>
          <a:off x="0" y="3014612"/>
          <a:ext cx="12192000" cy="157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2732234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96680941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541387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734932647"/>
                    </a:ext>
                  </a:extLst>
                </a:gridCol>
              </a:tblGrid>
              <a:tr h="1579417"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松竹清明靜讀書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乙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處世無奇但率真</a:t>
                      </a:r>
                      <a:endParaRPr lang="zh-TW" altLang="en-US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丙</a:t>
                      </a:r>
                      <a:endParaRPr lang="en-US" altLang="zh-CN" sz="3200" dirty="0" smtClean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CN" altLang="en-US" sz="3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良朋氣味淡如蘭</a:t>
                      </a:r>
                      <a:endParaRPr lang="en-US" altLang="zh-CN" sz="3200" dirty="0" smtClean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丁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流水高山報佳音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697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03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配對遊戲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68056" y="1928554"/>
            <a:ext cx="10178322" cy="3751534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TW" sz="4000" dirty="0" smtClean="0"/>
              <a:t>.</a:t>
            </a:r>
            <a:r>
              <a:rPr lang="en-US" altLang="zh-TW" sz="4000" dirty="0"/>
              <a:t>	</a:t>
            </a:r>
            <a:r>
              <a:rPr lang="zh-CN" altLang="en-US" sz="4000" dirty="0" smtClean="0"/>
              <a:t>文章應讀三千卷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069414"/>
              </p:ext>
            </p:extLst>
          </p:nvPr>
        </p:nvGraphicFramePr>
        <p:xfrm>
          <a:off x="0" y="3014612"/>
          <a:ext cx="12192000" cy="157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2732234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96680941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541387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734932647"/>
                    </a:ext>
                  </a:extLst>
                </a:gridCol>
              </a:tblGrid>
              <a:tr h="1579417"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松竹清明靜讀書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乙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處世無奇但率真</a:t>
                      </a:r>
                      <a:endParaRPr lang="zh-TW" altLang="en-US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丙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品行當居第一流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丁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流水高山報佳音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697029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251678" y="4972201"/>
            <a:ext cx="93933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提示</a:t>
            </a:r>
            <a:r>
              <a:rPr lang="zh-CN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CN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4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下聯</a:t>
            </a:r>
            <a:r>
              <a:rPr lang="zh-TW" altLang="en-US" sz="4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字數、詞性和句式須</a:t>
            </a:r>
            <a:r>
              <a:rPr lang="zh-CN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相同</a:t>
            </a:r>
            <a:endParaRPr lang="en-US" altLang="zh-CN" sz="40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364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34805" y="2922784"/>
            <a:ext cx="10178322" cy="960383"/>
          </a:xfrm>
        </p:spPr>
        <p:txBody>
          <a:bodyPr/>
          <a:lstStyle/>
          <a:p>
            <a:pPr algn="ctr"/>
            <a:r>
              <a:rPr lang="zh-TW" altLang="en-US" b="1" dirty="0" smtClean="0"/>
              <a:t>配對遊戲：</a:t>
            </a:r>
            <a:r>
              <a:rPr lang="zh-HK" altLang="zh-TW" b="1" dirty="0" smtClean="0"/>
              <a:t>格言</a:t>
            </a:r>
            <a:r>
              <a:rPr lang="zh-TW" altLang="en-US" b="1" dirty="0" smtClean="0"/>
              <a:t>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3896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配對遊戲（答案）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68056" y="1928554"/>
            <a:ext cx="10178322" cy="3751534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TW" sz="4000" dirty="0" smtClean="0"/>
              <a:t>.</a:t>
            </a:r>
            <a:r>
              <a:rPr lang="en-US" altLang="zh-TW" sz="4000" dirty="0"/>
              <a:t>	</a:t>
            </a:r>
            <a:r>
              <a:rPr lang="zh-CN" altLang="en-US" sz="4000" dirty="0" smtClean="0"/>
              <a:t>文章應讀三千卷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51028"/>
              </p:ext>
            </p:extLst>
          </p:nvPr>
        </p:nvGraphicFramePr>
        <p:xfrm>
          <a:off x="0" y="3014612"/>
          <a:ext cx="12192000" cy="157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2732234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96680941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541387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734932647"/>
                    </a:ext>
                  </a:extLst>
                </a:gridCol>
              </a:tblGrid>
              <a:tr h="1579417"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松竹清明靜讀書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乙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處世無奇但率真</a:t>
                      </a:r>
                      <a:endParaRPr lang="zh-TW" altLang="en-US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丙</a:t>
                      </a:r>
                      <a:endParaRPr lang="en-US" altLang="zh-CN" sz="3200" dirty="0" smtClean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CN" altLang="en-US" sz="3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品行當居第一流</a:t>
                      </a:r>
                      <a:endParaRPr lang="en-US" altLang="zh-CN" sz="3200" dirty="0" smtClean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丁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流水高山報佳音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697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20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總結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1678" y="1995055"/>
            <a:ext cx="10178322" cy="38845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4400" dirty="0" smtClean="0"/>
              <a:t>對聯的要求</a:t>
            </a:r>
            <a:r>
              <a:rPr lang="zh-TW" altLang="en-US" sz="4400" dirty="0" smtClean="0"/>
              <a:t>，上、</a:t>
            </a:r>
            <a:r>
              <a:rPr lang="zh-TW" altLang="en-US" sz="4400" dirty="0"/>
              <a:t>下聯需要</a:t>
            </a:r>
            <a:r>
              <a:rPr lang="zh-CN" altLang="en-US" sz="4400" dirty="0" smtClean="0"/>
              <a:t>：</a:t>
            </a:r>
            <a:endParaRPr lang="en-US" altLang="zh-CN" sz="4400" dirty="0" smtClean="0"/>
          </a:p>
          <a:p>
            <a:r>
              <a:rPr lang="zh-TW" altLang="en-US" sz="4400" dirty="0" smtClean="0"/>
              <a:t>字數</a:t>
            </a:r>
            <a:r>
              <a:rPr lang="zh-TW" altLang="en-US" sz="4400" dirty="0"/>
              <a:t>相等</a:t>
            </a:r>
            <a:endParaRPr lang="en-US" altLang="zh-TW" sz="4400" dirty="0"/>
          </a:p>
          <a:p>
            <a:r>
              <a:rPr lang="zh-TW" altLang="en-US" sz="4400" dirty="0" smtClean="0"/>
              <a:t>詞性</a:t>
            </a:r>
            <a:r>
              <a:rPr lang="zh-TW" altLang="en-US" sz="4400" dirty="0"/>
              <a:t>相同</a:t>
            </a:r>
            <a:endParaRPr lang="en-US" altLang="zh-TW" sz="4400" dirty="0"/>
          </a:p>
          <a:p>
            <a:r>
              <a:rPr lang="zh-TW" altLang="en-US" sz="4400" dirty="0" smtClean="0"/>
              <a:t>句式相同</a:t>
            </a:r>
            <a:endParaRPr lang="en-US" altLang="zh-TW" sz="4400" dirty="0"/>
          </a:p>
          <a:p>
            <a:r>
              <a:rPr lang="zh-TW" altLang="en-US" sz="4400" dirty="0" smtClean="0"/>
              <a:t>平仄相對</a:t>
            </a:r>
            <a:r>
              <a:rPr lang="en-US" altLang="zh-TW" dirty="0" smtClean="0"/>
              <a:t>(</a:t>
            </a:r>
            <a:r>
              <a:rPr lang="zh-TW" altLang="en-US" dirty="0" smtClean="0"/>
              <a:t>視乎學生程度決定是否說明此項要求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211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配對遊戲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68056" y="1928554"/>
            <a:ext cx="10178322" cy="3751534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4000" dirty="0" smtClean="0"/>
              <a:t>1. </a:t>
            </a:r>
            <a:r>
              <a:rPr lang="zh-TW" altLang="zh-TW" sz="4000" dirty="0" smtClean="0"/>
              <a:t>靜坐</a:t>
            </a:r>
            <a:r>
              <a:rPr lang="zh-TW" altLang="zh-TW" sz="4000" dirty="0"/>
              <a:t>常思己</a:t>
            </a:r>
            <a:r>
              <a:rPr lang="zh-TW" altLang="zh-TW" sz="4000" dirty="0" smtClean="0"/>
              <a:t>過</a:t>
            </a:r>
            <a:endParaRPr lang="en-US" altLang="zh-TW" sz="4000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zh-TW" dirty="0"/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499562"/>
              </p:ext>
            </p:extLst>
          </p:nvPr>
        </p:nvGraphicFramePr>
        <p:xfrm>
          <a:off x="0" y="3014612"/>
          <a:ext cx="12192000" cy="157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2732234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96680941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541387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734932647"/>
                    </a:ext>
                  </a:extLst>
                </a:gridCol>
              </a:tblGrid>
              <a:tr h="1579417"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但求無愧我心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乙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閒談莫論人非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丙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梅花香自苦寒來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丁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學海無涯苦作舟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697029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251678" y="4972201"/>
            <a:ext cx="85095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提示</a:t>
            </a:r>
            <a:r>
              <a:rPr lang="zh-CN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上、下聯</a:t>
            </a:r>
            <a:r>
              <a:rPr lang="zh-CN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字數須相</a:t>
            </a:r>
            <a:r>
              <a:rPr lang="zh-TW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endParaRPr lang="en-US" altLang="zh-CN" sz="40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301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配對</a:t>
            </a:r>
            <a:r>
              <a:rPr lang="zh-CN" altLang="en-US" dirty="0" smtClean="0"/>
              <a:t>遊戲（答案）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68056" y="1928554"/>
            <a:ext cx="10178322" cy="3751534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4000" dirty="0" smtClean="0"/>
              <a:t>1. </a:t>
            </a:r>
            <a:r>
              <a:rPr lang="zh-TW" altLang="zh-TW" sz="4000" dirty="0" smtClean="0"/>
              <a:t>靜坐</a:t>
            </a:r>
            <a:r>
              <a:rPr lang="zh-TW" altLang="zh-TW" sz="4000" dirty="0"/>
              <a:t>常思己</a:t>
            </a:r>
            <a:r>
              <a:rPr lang="zh-TW" altLang="zh-TW" sz="4000" dirty="0" smtClean="0"/>
              <a:t>過</a:t>
            </a:r>
            <a:endParaRPr lang="en-US" altLang="zh-TW" sz="4000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zh-TW" dirty="0"/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96667"/>
              </p:ext>
            </p:extLst>
          </p:nvPr>
        </p:nvGraphicFramePr>
        <p:xfrm>
          <a:off x="0" y="3014612"/>
          <a:ext cx="12192000" cy="157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2732234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96680941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541387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734932647"/>
                    </a:ext>
                  </a:extLst>
                </a:gridCol>
              </a:tblGrid>
              <a:tr h="1579417"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但求無愧我心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乙</a:t>
                      </a:r>
                      <a:endParaRPr lang="en-US" altLang="zh-CN" sz="3200" dirty="0" smtClean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閒談莫論人非</a:t>
                      </a:r>
                      <a:endParaRPr lang="zh-TW" altLang="en-US" sz="32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丙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梅花香自苦寒來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丁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學海無涯苦作舟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697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79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配對遊戲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68056" y="1928554"/>
            <a:ext cx="10178322" cy="3751534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zh-TW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豈能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盡如人意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772163"/>
              </p:ext>
            </p:extLst>
          </p:nvPr>
        </p:nvGraphicFramePr>
        <p:xfrm>
          <a:off x="0" y="3014612"/>
          <a:ext cx="12192000" cy="157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2732234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96680941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541387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734932647"/>
                    </a:ext>
                  </a:extLst>
                </a:gridCol>
              </a:tblGrid>
              <a:tr h="1579417"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但求無愧我心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乙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作事惟思利及人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丙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梅花香自苦寒來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丁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學海無涯苦作舟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697029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251678" y="4972201"/>
            <a:ext cx="84409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提示</a:t>
            </a:r>
            <a:r>
              <a:rPr lang="zh-CN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上、</a:t>
            </a:r>
            <a:r>
              <a:rPr lang="zh-TW" altLang="en-US" sz="4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下聯</a:t>
            </a:r>
            <a:r>
              <a:rPr lang="zh-CN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詞性須</a:t>
            </a:r>
            <a:r>
              <a:rPr lang="zh-CN" altLang="en-US" sz="4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相同</a:t>
            </a:r>
            <a:endParaRPr lang="en-US" altLang="zh-CN" sz="40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354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配對</a:t>
            </a:r>
            <a:r>
              <a:rPr lang="zh-CN" altLang="en-US" dirty="0" smtClean="0"/>
              <a:t>遊戲（答案）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68056" y="1928554"/>
            <a:ext cx="10178322" cy="3751534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altLang="zh-CN" sz="4000" dirty="0" smtClean="0"/>
              <a:t> </a:t>
            </a:r>
            <a:r>
              <a:rPr lang="zh-TW" altLang="en-US" sz="4000" dirty="0" smtClean="0"/>
              <a:t>豈能</a:t>
            </a:r>
            <a:r>
              <a:rPr lang="zh-TW" altLang="en-US" sz="4000" dirty="0"/>
              <a:t>盡如人意</a:t>
            </a:r>
            <a:endParaRPr lang="en-US" altLang="zh-TW" dirty="0"/>
          </a:p>
          <a:p>
            <a:pPr marL="0" indent="0">
              <a:buNone/>
            </a:pPr>
            <a:endParaRPr lang="zh-TW" altLang="zh-TW" dirty="0"/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910841"/>
              </p:ext>
            </p:extLst>
          </p:nvPr>
        </p:nvGraphicFramePr>
        <p:xfrm>
          <a:off x="0" y="3014612"/>
          <a:ext cx="12192000" cy="157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2732234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96680941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541387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734932647"/>
                    </a:ext>
                  </a:extLst>
                </a:gridCol>
              </a:tblGrid>
              <a:tr h="1579417"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en-US" altLang="zh-CN" sz="3200" dirty="0" smtClean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但求無愧我心</a:t>
                      </a:r>
                      <a:endParaRPr lang="zh-TW" altLang="en-US" sz="32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乙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作事惟思利及人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丙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梅花香自苦寒來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丁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學海無涯苦作舟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697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82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配對遊戲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68056" y="1928554"/>
            <a:ext cx="10178322" cy="3751534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sz="4000" dirty="0" smtClean="0"/>
              <a:t>. </a:t>
            </a:r>
            <a:r>
              <a:rPr lang="zh-TW" altLang="en-US" sz="4000" dirty="0" smtClean="0"/>
              <a:t>寶劍</a:t>
            </a:r>
            <a:r>
              <a:rPr lang="zh-TW" altLang="en-US" sz="4000" dirty="0"/>
              <a:t>鋒從磨礪出</a:t>
            </a:r>
            <a:endParaRPr lang="zh-TW" altLang="zh-TW" dirty="0"/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615027"/>
              </p:ext>
            </p:extLst>
          </p:nvPr>
        </p:nvGraphicFramePr>
        <p:xfrm>
          <a:off x="0" y="3014612"/>
          <a:ext cx="12192000" cy="157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2732234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96680941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541387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734932647"/>
                    </a:ext>
                  </a:extLst>
                </a:gridCol>
              </a:tblGrid>
              <a:tr h="1579417"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人到無求品自高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乙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作事惟思利及人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丙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梅花香自苦寒來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丁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學海無涯苦作舟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697029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251678" y="4972201"/>
            <a:ext cx="93096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提示</a:t>
            </a:r>
            <a:r>
              <a:rPr lang="zh-CN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CN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下聯</a:t>
            </a:r>
            <a:r>
              <a:rPr lang="zh-CN" altLang="en-US" sz="4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詞性</a:t>
            </a:r>
            <a:r>
              <a:rPr lang="zh-TW" altLang="en-US" sz="4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</a:t>
            </a:r>
            <a:r>
              <a:rPr lang="zh-CN" altLang="en-US" sz="4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相同</a:t>
            </a:r>
            <a:endParaRPr lang="en-US" altLang="zh-CN" sz="4000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840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配對</a:t>
            </a:r>
            <a:r>
              <a:rPr lang="zh-CN" altLang="en-US" dirty="0" smtClean="0"/>
              <a:t>遊戲</a:t>
            </a:r>
            <a:r>
              <a:rPr lang="zh-CN" altLang="en-US" dirty="0"/>
              <a:t>（答案）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68056" y="1928554"/>
            <a:ext cx="10178322" cy="3751534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sz="4000" dirty="0"/>
              <a:t>.	</a:t>
            </a:r>
            <a:r>
              <a:rPr lang="zh-TW" altLang="en-US" sz="4000" dirty="0"/>
              <a:t>寶劍鋒從磨礪出</a:t>
            </a:r>
            <a:endParaRPr lang="zh-TW" altLang="zh-TW" dirty="0"/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37168"/>
              </p:ext>
            </p:extLst>
          </p:nvPr>
        </p:nvGraphicFramePr>
        <p:xfrm>
          <a:off x="0" y="3014612"/>
          <a:ext cx="12192000" cy="157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2732234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96680941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541387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734932647"/>
                    </a:ext>
                  </a:extLst>
                </a:gridCol>
              </a:tblGrid>
              <a:tr h="1579417"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人到無求品自高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乙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作事惟思利及人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丙</a:t>
                      </a:r>
                      <a:endParaRPr lang="en-US" altLang="zh-CN" sz="3200" dirty="0" smtClean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rgbClr val="FF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梅花香自苦寒來</a:t>
                      </a:r>
                      <a:endParaRPr lang="zh-TW" altLang="en-US" sz="3200" dirty="0">
                        <a:solidFill>
                          <a:srgbClr val="FF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丁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學海無涯苦作舟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697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62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配對遊戲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68056" y="1928554"/>
            <a:ext cx="10178322" cy="3751534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TW" sz="4000" dirty="0"/>
              <a:t>.	</a:t>
            </a:r>
            <a:r>
              <a:rPr lang="zh-TW" altLang="en-US" sz="4000" dirty="0"/>
              <a:t>書山有路勤為徑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61223"/>
              </p:ext>
            </p:extLst>
          </p:nvPr>
        </p:nvGraphicFramePr>
        <p:xfrm>
          <a:off x="0" y="3014612"/>
          <a:ext cx="12192000" cy="1579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2732234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96680941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541387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734932647"/>
                    </a:ext>
                  </a:extLst>
                </a:gridCol>
              </a:tblGrid>
              <a:tr h="1579417"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甲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人到無求品自高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乙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作事惟思利及人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丙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人情練達即文章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丁</a:t>
                      </a:r>
                      <a:endParaRPr lang="en-US" altLang="zh-CN" sz="3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學海無涯苦作舟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697029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251678" y="4972201"/>
            <a:ext cx="87610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提示</a:t>
            </a:r>
            <a:r>
              <a:rPr lang="zh-CN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CN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4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下聯</a:t>
            </a:r>
            <a:r>
              <a:rPr lang="zh-TW" altLang="en-US" sz="4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句式須</a:t>
            </a:r>
            <a:r>
              <a:rPr lang="zh-CN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相同</a:t>
            </a:r>
            <a:endParaRPr lang="en-US" altLang="zh-CN" sz="40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368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TM10001106[[fn=徽章]]</Template>
  <TotalTime>437</TotalTime>
  <Words>815</Words>
  <Application>Microsoft Office PowerPoint</Application>
  <PresentationFormat>寬螢幕</PresentationFormat>
  <Paragraphs>199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9" baseType="lpstr">
      <vt:lpstr>微軟正黑體</vt:lpstr>
      <vt:lpstr>新細明體</vt:lpstr>
      <vt:lpstr>標楷體</vt:lpstr>
      <vt:lpstr>Arial</vt:lpstr>
      <vt:lpstr>Calibri</vt:lpstr>
      <vt:lpstr>Gill Sans MT</vt:lpstr>
      <vt:lpstr>Times New Roman</vt:lpstr>
      <vt:lpstr>Badge</vt:lpstr>
      <vt:lpstr>中華經典名句2023/24 名聯選粹  小遊戲 格言類 </vt:lpstr>
      <vt:lpstr>配對遊戲：格言類</vt:lpstr>
      <vt:lpstr>配對遊戲</vt:lpstr>
      <vt:lpstr>配對遊戲（答案）</vt:lpstr>
      <vt:lpstr>配對遊戲</vt:lpstr>
      <vt:lpstr>配對遊戲（答案）</vt:lpstr>
      <vt:lpstr>配對遊戲</vt:lpstr>
      <vt:lpstr>配對遊戲（答案）</vt:lpstr>
      <vt:lpstr>配對遊戲</vt:lpstr>
      <vt:lpstr>配對遊戲（答案）</vt:lpstr>
      <vt:lpstr>配對遊戲</vt:lpstr>
      <vt:lpstr>配對遊戲（答案）</vt:lpstr>
      <vt:lpstr>配對遊戲</vt:lpstr>
      <vt:lpstr>配對遊戲（答案）</vt:lpstr>
      <vt:lpstr>配對遊戲</vt:lpstr>
      <vt:lpstr>配對遊戲（答案）</vt:lpstr>
      <vt:lpstr>配對遊戲</vt:lpstr>
      <vt:lpstr>配對遊戲（答案）</vt:lpstr>
      <vt:lpstr>配對遊戲</vt:lpstr>
      <vt:lpstr>配對遊戲（答案）</vt:lpstr>
      <vt:lpstr>總結</vt:lpstr>
    </vt:vector>
  </TitlesOfParts>
  <Company>EDB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中華經典名句教學材料設計2023/24</dc:title>
  <dc:creator>CHEUNG, Lai-sze</dc:creator>
  <cp:lastModifiedBy>CHOY, Pui-ka Jade</cp:lastModifiedBy>
  <cp:revision>67</cp:revision>
  <cp:lastPrinted>2023-09-21T07:41:19Z</cp:lastPrinted>
  <dcterms:created xsi:type="dcterms:W3CDTF">2023-09-11T01:54:01Z</dcterms:created>
  <dcterms:modified xsi:type="dcterms:W3CDTF">2024-01-02T08:47:31Z</dcterms:modified>
</cp:coreProperties>
</file>