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4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80" r:id="rId1"/>
  </p:sldMasterIdLst>
  <p:notesMasterIdLst>
    <p:notesMasterId r:id="rId19"/>
  </p:notesMasterIdLst>
  <p:sldIdLst>
    <p:sldId id="256" r:id="rId2"/>
    <p:sldId id="505" r:id="rId3"/>
    <p:sldId id="530" r:id="rId4"/>
    <p:sldId id="518" r:id="rId5"/>
    <p:sldId id="519" r:id="rId6"/>
    <p:sldId id="521" r:id="rId7"/>
    <p:sldId id="522" r:id="rId8"/>
    <p:sldId id="527" r:id="rId9"/>
    <p:sldId id="531" r:id="rId10"/>
    <p:sldId id="512" r:id="rId11"/>
    <p:sldId id="523" r:id="rId12"/>
    <p:sldId id="524" r:id="rId13"/>
    <p:sldId id="525" r:id="rId14"/>
    <p:sldId id="526" r:id="rId15"/>
    <p:sldId id="529" r:id="rId16"/>
    <p:sldId id="528" r:id="rId17"/>
    <p:sldId id="51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B496"/>
    <a:srgbClr val="FFCC29"/>
    <a:srgbClr val="FF6600"/>
    <a:srgbClr val="137F9D"/>
    <a:srgbClr val="D5CDB9"/>
    <a:srgbClr val="60553A"/>
    <a:srgbClr val="A40000"/>
    <a:srgbClr val="FFA74F"/>
    <a:srgbClr val="4C432E"/>
    <a:srgbClr val="D3C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44" autoAdjust="0"/>
    <p:restoredTop sz="94696" autoAdjust="0"/>
  </p:normalViewPr>
  <p:slideViewPr>
    <p:cSldViewPr>
      <p:cViewPr varScale="1">
        <p:scale>
          <a:sx n="110" d="100"/>
          <a:sy n="110" d="100"/>
        </p:scale>
        <p:origin x="30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15FE5-FC1C-408E-A919-997AAE585898}" type="datetimeFigureOut">
              <a:rPr lang="zh-HK" altLang="en-US" smtClean="0"/>
              <a:t>23/4/2025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E9681-A554-4A7D-8FBE-483D31F09CB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744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7098bc85de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7098bc85de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1100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7215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0579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8760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8952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1109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0372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549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915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7098bc85de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7098bc85de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2748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7098bc85de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7098bc85de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2234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7098bc85de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7098bc85de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860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7098bc85de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7098bc85de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8177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7098bc85de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7098bc85de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987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7098bc85de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7098bc85de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6663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2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1335D10-40D2-4513-ACAC-9D166839A94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0797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334D-56AE-47E3-9CD9-61CFA1E0712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8103559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CE73D-D1E3-4D75-A9F6-0DB0E2DE3AB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1097723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1 column" type="tx">
  <p:cSld name="Title + 1 colum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609600" y="-30163"/>
            <a:ext cx="10972800" cy="114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1215600" y="1600200"/>
            <a:ext cx="97608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▸"/>
              <a:defRPr/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2438339" lvl="3" indent="-507987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3047924" lvl="4" indent="-507987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3657509" lvl="5" indent="-507987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4267093" lvl="6" indent="-507987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4876678" lvl="7" indent="-507987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5486263" lvl="8" indent="-507987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5730200" y="6479803"/>
            <a:ext cx="731600" cy="3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1209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1952-1D24-4FC5-81F9-72C820E7A1F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579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2C1E7AE-F570-48A2-A8C2-35E8C1BD341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4955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1952-1D24-4FC5-81F9-72C820E7A1F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44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D1952-1D24-4FC5-81F9-72C820E7A1F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304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79B5E-DA8C-428C-BA21-618BBAF9BAD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8867396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0A90-67C2-47BC-A8F7-02EC37518D1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8001094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altLang="zh-TW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BD1952-1D24-4FC5-81F9-72C820E7A1F1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159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BD1952-1D24-4FC5-81F9-72C820E7A1F1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964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0BD1952-1D24-4FC5-81F9-72C820E7A1F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255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  <p:sldLayoutId id="2147484092" r:id="rId12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720" y="2132856"/>
            <a:ext cx="5148968" cy="205489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 cap="sq">
            <a:solidFill>
              <a:srgbClr val="000000"/>
            </a:solidFill>
            <a:prstDash val="solid"/>
            <a:miter lim="800000"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22011" y="4890934"/>
            <a:ext cx="3456385" cy="745233"/>
          </a:xfr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endParaRPr lang="en-US" altLang="zh-TW" sz="900" b="1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2800" b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中國語文教育組</a:t>
            </a:r>
            <a:endParaRPr lang="zh-TW" altLang="en-US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114934" y="2375471"/>
            <a:ext cx="39621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9600" b="1" spc="50" dirty="0">
                <a:ln w="0"/>
                <a:solidFill>
                  <a:srgbClr val="FFCC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西遊記</a:t>
            </a:r>
          </a:p>
        </p:txBody>
      </p:sp>
      <p:sp>
        <p:nvSpPr>
          <p:cNvPr id="7" name="矩形 6"/>
          <p:cNvSpPr/>
          <p:nvPr/>
        </p:nvSpPr>
        <p:spPr>
          <a:xfrm>
            <a:off x="5080337" y="1208473"/>
            <a:ext cx="20313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名著選讀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820" y="1562739"/>
            <a:ext cx="9555621" cy="392718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7" name="Google Shape;149;p22"/>
          <p:cNvSpPr txBox="1">
            <a:spLocks/>
          </p:cNvSpPr>
          <p:nvPr/>
        </p:nvSpPr>
        <p:spPr>
          <a:xfrm>
            <a:off x="2351584" y="5252284"/>
            <a:ext cx="7920880" cy="110820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75000"/>
              </a:schemeClr>
            </a:solidFill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Google Shape;149;p22"/>
          <p:cNvSpPr txBox="1">
            <a:spLocks/>
          </p:cNvSpPr>
          <p:nvPr/>
        </p:nvSpPr>
        <p:spPr>
          <a:xfrm>
            <a:off x="2639616" y="5461571"/>
            <a:ext cx="7503119" cy="116635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defTabSz="1219140">
              <a:spcAft>
                <a:spcPts val="1067"/>
              </a:spcAft>
              <a:defRPr/>
            </a:pPr>
            <a:r>
              <a:rPr lang="zh-TW" altLang="en-US" sz="3600" b="1" spc="5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欲知詳情，</a:t>
            </a:r>
            <a:r>
              <a:rPr lang="zh-TW" altLang="en-US" sz="3600" b="1" spc="5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請馬上閱讀</a:t>
            </a:r>
            <a:r>
              <a:rPr lang="en-US" altLang="zh-TW" sz="4400" b="1" dirty="0">
                <a:solidFill>
                  <a:srgbClr val="FFCC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b="1" dirty="0">
                <a:solidFill>
                  <a:srgbClr val="FFCC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西遊記</a:t>
            </a:r>
            <a:r>
              <a:rPr lang="en-US" altLang="zh-TW" sz="4400" b="1" dirty="0">
                <a:solidFill>
                  <a:srgbClr val="FFCC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4400" b="1" dirty="0">
              <a:solidFill>
                <a:srgbClr val="FFCC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E51F6594-612B-4DC0-ACA3-BCBBEF2956AF}"/>
              </a:ext>
            </a:extLst>
          </p:cNvPr>
          <p:cNvSpPr txBox="1">
            <a:spLocks/>
          </p:cNvSpPr>
          <p:nvPr/>
        </p:nvSpPr>
        <p:spPr>
          <a:xfrm>
            <a:off x="839416" y="650121"/>
            <a:ext cx="2664296" cy="729419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ctr"/>
          </a:lstStyle>
          <a:p>
            <a:r>
              <a:rPr lang="zh-HK" altLang="en-US" sz="3600" b="1" spc="50" dirty="0">
                <a:ln w="0"/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HK" altLang="en-US" sz="3600" b="1" spc="50" dirty="0">
                <a:ln w="0"/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想知道</a:t>
            </a:r>
            <a:r>
              <a:rPr lang="zh-TW" altLang="en-US" sz="3600" b="1" spc="50" dirty="0">
                <a:ln w="0"/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嗎？</a:t>
            </a:r>
            <a:endParaRPr lang="en-US" altLang="zh-TW" sz="3600" b="1" spc="50" dirty="0">
              <a:ln w="0"/>
              <a:solidFill>
                <a:srgbClr val="A4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12701" y="1379540"/>
            <a:ext cx="9147795" cy="3983997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 marL="571500" indent="-571500" algn="just" hangingPunct="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孫悟空如何求仙得道？他為甚麼闖龍宮、下地府和大鬧天宮？經過、結果如何？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just" hangingPunct="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孫悟空、豬八戒和沙僧為何都成為唐僧的弟子？他們性格如何？各有甚麼本領？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just" hangingPunct="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唐僧師徒西行有甚麼驚險奇妙的經歷？結果如何？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272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764704"/>
            <a:ext cx="7920880" cy="305748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6124035" y="3140968"/>
            <a:ext cx="5128506" cy="2782593"/>
          </a:xfrm>
          <a:solidFill>
            <a:schemeClr val="bg2">
              <a:lumMod val="5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pPr marL="101597" indent="0">
              <a:buNone/>
            </a:pPr>
            <a:endParaRPr lang="zh-HK" altLang="en-US" dirty="0"/>
          </a:p>
        </p:txBody>
      </p:sp>
      <p:sp>
        <p:nvSpPr>
          <p:cNvPr id="7" name="Google Shape;149;p22"/>
          <p:cNvSpPr txBox="1">
            <a:spLocks/>
          </p:cNvSpPr>
          <p:nvPr/>
        </p:nvSpPr>
        <p:spPr>
          <a:xfrm>
            <a:off x="6035869" y="3861565"/>
            <a:ext cx="4464595" cy="19110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703512" y="1628800"/>
            <a:ext cx="9068586" cy="1049705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名著選讀</a:t>
            </a:r>
            <a:r>
              <a:rPr lang="zh-TW" alt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 </a:t>
            </a:r>
            <a:r>
              <a:rPr lang="en-US" altLang="zh-TW" b="1" spc="-1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——</a:t>
            </a:r>
            <a:r>
              <a:rPr lang="zh-TW" alt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5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 </a:t>
            </a:r>
            <a:r>
              <a:rPr lang="zh-TW" altLang="en-US" sz="5400" b="1" dirty="0">
                <a:solidFill>
                  <a:srgbClr val="C0B4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吳承恩</a:t>
            </a:r>
            <a:r>
              <a:rPr lang="en-US" altLang="zh-TW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《</a:t>
            </a:r>
            <a:r>
              <a:rPr lang="zh-TW" altLang="en-US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西遊記</a:t>
            </a:r>
            <a:r>
              <a:rPr lang="en-US" altLang="zh-TW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》</a:t>
            </a:r>
            <a:endParaRPr lang="zh-TW" altLang="en-US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Arial"/>
            </a:endParaRPr>
          </a:p>
        </p:txBody>
      </p:sp>
      <p:sp>
        <p:nvSpPr>
          <p:cNvPr id="9" name="文本框 99"/>
          <p:cNvSpPr txBox="1"/>
          <p:nvPr/>
        </p:nvSpPr>
        <p:spPr>
          <a:xfrm>
            <a:off x="6245954" y="4203059"/>
            <a:ext cx="4044424" cy="1228081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bliqueBottomRigh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chemeClr val="accent3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0" algn="just" fontAlgn="auto">
              <a:spcAft>
                <a:spcPts val="0"/>
              </a:spcAft>
            </a:pPr>
            <a:r>
              <a:rPr sz="2800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閱讀後</a:t>
            </a:r>
            <a:r>
              <a:rPr lang="zh-TW" altLang="en-US" sz="240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，</a:t>
            </a:r>
            <a:r>
              <a:rPr sz="2800" b="1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請</a:t>
            </a:r>
            <a:r>
              <a:rPr sz="2800" b="1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完成以下其中一項或多項任務</a:t>
            </a:r>
            <a:endParaRPr sz="2800" b="1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  <a:sym typeface="+mn-ea"/>
            </a:endParaRPr>
          </a:p>
          <a:p>
            <a:pPr indent="0" algn="just" fontAlgn="auto">
              <a:spcAft>
                <a:spcPts val="600"/>
              </a:spcAft>
            </a:pP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562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4231" y="450567"/>
            <a:ext cx="3621741" cy="125024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63500">
              <a:srgbClr val="137F9D">
                <a:alpha val="40000"/>
              </a:srgbClr>
            </a:glow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1055440" y="2078100"/>
            <a:ext cx="9649072" cy="4231219"/>
          </a:xfrm>
          <a:solidFill>
            <a:schemeClr val="bg2">
              <a:lumMod val="5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pPr marL="101597" indent="0">
              <a:buNone/>
            </a:pPr>
            <a:endParaRPr lang="zh-HK" altLang="en-US" dirty="0"/>
          </a:p>
        </p:txBody>
      </p:sp>
      <p:sp>
        <p:nvSpPr>
          <p:cNvPr id="7" name="Google Shape;149;p22"/>
          <p:cNvSpPr txBox="1">
            <a:spLocks/>
          </p:cNvSpPr>
          <p:nvPr/>
        </p:nvSpPr>
        <p:spPr>
          <a:xfrm>
            <a:off x="1271464" y="2276872"/>
            <a:ext cx="9217024" cy="3761669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364252" y="529581"/>
            <a:ext cx="3096344" cy="1049705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名著閱讀 </a:t>
            </a:r>
            <a:r>
              <a:rPr lang="en-US" altLang="zh-TW" sz="2800" b="1" spc="-1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——</a:t>
            </a:r>
            <a:r>
              <a:rPr lang="zh-TW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 </a:t>
            </a:r>
            <a:r>
              <a:rPr lang="zh-TW" alt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吳承恩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《</a:t>
            </a:r>
            <a:r>
              <a:rPr lang="zh-TW" altLang="en-US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西遊記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》</a:t>
            </a:r>
            <a:endParaRPr lang="zh-TW" altLang="en-US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Arial"/>
            </a:endParaRPr>
          </a:p>
        </p:txBody>
      </p:sp>
      <p:sp>
        <p:nvSpPr>
          <p:cNvPr id="9" name="文本框 99"/>
          <p:cNvSpPr txBox="1"/>
          <p:nvPr/>
        </p:nvSpPr>
        <p:spPr>
          <a:xfrm>
            <a:off x="1041558" y="772576"/>
            <a:ext cx="2678178" cy="1015663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chemeClr val="accent3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0" algn="just" fontAlgn="auto">
              <a:spcAft>
                <a:spcPts val="0"/>
              </a:spcAft>
            </a:pPr>
            <a:r>
              <a:rPr lang="zh-TW" altLang="en-US" sz="40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 </a:t>
            </a: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閱讀</a:t>
            </a:r>
            <a:r>
              <a:rPr sz="4400" b="1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任務</a:t>
            </a:r>
            <a:endParaRPr sz="4400" b="1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  <a:sym typeface="+mn-ea"/>
            </a:endParaRPr>
          </a:p>
          <a:p>
            <a:pPr indent="0" algn="just" fontAlgn="auto">
              <a:spcAft>
                <a:spcPts val="600"/>
              </a:spcAft>
            </a:pP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700733" y="2719762"/>
            <a:ext cx="6231471" cy="3562898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 marL="571500" indent="-57150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分享閱讀感受、體會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賞析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評論作品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改寫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創作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文本與改編作品對讀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本框 99"/>
          <p:cNvSpPr txBox="1"/>
          <p:nvPr/>
        </p:nvSpPr>
        <p:spPr>
          <a:xfrm>
            <a:off x="1711882" y="2492896"/>
            <a:ext cx="3520022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bliqueBottomRigh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chemeClr val="accent3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0" algn="just" fontAlgn="auto">
              <a:spcAft>
                <a:spcPts val="0"/>
              </a:spcAft>
            </a:pPr>
            <a:r>
              <a:rPr lang="en-US" sz="2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</a:t>
            </a:r>
            <a:r>
              <a:rPr sz="2400" b="1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完成</a:t>
            </a:r>
            <a:r>
              <a:rPr lang="zh-TW" altLang="en-US" sz="2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以下</a:t>
            </a:r>
            <a:r>
              <a:rPr sz="2400" b="1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一項</a:t>
            </a:r>
            <a:r>
              <a:rPr lang="en-US" sz="2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/</a:t>
            </a:r>
            <a:r>
              <a:rPr sz="2400" b="1" dirty="0" err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多項任務</a:t>
            </a:r>
            <a:endParaRPr sz="2400" b="1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  <a:sym typeface="+mn-ea"/>
            </a:endParaRPr>
          </a:p>
          <a:p>
            <a:pPr indent="0" algn="just" fontAlgn="auto">
              <a:spcAft>
                <a:spcPts val="600"/>
              </a:spcAft>
            </a:pP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9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6240" y="450565"/>
            <a:ext cx="3333708" cy="125024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1055440" y="2105759"/>
            <a:ext cx="9649072" cy="4032447"/>
          </a:xfrm>
          <a:solidFill>
            <a:schemeClr val="bg2">
              <a:lumMod val="5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pPr marL="101597" indent="0">
              <a:buNone/>
            </a:pPr>
            <a:endParaRPr lang="zh-HK" altLang="en-US" dirty="0"/>
          </a:p>
        </p:txBody>
      </p:sp>
      <p:sp>
        <p:nvSpPr>
          <p:cNvPr id="7" name="Google Shape;149;p22"/>
          <p:cNvSpPr txBox="1">
            <a:spLocks/>
          </p:cNvSpPr>
          <p:nvPr/>
        </p:nvSpPr>
        <p:spPr>
          <a:xfrm>
            <a:off x="1271464" y="2348880"/>
            <a:ext cx="9217024" cy="3545644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513105" y="558299"/>
            <a:ext cx="3096344" cy="1049705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吳承恩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《</a:t>
            </a:r>
            <a:r>
              <a:rPr lang="zh-TW" altLang="en-US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西遊記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》</a:t>
            </a:r>
            <a:endParaRPr lang="zh-TW" altLang="en-US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閱讀任務</a:t>
            </a:r>
            <a:endParaRPr lang="en-US" altLang="zh-TW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667508" y="2719270"/>
            <a:ext cx="8424936" cy="3168352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</a:pPr>
            <a:r>
              <a:rPr lang="zh-TW" altLang="en-US" sz="36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閱讀本書後，以文字或說話作分享：</a:t>
            </a:r>
            <a:endParaRPr lang="en-US" altLang="zh-TW" sz="3600" b="1" dirty="0">
              <a:solidFill>
                <a:schemeClr val="tx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indent="-534988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簡介印象最深刻的一個角色及相關情節，說明箇中原因，並分享自己的感受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體會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聯想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indent="-534988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分享自己是否喜歡這本書，並作具體說明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indent="-534988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本框 99"/>
          <p:cNvSpPr txBox="1"/>
          <p:nvPr/>
        </p:nvSpPr>
        <p:spPr>
          <a:xfrm>
            <a:off x="1055440" y="822586"/>
            <a:ext cx="3212596" cy="89255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chemeClr val="accent3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algn="just"/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</a:t>
            </a: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分享讀後感</a:t>
            </a:r>
            <a:endParaRPr sz="4400" b="1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98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6240" y="450565"/>
            <a:ext cx="3333708" cy="125024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1091444" y="2204864"/>
            <a:ext cx="9649072" cy="4032447"/>
          </a:xfrm>
          <a:solidFill>
            <a:schemeClr val="bg2">
              <a:lumMod val="5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pPr marL="101597" indent="0">
              <a:buNone/>
            </a:pPr>
            <a:endParaRPr lang="zh-HK" altLang="en-US" dirty="0"/>
          </a:p>
        </p:txBody>
      </p:sp>
      <p:sp>
        <p:nvSpPr>
          <p:cNvPr id="7" name="Google Shape;149;p22"/>
          <p:cNvSpPr txBox="1">
            <a:spLocks/>
          </p:cNvSpPr>
          <p:nvPr/>
        </p:nvSpPr>
        <p:spPr>
          <a:xfrm>
            <a:off x="1307468" y="2448265"/>
            <a:ext cx="9217024" cy="3545644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513105" y="558299"/>
            <a:ext cx="3096344" cy="1049705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吳承恩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《</a:t>
            </a:r>
            <a:r>
              <a:rPr lang="zh-TW" altLang="en-US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西遊記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》</a:t>
            </a:r>
            <a:endParaRPr lang="zh-TW" altLang="en-US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閱讀任務</a:t>
            </a:r>
            <a:endParaRPr lang="en-US" altLang="zh-TW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703512" y="2448265"/>
            <a:ext cx="8424936" cy="3168352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</a:pPr>
            <a:r>
              <a:rPr lang="zh-TW" altLang="en-US" sz="36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閱讀本書後，作文字報告或小組討論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indent="-534988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從敍事觀點、人物形象、情節布局和語言風格等方面，賞析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評論作品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indent="-534988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從人物言行、思想和故事情節、結局等，分析作品的文化內涵，並作評價和反思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本框 99"/>
          <p:cNvSpPr txBox="1"/>
          <p:nvPr/>
        </p:nvSpPr>
        <p:spPr>
          <a:xfrm>
            <a:off x="1055440" y="822586"/>
            <a:ext cx="2952328" cy="89255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chemeClr val="accent3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0" algn="just" fontAlgn="auto">
              <a:spcAft>
                <a:spcPts val="0"/>
              </a:spcAft>
            </a:pP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</a:t>
            </a: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賞析</a:t>
            </a:r>
            <a:r>
              <a:rPr lang="en-US" altLang="zh-TW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/</a:t>
            </a: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評論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6240" y="450565"/>
            <a:ext cx="3333708" cy="125024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1091444" y="2204864"/>
            <a:ext cx="9649072" cy="4032447"/>
          </a:xfrm>
          <a:solidFill>
            <a:schemeClr val="bg2">
              <a:lumMod val="5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pPr marL="101597" indent="0">
              <a:buNone/>
            </a:pPr>
            <a:endParaRPr lang="zh-HK" altLang="en-US" dirty="0"/>
          </a:p>
        </p:txBody>
      </p:sp>
      <p:sp>
        <p:nvSpPr>
          <p:cNvPr id="7" name="Google Shape;149;p22"/>
          <p:cNvSpPr txBox="1">
            <a:spLocks/>
          </p:cNvSpPr>
          <p:nvPr/>
        </p:nvSpPr>
        <p:spPr>
          <a:xfrm>
            <a:off x="1307468" y="2448265"/>
            <a:ext cx="9217024" cy="3545644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513105" y="558299"/>
            <a:ext cx="3096344" cy="1049705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吳承恩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《</a:t>
            </a:r>
            <a:r>
              <a:rPr lang="zh-TW" altLang="en-US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西遊記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》</a:t>
            </a:r>
            <a:endParaRPr lang="zh-TW" altLang="en-US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閱讀任務</a:t>
            </a:r>
            <a:endParaRPr lang="en-US" altLang="zh-TW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703512" y="2564904"/>
            <a:ext cx="8424936" cy="3168352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</a:pPr>
            <a:r>
              <a:rPr lang="zh-TW" altLang="en-US" sz="36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閱讀本書後，按以下要求進行寫作：</a:t>
            </a:r>
            <a:endParaRPr lang="en-US" altLang="zh-TW" sz="3600" b="1" dirty="0">
              <a:solidFill>
                <a:schemeClr val="tx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indent="-534988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選其中一個故事，以當中某個角色的視角敍事</a:t>
            </a:r>
            <a:r>
              <a:rPr lang="zh-TW" altLang="en-US" sz="2800" b="1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（除可改寫為以限知觀點敍事的小說，亦可改寫成某個角色的網誌）</a:t>
            </a:r>
            <a:endParaRPr lang="en-US" altLang="zh-TW" sz="2800" b="1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indent="-534988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以「如果我是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西遊記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中的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______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」為題，結合香港的情境進行創意寫作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本框 99"/>
          <p:cNvSpPr txBox="1"/>
          <p:nvPr/>
        </p:nvSpPr>
        <p:spPr>
          <a:xfrm>
            <a:off x="1055440" y="822586"/>
            <a:ext cx="2952328" cy="89255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chemeClr val="accent3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0" algn="just" fontAlgn="auto">
              <a:spcAft>
                <a:spcPts val="0"/>
              </a:spcAft>
            </a:pP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</a:t>
            </a: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改寫</a:t>
            </a:r>
            <a:r>
              <a:rPr lang="en-US" altLang="zh-TW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/</a:t>
            </a: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創作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66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6240" y="450565"/>
            <a:ext cx="3333708" cy="125024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1055440" y="2105759"/>
            <a:ext cx="9649072" cy="4032447"/>
          </a:xfrm>
          <a:solidFill>
            <a:schemeClr val="bg2">
              <a:lumMod val="5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pPr marL="101597" indent="0">
              <a:buNone/>
            </a:pPr>
            <a:endParaRPr lang="zh-HK" altLang="en-US" dirty="0"/>
          </a:p>
        </p:txBody>
      </p:sp>
      <p:sp>
        <p:nvSpPr>
          <p:cNvPr id="7" name="Google Shape;149;p22"/>
          <p:cNvSpPr txBox="1">
            <a:spLocks/>
          </p:cNvSpPr>
          <p:nvPr/>
        </p:nvSpPr>
        <p:spPr>
          <a:xfrm>
            <a:off x="1271464" y="2348880"/>
            <a:ext cx="9217024" cy="3545644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513105" y="558299"/>
            <a:ext cx="3096344" cy="1049705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吳承恩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《</a:t>
            </a:r>
            <a:r>
              <a:rPr lang="zh-TW" altLang="en-US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西遊記</a:t>
            </a:r>
            <a:r>
              <a:rPr lang="en-US" altLang="zh-TW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》</a:t>
            </a:r>
            <a:endParaRPr lang="zh-TW" altLang="en-US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閱讀任務</a:t>
            </a:r>
            <a:endParaRPr lang="en-US" altLang="zh-TW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511494" y="2753550"/>
            <a:ext cx="8424936" cy="3168352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 marL="179387" algn="just" hangingPunct="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</a:pP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本書曾改編成不同的電視劇和電影，選取某些章節，如「三打白骨精」，</a:t>
            </a:r>
            <a: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細讀文本和觀賞影視作品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，並從角色塑造、情節安排、場景描繪、表達手法等方面，</a:t>
            </a:r>
            <a: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分析、比較、欣賞、評價原著與改編影視作品的呈現效果</a:t>
            </a:r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4375" indent="-534988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本框 99"/>
          <p:cNvSpPr txBox="1"/>
          <p:nvPr/>
        </p:nvSpPr>
        <p:spPr>
          <a:xfrm>
            <a:off x="1055440" y="822586"/>
            <a:ext cx="4334362" cy="89255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chemeClr val="accent3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0" algn="just" fontAlgn="auto">
              <a:spcAft>
                <a:spcPts val="0"/>
              </a:spcAft>
            </a:pP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</a:t>
            </a:r>
            <a:r>
              <a:rPr lang="zh-TW" altLang="en-US" sz="44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與改編作品對讀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47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16" y="772630"/>
            <a:ext cx="7920880" cy="3057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5584175" y="2489303"/>
            <a:ext cx="4956349" cy="3741271"/>
          </a:xfr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pPr marL="101597" indent="0">
              <a:buNone/>
            </a:pPr>
            <a:endParaRPr lang="zh-HK" altLang="en-US" dirty="0"/>
          </a:p>
        </p:txBody>
      </p:sp>
      <p:sp>
        <p:nvSpPr>
          <p:cNvPr id="7" name="Google Shape;149;p22"/>
          <p:cNvSpPr txBox="1">
            <a:spLocks/>
          </p:cNvSpPr>
          <p:nvPr/>
        </p:nvSpPr>
        <p:spPr>
          <a:xfrm>
            <a:off x="5303912" y="2708920"/>
            <a:ext cx="4464595" cy="31882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719161" y="3305259"/>
            <a:ext cx="3312368" cy="1049705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開卷有益</a:t>
            </a:r>
            <a:endParaRPr lang="en-US" altLang="zh-TW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Title 6"/>
          <p:cNvSpPr txBox="1"/>
          <p:nvPr>
            <p:custDataLst>
              <p:tags r:id="rId1"/>
            </p:custDataLst>
          </p:nvPr>
        </p:nvSpPr>
        <p:spPr>
          <a:xfrm>
            <a:off x="1271464" y="1098691"/>
            <a:ext cx="5832648" cy="1493999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</a:pPr>
            <a:r>
              <a:rPr lang="zh-CN" altLang="en-US" sz="4800" b="1" spc="411" noProof="1">
                <a:ln w="9525">
                  <a:solidFill>
                    <a:srgbClr val="543D11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請</a:t>
            </a:r>
            <a:r>
              <a:rPr lang="zh-CN" altLang="en-US" sz="3600" b="1" spc="411" noProof="1">
                <a:ln w="9525">
                  <a:solidFill>
                    <a:srgbClr val="543D11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繼續</a:t>
            </a:r>
            <a:r>
              <a:rPr lang="zh-CN" altLang="en-US" sz="3600" b="1" spc="411" noProof="1">
                <a:ln w="9525">
                  <a:solidFill>
                    <a:srgbClr val="543D11"/>
                  </a:solidFill>
                  <a:prstDash val="solid"/>
                </a:ln>
                <a:solidFill>
                  <a:srgbClr val="FE9B1C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閱讀其他</a:t>
            </a:r>
            <a:r>
              <a:rPr lang="zh-TW" altLang="en-US" sz="3600" b="1" spc="411" noProof="1">
                <a:ln w="9525">
                  <a:solidFill>
                    <a:srgbClr val="543D11"/>
                  </a:solidFill>
                  <a:prstDash val="solid"/>
                </a:ln>
                <a:solidFill>
                  <a:srgbClr val="FE9B1C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名著</a:t>
            </a:r>
            <a:r>
              <a:rPr lang="zh-CN" altLang="en-US" sz="3600" b="1" spc="411" dirty="0">
                <a:ln w="9525">
                  <a:solidFill>
                    <a:srgbClr val="543D1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，</a:t>
            </a:r>
            <a:endParaRPr lang="zh-CN" altLang="en-US" sz="3600" b="1" spc="411" noProof="1">
              <a:ln w="9525">
                <a:solidFill>
                  <a:srgbClr val="543D11"/>
                </a:solidFill>
                <a:prstDash val="solid"/>
              </a:ln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scaled="0"/>
              </a:gra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</a:pPr>
            <a:r>
              <a:rPr lang="zh-CN" altLang="en-US" sz="3600" b="1" spc="411" dirty="0">
                <a:ln w="9525">
                  <a:solidFill>
                    <a:srgbClr val="543D11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並</a:t>
            </a:r>
            <a:r>
              <a:rPr lang="zh-CN" altLang="en-US" sz="3600" b="1" spc="411" dirty="0">
                <a:ln w="9525">
                  <a:solidFill>
                    <a:srgbClr val="543D11"/>
                  </a:solidFill>
                  <a:prstDash val="solid"/>
                </a:ln>
                <a:solidFill>
                  <a:srgbClr val="C0B49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多跟別人分享</a:t>
            </a:r>
            <a:r>
              <a:rPr lang="zh-CN" altLang="en-US" sz="3600" b="1" spc="411" dirty="0">
                <a:ln w="9525">
                  <a:solidFill>
                    <a:srgbClr val="543D1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。</a:t>
            </a:r>
            <a:endParaRPr lang="zh-CN" altLang="en-US" sz="3600" b="1" spc="411" noProof="1">
              <a:ln w="9525">
                <a:solidFill>
                  <a:srgbClr val="543D11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文本占位符 2"/>
          <p:cNvSpPr>
            <a:spLocks noGrp="1"/>
          </p:cNvSpPr>
          <p:nvPr/>
        </p:nvSpPr>
        <p:spPr>
          <a:xfrm>
            <a:off x="5707361" y="4552009"/>
            <a:ext cx="3943378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800" b="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博覽群書，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開卷有益</a:t>
            </a:r>
            <a:r>
              <a:rPr lang="zh-CN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，拓寬視野，</a:t>
            </a:r>
            <a:r>
              <a:rPr lang="zh-CN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建構知識。</a:t>
            </a:r>
          </a:p>
        </p:txBody>
      </p:sp>
    </p:spTree>
    <p:extLst>
      <p:ext uri="{BB962C8B-B14F-4D97-AF65-F5344CB8AC3E}">
        <p14:creationId xmlns:p14="http://schemas.microsoft.com/office/powerpoint/2010/main" val="48724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88;p32">
            <a:extLst>
              <a:ext uri="{FF2B5EF4-FFF2-40B4-BE49-F238E27FC236}">
                <a16:creationId xmlns:a16="http://schemas.microsoft.com/office/drawing/2014/main" id="{920CD6D2-43B4-4E49-99C3-3C64566F5D1D}"/>
              </a:ext>
            </a:extLst>
          </p:cNvPr>
          <p:cNvSpPr txBox="1">
            <a:spLocks/>
          </p:cNvSpPr>
          <p:nvPr/>
        </p:nvSpPr>
        <p:spPr>
          <a:xfrm>
            <a:off x="1055440" y="1894892"/>
            <a:ext cx="10204230" cy="32598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6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r>
              <a:rPr lang="zh-TW" altLang="en-US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某些人物，如唐僧師徒、神仙、白骨精、牛魔王等妖魔</a:t>
            </a: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r>
              <a:rPr lang="zh-TW" altLang="en-US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某些情節，如孫悟空大鬧天宮、孫悟空三打白骨精</a:t>
            </a: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r>
              <a:rPr lang="zh-TW" altLang="en-US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某些地點，如花果山、東海龍宮、女兒國、火焰山</a:t>
            </a: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r>
              <a:rPr lang="zh-TW" altLang="en-US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某些法寶</a:t>
            </a:r>
            <a:r>
              <a:rPr lang="en-US" altLang="zh-TW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法術，如金箍棒、巴蕉扇、七十二變</a:t>
            </a: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r>
              <a:rPr lang="zh-TW" altLang="en-US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某種載體，如章回小說、影視作品、電玩遊戲、動</a:t>
            </a:r>
            <a:r>
              <a:rPr lang="en-US" altLang="zh-TW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漫畫</a:t>
            </a:r>
            <a:endParaRPr lang="zh-TW" altLang="en-US" sz="2133" dirty="0"/>
          </a:p>
        </p:txBody>
      </p:sp>
      <p:sp>
        <p:nvSpPr>
          <p:cNvPr id="18" name="Google Shape;1189;p32">
            <a:extLst>
              <a:ext uri="{FF2B5EF4-FFF2-40B4-BE49-F238E27FC236}">
                <a16:creationId xmlns:a16="http://schemas.microsoft.com/office/drawing/2014/main" id="{410681D2-F4C3-42E5-892A-4EFB5BB6F258}"/>
              </a:ext>
            </a:extLst>
          </p:cNvPr>
          <p:cNvSpPr txBox="1">
            <a:spLocks/>
          </p:cNvSpPr>
          <p:nvPr/>
        </p:nvSpPr>
        <p:spPr>
          <a:xfrm>
            <a:off x="983432" y="5446830"/>
            <a:ext cx="5832648" cy="790482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1">
                <a:lumMod val="50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r>
              <a:rPr lang="zh-TW" altLang="en-US" sz="3200" b="1" dirty="0">
                <a:solidFill>
                  <a:srgbClr val="60553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試分享你的答案，並略加說明。</a:t>
            </a:r>
            <a:br>
              <a:rPr lang="zh-TW" altLang="en-US" sz="2800" b="1" dirty="0">
                <a:solidFill>
                  <a:srgbClr val="60553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2933" dirty="0">
                <a:solidFill>
                  <a:srgbClr val="60553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933" dirty="0">
              <a:solidFill>
                <a:srgbClr val="60553A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51F6594-612B-4DC0-ACA3-BCBBEF2956AF}"/>
              </a:ext>
            </a:extLst>
          </p:cNvPr>
          <p:cNvSpPr txBox="1">
            <a:spLocks/>
          </p:cNvSpPr>
          <p:nvPr/>
        </p:nvSpPr>
        <p:spPr>
          <a:xfrm>
            <a:off x="885978" y="772107"/>
            <a:ext cx="8018334" cy="810577"/>
          </a:xfrm>
          <a:prstGeom prst="rect">
            <a:avLst/>
          </a:prstGeom>
          <a:solidFill>
            <a:srgbClr val="4C432E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b" anchorCtr="0">
            <a:normAutofit fontScale="4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r>
              <a:rPr lang="zh-TW" altLang="en-US" sz="8000" dirty="0"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zh-TW" altLang="en-US" sz="80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提起「西遊記」</a:t>
            </a:r>
            <a:r>
              <a:rPr lang="zh-TW" alt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8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你首先想到的是甚麼？</a:t>
            </a:r>
            <a:endParaRPr lang="zh-HK" altLang="en-US" sz="14933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87936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764704"/>
            <a:ext cx="7920880" cy="305748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6124035" y="3140968"/>
            <a:ext cx="5128506" cy="2782593"/>
          </a:xfrm>
          <a:solidFill>
            <a:schemeClr val="bg2">
              <a:lumMod val="5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pPr marL="101597" indent="0">
              <a:buNone/>
            </a:pPr>
            <a:endParaRPr lang="zh-HK" altLang="en-US" dirty="0"/>
          </a:p>
        </p:txBody>
      </p:sp>
      <p:sp>
        <p:nvSpPr>
          <p:cNvPr id="7" name="Google Shape;149;p22"/>
          <p:cNvSpPr txBox="1">
            <a:spLocks/>
          </p:cNvSpPr>
          <p:nvPr/>
        </p:nvSpPr>
        <p:spPr>
          <a:xfrm>
            <a:off x="6035869" y="3861565"/>
            <a:ext cx="4524627" cy="19110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39178" algn="just" defTabSz="1219140">
              <a:spcAft>
                <a:spcPts val="1067"/>
              </a:spcAft>
              <a:defRPr/>
            </a:pPr>
            <a:endParaRPr lang="en-US" altLang="zh-TW" sz="1067" b="1" dirty="0">
              <a:solidFill>
                <a:schemeClr val="tx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703512" y="1628800"/>
            <a:ext cx="9068586" cy="1049705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名著選讀</a:t>
            </a:r>
            <a:r>
              <a:rPr lang="zh-TW" alt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  <a:sym typeface="Arial"/>
              </a:rPr>
              <a:t> </a:t>
            </a:r>
            <a:r>
              <a:rPr lang="en-US" altLang="zh-TW" b="1" spc="-1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——</a:t>
            </a:r>
            <a:r>
              <a:rPr lang="zh-TW" alt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5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 </a:t>
            </a:r>
            <a:r>
              <a:rPr lang="zh-TW" altLang="en-US" sz="5400" b="1" dirty="0">
                <a:solidFill>
                  <a:srgbClr val="C0B4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吳承恩</a:t>
            </a:r>
            <a:r>
              <a:rPr lang="en-US" altLang="zh-TW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《</a:t>
            </a:r>
            <a:r>
              <a:rPr lang="zh-TW" altLang="en-US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西遊記</a:t>
            </a:r>
            <a:r>
              <a:rPr lang="en-US" altLang="zh-TW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》</a:t>
            </a:r>
            <a:endParaRPr lang="zh-TW" altLang="en-US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Arial"/>
            </a:endParaRPr>
          </a:p>
        </p:txBody>
      </p:sp>
      <p:sp>
        <p:nvSpPr>
          <p:cNvPr id="9" name="文本框 99"/>
          <p:cNvSpPr txBox="1"/>
          <p:nvPr/>
        </p:nvSpPr>
        <p:spPr>
          <a:xfrm>
            <a:off x="6359954" y="4232271"/>
            <a:ext cx="3840502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bliqueBottomRigh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chemeClr val="accent3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0" algn="just" fontAlgn="auto">
              <a:spcAft>
                <a:spcPts val="0"/>
              </a:spcAft>
            </a:pPr>
            <a:r>
              <a:rPr lang="zh-TW" altLang="en-US" sz="48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 </a:t>
            </a:r>
            <a:r>
              <a:rPr lang="zh-TW" altLang="en-US" sz="48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知多</a:t>
            </a:r>
            <a:r>
              <a:rPr sz="48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一</a:t>
            </a:r>
            <a:r>
              <a:rPr lang="zh-TW" altLang="en-US" sz="48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點點</a:t>
            </a:r>
            <a:endParaRPr sz="4800" b="1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  <a:sym typeface="+mn-ea"/>
            </a:endParaRPr>
          </a:p>
          <a:p>
            <a:pPr indent="0" algn="just" fontAlgn="auto">
              <a:spcAft>
                <a:spcPts val="600"/>
              </a:spcAft>
            </a:pP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29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88;p32">
            <a:extLst>
              <a:ext uri="{FF2B5EF4-FFF2-40B4-BE49-F238E27FC236}">
                <a16:creationId xmlns:a16="http://schemas.microsoft.com/office/drawing/2014/main" id="{920CD6D2-43B4-4E49-99C3-3C64566F5D1D}"/>
              </a:ext>
            </a:extLst>
          </p:cNvPr>
          <p:cNvSpPr txBox="1">
            <a:spLocks/>
          </p:cNvSpPr>
          <p:nvPr/>
        </p:nvSpPr>
        <p:spPr>
          <a:xfrm>
            <a:off x="767408" y="956502"/>
            <a:ext cx="10513168" cy="494499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6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18530" indent="0" algn="just" hangingPunct="0">
              <a:spcBef>
                <a:spcPts val="800"/>
              </a:spcBef>
              <a:spcAft>
                <a:spcPts val="267"/>
              </a:spcAft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800"/>
              </a:spcBef>
              <a:spcAft>
                <a:spcPts val="800"/>
              </a:spcAft>
              <a:buSzPts val="1100"/>
            </a:pPr>
            <a:r>
              <a:rPr lang="en-US" altLang="zh-TW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133" dirty="0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51F6594-612B-4DC0-ACA3-BCBBEF2956AF}"/>
              </a:ext>
            </a:extLst>
          </p:cNvPr>
          <p:cNvSpPr txBox="1">
            <a:spLocks/>
          </p:cNvSpPr>
          <p:nvPr/>
        </p:nvSpPr>
        <p:spPr>
          <a:xfrm>
            <a:off x="1127448" y="1183362"/>
            <a:ext cx="2592288" cy="810577"/>
          </a:xfrm>
          <a:prstGeom prst="rect">
            <a:avLst/>
          </a:prstGeom>
          <a:solidFill>
            <a:srgbClr val="4C432E"/>
          </a:solidFill>
          <a:ln w="28575" cap="flat" cmpd="sng" algn="ctr">
            <a:solidFill>
              <a:srgbClr val="C00000"/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ctr"/>
            <a:r>
              <a:rPr lang="zh-HK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作者簡介</a:t>
            </a:r>
          </a:p>
        </p:txBody>
      </p:sp>
      <p:sp>
        <p:nvSpPr>
          <p:cNvPr id="13" name="Google Shape;1189;p32">
            <a:extLst>
              <a:ext uri="{FF2B5EF4-FFF2-40B4-BE49-F238E27FC236}">
                <a16:creationId xmlns:a16="http://schemas.microsoft.com/office/drawing/2014/main" id="{410681D2-F4C3-42E5-892A-4EFB5BB6F258}"/>
              </a:ext>
            </a:extLst>
          </p:cNvPr>
          <p:cNvSpPr txBox="1">
            <a:spLocks/>
          </p:cNvSpPr>
          <p:nvPr/>
        </p:nvSpPr>
        <p:spPr>
          <a:xfrm>
            <a:off x="1487488" y="2220799"/>
            <a:ext cx="8208912" cy="3350444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just" hangingPunct="0"/>
            <a:b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2933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933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Google Shape;1189;p32">
            <a:extLst>
              <a:ext uri="{FF2B5EF4-FFF2-40B4-BE49-F238E27FC236}">
                <a16:creationId xmlns:a16="http://schemas.microsoft.com/office/drawing/2014/main" id="{410681D2-F4C3-42E5-892A-4EFB5BB6F258}"/>
              </a:ext>
            </a:extLst>
          </p:cNvPr>
          <p:cNvSpPr txBox="1">
            <a:spLocks/>
          </p:cNvSpPr>
          <p:nvPr/>
        </p:nvSpPr>
        <p:spPr>
          <a:xfrm>
            <a:off x="1775520" y="2317149"/>
            <a:ext cx="7575820" cy="2937160"/>
          </a:xfrm>
          <a:prstGeom prst="rect">
            <a:avLst/>
          </a:prstGeom>
          <a:noFill/>
          <a:ln w="28575"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just" hangingPunct="0"/>
            <a:r>
              <a:rPr lang="zh-TW" altLang="en-US" sz="3200" spc="-49" dirty="0">
                <a:ln>
                  <a:solidFill>
                    <a:srgbClr val="C00000"/>
                  </a:solidFill>
                </a:ln>
                <a:solidFill>
                  <a:srgbClr val="E043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吳承恩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（約</a:t>
            </a:r>
            <a:r>
              <a:rPr lang="en-US" altLang="zh-TW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1500</a:t>
            </a:r>
            <a:r>
              <a:rPr lang="en-US" altLang="zh-TW" sz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-1582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en-US" sz="3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，字汝忠，號射陽山人，明小說家。少有文才，熱衷功名，但屢試不第，到四十多歲才補上一個「歲貢生」。其後曾任浙江長興縣丞，一年多後就罷歸故鄉，從此絕意仕進，專心著述，</a:t>
            </a:r>
            <a:r>
              <a:rPr lang="en-US" altLang="zh-TW" sz="3000" dirty="0">
                <a:solidFill>
                  <a:srgbClr val="137F9D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《</a:t>
            </a:r>
            <a:r>
              <a:rPr lang="zh-TW" altLang="en-US" sz="3000" dirty="0">
                <a:solidFill>
                  <a:srgbClr val="137F9D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西遊記</a:t>
            </a:r>
            <a:r>
              <a:rPr lang="en-US" altLang="zh-TW" sz="3000" dirty="0">
                <a:solidFill>
                  <a:srgbClr val="137F9D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》</a:t>
            </a:r>
            <a:r>
              <a:rPr lang="zh-TW" altLang="en-US" sz="3000" dirty="0">
                <a:solidFill>
                  <a:srgbClr val="137F9D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就是其代表作</a:t>
            </a:r>
            <a:r>
              <a:rPr lang="en-US" altLang="zh-TW" sz="3000" dirty="0">
                <a:solidFill>
                  <a:srgbClr val="137F9D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hangingPunct="0"/>
            <a:b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2933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933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9509881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88;p32">
            <a:extLst>
              <a:ext uri="{FF2B5EF4-FFF2-40B4-BE49-F238E27FC236}">
                <a16:creationId xmlns:a16="http://schemas.microsoft.com/office/drawing/2014/main" id="{920CD6D2-43B4-4E49-99C3-3C64566F5D1D}"/>
              </a:ext>
            </a:extLst>
          </p:cNvPr>
          <p:cNvSpPr txBox="1">
            <a:spLocks/>
          </p:cNvSpPr>
          <p:nvPr/>
        </p:nvSpPr>
        <p:spPr>
          <a:xfrm>
            <a:off x="767408" y="805196"/>
            <a:ext cx="9937104" cy="514408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6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18530" indent="0" algn="just" hangingPunct="0">
              <a:spcBef>
                <a:spcPts val="800"/>
              </a:spcBef>
              <a:spcAft>
                <a:spcPts val="267"/>
              </a:spcAft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800"/>
              </a:spcBef>
              <a:spcAft>
                <a:spcPts val="800"/>
              </a:spcAft>
              <a:buSzPts val="1100"/>
            </a:pPr>
            <a:r>
              <a:rPr lang="en-US" altLang="zh-TW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133" dirty="0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51F6594-612B-4DC0-ACA3-BCBBEF2956AF}"/>
              </a:ext>
            </a:extLst>
          </p:cNvPr>
          <p:cNvSpPr txBox="1">
            <a:spLocks/>
          </p:cNvSpPr>
          <p:nvPr/>
        </p:nvSpPr>
        <p:spPr>
          <a:xfrm>
            <a:off x="1127448" y="983799"/>
            <a:ext cx="2592288" cy="810577"/>
          </a:xfrm>
          <a:prstGeom prst="rect">
            <a:avLst/>
          </a:prstGeom>
          <a:solidFill>
            <a:srgbClr val="4C432E"/>
          </a:solidFill>
          <a:ln w="28575" cap="flat" cmpd="sng" algn="ctr">
            <a:solidFill>
              <a:srgbClr val="FFC000"/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ctr"/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作品背景</a:t>
            </a:r>
            <a:endParaRPr lang="zh-HK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Google Shape;1189;p32">
            <a:extLst>
              <a:ext uri="{FF2B5EF4-FFF2-40B4-BE49-F238E27FC236}">
                <a16:creationId xmlns:a16="http://schemas.microsoft.com/office/drawing/2014/main" id="{410681D2-F4C3-42E5-892A-4EFB5BB6F258}"/>
              </a:ext>
            </a:extLst>
          </p:cNvPr>
          <p:cNvSpPr txBox="1">
            <a:spLocks/>
          </p:cNvSpPr>
          <p:nvPr/>
        </p:nvSpPr>
        <p:spPr>
          <a:xfrm>
            <a:off x="1415480" y="2084972"/>
            <a:ext cx="8784976" cy="338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just" hangingPunct="0"/>
            <a:r>
              <a:rPr lang="en-US" altLang="zh-TW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西遊記</a:t>
            </a:r>
            <a:r>
              <a:rPr lang="en-US" altLang="zh-TW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故事取材自唐僧玄奘赴天竺取經的歷史。</a:t>
            </a: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4138" indent="725488" algn="just" hangingPunct="0">
              <a:spcBef>
                <a:spcPts val="1200"/>
              </a:spcBef>
            </a:pP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唐太宗貞觀年間，玄奘孤身遠赴天竺（今印度）取經，歷時十七年。玄奘回國以後，口述西行見聞，介紹西域諸國的佛教遺跡與風土人情。他的門徒辯機將其所述筆錄成</a:t>
            </a:r>
            <a:r>
              <a:rPr lang="en-US" altLang="zh-TW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《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大唐西域記</a:t>
            </a:r>
            <a:r>
              <a:rPr lang="en-US" altLang="zh-TW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》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。後來，玄奘的弟子又撰</a:t>
            </a:r>
            <a:r>
              <a:rPr lang="en-US" altLang="zh-TW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《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大唐大慈恩寺三藏法師傳</a:t>
            </a:r>
            <a:r>
              <a:rPr lang="en-US" altLang="zh-TW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》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，記述玄奘取經的經歷，並加插了一些神話傳說。</a:t>
            </a: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hangingPunct="0"/>
            <a:b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2933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933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41328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88;p32">
            <a:extLst>
              <a:ext uri="{FF2B5EF4-FFF2-40B4-BE49-F238E27FC236}">
                <a16:creationId xmlns:a16="http://schemas.microsoft.com/office/drawing/2014/main" id="{920CD6D2-43B4-4E49-99C3-3C64566F5D1D}"/>
              </a:ext>
            </a:extLst>
          </p:cNvPr>
          <p:cNvSpPr txBox="1">
            <a:spLocks/>
          </p:cNvSpPr>
          <p:nvPr/>
        </p:nvSpPr>
        <p:spPr>
          <a:xfrm>
            <a:off x="839416" y="836712"/>
            <a:ext cx="9937104" cy="494297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6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18530" indent="0" algn="just" hangingPunct="0">
              <a:spcBef>
                <a:spcPts val="800"/>
              </a:spcBef>
              <a:spcAft>
                <a:spcPts val="267"/>
              </a:spcAft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800"/>
              </a:spcBef>
              <a:spcAft>
                <a:spcPts val="800"/>
              </a:spcAft>
              <a:buSzPts val="1100"/>
            </a:pPr>
            <a:r>
              <a:rPr lang="en-US" altLang="zh-TW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133" dirty="0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51F6594-612B-4DC0-ACA3-BCBBEF2956AF}"/>
              </a:ext>
            </a:extLst>
          </p:cNvPr>
          <p:cNvSpPr txBox="1">
            <a:spLocks/>
          </p:cNvSpPr>
          <p:nvPr/>
        </p:nvSpPr>
        <p:spPr>
          <a:xfrm>
            <a:off x="1127448" y="1054726"/>
            <a:ext cx="2592288" cy="810577"/>
          </a:xfrm>
          <a:prstGeom prst="rect">
            <a:avLst/>
          </a:prstGeom>
          <a:solidFill>
            <a:srgbClr val="4C432E"/>
          </a:solidFill>
          <a:ln w="28575" cap="flat" cmpd="sng" algn="ctr">
            <a:solidFill>
              <a:srgbClr val="FFC000"/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ctr"/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內容大要</a:t>
            </a:r>
            <a:endParaRPr lang="zh-HK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Title 6"/>
          <p:cNvSpPr txBox="1"/>
          <p:nvPr>
            <p:custDataLst>
              <p:tags r:id="rId1"/>
            </p:custDataLst>
          </p:nvPr>
        </p:nvSpPr>
        <p:spPr>
          <a:xfrm>
            <a:off x="1553987" y="4365104"/>
            <a:ext cx="419165" cy="472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  <a:prstDash val="dash"/>
          </a:ln>
          <a:extLst/>
        </p:spPr>
        <p:txBody>
          <a:bodyPr wrap="square" lIns="72000" tIns="36195" rIns="72000" bIns="36195" anchor="t" anchorCtr="0">
            <a:spAutoFit/>
            <a:scene3d>
              <a:camera prst="orthographicFront"/>
              <a:lightRig rig="threePt" dir="t"/>
            </a:scene3d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endParaRPr lang="zh-CN" altLang="en-US" sz="2600" b="1" spc="266" dirty="0">
              <a:ln w="1016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13" name="Google Shape;1189;p32">
            <a:extLst>
              <a:ext uri="{FF2B5EF4-FFF2-40B4-BE49-F238E27FC236}">
                <a16:creationId xmlns:a16="http://schemas.microsoft.com/office/drawing/2014/main" id="{410681D2-F4C3-42E5-892A-4EFB5BB6F258}"/>
              </a:ext>
            </a:extLst>
          </p:cNvPr>
          <p:cNvSpPr txBox="1">
            <a:spLocks/>
          </p:cNvSpPr>
          <p:nvPr/>
        </p:nvSpPr>
        <p:spPr>
          <a:xfrm>
            <a:off x="1271464" y="1967967"/>
            <a:ext cx="8784976" cy="338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marL="84138" algn="just" hangingPunct="0">
              <a:spcBef>
                <a:spcPts val="1200"/>
              </a:spcBef>
            </a:pPr>
            <a:r>
              <a:rPr lang="en-US" altLang="zh-TW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西遊記</a:t>
            </a:r>
            <a:r>
              <a:rPr lang="en-US" altLang="zh-TW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共一百回，主要寫以孫悟空為首的三個徒弟護送師父唐僧往西天取經，一路上與各種妖魔鬼怪以及惡劣環境搏鬥的故事。全書情節可分為三大部分：</a:t>
            </a:r>
          </a:p>
          <a:p>
            <a:pPr marL="895350" indent="-633413" algn="just" hangingPunct="0">
              <a:spcBef>
                <a:spcPts val="1200"/>
              </a:spcBef>
            </a:pPr>
            <a:r>
              <a:rPr lang="en-US" altLang="zh-TW" sz="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en-US" altLang="zh-TW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第一回至第七回：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講述孫悟空出生、求仙、得道、闖龍宮、下地府及大鬧天宮；</a:t>
            </a:r>
          </a:p>
          <a:p>
            <a:pPr marL="84138" indent="725488" algn="just" hangingPunct="0">
              <a:spcBef>
                <a:spcPts val="1200"/>
              </a:spcBef>
            </a:pPr>
            <a:b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2933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933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8104470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88;p32">
            <a:extLst>
              <a:ext uri="{FF2B5EF4-FFF2-40B4-BE49-F238E27FC236}">
                <a16:creationId xmlns:a16="http://schemas.microsoft.com/office/drawing/2014/main" id="{920CD6D2-43B4-4E49-99C3-3C64566F5D1D}"/>
              </a:ext>
            </a:extLst>
          </p:cNvPr>
          <p:cNvSpPr txBox="1">
            <a:spLocks/>
          </p:cNvSpPr>
          <p:nvPr/>
        </p:nvSpPr>
        <p:spPr>
          <a:xfrm>
            <a:off x="839416" y="718276"/>
            <a:ext cx="10297144" cy="544702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6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18530" indent="0" algn="just" hangingPunct="0">
              <a:spcBef>
                <a:spcPts val="800"/>
              </a:spcBef>
              <a:spcAft>
                <a:spcPts val="267"/>
              </a:spcAft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800"/>
              </a:spcBef>
              <a:spcAft>
                <a:spcPts val="800"/>
              </a:spcAft>
              <a:buSzPts val="1100"/>
            </a:pPr>
            <a:r>
              <a:rPr lang="en-US" altLang="zh-TW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133" dirty="0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51F6594-612B-4DC0-ACA3-BCBBEF2956AF}"/>
              </a:ext>
            </a:extLst>
          </p:cNvPr>
          <p:cNvSpPr txBox="1">
            <a:spLocks/>
          </p:cNvSpPr>
          <p:nvPr/>
        </p:nvSpPr>
        <p:spPr>
          <a:xfrm>
            <a:off x="1127448" y="983799"/>
            <a:ext cx="2592288" cy="810577"/>
          </a:xfrm>
          <a:prstGeom prst="rect">
            <a:avLst/>
          </a:prstGeom>
          <a:solidFill>
            <a:srgbClr val="4C432E"/>
          </a:solidFill>
          <a:ln w="28575" cap="flat" cmpd="sng" algn="ctr">
            <a:solidFill>
              <a:srgbClr val="FFC000"/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ctr"/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內容大要</a:t>
            </a:r>
            <a:endParaRPr lang="zh-HK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Title 6"/>
          <p:cNvSpPr txBox="1"/>
          <p:nvPr>
            <p:custDataLst>
              <p:tags r:id="rId1"/>
            </p:custDataLst>
          </p:nvPr>
        </p:nvSpPr>
        <p:spPr>
          <a:xfrm>
            <a:off x="1416535" y="3085760"/>
            <a:ext cx="419165" cy="472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  <a:prstDash val="dash"/>
          </a:ln>
          <a:extLst/>
        </p:spPr>
        <p:txBody>
          <a:bodyPr wrap="square" lIns="72000" tIns="36195" rIns="72000" bIns="36195" anchor="t" anchorCtr="0">
            <a:spAutoFit/>
            <a:scene3d>
              <a:camera prst="orthographicFront"/>
              <a:lightRig rig="threePt" dir="t"/>
            </a:scene3d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endParaRPr lang="zh-CN" altLang="en-US" sz="2600" b="1" spc="266" dirty="0">
              <a:ln w="1016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Title 6"/>
          <p:cNvSpPr txBox="1"/>
          <p:nvPr>
            <p:custDataLst>
              <p:tags r:id="rId2"/>
            </p:custDataLst>
          </p:nvPr>
        </p:nvSpPr>
        <p:spPr>
          <a:xfrm>
            <a:off x="1416535" y="1953222"/>
            <a:ext cx="419165" cy="472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  <a:prstDash val="dash"/>
          </a:ln>
          <a:extLst/>
        </p:spPr>
        <p:txBody>
          <a:bodyPr wrap="square" lIns="72000" tIns="36195" rIns="72000" bIns="36195" anchor="t" anchorCtr="0">
            <a:spAutoFit/>
            <a:scene3d>
              <a:camera prst="orthographicFront"/>
              <a:lightRig rig="threePt" dir="t"/>
            </a:scene3d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endParaRPr lang="zh-CN" altLang="en-US" sz="2600" b="1" spc="266" dirty="0">
              <a:ln w="1016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13" name="Google Shape;1189;p32">
            <a:extLst>
              <a:ext uri="{FF2B5EF4-FFF2-40B4-BE49-F238E27FC236}">
                <a16:creationId xmlns:a16="http://schemas.microsoft.com/office/drawing/2014/main" id="{410681D2-F4C3-42E5-892A-4EFB5BB6F258}"/>
              </a:ext>
            </a:extLst>
          </p:cNvPr>
          <p:cNvSpPr txBox="1">
            <a:spLocks/>
          </p:cNvSpPr>
          <p:nvPr/>
        </p:nvSpPr>
        <p:spPr>
          <a:xfrm>
            <a:off x="1353848" y="1639994"/>
            <a:ext cx="8994083" cy="338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marL="534988" indent="-450850" hangingPunct="0">
              <a:spcBef>
                <a:spcPts val="1200"/>
              </a:spcBef>
              <a:tabLst>
                <a:tab pos="622300" algn="l"/>
              </a:tabLst>
            </a:pPr>
            <a:r>
              <a:rPr lang="en-US" altLang="zh-TW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第八回至第十二回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：交代唐僧的身世和取經的緣由；</a:t>
            </a:r>
          </a:p>
          <a:p>
            <a:pPr marL="534988" indent="-450850" algn="just" hangingPunct="0">
              <a:spcBef>
                <a:spcPts val="1200"/>
              </a:spcBef>
            </a:pPr>
            <a:r>
              <a:rPr lang="en-US" altLang="zh-TW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en-US" altLang="zh-TW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第十三回至第一百回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為取經故事的正文，描寫唐僧師徒西行，經歷「九九八十一難」的過程。在十萬八千里的路途上，唐僧先後收了孫悟空、豬八戒和沙僧為弟子，並降伏白龍馬。師徒四人沿途排除萬難，最後取得經書，並且修成正果。</a:t>
            </a:r>
          </a:p>
          <a:p>
            <a:pPr marL="84138" algn="just" hangingPunct="0">
              <a:spcBef>
                <a:spcPts val="1200"/>
              </a:spcBef>
            </a:pP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4138" algn="just" hangingPunct="0">
              <a:spcBef>
                <a:spcPts val="1200"/>
              </a:spcBef>
            </a:pP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98488" indent="-514350" algn="just" hangingPunct="0">
              <a:spcBef>
                <a:spcPts val="1200"/>
              </a:spcBef>
              <a:buFont typeface="+mj-lt"/>
              <a:buAutoNum type="arabicPeriod"/>
            </a:pP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4138" indent="725488" algn="just" hangingPunct="0">
              <a:spcBef>
                <a:spcPts val="1200"/>
              </a:spcBef>
            </a:pPr>
            <a:b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2933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933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6157761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88;p32">
            <a:extLst>
              <a:ext uri="{FF2B5EF4-FFF2-40B4-BE49-F238E27FC236}">
                <a16:creationId xmlns:a16="http://schemas.microsoft.com/office/drawing/2014/main" id="{920CD6D2-43B4-4E49-99C3-3C64566F5D1D}"/>
              </a:ext>
            </a:extLst>
          </p:cNvPr>
          <p:cNvSpPr txBox="1">
            <a:spLocks/>
          </p:cNvSpPr>
          <p:nvPr/>
        </p:nvSpPr>
        <p:spPr>
          <a:xfrm>
            <a:off x="839416" y="718276"/>
            <a:ext cx="10297144" cy="544702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6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18530" indent="0" algn="just" hangingPunct="0">
              <a:spcBef>
                <a:spcPts val="800"/>
              </a:spcBef>
              <a:spcAft>
                <a:spcPts val="267"/>
              </a:spcAft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800"/>
              </a:spcBef>
              <a:spcAft>
                <a:spcPts val="800"/>
              </a:spcAft>
              <a:buSzPts val="1100"/>
            </a:pPr>
            <a:r>
              <a:rPr lang="en-US" altLang="zh-TW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133" dirty="0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51F6594-612B-4DC0-ACA3-BCBBEF2956AF}"/>
              </a:ext>
            </a:extLst>
          </p:cNvPr>
          <p:cNvSpPr txBox="1">
            <a:spLocks/>
          </p:cNvSpPr>
          <p:nvPr/>
        </p:nvSpPr>
        <p:spPr>
          <a:xfrm>
            <a:off x="1127448" y="983799"/>
            <a:ext cx="2592288" cy="810577"/>
          </a:xfrm>
          <a:prstGeom prst="rect">
            <a:avLst/>
          </a:prstGeom>
          <a:solidFill>
            <a:srgbClr val="4C432E"/>
          </a:solidFill>
          <a:ln w="28575" cap="flat" cmpd="sng" algn="ctr">
            <a:solidFill>
              <a:srgbClr val="FFC000"/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ctr"/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藝術特色</a:t>
            </a:r>
            <a:endParaRPr lang="zh-HK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415480" y="1916832"/>
            <a:ext cx="8928992" cy="3802287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ctr" anchorCtr="0" compatLnSpc="1">
            <a:prstTxWarp prst="textNoShape">
              <a:avLst/>
            </a:prstTxWarp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lang="en-US" sz="4800" kern="1200" cap="none" spc="0" baseline="0">
                <a:solidFill>
                  <a:schemeClr val="lt1"/>
                </a:solidFill>
                <a:effectLst/>
                <a:latin typeface="+mj-lt"/>
                <a:ea typeface="+mn-ea"/>
                <a:cs typeface="+mn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pPr marL="571500" indent="-571500" algn="just" hangingPunct="0">
              <a:lnSpc>
                <a:spcPct val="100000"/>
              </a:lnSpc>
              <a:spcBef>
                <a:spcPts val="12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28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想像宏奇</a:t>
            </a:r>
            <a:r>
              <a:rPr lang="zh-TW" altLang="en-US" sz="24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：作者運用豐富的幻想，創造了一個瑰麗神奇、色彩繽紛的神話世界</a:t>
            </a:r>
            <a:endParaRPr lang="en-US" altLang="zh-TW" sz="24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just" hangingPunct="0">
              <a:lnSpc>
                <a:spcPct val="100000"/>
              </a:lnSpc>
              <a:spcBef>
                <a:spcPts val="12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28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人物形象鮮明</a:t>
            </a:r>
            <a:r>
              <a:rPr lang="zh-TW" altLang="en-US" sz="24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：為各角色塑造了栩栩如生的藝術形象，讓讀者留下深刻印象</a:t>
            </a:r>
            <a:endParaRPr lang="en-US" altLang="zh-TW" sz="24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just" hangingPunct="0">
              <a:lnSpc>
                <a:spcPct val="100000"/>
              </a:lnSpc>
              <a:spcBef>
                <a:spcPts val="12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28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情節生動</a:t>
            </a:r>
            <a:r>
              <a:rPr lang="zh-TW" altLang="en-US" sz="24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：情節波瀾起伏，峰迴路轉，具有震撼人心的藝術感染力</a:t>
            </a:r>
            <a:endParaRPr lang="en-US" altLang="zh-TW" sz="24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just" hangingPunct="0">
              <a:lnSpc>
                <a:spcPct val="100000"/>
              </a:lnSpc>
              <a:spcBef>
                <a:spcPts val="12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sz="28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結構清晰</a:t>
            </a:r>
            <a:r>
              <a:rPr lang="zh-TW" altLang="en-US" sz="24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：以孫悟空師兄弟三人保護唐僧西行取經的歷程為主線，將數十個故事貫串在一起，每個故事結構完整，像獨立成篇的短篇小說，而故事之間也有關聯</a:t>
            </a:r>
            <a:endParaRPr lang="en-US" altLang="zh-TW" sz="24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51105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188;p32">
            <a:extLst>
              <a:ext uri="{FF2B5EF4-FFF2-40B4-BE49-F238E27FC236}">
                <a16:creationId xmlns:a16="http://schemas.microsoft.com/office/drawing/2014/main" id="{920CD6D2-43B4-4E49-99C3-3C64566F5D1D}"/>
              </a:ext>
            </a:extLst>
          </p:cNvPr>
          <p:cNvSpPr txBox="1">
            <a:spLocks/>
          </p:cNvSpPr>
          <p:nvPr/>
        </p:nvSpPr>
        <p:spPr>
          <a:xfrm>
            <a:off x="767408" y="956502"/>
            <a:ext cx="10513168" cy="494499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None/>
              <a:defRPr sz="16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None/>
              <a:defRPr sz="1800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118530" indent="0" algn="just" hangingPunct="0">
              <a:spcBef>
                <a:spcPts val="800"/>
              </a:spcBef>
              <a:spcAft>
                <a:spcPts val="267"/>
              </a:spcAft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133" spc="-12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054" indent="-372524" algn="just" hangingPunct="0">
              <a:spcBef>
                <a:spcPts val="800"/>
              </a:spcBef>
              <a:spcAft>
                <a:spcPts val="267"/>
              </a:spcAft>
              <a:buFont typeface="Wingdings" panose="05000000000000000000" pitchFamily="2" charset="2"/>
              <a:buChar char="Ø"/>
            </a:pPr>
            <a:endParaRPr lang="en-US" altLang="zh-TW" sz="2933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800"/>
              </a:spcBef>
              <a:spcAft>
                <a:spcPts val="800"/>
              </a:spcAft>
              <a:buSzPts val="1100"/>
            </a:pPr>
            <a:r>
              <a:rPr lang="en-US" altLang="zh-TW" sz="2933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133" dirty="0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51F6594-612B-4DC0-ACA3-BCBBEF2956AF}"/>
              </a:ext>
            </a:extLst>
          </p:cNvPr>
          <p:cNvSpPr txBox="1">
            <a:spLocks/>
          </p:cNvSpPr>
          <p:nvPr/>
        </p:nvSpPr>
        <p:spPr>
          <a:xfrm>
            <a:off x="1127448" y="1183362"/>
            <a:ext cx="2592288" cy="810577"/>
          </a:xfrm>
          <a:prstGeom prst="rect">
            <a:avLst/>
          </a:prstGeom>
          <a:solidFill>
            <a:srgbClr val="4C432E"/>
          </a:solidFill>
          <a:ln w="28575" cap="flat" cmpd="sng" algn="ctr">
            <a:solidFill>
              <a:srgbClr val="C00000"/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ctr"/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名家觀點</a:t>
            </a:r>
            <a:endParaRPr lang="zh-HK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Google Shape;1189;p32">
            <a:extLst>
              <a:ext uri="{FF2B5EF4-FFF2-40B4-BE49-F238E27FC236}">
                <a16:creationId xmlns:a16="http://schemas.microsoft.com/office/drawing/2014/main" id="{410681D2-F4C3-42E5-892A-4EFB5BB6F258}"/>
              </a:ext>
            </a:extLst>
          </p:cNvPr>
          <p:cNvSpPr txBox="1">
            <a:spLocks/>
          </p:cNvSpPr>
          <p:nvPr/>
        </p:nvSpPr>
        <p:spPr>
          <a:xfrm>
            <a:off x="1674998" y="2220799"/>
            <a:ext cx="8208912" cy="3350444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just" hangingPunct="0"/>
            <a:b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2933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933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Google Shape;1189;p32">
            <a:extLst>
              <a:ext uri="{FF2B5EF4-FFF2-40B4-BE49-F238E27FC236}">
                <a16:creationId xmlns:a16="http://schemas.microsoft.com/office/drawing/2014/main" id="{410681D2-F4C3-42E5-892A-4EFB5BB6F258}"/>
              </a:ext>
            </a:extLst>
          </p:cNvPr>
          <p:cNvSpPr txBox="1">
            <a:spLocks/>
          </p:cNvSpPr>
          <p:nvPr/>
        </p:nvSpPr>
        <p:spPr>
          <a:xfrm>
            <a:off x="1991544" y="2274880"/>
            <a:ext cx="7575820" cy="2937160"/>
          </a:xfrm>
          <a:prstGeom prst="rect">
            <a:avLst/>
          </a:prstGeom>
          <a:noFill/>
          <a:ln w="28575"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 Medium"/>
              <a:buNone/>
              <a:defRPr sz="5000" b="0" i="0" u="none" strike="noStrike" cap="none">
                <a:solidFill>
                  <a:schemeClr val="dk1"/>
                </a:solidFill>
                <a:latin typeface="Hepta Slab Medium"/>
                <a:ea typeface="Hepta Slab Medium"/>
                <a:cs typeface="Hepta Slab Medium"/>
                <a:sym typeface="Hepta Slab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Hepta Slab"/>
              <a:buNone/>
              <a:defRPr sz="5200" b="0" i="0" u="none" strike="noStrike" cap="none">
                <a:solidFill>
                  <a:srgbClr val="191919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pPr algn="just" hangingPunct="0"/>
            <a:r>
              <a:rPr lang="zh-TW" altLang="en-US" sz="3200" spc="-49" dirty="0">
                <a:ln>
                  <a:solidFill>
                    <a:srgbClr val="C00000"/>
                  </a:solidFill>
                </a:ln>
                <a:solidFill>
                  <a:srgbClr val="E043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黑体" panose="02010609060101010101" charset="-122"/>
              </a:rPr>
              <a:t>林語堂</a:t>
            </a:r>
            <a:r>
              <a:rPr lang="en-US" altLang="zh-TW" sz="28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認為</a:t>
            </a:r>
            <a:r>
              <a:rPr lang="en-US" altLang="zh-TW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《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西遊記</a:t>
            </a:r>
            <a:r>
              <a:rPr lang="en-US" altLang="zh-TW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》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能成為一部廣受歡迎的神話小說，是因為它</a:t>
            </a:r>
            <a:r>
              <a:rPr lang="zh-TW" altLang="en-US" sz="3200" dirty="0">
                <a:solidFill>
                  <a:srgbClr val="137F9D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「涉及到妖魔與神仙的鬥法，包羅了民間傳統的大部分。這種傳統與中國人的心靈非常接近。」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很多人在遇到危難時，都希望得到神仙解困。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hangingPunct="0"/>
            <a:br>
              <a:rPr lang="zh-TW" altLang="en-US" sz="32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2933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933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6007128"/>
      </p:ext>
    </p:extLst>
  </p:cSld>
  <p:clrMapOvr>
    <a:masterClrMapping/>
  </p:clrMapOvr>
  <p:transition spd="slow"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PRESET_TEXT" val="单击此处输入正文标题内容"/>
  <p:tag name="KSO_WM_UNIT_NOCLEAR" val="1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123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d59b19c6-64dd-4164-809f-fba01ea69f8f}"/>
  <p:tag name="KSO_WM_UNIT_TEXTBOXSTYLE_TEMPLATEID" val="3130983"/>
  <p:tag name="KSO_WM_UNIT_TEXTBOXSTYLE_TYPE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1073</Words>
  <Application>Microsoft Office PowerPoint</Application>
  <PresentationFormat>寬螢幕</PresentationFormat>
  <Paragraphs>116</Paragraphs>
  <Slides>17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33" baseType="lpstr">
      <vt:lpstr>Catamaran</vt:lpstr>
      <vt:lpstr>Hepta Slab Medium</vt:lpstr>
      <vt:lpstr>微软雅黑</vt:lpstr>
      <vt:lpstr>黑体</vt:lpstr>
      <vt:lpstr>華康粗黑體</vt:lpstr>
      <vt:lpstr>微軟正黑體</vt:lpstr>
      <vt:lpstr>新細明體</vt:lpstr>
      <vt:lpstr>楷体</vt:lpstr>
      <vt:lpstr>標楷體</vt:lpstr>
      <vt:lpstr>Arial</vt:lpstr>
      <vt:lpstr>Calibri</vt:lpstr>
      <vt:lpstr>Century Gothic</vt:lpstr>
      <vt:lpstr>Garamond</vt:lpstr>
      <vt:lpstr>Times New Roman</vt:lpstr>
      <vt:lpstr>Wingdings</vt:lpstr>
      <vt:lpstr>肥皂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2025-04-11T08:30:57Z</dcterms:created>
  <dcterms:modified xsi:type="dcterms:W3CDTF">2025-04-23T02:32:59Z</dcterms:modified>
</cp:coreProperties>
</file>