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  <p:sldMasterId id="2147483745" r:id="rId2"/>
  </p:sldMasterIdLst>
  <p:notesMasterIdLst>
    <p:notesMasterId r:id="rId36"/>
  </p:notesMasterIdLst>
  <p:sldIdLst>
    <p:sldId id="256" r:id="rId3"/>
    <p:sldId id="257" r:id="rId4"/>
    <p:sldId id="272" r:id="rId5"/>
    <p:sldId id="407" r:id="rId6"/>
    <p:sldId id="408" r:id="rId7"/>
    <p:sldId id="274" r:id="rId8"/>
    <p:sldId id="403" r:id="rId9"/>
    <p:sldId id="262" r:id="rId10"/>
    <p:sldId id="267" r:id="rId11"/>
    <p:sldId id="406" r:id="rId12"/>
    <p:sldId id="281" r:id="rId13"/>
    <p:sldId id="289" r:id="rId14"/>
    <p:sldId id="290" r:id="rId15"/>
    <p:sldId id="291" r:id="rId16"/>
    <p:sldId id="390" r:id="rId17"/>
    <p:sldId id="374" r:id="rId18"/>
    <p:sldId id="392" r:id="rId19"/>
    <p:sldId id="393" r:id="rId20"/>
    <p:sldId id="394" r:id="rId21"/>
    <p:sldId id="395" r:id="rId22"/>
    <p:sldId id="382" r:id="rId23"/>
    <p:sldId id="396" r:id="rId24"/>
    <p:sldId id="405" r:id="rId25"/>
    <p:sldId id="293" r:id="rId26"/>
    <p:sldId id="401" r:id="rId27"/>
    <p:sldId id="404" r:id="rId28"/>
    <p:sldId id="381" r:id="rId29"/>
    <p:sldId id="398" r:id="rId30"/>
    <p:sldId id="304" r:id="rId31"/>
    <p:sldId id="377" r:id="rId32"/>
    <p:sldId id="409" r:id="rId33"/>
    <p:sldId id="264" r:id="rId34"/>
    <p:sldId id="280" r:id="rId35"/>
  </p:sldIdLst>
  <p:sldSz cx="12192000" cy="6858000"/>
  <p:notesSz cx="6807200" cy="9939338"/>
  <p:defaultTextStyle>
    <a:defPPr>
      <a:defRPr lang="zh-H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DFB"/>
    <a:srgbClr val="C9BC9C"/>
    <a:srgbClr val="FFCC99"/>
    <a:srgbClr val="FFCC66"/>
    <a:srgbClr val="FEFADE"/>
    <a:srgbClr val="FFFFCC"/>
    <a:srgbClr val="FBEEBD"/>
    <a:srgbClr val="FDF8CF"/>
    <a:srgbClr val="FCF5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03992D0D-A8BF-4366-8690-57115C8373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A316AF7-9BF7-4430-B1A2-0DD59B5309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B59E43C-82FB-43E6-9B00-BBA07EB221AE}" type="datetimeFigureOut">
              <a:rPr lang="zh-HK" altLang="en-US"/>
              <a:pPr>
                <a:defRPr/>
              </a:pPr>
              <a:t>23/4/2025</a:t>
            </a:fld>
            <a:endParaRPr lang="zh-HK" altLang="en-US"/>
          </a:p>
        </p:txBody>
      </p:sp>
      <p:sp>
        <p:nvSpPr>
          <p:cNvPr id="4" name="投影片影像版面配置區 3">
            <a:extLst>
              <a:ext uri="{FF2B5EF4-FFF2-40B4-BE49-F238E27FC236}">
                <a16:creationId xmlns:a16="http://schemas.microsoft.com/office/drawing/2014/main" id="{F776AD6A-37E7-4A6F-9907-9FB5E1BA89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pPr lvl="0"/>
            <a:endParaRPr lang="zh-HK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A1AE61F2-E9C3-4ED2-ACBB-53C2C6826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lang="zh-TW" altLang="en-US" noProof="0"/>
              <a:t>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  <a:endParaRPr lang="zh-HK" altLang="en-US" noProof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D827669-1B52-426F-A431-D81F9D4418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B53245C-E774-4BC0-9F14-9F00FEE920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6321F35-F946-4332-A97B-69B7E53AE262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影像版面配置區 1">
            <a:extLst>
              <a:ext uri="{FF2B5EF4-FFF2-40B4-BE49-F238E27FC236}">
                <a16:creationId xmlns:a16="http://schemas.microsoft.com/office/drawing/2014/main" id="{7FBA749C-80E3-419C-B086-35A1D7146A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>
            <a:extLst>
              <a:ext uri="{FF2B5EF4-FFF2-40B4-BE49-F238E27FC236}">
                <a16:creationId xmlns:a16="http://schemas.microsoft.com/office/drawing/2014/main" id="{BAAE1A7C-FB8C-406D-A69F-F2993CDE2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/>
          </a:p>
        </p:txBody>
      </p:sp>
      <p:sp>
        <p:nvSpPr>
          <p:cNvPr id="29700" name="投影片編號版面配置區 3">
            <a:extLst>
              <a:ext uri="{FF2B5EF4-FFF2-40B4-BE49-F238E27FC236}">
                <a16:creationId xmlns:a16="http://schemas.microsoft.com/office/drawing/2014/main" id="{4D44F8EB-F020-41D6-B4DE-77087B9E6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2002AD-976A-43F1-A930-9A77540C2877}" type="slidenum">
              <a:rPr lang="zh-HK" altLang="en-US" smtClean="0"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HK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8DA7E-C09E-490D-821E-90D335E30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AB59E-736C-4231-A2A7-DF814DD4F84C}" type="datetimeFigureOut">
              <a:rPr lang="zh-HK" altLang="en-US"/>
              <a:pPr>
                <a:defRPr/>
              </a:pPr>
              <a:t>23/4/2025</a:t>
            </a:fld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E877F-C627-47E0-BAAB-18D2C126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9F254-7BD3-4A23-9D0C-C02F35B9F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519F-B5F0-43CD-AA04-B9D05BE16C3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83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2D03E-4ED9-4F93-89BD-9E8B8E024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F0141-EA9E-40B7-B388-9FADBAFC404D}" type="datetimeFigureOut">
              <a:rPr lang="zh-HK" altLang="en-US"/>
              <a:pPr>
                <a:defRPr/>
              </a:pPr>
              <a:t>23/4/2025</a:t>
            </a:fld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8E8AF-6898-4AAD-B8DD-EB5D6450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D821F-42CB-4BEB-B8BC-9CAEC298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2E16F-03D6-41C3-9DCA-E7C3C6E7F89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626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5CBBF-DDB5-4FEC-9436-0AF408ED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EF1AB-FF74-441F-B485-4BBE36130B6C}" type="datetimeFigureOut">
              <a:rPr lang="zh-HK" altLang="en-US"/>
              <a:pPr>
                <a:defRPr/>
              </a:pPr>
              <a:t>23/4/2025</a:t>
            </a:fld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5EDB-F905-4624-ADF2-6F1509A9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C3610-9687-46FE-AB2D-464C1713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9859-F7A7-4DED-9AA1-F2E67E881F8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6322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056586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zh-HK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BF7B3C-AEA4-485E-98F3-633B104442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A559F8-893F-4E9A-A424-38F7264AF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6812E3-3E66-4C45-894F-6AF02AC919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B9081-10FF-4321-9E02-1F8950B468AD}" type="slidenum">
              <a:rPr altLang="zh-TW"/>
              <a:pPr>
                <a:defRPr/>
              </a:pPr>
              <a:t>‹#›</a:t>
            </a:fld>
            <a:endParaRPr altLang="zh-TW"/>
          </a:p>
        </p:txBody>
      </p:sp>
    </p:spTree>
    <p:extLst>
      <p:ext uri="{BB962C8B-B14F-4D97-AF65-F5344CB8AC3E}">
        <p14:creationId xmlns:p14="http://schemas.microsoft.com/office/powerpoint/2010/main" val="1061176658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8DA7E-C09E-490D-821E-90D335E30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AB59E-736C-4231-A2A7-DF814DD4F84C}" type="datetimeFigureOut">
              <a:rPr lang="zh-HK" altLang="en-US"/>
              <a:pPr>
                <a:defRPr/>
              </a:pPr>
              <a:t>23/4/2025</a:t>
            </a:fld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E877F-C627-47E0-BAAB-18D2C126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9F254-7BD3-4A23-9D0C-C02F35B9F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519F-B5F0-43CD-AA04-B9D05BE16C3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3688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A170E-D56F-4FBF-B3C1-799580733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07F8-6BC4-4827-8D80-556D62890BF8}" type="datetimeFigureOut">
              <a:rPr lang="zh-HK" altLang="en-US"/>
              <a:pPr>
                <a:defRPr/>
              </a:pPr>
              <a:t>23/4/2025</a:t>
            </a:fld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C9D23-3606-47A4-9EAF-8722B3F29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176D9-A553-4A5C-810C-CB42C6D3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52AF4-EA38-4823-A7DA-CD5ABDF6683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9608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FB19F-F150-4C71-BEB2-6914B49A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2F568-FF56-41A3-88FC-3869D4743429}" type="datetimeFigureOut">
              <a:rPr lang="zh-HK" altLang="en-US"/>
              <a:pPr>
                <a:defRPr/>
              </a:pPr>
              <a:t>23/4/2025</a:t>
            </a:fld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F8933-9FFE-408F-AEDB-D81F720D9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283F6-465A-48D0-9A48-7C4C9B86F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1CA5-3A87-445B-A3BF-276EB79F9F0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2734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D21AC8-E9F5-49E8-89B6-4BE5A9039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B6653-AA03-479C-AC26-3C16DA3A8BCE}" type="datetimeFigureOut">
              <a:rPr lang="zh-HK" altLang="en-US"/>
              <a:pPr>
                <a:defRPr/>
              </a:pPr>
              <a:t>23/4/2025</a:t>
            </a:fld>
            <a:endParaRPr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044BCB-64C8-496A-96B9-B2FE54418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790452-C16F-45EE-A511-F141CAC6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E1432-B46D-4776-AF95-8ABEBB94718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797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ECB8CA3-B562-44E2-9C5B-81B7D2C06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7E64-4F0F-4349-ACBE-661E24834277}" type="datetimeFigureOut">
              <a:rPr lang="zh-HK" altLang="en-US"/>
              <a:pPr>
                <a:defRPr/>
              </a:pPr>
              <a:t>23/4/2025</a:t>
            </a:fld>
            <a:endParaRPr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2434CB-EEEB-46DA-A921-A5931AEA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2342D0-77A0-42DA-BA8A-16E34102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9663A-D850-450A-96F1-659157CF2D5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104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2B9ABD1-7135-4A43-8C71-D3CFCE6AF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1AA0F-C445-43B3-8C61-15767796B720}" type="datetimeFigureOut">
              <a:rPr lang="zh-HK" altLang="en-US"/>
              <a:pPr>
                <a:defRPr/>
              </a:pPr>
              <a:t>23/4/2025</a:t>
            </a:fld>
            <a:endParaRPr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A5088C-6EEB-459A-AFB7-E3A731773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60A27EF-00B6-47CA-B730-AFECFCD8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120B5-3BB3-4A41-948C-3B615E9C8B5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136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A170E-D56F-4FBF-B3C1-799580733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07F8-6BC4-4827-8D80-556D62890BF8}" type="datetimeFigureOut">
              <a:rPr lang="zh-HK" altLang="en-US"/>
              <a:pPr>
                <a:defRPr/>
              </a:pPr>
              <a:t>23/4/2025</a:t>
            </a:fld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C9D23-3606-47A4-9EAF-8722B3F29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176D9-A553-4A5C-810C-CB42C6D3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52AF4-EA38-4823-A7DA-CD5ABDF6683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663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115D946-2C55-4F4D-86B3-50C07083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BDDD-72BB-4A5E-848C-C2250A50B9E6}" type="datetimeFigureOut">
              <a:rPr lang="zh-HK" altLang="en-US"/>
              <a:pPr>
                <a:defRPr/>
              </a:pPr>
              <a:t>23/4/2025</a:t>
            </a:fld>
            <a:endParaRPr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1A5C73-25AF-4E02-B48C-7F387893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B21371-E235-43DD-A358-4D301B50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9936-BEB2-43E3-B506-7F90A19F179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9053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916320-AF24-4CF8-8727-E1BE2D42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72BAF-715B-41A0-B5CA-A23102951256}" type="datetimeFigureOut">
              <a:rPr lang="zh-HK" altLang="en-US"/>
              <a:pPr>
                <a:defRPr/>
              </a:pPr>
              <a:t>23/4/2025</a:t>
            </a:fld>
            <a:endParaRPr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F16938-B0CD-43F7-A497-B9035C3A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9AB527-7F9B-4474-904D-C725B37D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4F37D-1A27-4B65-B4CF-B135324427C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0197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6EFA65-2C6F-4BD5-9151-FDA31884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5C76-E6DD-45BD-9B94-9CF953CFF929}" type="datetimeFigureOut">
              <a:rPr lang="zh-HK" altLang="en-US"/>
              <a:pPr>
                <a:defRPr/>
              </a:pPr>
              <a:t>23/4/2025</a:t>
            </a:fld>
            <a:endParaRPr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458178-6C22-4A8A-9BAD-07381582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2867D4-8CBD-43E5-94AA-B95277F6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C874-2104-4E43-9917-E465464629E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6336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2D03E-4ED9-4F93-89BD-9E8B8E024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F0141-EA9E-40B7-B388-9FADBAFC404D}" type="datetimeFigureOut">
              <a:rPr lang="zh-HK" altLang="en-US"/>
              <a:pPr>
                <a:defRPr/>
              </a:pPr>
              <a:t>23/4/2025</a:t>
            </a:fld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8E8AF-6898-4AAD-B8DD-EB5D6450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D821F-42CB-4BEB-B8BC-9CAEC298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2E16F-03D6-41C3-9DCA-E7C3C6E7F89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955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5CBBF-DDB5-4FEC-9436-0AF408ED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EF1AB-FF74-441F-B485-4BBE36130B6C}" type="datetimeFigureOut">
              <a:rPr lang="zh-HK" altLang="en-US"/>
              <a:pPr>
                <a:defRPr/>
              </a:pPr>
              <a:t>23/4/2025</a:t>
            </a:fld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5EDB-F905-4624-ADF2-6F1509A9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C3610-9687-46FE-AB2D-464C1713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9859-F7A7-4DED-9AA1-F2E67E881F8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146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051778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zh-HK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BF7B3C-AEA4-485E-98F3-633B104442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A559F8-893F-4E9A-A424-38F7264AF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6812E3-3E66-4C45-894F-6AF02AC919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B9081-10FF-4321-9E02-1F8950B468AD}" type="slidenum">
              <a:rPr altLang="zh-TW"/>
              <a:pPr>
                <a:defRPr/>
              </a:pPr>
              <a:t>‹#›</a:t>
            </a:fld>
            <a:endParaRPr altLang="zh-TW"/>
          </a:p>
        </p:txBody>
      </p:sp>
    </p:spTree>
    <p:extLst>
      <p:ext uri="{BB962C8B-B14F-4D97-AF65-F5344CB8AC3E}">
        <p14:creationId xmlns:p14="http://schemas.microsoft.com/office/powerpoint/2010/main" val="218957143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FB19F-F150-4C71-BEB2-6914B49A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2F568-FF56-41A3-88FC-3869D4743429}" type="datetimeFigureOut">
              <a:rPr lang="zh-HK" altLang="en-US"/>
              <a:pPr>
                <a:defRPr/>
              </a:pPr>
              <a:t>23/4/2025</a:t>
            </a:fld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F8933-9FFE-408F-AEDB-D81F720D9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283F6-465A-48D0-9A48-7C4C9B86F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1CA5-3A87-445B-A3BF-276EB79F9F0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516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D21AC8-E9F5-49E8-89B6-4BE5A9039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B6653-AA03-479C-AC26-3C16DA3A8BCE}" type="datetimeFigureOut">
              <a:rPr lang="zh-HK" altLang="en-US"/>
              <a:pPr>
                <a:defRPr/>
              </a:pPr>
              <a:t>23/4/2025</a:t>
            </a:fld>
            <a:endParaRPr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044BCB-64C8-496A-96B9-B2FE54418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790452-C16F-45EE-A511-F141CAC6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E1432-B46D-4776-AF95-8ABEBB94718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386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ECB8CA3-B562-44E2-9C5B-81B7D2C06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7E64-4F0F-4349-ACBE-661E24834277}" type="datetimeFigureOut">
              <a:rPr lang="zh-HK" altLang="en-US"/>
              <a:pPr>
                <a:defRPr/>
              </a:pPr>
              <a:t>23/4/2025</a:t>
            </a:fld>
            <a:endParaRPr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2434CB-EEEB-46DA-A921-A5931AEA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2342D0-77A0-42DA-BA8A-16E34102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9663A-D850-450A-96F1-659157CF2D5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040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2B9ABD1-7135-4A43-8C71-D3CFCE6AF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1AA0F-C445-43B3-8C61-15767796B720}" type="datetimeFigureOut">
              <a:rPr lang="zh-HK" altLang="en-US"/>
              <a:pPr>
                <a:defRPr/>
              </a:pPr>
              <a:t>23/4/2025</a:t>
            </a:fld>
            <a:endParaRPr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A5088C-6EEB-459A-AFB7-E3A731773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60A27EF-00B6-47CA-B730-AFECFCD8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120B5-3BB3-4A41-948C-3B615E9C8B5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144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115D946-2C55-4F4D-86B3-50C07083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BDDD-72BB-4A5E-848C-C2250A50B9E6}" type="datetimeFigureOut">
              <a:rPr lang="zh-HK" altLang="en-US"/>
              <a:pPr>
                <a:defRPr/>
              </a:pPr>
              <a:t>23/4/2025</a:t>
            </a:fld>
            <a:endParaRPr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1A5C73-25AF-4E02-B48C-7F387893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B21371-E235-43DD-A358-4D301B50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9936-BEB2-43E3-B506-7F90A19F179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03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916320-AF24-4CF8-8727-E1BE2D42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72BAF-715B-41A0-B5CA-A23102951256}" type="datetimeFigureOut">
              <a:rPr lang="zh-HK" altLang="en-US"/>
              <a:pPr>
                <a:defRPr/>
              </a:pPr>
              <a:t>23/4/2025</a:t>
            </a:fld>
            <a:endParaRPr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F16938-B0CD-43F7-A497-B9035C3A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9AB527-7F9B-4474-904D-C725B37D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4F37D-1A27-4B65-B4CF-B135324427C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298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6EFA65-2C6F-4BD5-9151-FDA31884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5C76-E6DD-45BD-9B94-9CF953CFF929}" type="datetimeFigureOut">
              <a:rPr lang="zh-HK" altLang="en-US"/>
              <a:pPr>
                <a:defRPr/>
              </a:pPr>
              <a:t>23/4/2025</a:t>
            </a:fld>
            <a:endParaRPr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458178-6C22-4A8A-9BAD-07381582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2867D4-8CBD-43E5-94AA-B95277F6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C874-2104-4E43-9917-E465464629E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75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150" y="-3175"/>
            <a:ext cx="1327150" cy="596900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400" y="6172200"/>
            <a:ext cx="1482725" cy="679450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188" y="5197475"/>
            <a:ext cx="4211637" cy="1660525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032" name="Title Placeholder 1">
            <a:extLst>
              <a:ext uri="{FF2B5EF4-FFF2-40B4-BE49-F238E27FC236}">
                <a16:creationId xmlns:a16="http://schemas.microsoft.com/office/drawing/2014/main" id="{D39A0B86-2142-4AAC-8049-BFB03275F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/>
              <a:t>Click to edit Master title style</a:t>
            </a:r>
          </a:p>
        </p:txBody>
      </p:sp>
      <p:sp>
        <p:nvSpPr>
          <p:cNvPr id="1033" name="Text Placeholder 2">
            <a:extLst>
              <a:ext uri="{FF2B5EF4-FFF2-40B4-BE49-F238E27FC236}">
                <a16:creationId xmlns:a16="http://schemas.microsoft.com/office/drawing/2014/main" id="{5555979C-C6DD-49A6-842B-9E1638FE6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900" kern="1200" cap="all" spc="20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848A9622-37E8-4D58-BC83-900DCE27628E}" type="datetimeFigureOut">
              <a:rPr lang="zh-HK" altLang="en-US"/>
              <a:pPr>
                <a:defRPr/>
              </a:pPr>
              <a:t>23/4/2025</a:t>
            </a:fld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en-US" sz="900" kern="1200" cap="all" spc="20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900" kern="1200" cap="all" spc="20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730D9333-0072-459C-AF0D-B5B5234CDBF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9pPr>
    </p:titleStyle>
    <p:bodyStyle>
      <a:lvl1pPr marL="228600" indent="-228600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Clr>
          <a:srgbClr val="7162FE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7162FE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7162FE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7162FE"/>
        </a:buClr>
        <a:buFont typeface="Avenir Next LT Pro" panose="020B0504020202020204" pitchFamily="34" charset="0"/>
        <a:buChar char="+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7162FE"/>
        </a:buClr>
        <a:buFont typeface="Avenir Next LT Pro" panose="020B0504020202020204" pitchFamily="34" charset="0"/>
        <a:buChar char="+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150" y="-3175"/>
            <a:ext cx="1327150" cy="596900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400" y="6172200"/>
            <a:ext cx="1482725" cy="679450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 userDrawn="1"/>
        </p:nvSpPr>
        <p:spPr>
          <a:xfrm>
            <a:off x="7977188" y="5197475"/>
            <a:ext cx="4211637" cy="1660525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 userDrawn="1"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 userDrawn="1"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032" name="Title Placeholder 1">
            <a:extLst>
              <a:ext uri="{FF2B5EF4-FFF2-40B4-BE49-F238E27FC236}">
                <a16:creationId xmlns:a16="http://schemas.microsoft.com/office/drawing/2014/main" id="{D39A0B86-2142-4AAC-8049-BFB03275F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/>
              <a:t>Click to edit Master title style</a:t>
            </a:r>
          </a:p>
        </p:txBody>
      </p:sp>
      <p:sp>
        <p:nvSpPr>
          <p:cNvPr id="1033" name="Text Placeholder 2">
            <a:extLst>
              <a:ext uri="{FF2B5EF4-FFF2-40B4-BE49-F238E27FC236}">
                <a16:creationId xmlns:a16="http://schemas.microsoft.com/office/drawing/2014/main" id="{5555979C-C6DD-49A6-842B-9E1638FE6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900" kern="1200" cap="all" spc="20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848A9622-37E8-4D58-BC83-900DCE27628E}" type="datetimeFigureOut">
              <a:rPr lang="zh-HK" altLang="en-US"/>
              <a:pPr>
                <a:defRPr/>
              </a:pPr>
              <a:t>23/4/2025</a:t>
            </a:fld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en-US" sz="900" kern="1200" cap="all" spc="20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900" kern="1200" cap="all" spc="20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730D9333-0072-459C-AF0D-B5B5234CDBF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36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9pPr>
    </p:titleStyle>
    <p:bodyStyle>
      <a:lvl1pPr marL="228600" indent="-228600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Clr>
          <a:srgbClr val="7162FE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7162FE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7162FE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7162FE"/>
        </a:buClr>
        <a:buFont typeface="Avenir Next LT Pro" panose="020B0504020202020204" pitchFamily="34" charset="0"/>
        <a:buChar char="+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7162FE"/>
        </a:buClr>
        <a:buFont typeface="Avenir Next LT Pro" panose="020B0504020202020204" pitchFamily="34" charset="0"/>
        <a:buChar char="+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28" name="投影片編號版面配置區 1">
            <a:extLst>
              <a:ext uri="{FF2B5EF4-FFF2-40B4-BE49-F238E27FC236}">
                <a16:creationId xmlns:a16="http://schemas.microsoft.com/office/drawing/2014/main" id="{BE1111E4-5059-40F9-8674-954E7073FDC6}"/>
              </a:ext>
            </a:extLst>
          </p:cNvPr>
          <p:cNvSpPr txBox="1">
            <a:spLocks/>
          </p:cNvSpPr>
          <p:nvPr/>
        </p:nvSpPr>
        <p:spPr bwMode="auto">
          <a:xfrm>
            <a:off x="9866313" y="6346825"/>
            <a:ext cx="16002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DA87A0C-AE54-45B1-A6E0-BB624601C42D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zh-TW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131" name="文字方塊 3">
            <a:extLst>
              <a:ext uri="{FF2B5EF4-FFF2-40B4-BE49-F238E27FC236}">
                <a16:creationId xmlns:a16="http://schemas.microsoft.com/office/drawing/2014/main" id="{F22509DE-989C-49A9-9D56-4110A9889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8963"/>
            <a:ext cx="1218882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dirty="0">
                <a:solidFill>
                  <a:schemeClr val="tx1"/>
                </a:solidFill>
              </a:rPr>
              <a:t>中國語文教育組</a:t>
            </a:r>
            <a:r>
              <a:rPr lang="en-US" altLang="zh-HK" dirty="0">
                <a:solidFill>
                  <a:schemeClr val="tx1"/>
                </a:solidFill>
              </a:rPr>
              <a:t> 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5129" name="標題 1">
            <a:extLst>
              <a:ext uri="{FF2B5EF4-FFF2-40B4-BE49-F238E27FC236}">
                <a16:creationId xmlns:a16="http://schemas.microsoft.com/office/drawing/2014/main" id="{C0716ED7-31CE-41D3-8EA8-A890C0236B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33001" y="433554"/>
            <a:ext cx="7533312" cy="3062318"/>
          </a:xfrm>
        </p:spPr>
        <p:txBody>
          <a:bodyPr/>
          <a:lstStyle/>
          <a:p>
            <a:pPr algn="l" eaLnBrk="1" hangingPunct="1"/>
            <a:r>
              <a:rPr lang="en-US" altLang="zh-TW" sz="11500" dirty="0">
                <a:latin typeface="標楷體" panose="03000509000000000000" pitchFamily="65" charset="-120"/>
              </a:rPr>
              <a:t>《</a:t>
            </a:r>
            <a:r>
              <a:rPr lang="zh-TW" altLang="en-US" sz="11500" dirty="0">
                <a:latin typeface="標楷體" panose="03000509000000000000" pitchFamily="65" charset="-120"/>
              </a:rPr>
              <a:t>西遊記</a:t>
            </a:r>
            <a:r>
              <a:rPr lang="en-US" altLang="zh-TW" sz="11500" dirty="0">
                <a:latin typeface="標楷體" panose="03000509000000000000" pitchFamily="65" charset="-120"/>
              </a:rPr>
              <a:t>》</a:t>
            </a:r>
            <a:endParaRPr lang="zh-HK" altLang="en-US" sz="11500" dirty="0">
              <a:latin typeface="標楷體" panose="03000509000000000000" pitchFamily="65" charset="-120"/>
            </a:endParaRPr>
          </a:p>
        </p:txBody>
      </p:sp>
      <p:sp>
        <p:nvSpPr>
          <p:cNvPr id="5130" name="矩形 2">
            <a:extLst>
              <a:ext uri="{FF2B5EF4-FFF2-40B4-BE49-F238E27FC236}">
                <a16:creationId xmlns:a16="http://schemas.microsoft.com/office/drawing/2014/main" id="{3AD7712F-D0B7-4B95-BF13-44F29C4A3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1216" y="3553771"/>
            <a:ext cx="17235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HK" altLang="en-US" sz="4000" dirty="0">
                <a:solidFill>
                  <a:schemeClr val="tx1"/>
                </a:solidFill>
              </a:rPr>
              <a:t>吳承恩</a:t>
            </a:r>
            <a:endParaRPr lang="zh-HK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FC4B2C0F-C895-4172-BB27-89BBE6266CEB}"/>
              </a:ext>
            </a:extLst>
          </p:cNvPr>
          <p:cNvSpPr txBox="1">
            <a:spLocks/>
          </p:cNvSpPr>
          <p:nvPr/>
        </p:nvSpPr>
        <p:spPr>
          <a:xfrm>
            <a:off x="520071" y="2184527"/>
            <a:ext cx="10802938" cy="121716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tIns="72000" bIns="108000">
            <a:spAutoFit/>
          </a:bodyPr>
          <a:lstStyle>
            <a:defPPr>
              <a:defRPr lang="zh-HK"/>
            </a:defPPr>
            <a:lvl1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/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zh-TW" altLang="en-US" dirty="0"/>
              <a:t>五人一組，假設你是美猴王，運用游説的技巧，説服不同龍王借兵器給你，然後進行學生互評。</a:t>
            </a:r>
            <a:endParaRPr lang="en-US" altLang="zh-TW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F6961E2-AEC3-46F3-AE73-4D0EE4A7DD08}"/>
              </a:ext>
            </a:extLst>
          </p:cNvPr>
          <p:cNvSpPr txBox="1"/>
          <p:nvPr/>
        </p:nvSpPr>
        <p:spPr>
          <a:xfrm>
            <a:off x="8905875" y="3865714"/>
            <a:ext cx="2871788" cy="522288"/>
          </a:xfrm>
          <a:prstGeom prst="wedgeRectCallout">
            <a:avLst>
              <a:gd name="adj1" fmla="val 5704"/>
              <a:gd name="adj2" fmla="val 11409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dirty="0"/>
              <a:t>快來説服我們吧！</a:t>
            </a:r>
            <a:endParaRPr lang="zh-HK" altLang="en-US" sz="28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1D03DB21-16F6-4F03-84A4-C77C8CB1F68B}"/>
              </a:ext>
            </a:extLst>
          </p:cNvPr>
          <p:cNvSpPr/>
          <p:nvPr/>
        </p:nvSpPr>
        <p:spPr>
          <a:xfrm>
            <a:off x="8708571" y="4692625"/>
            <a:ext cx="2546694" cy="1989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dirty="0"/>
              <a:t>東海龍王</a:t>
            </a:r>
            <a:endParaRPr lang="en-US" altLang="zh-TW" sz="28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dirty="0"/>
              <a:t>南海龍王</a:t>
            </a:r>
            <a:endParaRPr lang="zh-HK" altLang="en-US" sz="28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dirty="0"/>
              <a:t>西海龍王</a:t>
            </a:r>
            <a:endParaRPr lang="zh-HK" altLang="en-US" sz="28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dirty="0"/>
              <a:t>北海龍王</a:t>
            </a:r>
            <a:endParaRPr lang="zh-HK" altLang="en-US" sz="2800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6C384A94-DA39-4672-BA30-7D81E379A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660339"/>
              </p:ext>
            </p:extLst>
          </p:nvPr>
        </p:nvGraphicFramePr>
        <p:xfrm>
          <a:off x="479461" y="4431324"/>
          <a:ext cx="8012112" cy="22504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60010">
                  <a:extLst>
                    <a:ext uri="{9D8B030D-6E8A-4147-A177-3AD203B41FA5}">
                      <a16:colId xmlns:a16="http://schemas.microsoft.com/office/drawing/2014/main" val="3816935798"/>
                    </a:ext>
                  </a:extLst>
                </a:gridCol>
                <a:gridCol w="2952102">
                  <a:extLst>
                    <a:ext uri="{9D8B030D-6E8A-4147-A177-3AD203B41FA5}">
                      <a16:colId xmlns:a16="http://schemas.microsoft.com/office/drawing/2014/main" val="2354433188"/>
                    </a:ext>
                  </a:extLst>
                </a:gridCol>
              </a:tblGrid>
              <a:tr h="4849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説話的評估重點</a:t>
                      </a:r>
                      <a:endParaRPr lang="zh-HK" altLang="en-US" sz="2800" dirty="0"/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分比</a:t>
                      </a:r>
                      <a:endParaRPr lang="zh-HK" altLang="en-US" sz="2800" dirty="0"/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663706350"/>
                  </a:ext>
                </a:extLst>
              </a:tr>
              <a:tr h="484976"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zh-TW" alt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説話的語氣和態度恰當 </a:t>
                      </a:r>
                      <a:endParaRPr lang="zh-HK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分</a:t>
                      </a:r>
                      <a:endParaRPr lang="zh-HK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2244345857"/>
                  </a:ext>
                </a:extLst>
              </a:tr>
              <a:tr h="484976"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zh-TW" alt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提出的理由理據充足和合理 </a:t>
                      </a:r>
                      <a:endParaRPr lang="zh-HK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分</a:t>
                      </a:r>
                      <a:endParaRPr lang="zh-HK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53768858"/>
                  </a:ext>
                </a:extLst>
              </a:tr>
              <a:tr h="696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zh-TW" alt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能按需要，許下合理的承諾</a:t>
                      </a:r>
                      <a:endParaRPr lang="zh-HK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加</a:t>
                      </a:r>
                      <a:r>
                        <a:rPr lang="en-US" altLang="zh-TW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分</a:t>
                      </a:r>
                      <a:endParaRPr lang="zh-HK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2084203695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7CAA789C-E5A2-43BE-AA08-779C9C528E27}"/>
              </a:ext>
            </a:extLst>
          </p:cNvPr>
          <p:cNvSpPr/>
          <p:nvPr/>
        </p:nvSpPr>
        <p:spPr>
          <a:xfrm>
            <a:off x="479461" y="3790344"/>
            <a:ext cx="30575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評分準則如下：</a:t>
            </a:r>
            <a:endParaRPr lang="zh-HK" alt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409" name="投影片編號版面配置區 1">
            <a:extLst>
              <a:ext uri="{FF2B5EF4-FFF2-40B4-BE49-F238E27FC236}">
                <a16:creationId xmlns:a16="http://schemas.microsoft.com/office/drawing/2014/main" id="{CB4FC589-AA6C-456D-9F7F-43DAD4E3C210}"/>
              </a:ext>
            </a:extLst>
          </p:cNvPr>
          <p:cNvSpPr txBox="1">
            <a:spLocks/>
          </p:cNvSpPr>
          <p:nvPr/>
        </p:nvSpPr>
        <p:spPr bwMode="auto">
          <a:xfrm>
            <a:off x="10177463" y="632618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995A5FB-E8EF-4536-9CB5-2BB66A41C172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zh-TW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2">
            <a:extLst>
              <a:ext uri="{FF2B5EF4-FFF2-40B4-BE49-F238E27FC236}">
                <a16:creationId xmlns:a16="http://schemas.microsoft.com/office/drawing/2014/main" id="{1DF6F373-9D9A-4350-B3F7-5E4C1B233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61" y="1201950"/>
            <a:ext cx="4162932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美猴王「舌戰」龍王</a:t>
            </a:r>
            <a:endParaRPr lang="zh-HK" alt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4C3DEC0-F92B-4892-8E90-5EEFD9FF49E7}"/>
              </a:ext>
            </a:extLst>
          </p:cNvPr>
          <p:cNvSpPr/>
          <p:nvPr/>
        </p:nvSpPr>
        <p:spPr>
          <a:xfrm>
            <a:off x="5143770" y="308823"/>
            <a:ext cx="2228579" cy="678759"/>
          </a:xfrm>
          <a:prstGeom prst="rect">
            <a:avLst/>
          </a:prstGeom>
          <a:solidFill>
            <a:srgbClr val="4C432E"/>
          </a:solidFill>
          <a:ln w="28575" cap="flat" cmpd="sng" algn="ctr">
            <a:solidFill>
              <a:srgbClr val="FFC000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b" anchorCtr="0">
            <a:normAutofit fontScale="92500" lnSpcReduction="2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+mn-ea"/>
                <a:cs typeface="Times New Roman" panose="02020603050405020304" pitchFamily="18" charset="0"/>
              </a:rPr>
              <a:t>角色扮演</a:t>
            </a:r>
            <a:endParaRPr lang="zh-HK" altLang="en-US" sz="3600" b="1" dirty="0">
              <a:solidFill>
                <a:schemeClr val="bg1"/>
              </a:solidFill>
              <a:latin typeface="標楷體" panose="03000509000000000000" pitchFamily="65" charset="-12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矩形: 圓角化對角角落 14">
            <a:extLst>
              <a:ext uri="{FF2B5EF4-FFF2-40B4-BE49-F238E27FC236}">
                <a16:creationId xmlns:a16="http://schemas.microsoft.com/office/drawing/2014/main" id="{09679CAB-87A8-4BC7-A0B1-140CB61C34BB}"/>
              </a:ext>
            </a:extLst>
          </p:cNvPr>
          <p:cNvSpPr/>
          <p:nvPr/>
        </p:nvSpPr>
        <p:spPr>
          <a:xfrm>
            <a:off x="8616151" y="292476"/>
            <a:ext cx="3223968" cy="1452055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/>
            <a:r>
              <a:rPr lang="zh-TW" altLang="en-US" sz="2400" dirty="0">
                <a:solidFill>
                  <a:schemeClr val="accent2"/>
                </a:solidFill>
              </a:rPr>
              <a:t>學習重點：</a:t>
            </a:r>
            <a:br>
              <a:rPr lang="en-US" altLang="zh-TW" sz="2400" dirty="0">
                <a:solidFill>
                  <a:schemeClr val="tx1"/>
                </a:solidFill>
              </a:rPr>
            </a:br>
            <a:r>
              <a:rPr lang="zh-TW" altLang="en-US" sz="2400" dirty="0">
                <a:solidFill>
                  <a:schemeClr val="accent2"/>
                </a:solidFill>
              </a:rPr>
              <a:t>透過角色扮演，學習説服別人的技巧。</a:t>
            </a:r>
            <a:endParaRPr lang="zh-HK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AA597FC-6138-4DF5-85DB-7B73814EC6A5}"/>
              </a:ext>
            </a:extLst>
          </p:cNvPr>
          <p:cNvSpPr/>
          <p:nvPr/>
        </p:nvSpPr>
        <p:spPr>
          <a:xfrm>
            <a:off x="522286" y="325664"/>
            <a:ext cx="2492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課堂活動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29300D9F-F548-11A3-5E3C-2C40C5750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487" y="845737"/>
            <a:ext cx="10995025" cy="895012"/>
          </a:xfr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tIns="144000" bIns="180000">
            <a:spAutoFit/>
          </a:bodyPr>
          <a:lstStyle/>
          <a:p>
            <a:pPr algn="l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大家邊閲讀第三回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《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悟空大鬧蟠桃會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》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，邊思考以下問題：</a:t>
            </a:r>
            <a:endParaRPr lang="zh-HK" altLang="en-US" sz="3200" dirty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221463C-10BD-4303-8332-3F1C4D3AA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2213341"/>
            <a:ext cx="10882312" cy="2051050"/>
          </a:xfrm>
        </p:spPr>
        <p:txBody>
          <a:bodyPr rtlCol="0">
            <a:normAutofit/>
          </a:bodyPr>
          <a:lstStyle/>
          <a:p>
            <a:pPr marL="457200" indent="-457200" algn="l" eaLnBrk="1" fontAlgn="auto" hangingPunct="1">
              <a:spcAft>
                <a:spcPts val="0"/>
              </a:spcAft>
              <a:buClrTx/>
              <a:buFont typeface="Avenir Next LT Pro" panose="020B0504020202020204" pitchFamily="34" charset="0"/>
              <a:buAutoNum type="arabicPeriod"/>
              <a:defRPr/>
            </a:pPr>
            <a:r>
              <a:rPr lang="zh-TW" altLang="zh-HK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你認為孫悟空</a:t>
            </a:r>
            <a:r>
              <a:rPr lang="zh-TW" alt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當「</a:t>
            </a:r>
            <a:r>
              <a:rPr lang="zh-TW" alt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弼馬温」和</a:t>
            </a:r>
            <a:r>
              <a:rPr lang="zh-TW" altLang="zh-HK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管理蟠桃園</a:t>
            </a:r>
            <a:r>
              <a:rPr lang="zh-TW" alt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的工作</a:t>
            </a:r>
            <a:r>
              <a:rPr lang="zh-TW" altLang="zh-HK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稱職嗎？為甚麼？</a:t>
            </a:r>
            <a:endParaRPr lang="en-US" altLang="zh-TW" sz="3200" kern="100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ClrTx/>
              <a:buFont typeface="Avenir Next LT Pro" panose="020B0504020202020204" pitchFamily="34" charset="0"/>
              <a:buAutoNum type="arabicPeriod"/>
              <a:defRPr/>
            </a:pPr>
            <a:r>
              <a:rPr lang="zh-TW" altLang="zh-HK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孫悟空有甚麼長處</a:t>
            </a:r>
            <a:r>
              <a:rPr lang="zh-TW" alt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和能力？</a:t>
            </a:r>
            <a:endParaRPr lang="en-US" altLang="zh-TW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412" name="內容版面配置區 2">
            <a:extLst>
              <a:ext uri="{FF2B5EF4-FFF2-40B4-BE49-F238E27FC236}">
                <a16:creationId xmlns:a16="http://schemas.microsoft.com/office/drawing/2014/main" id="{08F85CD0-646C-4BD0-A7C3-8E5B878FD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5094288"/>
            <a:ext cx="8924925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8288" indent="-268288"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endParaRPr lang="zh-HK" altLang="en-US" sz="2400"/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04E94F01-ABB3-43E9-ADC7-5F1CB5CE1A17}"/>
              </a:ext>
            </a:extLst>
          </p:cNvPr>
          <p:cNvSpPr/>
          <p:nvPr/>
        </p:nvSpPr>
        <p:spPr>
          <a:xfrm>
            <a:off x="1912938" y="4677752"/>
            <a:ext cx="9064625" cy="1233488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H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孫悟空有</a:t>
            </a:r>
            <a:r>
              <a:rPr lang="zh-TW" altLang="en-US" sz="3200" dirty="0"/>
              <a:t>七十二變、長生不老術、會控制筋斗雲、力大無窮、定身術、避水法等</a:t>
            </a:r>
            <a:endParaRPr lang="zh-HK" altLang="en-US" dirty="0"/>
          </a:p>
        </p:txBody>
      </p:sp>
      <p:sp>
        <p:nvSpPr>
          <p:cNvPr id="17414" name="投影片編號版面配置區 1">
            <a:extLst>
              <a:ext uri="{FF2B5EF4-FFF2-40B4-BE49-F238E27FC236}">
                <a16:creationId xmlns:a16="http://schemas.microsoft.com/office/drawing/2014/main" id="{DF579D98-4D78-4CCE-BFDB-DFD8FA0FB852}"/>
              </a:ext>
            </a:extLst>
          </p:cNvPr>
          <p:cNvSpPr txBox="1">
            <a:spLocks/>
          </p:cNvSpPr>
          <p:nvPr/>
        </p:nvSpPr>
        <p:spPr bwMode="auto">
          <a:xfrm>
            <a:off x="10177463" y="632618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A8F25F5-AF3D-4097-B8B2-AD07B0BA138C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zh-TW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94EDA8-8794-6D03-544B-7A33B81A5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65" y="3978959"/>
            <a:ext cx="10747375" cy="2962275"/>
          </a:xfrm>
          <a:noFill/>
          <a:ln>
            <a:noFill/>
          </a:ln>
        </p:spPr>
        <p:txBody>
          <a:bodyPr rtlCol="0">
            <a:noAutofit/>
          </a:bodyPr>
          <a:lstStyle/>
          <a:p>
            <a:pPr marL="685800" indent="-457200" algn="just" eaLnBrk="1" fontAlgn="auto">
              <a:lnSpc>
                <a:spcPct val="125000"/>
              </a:lnSpc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2700" kern="100" dirty="0">
                <a:latin typeface="+mn-ea"/>
                <a:cs typeface="Times New Roman" panose="02020603050405020304" pitchFamily="18" charset="0"/>
              </a:rPr>
              <a:t>假設你已</a:t>
            </a:r>
            <a:r>
              <a:rPr lang="zh-TW" altLang="zh-HK" sz="2700" kern="100" dirty="0">
                <a:latin typeface="+mn-ea"/>
                <a:cs typeface="Times New Roman" panose="02020603050405020304" pitchFamily="18" charset="0"/>
              </a:rPr>
              <a:t>化身</a:t>
            </a:r>
            <a:r>
              <a:rPr lang="zh-TW" altLang="en-US" sz="2700" kern="100" dirty="0">
                <a:latin typeface="+mn-ea"/>
                <a:cs typeface="Times New Roman" panose="02020603050405020304" pitchFamily="18" charset="0"/>
              </a:rPr>
              <a:t>為</a:t>
            </a:r>
            <a:r>
              <a:rPr lang="zh-TW" altLang="zh-HK" sz="2700" kern="100" dirty="0">
                <a:latin typeface="+mn-ea"/>
                <a:cs typeface="Times New Roman" panose="02020603050405020304" pitchFamily="18" charset="0"/>
              </a:rPr>
              <a:t>太白金星，</a:t>
            </a:r>
            <a:r>
              <a:rPr lang="zh-TW" altLang="en-US" sz="2700" kern="100" dirty="0">
                <a:latin typeface="+mn-ea"/>
                <a:cs typeface="Times New Roman" panose="02020603050405020304" pitchFamily="18" charset="0"/>
              </a:rPr>
              <a:t>可因應</a:t>
            </a:r>
            <a:r>
              <a:rPr lang="zh-TW" altLang="zh-HK" sz="2700" kern="100" dirty="0">
                <a:latin typeface="+mn-ea"/>
                <a:cs typeface="Times New Roman" panose="02020603050405020304" pitchFamily="18" charset="0"/>
              </a:rPr>
              <a:t>孫悟空的長處和能力，為</a:t>
            </a:r>
            <a:r>
              <a:rPr lang="zh-TW" altLang="en-US" sz="2700" kern="100" dirty="0">
                <a:latin typeface="+mn-ea"/>
                <a:cs typeface="Times New Roman" panose="02020603050405020304" pitchFamily="18" charset="0"/>
              </a:rPr>
              <a:t>他</a:t>
            </a:r>
            <a:r>
              <a:rPr lang="zh-TW" altLang="zh-HK" sz="2700" kern="100" dirty="0">
                <a:latin typeface="+mn-ea"/>
                <a:cs typeface="Times New Roman" panose="02020603050405020304" pitchFamily="18" charset="0"/>
              </a:rPr>
              <a:t>推介合適的工作，並向他解釋原因。</a:t>
            </a:r>
            <a:r>
              <a:rPr lang="en-US" altLang="zh-TW" sz="2700" kern="1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2700" kern="100" dirty="0">
                <a:latin typeface="+mn-ea"/>
                <a:cs typeface="Times New Roman" panose="02020603050405020304" pitchFamily="18" charset="0"/>
              </a:rPr>
              <a:t>完成</a:t>
            </a:r>
            <a:r>
              <a:rPr lang="zh-TW" altLang="en-US" sz="2700" kern="100" dirty="0">
                <a:latin typeface="+mn-ea"/>
                <a:cs typeface="Times New Roman" panose="02020603050405020304" pitchFamily="18" charset="0"/>
                <a:hlinkClick r:id="rId2" action="ppaction://hlinksldjump"/>
              </a:rPr>
              <a:t>工作紙「工作推薦」</a:t>
            </a:r>
            <a:r>
              <a:rPr lang="en-US" altLang="zh-TW" sz="2700" kern="100" dirty="0">
                <a:latin typeface="+mn-ea"/>
                <a:cs typeface="Times New Roman" panose="02020603050405020304" pitchFamily="18" charset="0"/>
              </a:rPr>
              <a:t>)</a:t>
            </a:r>
          </a:p>
          <a:p>
            <a:pPr marL="685800" indent="-457200" algn="just" eaLnBrk="1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accent5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2700" kern="100" dirty="0">
                <a:latin typeface="+mn-ea"/>
                <a:cs typeface="Times New Roman" panose="02020603050405020304" pitchFamily="18" charset="0"/>
              </a:rPr>
              <a:t>檢視你自己的優點和長處，為你的將來作規劃，寫下你夢想的職業；想想為此職業，你可以怎樣裝備自己。</a:t>
            </a:r>
            <a:r>
              <a:rPr lang="en-US" altLang="zh-TW" sz="2700" kern="1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2700" kern="100" dirty="0">
                <a:latin typeface="+mn-ea"/>
                <a:cs typeface="Times New Roman" panose="02020603050405020304" pitchFamily="18" charset="0"/>
              </a:rPr>
              <a:t>完成</a:t>
            </a:r>
            <a:r>
              <a:rPr lang="zh-TW" altLang="en-US" sz="2700" kern="100" dirty="0">
                <a:latin typeface="+mn-ea"/>
                <a:cs typeface="Times New Roman" panose="02020603050405020304" pitchFamily="18" charset="0"/>
                <a:hlinkClick r:id="rId3" action="ppaction://hlinksldjump"/>
              </a:rPr>
              <a:t>工作紙「我的未來由我創」</a:t>
            </a:r>
            <a:r>
              <a:rPr lang="en-US" altLang="zh-TW" sz="2700" kern="100" dirty="0">
                <a:latin typeface="+mn-ea"/>
                <a:cs typeface="Times New Roman" panose="02020603050405020304" pitchFamily="18" charset="0"/>
              </a:rPr>
              <a:t>)</a:t>
            </a:r>
            <a:endParaRPr lang="zh-HK" altLang="en-US" sz="27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D5F0D-30D1-4025-9C60-208596E11197}"/>
              </a:ext>
            </a:extLst>
          </p:cNvPr>
          <p:cNvSpPr/>
          <p:nvPr/>
        </p:nvSpPr>
        <p:spPr>
          <a:xfrm>
            <a:off x="771295" y="2130503"/>
            <a:ext cx="10649407" cy="16663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zh-HK" sz="2800" dirty="0"/>
              <a:t>玉皇大帝為了約束孫悟空，安排他</a:t>
            </a:r>
            <a:r>
              <a:rPr lang="zh-TW" altLang="en-US" sz="2800" dirty="0"/>
              <a:t>當</a:t>
            </a:r>
            <a:r>
              <a:rPr lang="zh-TW" altLang="zh-HK" sz="2800" dirty="0"/>
              <a:t>「弼馬温」和管理蟠桃園兩份工作。可是，</a:t>
            </a:r>
            <a:r>
              <a:rPr lang="zh-TW" altLang="en-US" sz="2800" dirty="0"/>
              <a:t>這些</a:t>
            </a:r>
            <a:r>
              <a:rPr lang="zh-TW" altLang="zh-HK" sz="2800" dirty="0"/>
              <a:t>工作</a:t>
            </a:r>
            <a:r>
              <a:rPr lang="zh-TW" altLang="en-US" sz="2800" dirty="0"/>
              <a:t>好像</a:t>
            </a:r>
            <a:r>
              <a:rPr lang="zh-TW" altLang="zh-HK" sz="2800" dirty="0"/>
              <a:t>不太適合孫悟空，他</a:t>
            </a:r>
            <a:r>
              <a:rPr lang="zh-TW" altLang="en-US" sz="2800" dirty="0"/>
              <a:t>並</a:t>
            </a:r>
            <a:r>
              <a:rPr lang="zh-TW" altLang="zh-HK" sz="2800" dirty="0"/>
              <a:t>沒有好好完成自己的工作。</a:t>
            </a:r>
          </a:p>
        </p:txBody>
      </p:sp>
      <p:sp>
        <p:nvSpPr>
          <p:cNvPr id="18437" name="投影片編號版面配置區 1">
            <a:extLst>
              <a:ext uri="{FF2B5EF4-FFF2-40B4-BE49-F238E27FC236}">
                <a16:creationId xmlns:a16="http://schemas.microsoft.com/office/drawing/2014/main" id="{83F3600C-98D4-4760-82FD-E288E38E19BB}"/>
              </a:ext>
            </a:extLst>
          </p:cNvPr>
          <p:cNvSpPr txBox="1">
            <a:spLocks/>
          </p:cNvSpPr>
          <p:nvPr/>
        </p:nvSpPr>
        <p:spPr bwMode="auto">
          <a:xfrm>
            <a:off x="10177463" y="632618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087B4A9-FACE-4A71-94AD-57C9BC85FE5A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zh-TW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E4D2FB1-9A62-4CEC-AF6F-37323378530B}"/>
              </a:ext>
            </a:extLst>
          </p:cNvPr>
          <p:cNvSpPr/>
          <p:nvPr/>
        </p:nvSpPr>
        <p:spPr>
          <a:xfrm>
            <a:off x="778767" y="1258861"/>
            <a:ext cx="223651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anchor="ctr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HK" sz="3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職業介紹所</a:t>
            </a:r>
            <a:endParaRPr lang="zh-HK" altLang="en-US" sz="3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FD55DAB-C712-4C5B-8749-1839FCA6D99E}"/>
              </a:ext>
            </a:extLst>
          </p:cNvPr>
          <p:cNvSpPr/>
          <p:nvPr/>
        </p:nvSpPr>
        <p:spPr>
          <a:xfrm>
            <a:off x="4484139" y="344107"/>
            <a:ext cx="2951581" cy="736874"/>
          </a:xfrm>
          <a:prstGeom prst="rect">
            <a:avLst/>
          </a:prstGeom>
          <a:solidFill>
            <a:srgbClr val="4C432E"/>
          </a:solidFill>
          <a:ln w="28575" cap="flat" cmpd="sng" algn="ctr">
            <a:solidFill>
              <a:srgbClr val="FFC000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b" anchorCtr="0">
            <a:normAutofit fontScale="92500" lnSpcReduction="1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+mn-ea"/>
                <a:cs typeface="Times New Roman" panose="02020603050405020304" pitchFamily="18" charset="0"/>
              </a:rPr>
              <a:t>生涯規劃活動</a:t>
            </a:r>
            <a:endParaRPr lang="zh-HK" altLang="en-US" sz="3600" b="1" dirty="0">
              <a:solidFill>
                <a:schemeClr val="bg1"/>
              </a:solidFill>
              <a:latin typeface="標楷體" panose="03000509000000000000" pitchFamily="65" charset="-12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矩形: 圓角化對角角落 10">
            <a:extLst>
              <a:ext uri="{FF2B5EF4-FFF2-40B4-BE49-F238E27FC236}">
                <a16:creationId xmlns:a16="http://schemas.microsoft.com/office/drawing/2014/main" id="{CFAAACD3-161A-49A4-B15A-0DDDEBB126EB}"/>
              </a:ext>
            </a:extLst>
          </p:cNvPr>
          <p:cNvSpPr/>
          <p:nvPr/>
        </p:nvSpPr>
        <p:spPr>
          <a:xfrm>
            <a:off x="8710367" y="234344"/>
            <a:ext cx="3261676" cy="1693275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/>
            <a:r>
              <a:rPr lang="zh-TW" altLang="en-US" sz="2400" dirty="0">
                <a:solidFill>
                  <a:schemeClr val="accent2"/>
                </a:solidFill>
              </a:rPr>
              <a:t>學習重點：</a:t>
            </a:r>
            <a:br>
              <a:rPr lang="en-US" altLang="zh-TW" sz="2400" dirty="0">
                <a:solidFill>
                  <a:schemeClr val="tx1"/>
                </a:solidFill>
              </a:rPr>
            </a:br>
            <a:r>
              <a:rPr lang="zh-TW" altLang="en-US" sz="2400" dirty="0">
                <a:solidFill>
                  <a:schemeClr val="accent2"/>
                </a:solidFill>
              </a:rPr>
              <a:t>引導學生思考自己的長處和優點，為自己規劃未來。</a:t>
            </a:r>
            <a:endParaRPr lang="zh-HK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F39C66A-59CB-4B8E-A62A-117E78F132D2}"/>
              </a:ext>
            </a:extLst>
          </p:cNvPr>
          <p:cNvSpPr/>
          <p:nvPr/>
        </p:nvSpPr>
        <p:spPr>
          <a:xfrm>
            <a:off x="522286" y="325664"/>
            <a:ext cx="2492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課堂活動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4">
            <a:extLst>
              <a:ext uri="{FF2B5EF4-FFF2-40B4-BE49-F238E27FC236}">
                <a16:creationId xmlns:a16="http://schemas.microsoft.com/office/drawing/2014/main" id="{4F53E9C1-4291-4DB0-9842-EE922100F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0"/>
            <a:ext cx="6911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動作按鈕: 往前或上一項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A2439C8-AF90-4B60-BD8B-8FE81910A149}"/>
              </a:ext>
            </a:extLst>
          </p:cNvPr>
          <p:cNvSpPr/>
          <p:nvPr/>
        </p:nvSpPr>
        <p:spPr>
          <a:xfrm>
            <a:off x="10115550" y="4700588"/>
            <a:ext cx="746125" cy="6191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19460" name="投影片編號版面配置區 1">
            <a:extLst>
              <a:ext uri="{FF2B5EF4-FFF2-40B4-BE49-F238E27FC236}">
                <a16:creationId xmlns:a16="http://schemas.microsoft.com/office/drawing/2014/main" id="{B110EF36-815D-439A-9C03-2FF599428E02}"/>
              </a:ext>
            </a:extLst>
          </p:cNvPr>
          <p:cNvSpPr txBox="1">
            <a:spLocks/>
          </p:cNvSpPr>
          <p:nvPr/>
        </p:nvSpPr>
        <p:spPr bwMode="auto">
          <a:xfrm>
            <a:off x="10177463" y="632618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BBD3881-84DB-4ACB-B4DA-8E6B093C4954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zh-TW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41">
            <a:extLst>
              <a:ext uri="{FF2B5EF4-FFF2-40B4-BE49-F238E27FC236}">
                <a16:creationId xmlns:a16="http://schemas.microsoft.com/office/drawing/2014/main" id="{0291EA65-37EF-47D2-A188-D9CEC0F6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145" y="511175"/>
            <a:ext cx="13239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Cross">
            <a:extLst>
              <a:ext uri="{FF2B5EF4-FFF2-40B4-BE49-F238E27FC236}">
                <a16:creationId xmlns:a16="http://schemas.microsoft.com/office/drawing/2014/main" id="{D9B26625-CBED-46FD-9E3A-302BBAD6B7C3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1945938" y="149225"/>
            <a:ext cx="117475" cy="119063"/>
            <a:chOff x="1175347" y="3733800"/>
            <a:chExt cx="118872" cy="118872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60AD0EB-D554-49C4-9728-C64D6D686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2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9432895-644F-4E09-97C7-F8DB36AA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4028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0484" name="內容版面配置區 4">
            <a:extLst>
              <a:ext uri="{FF2B5EF4-FFF2-40B4-BE49-F238E27FC236}">
                <a16:creationId xmlns:a16="http://schemas.microsoft.com/office/drawing/2014/main" id="{59D5DEE6-B6B0-4E96-AD9B-126440E8F0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9352" y="268288"/>
            <a:ext cx="6933049" cy="6338293"/>
          </a:xfrm>
        </p:spPr>
      </p:pic>
      <p:sp>
        <p:nvSpPr>
          <p:cNvPr id="20486" name="投影片編號版面配置區 1">
            <a:extLst>
              <a:ext uri="{FF2B5EF4-FFF2-40B4-BE49-F238E27FC236}">
                <a16:creationId xmlns:a16="http://schemas.microsoft.com/office/drawing/2014/main" id="{188B1A06-892B-428A-A8CE-3B5688E1CB40}"/>
              </a:ext>
            </a:extLst>
          </p:cNvPr>
          <p:cNvSpPr txBox="1">
            <a:spLocks/>
          </p:cNvSpPr>
          <p:nvPr/>
        </p:nvSpPr>
        <p:spPr bwMode="auto">
          <a:xfrm>
            <a:off x="10177463" y="632618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9448462-F893-46D5-B9B3-828F6650EA51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zh-TW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>
            <a:extLst>
              <a:ext uri="{FF2B5EF4-FFF2-40B4-BE49-F238E27FC236}">
                <a16:creationId xmlns:a16="http://schemas.microsoft.com/office/drawing/2014/main" id="{DB88C182-EB8F-6015-C7CA-F39F86404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539" y="723414"/>
            <a:ext cx="10661650" cy="1275734"/>
          </a:xfr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l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瀏覽以下問題，然後閲讀第五回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石猴難逃如來掌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》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，並跟鄰座同學分享。</a:t>
            </a:r>
            <a:endParaRPr lang="zh-HK" altLang="en-US" sz="3200" dirty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21508" name="文字方塊 7">
            <a:extLst>
              <a:ext uri="{FF2B5EF4-FFF2-40B4-BE49-F238E27FC236}">
                <a16:creationId xmlns:a16="http://schemas.microsoft.com/office/drawing/2014/main" id="{4EDA60D8-B183-4CF4-9C07-88F8847F8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539" y="2298585"/>
            <a:ext cx="10470472" cy="29238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742950" indent="-742950"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孫悟空被帶往天宮後，受到甚麼懲罰呢？這些方法能起作用嗎？</a:t>
            </a:r>
            <a:endParaRPr lang="en-US" altLang="zh-TW" sz="3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孫悟空被放到太上老君的八卦爐中，結果怎樣？</a:t>
            </a:r>
            <a:endParaRPr lang="en-US" altLang="zh-TW" sz="3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孫悟空大鬧天宮後，如何被收伏？</a:t>
            </a:r>
            <a:endParaRPr lang="zh-HK" altLang="en-US" sz="44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509" name="投影片編號版面配置區 1">
            <a:extLst>
              <a:ext uri="{FF2B5EF4-FFF2-40B4-BE49-F238E27FC236}">
                <a16:creationId xmlns:a16="http://schemas.microsoft.com/office/drawing/2014/main" id="{E4CCBD3E-1E25-4C7C-B495-21082CA42912}"/>
              </a:ext>
            </a:extLst>
          </p:cNvPr>
          <p:cNvSpPr txBox="1">
            <a:spLocks/>
          </p:cNvSpPr>
          <p:nvPr/>
        </p:nvSpPr>
        <p:spPr bwMode="auto">
          <a:xfrm>
            <a:off x="10177463" y="632618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F4CD1A5-BF6F-43CB-AB78-1D2EA50508A0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zh-TW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>
            <a:extLst>
              <a:ext uri="{FF2B5EF4-FFF2-40B4-BE49-F238E27FC236}">
                <a16:creationId xmlns:a16="http://schemas.microsoft.com/office/drawing/2014/main" id="{DB88C182-EB8F-6015-C7CA-F39F86404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362" y="793252"/>
            <a:ext cx="7684490" cy="1891287"/>
          </a:xfr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閲讀第六回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《</a:t>
            </a:r>
            <a:r>
              <a:rPr lang="zh-CN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唐僧五指山收徒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》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、第七回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《</a:t>
            </a:r>
            <a:r>
              <a:rPr lang="zh-TW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高老莊八戒拜師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》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及第八回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《</a:t>
            </a:r>
            <a:r>
              <a:rPr lang="zh-CN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流沙河收沙和尚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》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，回答以下問題：</a:t>
            </a:r>
            <a:endParaRPr lang="zh-HK" altLang="en-US" sz="3200" dirty="0">
              <a:solidFill>
                <a:schemeClr val="tx1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16E80E4-D9E2-4658-91D0-04868F0D9A76}"/>
              </a:ext>
            </a:extLst>
          </p:cNvPr>
          <p:cNvSpPr txBox="1"/>
          <p:nvPr/>
        </p:nvSpPr>
        <p:spPr>
          <a:xfrm>
            <a:off x="641362" y="3005984"/>
            <a:ext cx="10914912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742950" indent="-74295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孫悟空被如來佛祖收伏於五指山下，經歷了甚麼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TW" sz="3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742950" indent="-74295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你認為孫悟空這次是真心知錯、悔過嗎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TW" sz="3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742950" indent="-74295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唐僧、豬八戒、沙僧和白龍馬有甚麼形象和性格特質呢？</a:t>
            </a:r>
            <a:endParaRPr lang="zh-HK" altLang="en-US" sz="3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2534" name="投影片編號版面配置區 1">
            <a:extLst>
              <a:ext uri="{FF2B5EF4-FFF2-40B4-BE49-F238E27FC236}">
                <a16:creationId xmlns:a16="http://schemas.microsoft.com/office/drawing/2014/main" id="{019BE9B6-C0E0-49B0-A164-1BE7347A85B0}"/>
              </a:ext>
            </a:extLst>
          </p:cNvPr>
          <p:cNvSpPr txBox="1">
            <a:spLocks/>
          </p:cNvSpPr>
          <p:nvPr/>
        </p:nvSpPr>
        <p:spPr bwMode="auto">
          <a:xfrm>
            <a:off x="10177463" y="632618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3D5A6A7-C557-439D-8516-36B963D8137B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zh-TW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: 圓角化對角角落 6">
            <a:extLst>
              <a:ext uri="{FF2B5EF4-FFF2-40B4-BE49-F238E27FC236}">
                <a16:creationId xmlns:a16="http://schemas.microsoft.com/office/drawing/2014/main" id="{18308ACA-5ED7-45EC-8232-61EC3893E3D3}"/>
              </a:ext>
            </a:extLst>
          </p:cNvPr>
          <p:cNvSpPr/>
          <p:nvPr/>
        </p:nvSpPr>
        <p:spPr>
          <a:xfrm>
            <a:off x="8647209" y="304782"/>
            <a:ext cx="3261676" cy="1693275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/>
            <a:r>
              <a:rPr lang="zh-TW" altLang="en-US" sz="2400" dirty="0">
                <a:solidFill>
                  <a:schemeClr val="accent2"/>
                </a:solidFill>
              </a:rPr>
              <a:t>學習重點：</a:t>
            </a:r>
            <a:br>
              <a:rPr lang="en-US" altLang="zh-TW" sz="2400" dirty="0">
                <a:solidFill>
                  <a:schemeClr val="tx1"/>
                </a:solidFill>
              </a:rPr>
            </a:br>
            <a:r>
              <a:rPr lang="zh-TW" altLang="en-US" sz="2400" dirty="0">
                <a:solidFill>
                  <a:schemeClr val="accent2"/>
                </a:solidFill>
              </a:rPr>
              <a:t>通過不同的事件，歸納其他人物</a:t>
            </a:r>
            <a:r>
              <a:rPr lang="en-US" altLang="zh-TW" sz="2400" dirty="0">
                <a:solidFill>
                  <a:schemeClr val="accent2"/>
                </a:solidFill>
              </a:rPr>
              <a:t>/</a:t>
            </a:r>
            <a:r>
              <a:rPr lang="zh-TW" altLang="en-US" sz="2400" dirty="0">
                <a:solidFill>
                  <a:schemeClr val="accent2"/>
                </a:solidFill>
              </a:rPr>
              <a:t>角色的形象和性格特質。</a:t>
            </a:r>
            <a:endParaRPr lang="zh-HK" alt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2">
            <a:extLst>
              <a:ext uri="{FF2B5EF4-FFF2-40B4-BE49-F238E27FC236}">
                <a16:creationId xmlns:a16="http://schemas.microsoft.com/office/drawing/2014/main" id="{50C78878-5597-5D4B-13EA-086D3377F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0" y="1706563"/>
            <a:ext cx="3397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香港標準楷書" panose="03000509000000000000" pitchFamily="65" charset="-120"/>
                <a:cs typeface="Times New Roman" panose="02020603050405020304" pitchFamily="18" charset="0"/>
              </a:rPr>
              <a:t> </a:t>
            </a:r>
            <a:endParaRPr lang="zh-TW" altLang="en-US" sz="2000" kern="100" dirty="0"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香港標準楷書" panose="03000509000000000000" pitchFamily="65" charset="-120"/>
                <a:cs typeface="Times New Roman" panose="02020603050405020304" pitchFamily="18" charset="0"/>
              </a:rPr>
              <a:t> </a:t>
            </a:r>
            <a:endParaRPr lang="zh-TW" altLang="en-US" sz="2000" kern="100" dirty="0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2" name="文字方塊 2">
            <a:extLst>
              <a:ext uri="{FF2B5EF4-FFF2-40B4-BE49-F238E27FC236}">
                <a16:creationId xmlns:a16="http://schemas.microsoft.com/office/drawing/2014/main" id="{D1C0A3F8-8315-8F14-C891-56EAE4DC3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550" y="3416300"/>
            <a:ext cx="19764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000" u="sng" kern="100" dirty="0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3" name="文字方塊 2">
            <a:extLst>
              <a:ext uri="{FF2B5EF4-FFF2-40B4-BE49-F238E27FC236}">
                <a16:creationId xmlns:a16="http://schemas.microsoft.com/office/drawing/2014/main" id="{4361583D-F1B3-212E-5CF0-79BBC6F71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5413" y="4784725"/>
            <a:ext cx="19764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000" kern="100" dirty="0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4" name="文字方塊 2">
            <a:extLst>
              <a:ext uri="{FF2B5EF4-FFF2-40B4-BE49-F238E27FC236}">
                <a16:creationId xmlns:a16="http://schemas.microsoft.com/office/drawing/2014/main" id="{397D973A-F9E4-AF2A-54BE-5631CD587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450" y="5149850"/>
            <a:ext cx="19764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000" kern="100" dirty="0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03CDE92-CDB3-42B2-9220-4CDA09D1C6BD}"/>
              </a:ext>
            </a:extLst>
          </p:cNvPr>
          <p:cNvSpPr/>
          <p:nvPr/>
        </p:nvSpPr>
        <p:spPr>
          <a:xfrm>
            <a:off x="630756" y="1106102"/>
            <a:ext cx="10765388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7162FE"/>
              </a:buClr>
            </a:pPr>
            <a:r>
              <a:rPr lang="zh-TW" altLang="en-US" sz="2800" dirty="0"/>
              <a:t>閲讀第六、七及八回，完成孫悟空、白龍馬、豬八戒和沙僧的人物檔案  </a:t>
            </a:r>
            <a:r>
              <a:rPr lang="en-US" altLang="zh-TW" sz="2800" dirty="0"/>
              <a:t>(</a:t>
            </a:r>
            <a:r>
              <a:rPr lang="zh-TW" altLang="en-US" sz="2800" dirty="0"/>
              <a:t>完成下表</a:t>
            </a:r>
            <a:r>
              <a:rPr lang="en-US" altLang="zh-TW" sz="2800" dirty="0"/>
              <a:t>)</a:t>
            </a:r>
            <a:r>
              <a:rPr lang="zh-TW" altLang="en-US" sz="2800" dirty="0"/>
              <a:t>。</a:t>
            </a:r>
            <a:endParaRPr lang="zh-HK" altLang="en-US" sz="2800" dirty="0"/>
          </a:p>
        </p:txBody>
      </p:sp>
      <p:sp>
        <p:nvSpPr>
          <p:cNvPr id="23566" name="投影片編號版面配置區 1">
            <a:extLst>
              <a:ext uri="{FF2B5EF4-FFF2-40B4-BE49-F238E27FC236}">
                <a16:creationId xmlns:a16="http://schemas.microsoft.com/office/drawing/2014/main" id="{8697B426-964B-40B1-9D47-11DA88600D2D}"/>
              </a:ext>
            </a:extLst>
          </p:cNvPr>
          <p:cNvSpPr txBox="1">
            <a:spLocks/>
          </p:cNvSpPr>
          <p:nvPr/>
        </p:nvSpPr>
        <p:spPr bwMode="auto">
          <a:xfrm>
            <a:off x="10177463" y="632618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1BD46E3-5712-4FDA-8681-A77E473677C9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4FA0619-D155-4C1D-B96B-D9D41E6182D8}"/>
              </a:ext>
            </a:extLst>
          </p:cNvPr>
          <p:cNvSpPr/>
          <p:nvPr/>
        </p:nvSpPr>
        <p:spPr>
          <a:xfrm>
            <a:off x="4396647" y="301070"/>
            <a:ext cx="3233606" cy="664771"/>
          </a:xfrm>
          <a:prstGeom prst="rect">
            <a:avLst/>
          </a:prstGeom>
          <a:solidFill>
            <a:srgbClr val="4C432E"/>
          </a:solidFill>
          <a:ln w="28575" cap="flat" cmpd="sng" algn="ctr">
            <a:solidFill>
              <a:srgbClr val="FFC000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b" anchorCtr="0">
            <a:normAutofit fontScale="92500" lnSpcReduction="2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人物檔案逐個捉</a:t>
            </a:r>
            <a:endParaRPr lang="zh-HK" altLang="en-US" sz="3600" b="1" dirty="0">
              <a:solidFill>
                <a:schemeClr val="bg1"/>
              </a:solidFill>
              <a:latin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393C7D5D-EB70-406F-80E8-B90A04A738E1}"/>
              </a:ext>
            </a:extLst>
          </p:cNvPr>
          <p:cNvGrpSpPr/>
          <p:nvPr/>
        </p:nvGrpSpPr>
        <p:grpSpPr>
          <a:xfrm>
            <a:off x="1308099" y="2173288"/>
            <a:ext cx="9418515" cy="4623166"/>
            <a:chOff x="1241424" y="2051527"/>
            <a:chExt cx="9418515" cy="4623166"/>
          </a:xfrm>
        </p:grpSpPr>
        <p:sp>
          <p:nvSpPr>
            <p:cNvPr id="25" name="矩形: 按鈕形 24">
              <a:extLst>
                <a:ext uri="{FF2B5EF4-FFF2-40B4-BE49-F238E27FC236}">
                  <a16:creationId xmlns:a16="http://schemas.microsoft.com/office/drawing/2014/main" id="{BD44F411-0B48-4C06-AB51-5D00C6CB3964}"/>
                </a:ext>
              </a:extLst>
            </p:cNvPr>
            <p:cNvSpPr/>
            <p:nvPr/>
          </p:nvSpPr>
          <p:spPr>
            <a:xfrm>
              <a:off x="1241424" y="2051527"/>
              <a:ext cx="9418515" cy="4623166"/>
            </a:xfrm>
            <a:prstGeom prst="bevel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/>
            </a:p>
          </p:txBody>
        </p:sp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id="{972F1D99-8AC5-4CEC-A9C6-773B2A495158}"/>
                </a:ext>
              </a:extLst>
            </p:cNvPr>
            <p:cNvGrpSpPr/>
            <p:nvPr/>
          </p:nvGrpSpPr>
          <p:grpSpPr>
            <a:xfrm>
              <a:off x="1539874" y="2152017"/>
              <a:ext cx="8793307" cy="4430408"/>
              <a:chOff x="1690688" y="2306145"/>
              <a:chExt cx="8340547" cy="4338527"/>
            </a:xfrm>
          </p:grpSpPr>
          <p:grpSp>
            <p:nvGrpSpPr>
              <p:cNvPr id="27" name="群組 26">
                <a:extLst>
                  <a:ext uri="{FF2B5EF4-FFF2-40B4-BE49-F238E27FC236}">
                    <a16:creationId xmlns:a16="http://schemas.microsoft.com/office/drawing/2014/main" id="{FC05DCBB-32A4-4B52-B52D-BB2DF21EF6AC}"/>
                  </a:ext>
                </a:extLst>
              </p:cNvPr>
              <p:cNvGrpSpPr/>
              <p:nvPr/>
            </p:nvGrpSpPr>
            <p:grpSpPr>
              <a:xfrm>
                <a:off x="2129013" y="2306145"/>
                <a:ext cx="7902222" cy="4338527"/>
                <a:chOff x="1058499" y="364430"/>
                <a:chExt cx="5479331" cy="2869113"/>
              </a:xfrm>
              <a:solidFill>
                <a:schemeClr val="bg1"/>
              </a:solidFill>
            </p:grpSpPr>
            <p:sp>
              <p:nvSpPr>
                <p:cNvPr id="34" name="文字方塊 2">
                  <a:extLst>
                    <a:ext uri="{FF2B5EF4-FFF2-40B4-BE49-F238E27FC236}">
                      <a16:creationId xmlns:a16="http://schemas.microsoft.com/office/drawing/2014/main" id="{85FF02B1-62D1-4E36-A6D5-B7A967F95C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77809" y="364430"/>
                  <a:ext cx="3760021" cy="286911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tIns="180000" bIns="108000">
                  <a:spAutoFit/>
                </a:bodyPr>
                <a:lstStyle/>
                <a:p>
                  <a:pPr algn="just" eaLnBrk="1" fontAlgn="auto" hangingPunct="1">
                    <a:spcBef>
                      <a:spcPts val="180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800" b="1" kern="100" dirty="0">
                      <a:latin typeface="+mn-ea"/>
                      <a:ea typeface="+mn-ea"/>
                      <a:cs typeface="Times New Roman" panose="02020603050405020304" pitchFamily="18" charset="0"/>
                    </a:rPr>
                    <a:t>原本身份：</a:t>
                  </a:r>
                  <a:r>
                    <a:rPr lang="en-US" sz="2800" kern="100" dirty="0">
                      <a:latin typeface="+mn-ea"/>
                      <a:ea typeface="+mn-ea"/>
                      <a:cs typeface="Times New Roman" panose="02020603050405020304" pitchFamily="18" charset="0"/>
                    </a:rPr>
                    <a:t>______________</a:t>
                  </a:r>
                  <a:endParaRPr lang="zh-TW" altLang="en-US" sz="2000" kern="100" dirty="0">
                    <a:latin typeface="+mn-ea"/>
                    <a:ea typeface="+mn-ea"/>
                    <a:cs typeface="Times New Roman" panose="02020603050405020304" pitchFamily="18" charset="0"/>
                  </a:endParaRPr>
                </a:p>
                <a:p>
                  <a:pPr algn="just" eaLnBrk="1" fontAlgn="auto" hangingPunct="1">
                    <a:spcBef>
                      <a:spcPts val="180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800" b="1" kern="100" dirty="0">
                      <a:latin typeface="+mn-ea"/>
                      <a:ea typeface="+mn-ea"/>
                      <a:cs typeface="Times New Roman" panose="02020603050405020304" pitchFamily="18" charset="0"/>
                    </a:rPr>
                    <a:t>拜師地點：</a:t>
                  </a:r>
                  <a:r>
                    <a:rPr lang="en-US" sz="2800" kern="100" dirty="0">
                      <a:latin typeface="+mn-ea"/>
                      <a:ea typeface="+mn-ea"/>
                      <a:cs typeface="Times New Roman" panose="02020603050405020304" pitchFamily="18" charset="0"/>
                    </a:rPr>
                    <a:t>______________</a:t>
                  </a:r>
                  <a:endParaRPr lang="zh-TW" altLang="en-US" sz="2000" kern="100" dirty="0">
                    <a:latin typeface="+mn-ea"/>
                    <a:ea typeface="+mn-ea"/>
                    <a:cs typeface="Times New Roman" panose="02020603050405020304" pitchFamily="18" charset="0"/>
                  </a:endParaRPr>
                </a:p>
                <a:p>
                  <a:pPr algn="just" eaLnBrk="1" fontAlgn="auto" hangingPunct="1">
                    <a:spcBef>
                      <a:spcPts val="180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800" b="1" u="sng" kern="100" dirty="0">
                      <a:latin typeface="+mn-ea"/>
                      <a:ea typeface="+mn-ea"/>
                      <a:cs typeface="Times New Roman" panose="02020603050405020304" pitchFamily="18" charset="0"/>
                    </a:rPr>
                    <a:t>唐僧</a:t>
                  </a:r>
                  <a:r>
                    <a:rPr lang="zh-TW" altLang="en-US" sz="2800" b="1" kern="100" dirty="0">
                      <a:latin typeface="+mn-ea"/>
                      <a:ea typeface="+mn-ea"/>
                      <a:cs typeface="Times New Roman" panose="02020603050405020304" pitchFamily="18" charset="0"/>
                    </a:rPr>
                    <a:t>為他取名：</a:t>
                  </a:r>
                  <a:r>
                    <a:rPr lang="en-US" sz="2800" kern="100" dirty="0">
                      <a:latin typeface="+mn-ea"/>
                      <a:ea typeface="+mn-ea"/>
                      <a:cs typeface="Times New Roman" panose="02020603050405020304" pitchFamily="18" charset="0"/>
                    </a:rPr>
                    <a:t>__________  </a:t>
                  </a:r>
                  <a:endParaRPr lang="zh-TW" altLang="en-US" sz="2000" kern="100" dirty="0">
                    <a:latin typeface="+mn-ea"/>
                    <a:ea typeface="+mn-ea"/>
                    <a:cs typeface="Times New Roman" panose="02020603050405020304" pitchFamily="18" charset="0"/>
                  </a:endParaRPr>
                </a:p>
                <a:p>
                  <a:pPr algn="just" eaLnBrk="1" fontAlgn="auto">
                    <a:spcBef>
                      <a:spcPts val="180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800" b="1" kern="100" dirty="0">
                      <a:latin typeface="+mn-ea"/>
                      <a:ea typeface="+mn-ea"/>
                      <a:cs typeface="Times New Roman" panose="02020603050405020304" pitchFamily="18" charset="0"/>
                    </a:rPr>
                    <a:t>拜師原因：</a:t>
                  </a:r>
                  <a:r>
                    <a:rPr lang="zh-TW" altLang="en-US" sz="2800" kern="100" dirty="0">
                      <a:latin typeface="+mn-ea"/>
                      <a:ea typeface="+mn-ea"/>
                      <a:cs typeface="Times New Roman" panose="02020603050405020304" pitchFamily="18" charset="0"/>
                    </a:rPr>
                    <a:t>他大鬧</a:t>
                  </a:r>
                  <a:r>
                    <a:rPr lang="en-US" sz="2800" kern="100" dirty="0">
                      <a:latin typeface="+mn-ea"/>
                      <a:ea typeface="+mn-ea"/>
                      <a:cs typeface="Times New Roman" panose="02020603050405020304" pitchFamily="18" charset="0"/>
                    </a:rPr>
                    <a:t>_______</a:t>
                  </a:r>
                  <a:r>
                    <a:rPr lang="zh-TW" altLang="en-US" sz="2800" kern="100" dirty="0">
                      <a:latin typeface="+mn-ea"/>
                      <a:ea typeface="+mn-ea"/>
                      <a:cs typeface="Times New Roman" panose="02020603050405020304" pitchFamily="18" charset="0"/>
                    </a:rPr>
                    <a:t>後，被壓在</a:t>
                  </a:r>
                  <a:r>
                    <a:rPr lang="en-US" sz="2800" kern="100" dirty="0">
                      <a:latin typeface="+mn-ea"/>
                      <a:ea typeface="+mn-ea"/>
                      <a:cs typeface="Times New Roman" panose="02020603050405020304" pitchFamily="18" charset="0"/>
                    </a:rPr>
                    <a:t>_________</a:t>
                  </a:r>
                  <a:r>
                    <a:rPr lang="zh-TW" altLang="en-US" sz="2800" kern="100" dirty="0">
                      <a:latin typeface="+mn-ea"/>
                      <a:ea typeface="+mn-ea"/>
                      <a:cs typeface="Times New Roman" panose="02020603050405020304" pitchFamily="18" charset="0"/>
                    </a:rPr>
                    <a:t>下五百年。經觀音指點，只要答應跟隨取經人一起</a:t>
                  </a:r>
                  <a:r>
                    <a:rPr lang="en-US" sz="2800" kern="100" dirty="0">
                      <a:latin typeface="+mn-ea"/>
                      <a:ea typeface="+mn-ea"/>
                      <a:cs typeface="Times New Roman" panose="02020603050405020304" pitchFamily="18" charset="0"/>
                    </a:rPr>
                    <a:t>_________</a:t>
                  </a:r>
                  <a:r>
                    <a:rPr lang="zh-TW" altLang="en-US" sz="2800" kern="100" dirty="0">
                      <a:latin typeface="+mn-ea"/>
                      <a:ea typeface="+mn-ea"/>
                      <a:cs typeface="Times New Roman" panose="02020603050405020304" pitchFamily="18" charset="0"/>
                    </a:rPr>
                    <a:t>，便可得救。結果</a:t>
                  </a:r>
                  <a:r>
                    <a:rPr lang="en-US" sz="2800" kern="100" dirty="0">
                      <a:latin typeface="+mn-ea"/>
                      <a:ea typeface="+mn-ea"/>
                      <a:cs typeface="Times New Roman" panose="02020603050405020304" pitchFamily="18" charset="0"/>
                    </a:rPr>
                    <a:t>__________________</a:t>
                  </a:r>
                  <a:r>
                    <a:rPr lang="zh-TW" altLang="en-US" sz="2800" kern="100" dirty="0">
                      <a:latin typeface="+mn-ea"/>
                      <a:ea typeface="+mn-ea"/>
                      <a:cs typeface="Times New Roman" panose="02020603050405020304" pitchFamily="18" charset="0"/>
                    </a:rPr>
                    <a:t>。</a:t>
                  </a:r>
                  <a:endParaRPr lang="zh-TW" altLang="en-US" sz="2000" kern="100" dirty="0">
                    <a:latin typeface="+mn-ea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矩形: 圓角 34">
                  <a:extLst>
                    <a:ext uri="{FF2B5EF4-FFF2-40B4-BE49-F238E27FC236}">
                      <a16:creationId xmlns:a16="http://schemas.microsoft.com/office/drawing/2014/main" id="{46D832AA-C2B2-43A0-8659-25C5AC866A1A}"/>
                    </a:ext>
                  </a:extLst>
                </p:cNvPr>
                <p:cNvSpPr/>
                <p:nvPr/>
              </p:nvSpPr>
              <p:spPr>
                <a:xfrm>
                  <a:off x="1058499" y="719781"/>
                  <a:ext cx="1181100" cy="1276350"/>
                </a:xfrm>
                <a:prstGeom prst="round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/>
                </a:p>
              </p:txBody>
            </p:sp>
            <p:sp>
              <p:nvSpPr>
                <p:cNvPr id="36" name="文字方塊 2">
                  <a:extLst>
                    <a:ext uri="{FF2B5EF4-FFF2-40B4-BE49-F238E27FC236}">
                      <a16:creationId xmlns:a16="http://schemas.microsoft.com/office/drawing/2014/main" id="{B0A404D8-0547-4598-8E08-602DAD3133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3749" y="2166066"/>
                  <a:ext cx="1266825" cy="466725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fontAlgn="auto" hangingPunct="1">
                    <a:lnSpc>
                      <a:spcPts val="25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zh-TW" sz="2800" b="1" u="sng" kern="100" dirty="0">
                    <a:latin typeface="Times New Roman" panose="02020603050405020304" pitchFamily="18" charset="0"/>
                    <a:ea typeface="華康香港標準楷書" panose="03000509000000000000" pitchFamily="65" charset="-120"/>
                    <a:cs typeface="Times New Roman" panose="02020603050405020304" pitchFamily="18" charset="0"/>
                  </a:endParaRPr>
                </a:p>
                <a:p>
                  <a:pPr algn="ctr" eaLnBrk="1" fontAlgn="auto" hangingPunct="1">
                    <a:lnSpc>
                      <a:spcPts val="25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TW" altLang="en-US" sz="2800" b="1" u="sng" kern="100" dirty="0">
                      <a:latin typeface="Times New Roman" panose="02020603050405020304" pitchFamily="18" charset="0"/>
                      <a:ea typeface="華康香港標準楷書" panose="03000509000000000000" pitchFamily="65" charset="-120"/>
                      <a:cs typeface="Times New Roman" panose="02020603050405020304" pitchFamily="18" charset="0"/>
                    </a:rPr>
                    <a:t>孫悟空</a:t>
                  </a:r>
                  <a:endParaRPr lang="zh-TW" altLang="en-US" sz="2000" kern="100" dirty="0"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eaLnBrk="1" fontAlgn="auto" hangingPunct="1">
                    <a:lnSpc>
                      <a:spcPts val="25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kern="100" dirty="0">
                      <a:latin typeface="Times New Roman" panose="02020603050405020304" pitchFamily="18" charset="0"/>
                      <a:ea typeface="華康香港標準楷書" panose="03000509000000000000" pitchFamily="65" charset="-120"/>
                      <a:cs typeface="Times New Roman" panose="02020603050405020304" pitchFamily="18" charset="0"/>
                    </a:rPr>
                    <a:t> </a:t>
                  </a:r>
                  <a:endParaRPr lang="zh-TW" altLang="en-US" sz="2000" kern="100" dirty="0"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5616D292-1988-46FE-9A3B-8499476B2E6B}"/>
                  </a:ext>
                </a:extLst>
              </p:cNvPr>
              <p:cNvSpPr/>
              <p:nvPr/>
            </p:nvSpPr>
            <p:spPr>
              <a:xfrm>
                <a:off x="1690688" y="2306145"/>
                <a:ext cx="2917893" cy="43385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HK" altLang="en-US"/>
              </a:p>
            </p:txBody>
          </p:sp>
          <p:sp>
            <p:nvSpPr>
              <p:cNvPr id="30" name="文字方塊 32">
                <a:extLst>
                  <a:ext uri="{FF2B5EF4-FFF2-40B4-BE49-F238E27FC236}">
                    <a16:creationId xmlns:a16="http://schemas.microsoft.com/office/drawing/2014/main" id="{65EDDAE8-7726-4FE1-AD5F-1AAA3503EF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8211" y="5058993"/>
                <a:ext cx="1884363" cy="584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ts val="1000"/>
                  </a:spcBef>
                  <a:buClr>
                    <a:srgbClr val="7162FE"/>
                  </a:buClr>
                  <a:buFont typeface="Avenir Next LT Pro" panose="020B0504020202020204" pitchFamily="34" charset="0"/>
                  <a:buChar char="+"/>
                  <a:defRPr sz="2800">
                    <a:solidFill>
                      <a:schemeClr val="tx2"/>
                    </a:solidFill>
                    <a:latin typeface="Calibri" panose="020F050202020403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ts val="500"/>
                  </a:spcBef>
                  <a:buClr>
                    <a:srgbClr val="7162FE"/>
                  </a:buClr>
                  <a:buFont typeface="Avenir Next LT Pro" panose="020B0504020202020204" pitchFamily="34" charset="0"/>
                  <a:buChar char="+"/>
                  <a:defRPr sz="2400">
                    <a:solidFill>
                      <a:schemeClr val="tx2"/>
                    </a:solidFill>
                    <a:latin typeface="Calibri" panose="020F050202020403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ts val="500"/>
                  </a:spcBef>
                  <a:buClr>
                    <a:srgbClr val="7162FE"/>
                  </a:buClr>
                  <a:buFont typeface="Avenir Next LT Pro" panose="020B0504020202020204" pitchFamily="34" charset="0"/>
                  <a:buChar char="+"/>
                  <a:defRPr sz="2000">
                    <a:solidFill>
                      <a:schemeClr val="tx2"/>
                    </a:solidFill>
                    <a:latin typeface="Calibri" panose="020F050202020403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110000"/>
                  </a:lnSpc>
                  <a:spcBef>
                    <a:spcPts val="500"/>
                  </a:spcBef>
                  <a:buClr>
                    <a:srgbClr val="7162FE"/>
                  </a:buClr>
                  <a:buFont typeface="Avenir Next LT Pro" panose="020B0504020202020204" pitchFamily="34" charset="0"/>
                  <a:buChar char="+"/>
                  <a:defRPr>
                    <a:solidFill>
                      <a:schemeClr val="tx2"/>
                    </a:solidFill>
                    <a:latin typeface="Calibri" panose="020F050202020403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110000"/>
                  </a:lnSpc>
                  <a:spcBef>
                    <a:spcPts val="500"/>
                  </a:spcBef>
                  <a:buClr>
                    <a:srgbClr val="7162FE"/>
                  </a:buClr>
                  <a:buFont typeface="Avenir Next LT Pro" panose="020B0504020202020204" pitchFamily="34" charset="0"/>
                  <a:buChar char="+"/>
                  <a:defRPr>
                    <a:solidFill>
                      <a:schemeClr val="tx2"/>
                    </a:solidFill>
                    <a:latin typeface="Calibri" panose="020F050202020403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7162FE"/>
                  </a:buClr>
                  <a:buFont typeface="Avenir Next LT Pro" panose="020B0504020202020204" pitchFamily="34" charset="0"/>
                  <a:buChar char="+"/>
                  <a:defRPr>
                    <a:solidFill>
                      <a:schemeClr val="tx2"/>
                    </a:solidFill>
                    <a:latin typeface="Calibri" panose="020F050202020403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7162FE"/>
                  </a:buClr>
                  <a:buFont typeface="Avenir Next LT Pro" panose="020B0504020202020204" pitchFamily="34" charset="0"/>
                  <a:buChar char="+"/>
                  <a:defRPr>
                    <a:solidFill>
                      <a:schemeClr val="tx2"/>
                    </a:solidFill>
                    <a:latin typeface="Calibri" panose="020F050202020403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7162FE"/>
                  </a:buClr>
                  <a:buFont typeface="Avenir Next LT Pro" panose="020B0504020202020204" pitchFamily="34" charset="0"/>
                  <a:buChar char="+"/>
                  <a:defRPr>
                    <a:solidFill>
                      <a:schemeClr val="tx2"/>
                    </a:solidFill>
                    <a:latin typeface="Calibri" panose="020F050202020403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7162FE"/>
                  </a:buClr>
                  <a:buFont typeface="Avenir Next LT Pro" panose="020B0504020202020204" pitchFamily="34" charset="0"/>
                  <a:buChar char="+"/>
                  <a:defRPr>
                    <a:solidFill>
                      <a:schemeClr val="tx2"/>
                    </a:solidFill>
                    <a:latin typeface="Calibri" panose="020F050202020403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zh-TW" altLang="en-US" sz="3200" dirty="0">
                    <a:solidFill>
                      <a:schemeClr val="tx1"/>
                    </a:solidFill>
                  </a:rPr>
                  <a:t>孫悟空</a:t>
                </a:r>
                <a:endParaRPr lang="zh-HK" altLang="en-US" sz="3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3" name="圖片 32">
                <a:extLst>
                  <a:ext uri="{FF2B5EF4-FFF2-40B4-BE49-F238E27FC236}">
                    <a16:creationId xmlns:a16="http://schemas.microsoft.com/office/drawing/2014/main" id="{EDA5EF48-A716-4925-B5E3-A83BC5E7D7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8086" t="29091" r="25703" b="44911"/>
              <a:stretch/>
            </p:blipFill>
            <p:spPr>
              <a:xfrm>
                <a:off x="1963968" y="2824580"/>
                <a:ext cx="1809671" cy="1948941"/>
              </a:xfrm>
              <a:prstGeom prst="rect">
                <a:avLst/>
              </a:prstGeom>
            </p:spPr>
          </p:pic>
        </p:grp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B439145F-BBA0-4BAB-88A6-766F8F66E927}"/>
              </a:ext>
            </a:extLst>
          </p:cNvPr>
          <p:cNvSpPr/>
          <p:nvPr/>
        </p:nvSpPr>
        <p:spPr>
          <a:xfrm>
            <a:off x="522286" y="325664"/>
            <a:ext cx="2492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課堂活動</a:t>
            </a: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CCAC9D0-DE33-47A9-85E9-7A12BEE12C20}"/>
              </a:ext>
            </a:extLst>
          </p:cNvPr>
          <p:cNvSpPr/>
          <p:nvPr/>
        </p:nvSpPr>
        <p:spPr>
          <a:xfrm>
            <a:off x="1828800" y="2803192"/>
            <a:ext cx="1907908" cy="189811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id="{C126B575-B9FB-4693-9965-142843B68E98}"/>
              </a:ext>
            </a:extLst>
          </p:cNvPr>
          <p:cNvGrpSpPr/>
          <p:nvPr/>
        </p:nvGrpSpPr>
        <p:grpSpPr>
          <a:xfrm>
            <a:off x="1240918" y="659209"/>
            <a:ext cx="9477882" cy="5539582"/>
            <a:chOff x="2208213" y="1425575"/>
            <a:chExt cx="8823325" cy="5211763"/>
          </a:xfrm>
        </p:grpSpPr>
        <p:sp>
          <p:nvSpPr>
            <p:cNvPr id="17" name="矩形: 按鈕形 16">
              <a:extLst>
                <a:ext uri="{FF2B5EF4-FFF2-40B4-BE49-F238E27FC236}">
                  <a16:creationId xmlns:a16="http://schemas.microsoft.com/office/drawing/2014/main" id="{4ED45E81-7047-4BFA-BA29-704C7E7F0A27}"/>
                </a:ext>
              </a:extLst>
            </p:cNvPr>
            <p:cNvSpPr/>
            <p:nvPr/>
          </p:nvSpPr>
          <p:spPr>
            <a:xfrm>
              <a:off x="2208213" y="1425575"/>
              <a:ext cx="8823325" cy="5211763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 dirty="0"/>
            </a:p>
          </p:txBody>
        </p:sp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35472604-AB44-4AFE-B318-3D06E71C2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378" y="1799082"/>
              <a:ext cx="8115473" cy="4478682"/>
            </a:xfrm>
            <a:prstGeom prst="rect">
              <a:avLst/>
            </a:prstGeom>
          </p:spPr>
        </p:pic>
      </p:grp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07E17D3C-CAE0-4421-9350-6A4A46944457}"/>
              </a:ext>
            </a:extLst>
          </p:cNvPr>
          <p:cNvSpPr txBox="1">
            <a:spLocks/>
          </p:cNvSpPr>
          <p:nvPr/>
        </p:nvSpPr>
        <p:spPr bwMode="auto">
          <a:xfrm>
            <a:off x="10177463" y="632618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1BD46E3-5712-4FDA-8681-A77E473677C9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2">
            <a:extLst>
              <a:ext uri="{FF2B5EF4-FFF2-40B4-BE49-F238E27FC236}">
                <a16:creationId xmlns:a16="http://schemas.microsoft.com/office/drawing/2014/main" id="{866471E7-C373-571E-1DDB-2F26BAD7E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0" y="2098675"/>
            <a:ext cx="2965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香港標準楷書" panose="03000509000000000000" pitchFamily="65" charset="-120"/>
                <a:cs typeface="Times New Roman" panose="02020603050405020304" pitchFamily="18" charset="0"/>
              </a:rPr>
              <a:t> </a:t>
            </a:r>
            <a:endParaRPr lang="zh-TW" altLang="en-US" sz="2400" kern="100" dirty="0"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華康香港標準楷書" panose="03000509000000000000" pitchFamily="65" charset="-120"/>
                <a:cs typeface="Times New Roman" panose="02020603050405020304" pitchFamily="18" charset="0"/>
              </a:rPr>
              <a:t> </a:t>
            </a:r>
            <a:endParaRPr lang="zh-TW" altLang="en-US" sz="2400" kern="100" dirty="0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2">
            <a:extLst>
              <a:ext uri="{FF2B5EF4-FFF2-40B4-BE49-F238E27FC236}">
                <a16:creationId xmlns:a16="http://schemas.microsoft.com/office/drawing/2014/main" id="{EE2E14F4-7CDB-E8EB-20BA-B968490F2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638" y="2579688"/>
            <a:ext cx="2965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400" kern="100" dirty="0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2">
            <a:extLst>
              <a:ext uri="{FF2B5EF4-FFF2-40B4-BE49-F238E27FC236}">
                <a16:creationId xmlns:a16="http://schemas.microsoft.com/office/drawing/2014/main" id="{2E4EA91D-4A8D-F152-5816-F08948FE7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173413"/>
            <a:ext cx="2965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400" kern="100" dirty="0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2">
            <a:extLst>
              <a:ext uri="{FF2B5EF4-FFF2-40B4-BE49-F238E27FC236}">
                <a16:creationId xmlns:a16="http://schemas.microsoft.com/office/drawing/2014/main" id="{E755CFA9-2955-20B7-1D3E-88A42AA6D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800" y="5392738"/>
            <a:ext cx="166211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400" kern="100" dirty="0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5611" name="投影片編號版面配置區 1">
            <a:extLst>
              <a:ext uri="{FF2B5EF4-FFF2-40B4-BE49-F238E27FC236}">
                <a16:creationId xmlns:a16="http://schemas.microsoft.com/office/drawing/2014/main" id="{17A3134B-0193-4F6C-8ED6-36148F753F65}"/>
              </a:ext>
            </a:extLst>
          </p:cNvPr>
          <p:cNvSpPr txBox="1">
            <a:spLocks/>
          </p:cNvSpPr>
          <p:nvPr/>
        </p:nvSpPr>
        <p:spPr bwMode="auto">
          <a:xfrm>
            <a:off x="10177463" y="632618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0E3311C-76CD-4C52-BEB7-F41EEADD173C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zh-TW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9" name="矩形: 按鈕形 18">
            <a:extLst>
              <a:ext uri="{FF2B5EF4-FFF2-40B4-BE49-F238E27FC236}">
                <a16:creationId xmlns:a16="http://schemas.microsoft.com/office/drawing/2014/main" id="{9C3A3F32-6B9A-4A7B-8863-CADB9F2F5B17}"/>
              </a:ext>
            </a:extLst>
          </p:cNvPr>
          <p:cNvSpPr/>
          <p:nvPr/>
        </p:nvSpPr>
        <p:spPr>
          <a:xfrm>
            <a:off x="1240918" y="659209"/>
            <a:ext cx="9477882" cy="553958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BC189E10-F08B-442B-9C03-4995AF387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82" y="1056210"/>
            <a:ext cx="8717518" cy="4760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699C21-07A1-A330-3132-12CB0DF6A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01" y="0"/>
            <a:ext cx="6199187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3600" dirty="0">
                <a:solidFill>
                  <a:srgbClr val="C00000"/>
                </a:solidFill>
                <a:latin typeface="+mj-ea"/>
              </a:rPr>
              <a:t>(</a:t>
            </a:r>
            <a:r>
              <a:rPr lang="zh-TW" altLang="en-US" sz="3600" dirty="0">
                <a:solidFill>
                  <a:srgbClr val="C00000"/>
                </a:solidFill>
              </a:rPr>
              <a:t>一</a:t>
            </a:r>
            <a:r>
              <a:rPr lang="en-US" altLang="zh-TW" sz="3600" dirty="0">
                <a:solidFill>
                  <a:srgbClr val="C00000"/>
                </a:solidFill>
                <a:latin typeface="+mn-ea"/>
                <a:ea typeface="+mn-ea"/>
              </a:rPr>
              <a:t>)</a:t>
            </a:r>
            <a:r>
              <a:rPr lang="zh-TW" altLang="en-US" sz="3600" dirty="0">
                <a:solidFill>
                  <a:srgbClr val="C00000"/>
                </a:solidFill>
              </a:rPr>
              <a:t>中國四大名著知多少？</a:t>
            </a:r>
            <a:endParaRPr lang="zh-HK" altLang="en-US" sz="3600" dirty="0">
              <a:solidFill>
                <a:srgbClr val="C00000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B798C90-AF49-4F1E-9DF9-20B9A4ACF54C}"/>
              </a:ext>
            </a:extLst>
          </p:cNvPr>
          <p:cNvSpPr txBox="1">
            <a:spLocks/>
          </p:cNvSpPr>
          <p:nvPr/>
        </p:nvSpPr>
        <p:spPr>
          <a:xfrm>
            <a:off x="1433731" y="2420945"/>
            <a:ext cx="10515600" cy="9747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TW" sz="3600" dirty="0">
                <a:solidFill>
                  <a:srgbClr val="C00000"/>
                </a:solidFill>
                <a:latin typeface="+mj-ea"/>
              </a:rPr>
              <a:t>(</a:t>
            </a:r>
            <a:r>
              <a:rPr lang="zh-TW" altLang="en-US" sz="3600" dirty="0">
                <a:solidFill>
                  <a:srgbClr val="C00000"/>
                </a:solidFill>
              </a:rPr>
              <a:t>二</a:t>
            </a:r>
            <a:r>
              <a:rPr lang="en-US" altLang="zh-TW" sz="3600" dirty="0">
                <a:solidFill>
                  <a:srgbClr val="C00000"/>
                </a:solidFill>
                <a:latin typeface="+mn-ea"/>
                <a:ea typeface="+mn-ea"/>
              </a:rPr>
              <a:t>)</a:t>
            </a:r>
            <a:r>
              <a:rPr lang="zh-TW" altLang="en-US" sz="3600" dirty="0">
                <a:solidFill>
                  <a:srgbClr val="C00000"/>
                </a:solidFill>
              </a:rPr>
              <a:t> 説説「章回小説」的特色：</a:t>
            </a:r>
            <a:endParaRPr lang="zh-HK" altLang="en-US" sz="3600" dirty="0">
              <a:solidFill>
                <a:srgbClr val="C00000"/>
              </a:solidFill>
            </a:endParaRPr>
          </a:p>
        </p:txBody>
      </p:sp>
      <p:sp>
        <p:nvSpPr>
          <p:cNvPr id="6151" name="投影片編號版面配置區 1">
            <a:extLst>
              <a:ext uri="{FF2B5EF4-FFF2-40B4-BE49-F238E27FC236}">
                <a16:creationId xmlns:a16="http://schemas.microsoft.com/office/drawing/2014/main" id="{29DA97BA-95CB-40C3-8615-0D9CF14A16FF}"/>
              </a:ext>
            </a:extLst>
          </p:cNvPr>
          <p:cNvSpPr txBox="1">
            <a:spLocks/>
          </p:cNvSpPr>
          <p:nvPr/>
        </p:nvSpPr>
        <p:spPr bwMode="auto">
          <a:xfrm>
            <a:off x="10177463" y="632618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3157D53-2355-49D5-97CD-38F3362F0714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zh-TW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F97C7F2C-B26B-4F55-A803-F00085217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279" y="1095382"/>
            <a:ext cx="9434284" cy="13255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  <a:extLst/>
        </p:spPr>
        <p:txBody>
          <a:bodyPr vert="horz" wrap="square" lIns="91440" tIns="216000" rIns="91440" bIns="216000" numCol="1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None/>
              <a:defRPr/>
            </a:pPr>
            <a:r>
              <a:rPr lang="zh-TW" altLang="en-US" dirty="0"/>
              <a:t>中國古典長</a:t>
            </a:r>
            <a:r>
              <a:rPr lang="zh-TW" altLang="en-US" dirty="0">
                <a:latin typeface="+mn-ea"/>
                <a:cs typeface="華康香港標準楷書" panose="03000509000000000000" pitchFamily="65" charset="-120"/>
              </a:rPr>
              <a:t>篇</a:t>
            </a:r>
            <a:r>
              <a:rPr lang="zh-TW" altLang="en-US" dirty="0"/>
              <a:t>小説，其中有「四大名著」：</a:t>
            </a:r>
            <a:endParaRPr lang="en-US" altLang="zh-TW" dirty="0"/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solidFill>
                  <a:schemeClr val="tx1"/>
                </a:solidFill>
                <a:latin typeface="arial" panose="020B0604020202020204" pitchFamily="34" charset="0"/>
              </a:rPr>
              <a:t>《</a:t>
            </a:r>
            <a:r>
              <a:rPr lang="zh-TW" altLang="en-US" dirty="0">
                <a:solidFill>
                  <a:schemeClr val="tx1"/>
                </a:solidFill>
                <a:latin typeface="arial" panose="020B0604020202020204" pitchFamily="34" charset="0"/>
              </a:rPr>
              <a:t>三國演義</a:t>
            </a:r>
            <a:r>
              <a:rPr lang="en-US" altLang="zh-TW" dirty="0">
                <a:solidFill>
                  <a:schemeClr val="tx1"/>
                </a:solidFill>
                <a:latin typeface="arial" panose="020B0604020202020204" pitchFamily="34" charset="0"/>
              </a:rPr>
              <a:t>》</a:t>
            </a:r>
            <a:r>
              <a:rPr lang="zh-TW" altLang="en-US" dirty="0">
                <a:solidFill>
                  <a:schemeClr val="tx1"/>
                </a:solidFill>
                <a:latin typeface="arial" panose="020B0604020202020204" pitchFamily="34" charset="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arial" panose="020B0604020202020204" pitchFamily="34" charset="0"/>
              </a:rPr>
              <a:t>《</a:t>
            </a:r>
            <a:r>
              <a:rPr lang="zh-TW" altLang="en-US" dirty="0">
                <a:solidFill>
                  <a:schemeClr val="tx1"/>
                </a:solidFill>
                <a:latin typeface="arial" panose="020B0604020202020204" pitchFamily="34" charset="0"/>
              </a:rPr>
              <a:t>西遊記</a:t>
            </a:r>
            <a:r>
              <a:rPr lang="en-US" altLang="zh-TW" dirty="0">
                <a:solidFill>
                  <a:schemeClr val="tx1"/>
                </a:solidFill>
                <a:latin typeface="arial" panose="020B0604020202020204" pitchFamily="34" charset="0"/>
              </a:rPr>
              <a:t>》</a:t>
            </a:r>
            <a:r>
              <a:rPr lang="zh-TW" altLang="en-US" dirty="0">
                <a:solidFill>
                  <a:schemeClr val="tx1"/>
                </a:solidFill>
                <a:latin typeface="arial" panose="020B0604020202020204" pitchFamily="34" charset="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arial" panose="020B0604020202020204" pitchFamily="34" charset="0"/>
              </a:rPr>
              <a:t>《</a:t>
            </a:r>
            <a:r>
              <a:rPr lang="zh-TW" altLang="en-US" dirty="0">
                <a:solidFill>
                  <a:schemeClr val="tx1"/>
                </a:solidFill>
                <a:latin typeface="arial" panose="020B0604020202020204" pitchFamily="34" charset="0"/>
              </a:rPr>
              <a:t>水滸傳</a:t>
            </a:r>
            <a:r>
              <a:rPr lang="en-US" altLang="zh-TW" dirty="0">
                <a:solidFill>
                  <a:schemeClr val="tx1"/>
                </a:solidFill>
                <a:latin typeface="arial" panose="020B0604020202020204" pitchFamily="34" charset="0"/>
              </a:rPr>
              <a:t>》</a:t>
            </a:r>
            <a:r>
              <a:rPr lang="zh-TW" altLang="en-US" dirty="0">
                <a:solidFill>
                  <a:schemeClr val="tx1"/>
                </a:solidFill>
                <a:latin typeface="arial" panose="020B0604020202020204" pitchFamily="34" charset="0"/>
              </a:rPr>
              <a:t>及</a:t>
            </a:r>
            <a:r>
              <a:rPr lang="en-US" altLang="zh-TW" dirty="0">
                <a:solidFill>
                  <a:schemeClr val="tx1"/>
                </a:solidFill>
                <a:latin typeface="arial" panose="020B0604020202020204" pitchFamily="34" charset="0"/>
              </a:rPr>
              <a:t>《</a:t>
            </a:r>
            <a:r>
              <a:rPr lang="zh-TW" altLang="en-US" dirty="0">
                <a:solidFill>
                  <a:schemeClr val="tx1"/>
                </a:solidFill>
                <a:latin typeface="arial" panose="020B0604020202020204" pitchFamily="34" charset="0"/>
              </a:rPr>
              <a:t>紅樓夢</a:t>
            </a:r>
            <a:r>
              <a:rPr lang="en-US" altLang="zh-TW" dirty="0">
                <a:solidFill>
                  <a:schemeClr val="tx1"/>
                </a:solidFill>
                <a:latin typeface="arial" panose="020B0604020202020204" pitchFamily="34" charset="0"/>
              </a:rPr>
              <a:t>》</a:t>
            </a:r>
            <a:endParaRPr lang="en-US" altLang="zh-TW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3F8B6942-C74E-4A7F-B267-8ADA4948E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280" y="3249613"/>
            <a:ext cx="9434283" cy="35498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  <a:extLst/>
        </p:spPr>
        <p:txBody>
          <a:bodyPr vert="horz" wrap="square" lIns="91440" tIns="216000" rIns="91440" bIns="216000" numCol="1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36575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起源：當時説話藝人在講故事時，一次不能説完，往往要分幾次講述。每講一次，就相當於後來的一回。而在每一次講説之前，要標出題目，概括這一次講説的內容。</a:t>
            </a:r>
            <a:endParaRPr lang="en-US" altLang="zh-TW" sz="2600" dirty="0"/>
          </a:p>
          <a:p>
            <a:pPr marL="536575" indent="-536575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600" dirty="0"/>
              <a:t>特點</a:t>
            </a:r>
            <a:r>
              <a:rPr lang="zh-TW" alt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endParaRPr lang="en-US" altLang="zh-TW" sz="2600" dirty="0"/>
          </a:p>
          <a:p>
            <a:pPr marL="623888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74738" algn="l"/>
              </a:tabLst>
              <a:defRPr/>
            </a:pPr>
            <a:r>
              <a:rPr lang="zh-TW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  分回標目、段落整齊、首尾完整</a:t>
            </a:r>
            <a:endParaRPr lang="en-US" altLang="zh-TW" sz="2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900113" indent="-27622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74738" algn="l"/>
              </a:tabLst>
              <a:defRPr/>
            </a:pPr>
            <a:r>
              <a:rPr lang="zh-TW" alt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每回的結尾，往往是故事的緊張之處；有時是故作驚人之筆，造成懸念。</a:t>
            </a:r>
            <a:endParaRPr lang="zh-HK" alt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按鈕形 13">
            <a:extLst>
              <a:ext uri="{FF2B5EF4-FFF2-40B4-BE49-F238E27FC236}">
                <a16:creationId xmlns:a16="http://schemas.microsoft.com/office/drawing/2014/main" id="{0269F451-D71D-473F-B882-43C474E0028E}"/>
              </a:ext>
            </a:extLst>
          </p:cNvPr>
          <p:cNvSpPr/>
          <p:nvPr/>
        </p:nvSpPr>
        <p:spPr>
          <a:xfrm>
            <a:off x="1240918" y="659209"/>
            <a:ext cx="9477882" cy="553958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41F485A0-001D-4577-9A5C-7D1B89E45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82" y="1041400"/>
            <a:ext cx="8717518" cy="4760390"/>
          </a:xfrm>
          <a:prstGeom prst="rect">
            <a:avLst/>
          </a:prstGeom>
        </p:spPr>
      </p:pic>
      <p:sp>
        <p:nvSpPr>
          <p:cNvPr id="4" name="投影片編號版面配置區 1">
            <a:extLst>
              <a:ext uri="{FF2B5EF4-FFF2-40B4-BE49-F238E27FC236}">
                <a16:creationId xmlns:a16="http://schemas.microsoft.com/office/drawing/2014/main" id="{9460B1CE-E167-4308-9140-F61F4BCA608F}"/>
              </a:ext>
            </a:extLst>
          </p:cNvPr>
          <p:cNvSpPr txBox="1">
            <a:spLocks/>
          </p:cNvSpPr>
          <p:nvPr/>
        </p:nvSpPr>
        <p:spPr bwMode="auto">
          <a:xfrm>
            <a:off x="10177463" y="632618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1BD46E3-5712-4FDA-8681-A77E473677C9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>
            <a:extLst>
              <a:ext uri="{FF2B5EF4-FFF2-40B4-BE49-F238E27FC236}">
                <a16:creationId xmlns:a16="http://schemas.microsoft.com/office/drawing/2014/main" id="{3197D3A3-6C74-8935-709B-479F82C7DCD8}"/>
              </a:ext>
            </a:extLst>
          </p:cNvPr>
          <p:cNvSpPr txBox="1"/>
          <p:nvPr/>
        </p:nvSpPr>
        <p:spPr>
          <a:xfrm>
            <a:off x="1392750" y="1841242"/>
            <a:ext cx="10158890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面對眼前不同的誘惑，唐僧師徒四人，有甚麼反應？</a:t>
            </a:r>
            <a:endParaRPr lang="en-US" altLang="zh-TW" sz="3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如果你是他們師徒其中一人，會接受這些誘惑嗎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zh-TW" altLang="en-US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為甚麼？</a:t>
            </a:r>
            <a:endParaRPr lang="en-US" altLang="zh-TW" sz="3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豬八戒得到甚麼教訓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TW" sz="3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這是誰安排的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zh-TW" altLang="en-US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有甚麼目的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TW" sz="3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為甚麼在正式開展取西經之行前，特地安排了這一回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TW" sz="3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你認為刪去這一回，直接開展取西經之行，會有不同的效果嗎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zh-HK" altLang="en-US" sz="3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604" name="副標題 4">
            <a:extLst>
              <a:ext uri="{FF2B5EF4-FFF2-40B4-BE49-F238E27FC236}">
                <a16:creationId xmlns:a16="http://schemas.microsoft.com/office/drawing/2014/main" id="{6291CF7C-AD89-4021-9775-81825DD024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92750" y="291305"/>
            <a:ext cx="8743950" cy="1285875"/>
          </a:xfr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二人一組，閲讀第九回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《</a:t>
            </a:r>
            <a:r>
              <a:rPr lang="zh-TW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八戒招親落陷阱</a:t>
            </a:r>
            <a:r>
              <a:rPr lang="en-US" altLang="zh-TW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》</a:t>
            </a:r>
            <a:r>
              <a:rPr lang="zh-TW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，跟鄰座分享你的看法。</a:t>
            </a:r>
            <a:endParaRPr lang="zh-HK" altLang="en-US" sz="3200" strike="sngStrike" dirty="0">
              <a:solidFill>
                <a:schemeClr val="tx1"/>
              </a:solidFill>
              <a:highlight>
                <a:srgbClr val="00FFFF"/>
              </a:highlight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27654" name="投影片編號版面配置區 1">
            <a:extLst>
              <a:ext uri="{FF2B5EF4-FFF2-40B4-BE49-F238E27FC236}">
                <a16:creationId xmlns:a16="http://schemas.microsoft.com/office/drawing/2014/main" id="{5F7A5E66-94CE-4C75-B84E-3D412C0651A6}"/>
              </a:ext>
            </a:extLst>
          </p:cNvPr>
          <p:cNvSpPr txBox="1">
            <a:spLocks/>
          </p:cNvSpPr>
          <p:nvPr/>
        </p:nvSpPr>
        <p:spPr bwMode="auto">
          <a:xfrm>
            <a:off x="10298113" y="6291263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D050FEB7-77F8-4FCB-95D7-FF9D6950E845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zh-TW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標題 1">
            <a:extLst>
              <a:ext uri="{FF2B5EF4-FFF2-40B4-BE49-F238E27FC236}">
                <a16:creationId xmlns:a16="http://schemas.microsoft.com/office/drawing/2014/main" id="{80B2060C-5276-46F0-8C1F-4D388EB3C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220" y="346455"/>
            <a:ext cx="76390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TW" altLang="en-US" sz="6000" dirty="0">
                <a:solidFill>
                  <a:schemeClr val="tx2"/>
                </a:solidFill>
                <a:latin typeface="標楷體" panose="03000509000000000000" pitchFamily="65" charset="-120"/>
              </a:rPr>
              <a:t>正式展開</a:t>
            </a:r>
            <a:r>
              <a:rPr lang="zh-TW" altLang="en-US" sz="6000" dirty="0">
                <a:latin typeface="標楷體" panose="03000509000000000000" pitchFamily="65" charset="-120"/>
              </a:rPr>
              <a:t>取西經之行</a:t>
            </a:r>
            <a:endParaRPr lang="zh-HK" altLang="en-US" sz="6000" dirty="0">
              <a:solidFill>
                <a:schemeClr val="tx2"/>
              </a:solidFill>
              <a:latin typeface="標楷體" panose="03000509000000000000" pitchFamily="65" charset="-120"/>
            </a:endParaRPr>
          </a:p>
        </p:txBody>
      </p:sp>
      <p:sp>
        <p:nvSpPr>
          <p:cNvPr id="28681" name="投影片編號版面配置區 1">
            <a:extLst>
              <a:ext uri="{FF2B5EF4-FFF2-40B4-BE49-F238E27FC236}">
                <a16:creationId xmlns:a16="http://schemas.microsoft.com/office/drawing/2014/main" id="{FE1B0502-DB29-4865-909A-F9C6568EAAF2}"/>
              </a:ext>
            </a:extLst>
          </p:cNvPr>
          <p:cNvSpPr txBox="1">
            <a:spLocks/>
          </p:cNvSpPr>
          <p:nvPr/>
        </p:nvSpPr>
        <p:spPr bwMode="auto">
          <a:xfrm>
            <a:off x="9891713" y="6323013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19EDF4EB-E5E2-4AA2-AEA3-97FF6414FA91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zh-TW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BDC43B2-AFCE-4934-83B8-FB45DA033172}"/>
              </a:ext>
            </a:extLst>
          </p:cNvPr>
          <p:cNvSpPr/>
          <p:nvPr/>
        </p:nvSpPr>
        <p:spPr>
          <a:xfrm>
            <a:off x="3210220" y="2141538"/>
            <a:ext cx="6109366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600" dirty="0">
                <a:solidFill>
                  <a:schemeClr val="accent2"/>
                </a:solidFill>
                <a:latin typeface="標楷體" panose="03000509000000000000" pitchFamily="65" charset="-120"/>
                <a:cs typeface="華康香港標準楷書" panose="03000509000000000000" pitchFamily="65" charset="-120"/>
                <a:sym typeface="+mn-lt"/>
              </a:rPr>
              <a:t>第一項挑戰</a:t>
            </a:r>
            <a:endParaRPr lang="en-US" altLang="zh-TW" sz="6600" dirty="0">
              <a:solidFill>
                <a:schemeClr val="accent2"/>
              </a:solidFill>
              <a:latin typeface="標楷體" panose="03000509000000000000" pitchFamily="65" charset="-120"/>
              <a:cs typeface="華康香港標準楷書" panose="03000509000000000000" pitchFamily="65" charset="-120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600" dirty="0">
                <a:solidFill>
                  <a:schemeClr val="accent2"/>
                </a:solidFill>
                <a:latin typeface="標楷體" panose="03000509000000000000" pitchFamily="65" charset="-120"/>
                <a:cs typeface="華康香港標準楷書" panose="03000509000000000000" pitchFamily="65" charset="-120"/>
                <a:sym typeface="+mn-lt"/>
              </a:rPr>
              <a:t>悟空</a:t>
            </a:r>
            <a:r>
              <a:rPr lang="zh-CN" altLang="en-US" sz="6600" dirty="0">
                <a:solidFill>
                  <a:schemeClr val="accent2"/>
                </a:solidFill>
                <a:latin typeface="標楷體" panose="03000509000000000000" pitchFamily="65" charset="-120"/>
                <a:cs typeface="華康香港標準楷書" panose="03000509000000000000" pitchFamily="65" charset="-120"/>
                <a:sym typeface="+mn-lt"/>
              </a:rPr>
              <a:t>三打白骨精</a:t>
            </a:r>
            <a:endParaRPr lang="en-US" altLang="zh-CN" sz="6600" dirty="0">
              <a:solidFill>
                <a:schemeClr val="accent2"/>
              </a:solidFill>
              <a:latin typeface="標楷體" panose="03000509000000000000" pitchFamily="65" charset="-120"/>
              <a:cs typeface="華康香港標準楷書" panose="03000509000000000000" pitchFamily="65" charset="-120"/>
              <a:sym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559247A8-7C59-45F9-A843-5FC881D3A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69" y="1012534"/>
            <a:ext cx="5016396" cy="1924050"/>
          </a:xfrm>
          <a:prstGeom prst="wedgeRoundRectCallout">
            <a:avLst>
              <a:gd name="adj1" fmla="val 62268"/>
              <a:gd name="adj2" fmla="val -29490"/>
              <a:gd name="adj3" fmla="val 16667"/>
            </a:avLst>
          </a:prstGeom>
          <a:solidFill>
            <a:srgbClr val="FF9933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zh-TW" altLang="en-US" sz="3200" dirty="0">
                <a:solidFill>
                  <a:schemeClr val="tx1"/>
                </a:solidFill>
                <a:latin typeface="標楷體" panose="03000509000000000000" pitchFamily="65" charset="-120"/>
              </a:rPr>
              <a:t>一個完整、吸引人的故事，情節必須具備</a:t>
            </a:r>
            <a:r>
              <a:rPr kumimoji="1"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</a:rPr>
              <a:t>開端</a:t>
            </a:r>
            <a:r>
              <a:rPr kumimoji="1" lang="zh-TW" altLang="en-US" sz="3200" dirty="0">
                <a:solidFill>
                  <a:schemeClr val="tx1"/>
                </a:solidFill>
                <a:latin typeface="標楷體" panose="03000509000000000000" pitchFamily="65" charset="-120"/>
              </a:rPr>
              <a:t>、</a:t>
            </a:r>
            <a:r>
              <a:rPr kumimoji="1" lang="zh-TW" altLang="en-US" sz="3200" dirty="0">
                <a:solidFill>
                  <a:srgbClr val="C00000"/>
                </a:solidFill>
                <a:latin typeface="標楷體" panose="03000509000000000000" pitchFamily="65" charset="-120"/>
              </a:rPr>
              <a:t>發展</a:t>
            </a:r>
            <a:r>
              <a:rPr kumimoji="1" lang="zh-TW" altLang="en-US" sz="3200" dirty="0">
                <a:solidFill>
                  <a:schemeClr val="tx1"/>
                </a:solidFill>
                <a:latin typeface="標楷體" panose="03000509000000000000" pitchFamily="65" charset="-120"/>
              </a:rPr>
              <a:t>、</a:t>
            </a:r>
            <a:r>
              <a:rPr kumimoji="1" lang="zh-TW" altLang="en-US" sz="3200" dirty="0">
                <a:solidFill>
                  <a:srgbClr val="008000"/>
                </a:solidFill>
                <a:latin typeface="標楷體" panose="03000509000000000000" pitchFamily="65" charset="-120"/>
              </a:rPr>
              <a:t>高潮</a:t>
            </a:r>
            <a:r>
              <a:rPr kumimoji="1" lang="zh-TW" altLang="en-US" sz="3200" dirty="0">
                <a:solidFill>
                  <a:schemeClr val="tx1"/>
                </a:solidFill>
                <a:latin typeface="標楷體" panose="03000509000000000000" pitchFamily="65" charset="-120"/>
              </a:rPr>
              <a:t>和</a:t>
            </a:r>
            <a:r>
              <a:rPr kumimoji="1" lang="zh-TW" altLang="en-US" sz="3200" dirty="0">
                <a:solidFill>
                  <a:srgbClr val="DE10A3"/>
                </a:solidFill>
                <a:latin typeface="標楷體" panose="03000509000000000000" pitchFamily="65" charset="-120"/>
              </a:rPr>
              <a:t>結局</a:t>
            </a:r>
            <a:r>
              <a:rPr kumimoji="1" lang="zh-TW" altLang="en-US" sz="3200" dirty="0">
                <a:solidFill>
                  <a:schemeClr val="tx1"/>
                </a:solidFill>
                <a:latin typeface="標楷體" panose="03000509000000000000" pitchFamily="65" charset="-120"/>
              </a:rPr>
              <a:t>四個部分。</a:t>
            </a:r>
            <a:endParaRPr kumimoji="1" lang="zh-TW" altLang="en-US" sz="3200" dirty="0">
              <a:solidFill>
                <a:srgbClr val="FF0000"/>
              </a:solidFill>
              <a:latin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30723" name="群組 7">
            <a:extLst>
              <a:ext uri="{FF2B5EF4-FFF2-40B4-BE49-F238E27FC236}">
                <a16:creationId xmlns:a16="http://schemas.microsoft.com/office/drawing/2014/main" id="{6DE60DD5-1087-444C-B908-A63688FD15C2}"/>
              </a:ext>
            </a:extLst>
          </p:cNvPr>
          <p:cNvGrpSpPr>
            <a:grpSpLocks/>
          </p:cNvGrpSpPr>
          <p:nvPr/>
        </p:nvGrpSpPr>
        <p:grpSpPr bwMode="auto">
          <a:xfrm>
            <a:off x="6745788" y="3582045"/>
            <a:ext cx="4605853" cy="2005289"/>
            <a:chOff x="5237421" y="1252155"/>
            <a:chExt cx="6588729" cy="2700954"/>
          </a:xfrm>
        </p:grpSpPr>
        <p:sp>
          <p:nvSpPr>
            <p:cNvPr id="30733" name="矩形 9">
              <a:extLst>
                <a:ext uri="{FF2B5EF4-FFF2-40B4-BE49-F238E27FC236}">
                  <a16:creationId xmlns:a16="http://schemas.microsoft.com/office/drawing/2014/main" id="{3200651E-BCDA-45ED-8783-7A9EE1CFA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7421" y="1255963"/>
              <a:ext cx="2146507" cy="78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ts val="10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 sz="2800"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110000"/>
                </a:lnSpc>
                <a:spcBef>
                  <a:spcPts val="5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 sz="2400"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110000"/>
                </a:lnSpc>
                <a:spcBef>
                  <a:spcPts val="5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 sz="2000"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110000"/>
                </a:lnSpc>
                <a:spcBef>
                  <a:spcPts val="5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110000"/>
                </a:lnSpc>
                <a:spcBef>
                  <a:spcPts val="5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32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  <a:r>
                <a:rPr kumimoji="1" lang="zh-TW" altLang="en-US" sz="32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高潮</a:t>
              </a:r>
              <a:r>
                <a:rPr kumimoji="1" lang="zh-TW" altLang="en-US" sz="3200" b="1" dirty="0">
                  <a:solidFill>
                    <a:srgbClr val="008000"/>
                  </a:solidFill>
                  <a:latin typeface="標楷體" panose="03000509000000000000" pitchFamily="65" charset="-120"/>
                </a:rPr>
                <a:t>：</a:t>
              </a:r>
              <a:endPara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0734" name="矩形 10">
              <a:extLst>
                <a:ext uri="{FF2B5EF4-FFF2-40B4-BE49-F238E27FC236}">
                  <a16:creationId xmlns:a16="http://schemas.microsoft.com/office/drawing/2014/main" id="{C96E26BB-018C-495E-A3C5-11A5A7730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7809" y="1252155"/>
              <a:ext cx="4248341" cy="186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10000"/>
                </a:lnSpc>
                <a:spcBef>
                  <a:spcPts val="10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 sz="2800"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110000"/>
                </a:lnSpc>
                <a:spcBef>
                  <a:spcPts val="5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 sz="2400"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110000"/>
                </a:lnSpc>
                <a:spcBef>
                  <a:spcPts val="5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 sz="2000"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110000"/>
                </a:lnSpc>
                <a:spcBef>
                  <a:spcPts val="5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110000"/>
                </a:lnSpc>
                <a:spcBef>
                  <a:spcPts val="5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1" lang="zh-TW" altLang="en-US" dirty="0">
                  <a:solidFill>
                    <a:schemeClr val="tx1"/>
                  </a:solidFill>
                  <a:latin typeface="標楷體" panose="03000509000000000000" pitchFamily="65" charset="-120"/>
                </a:rPr>
                <a:t>情節最緊張的地方，快要出現急劇變化的局面。</a:t>
              </a:r>
              <a:endParaRPr kumimoji="1" lang="zh-TW" altLang="en-US" sz="3800" dirty="0">
                <a:solidFill>
                  <a:schemeClr val="tx1"/>
                </a:solidFill>
                <a:latin typeface="標楷體" panose="03000509000000000000" pitchFamily="65" charset="-120"/>
              </a:endParaRPr>
            </a:p>
          </p:txBody>
        </p:sp>
        <p:sp>
          <p:nvSpPr>
            <p:cNvPr id="30735" name="矩形 11">
              <a:extLst>
                <a:ext uri="{FF2B5EF4-FFF2-40B4-BE49-F238E27FC236}">
                  <a16:creationId xmlns:a16="http://schemas.microsoft.com/office/drawing/2014/main" id="{A6EAABD5-5BA0-42BF-B8E1-9E493867F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7421" y="3165223"/>
              <a:ext cx="2146507" cy="78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ts val="10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 sz="2800"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110000"/>
                </a:lnSpc>
                <a:spcBef>
                  <a:spcPts val="5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 sz="2400"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110000"/>
                </a:lnSpc>
                <a:spcBef>
                  <a:spcPts val="5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 sz="2000"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110000"/>
                </a:lnSpc>
                <a:spcBef>
                  <a:spcPts val="5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110000"/>
                </a:lnSpc>
                <a:spcBef>
                  <a:spcPts val="5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TW" sz="3200" b="1" dirty="0">
                  <a:solidFill>
                    <a:srgbClr val="DE10A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kumimoji="1" lang="zh-TW" altLang="en-US" sz="3200" b="1" dirty="0">
                  <a:solidFill>
                    <a:srgbClr val="DE10A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結局</a:t>
              </a:r>
              <a:r>
                <a:rPr kumimoji="1" lang="zh-TW" altLang="en-US" sz="3200" b="1" dirty="0">
                  <a:solidFill>
                    <a:srgbClr val="DE10A3"/>
                  </a:solidFill>
                  <a:latin typeface="標楷體" panose="03000509000000000000" pitchFamily="65" charset="-120"/>
                </a:rPr>
                <a:t>：</a:t>
              </a:r>
            </a:p>
          </p:txBody>
        </p:sp>
        <p:sp>
          <p:nvSpPr>
            <p:cNvPr id="30736" name="矩形 12">
              <a:extLst>
                <a:ext uri="{FF2B5EF4-FFF2-40B4-BE49-F238E27FC236}">
                  <a16:creationId xmlns:a16="http://schemas.microsoft.com/office/drawing/2014/main" id="{B012614A-114E-4C3A-A262-E6F076BE9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7809" y="3206690"/>
              <a:ext cx="3240087" cy="70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ts val="10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 sz="2800"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110000"/>
                </a:lnSpc>
                <a:spcBef>
                  <a:spcPts val="5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 sz="2400"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110000"/>
                </a:lnSpc>
                <a:spcBef>
                  <a:spcPts val="5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 sz="2000"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110000"/>
                </a:lnSpc>
                <a:spcBef>
                  <a:spcPts val="5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110000"/>
                </a:lnSpc>
                <a:spcBef>
                  <a:spcPts val="5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1" lang="zh-TW" altLang="en-US" dirty="0">
                  <a:solidFill>
                    <a:schemeClr val="tx1"/>
                  </a:solidFill>
                  <a:latin typeface="標楷體" panose="03000509000000000000" pitchFamily="65" charset="-120"/>
                </a:rPr>
                <a:t>事件的結果。</a:t>
              </a:r>
            </a:p>
          </p:txBody>
        </p:sp>
      </p:grpSp>
      <p:sp>
        <p:nvSpPr>
          <p:cNvPr id="30725" name="矩形 14">
            <a:extLst>
              <a:ext uri="{FF2B5EF4-FFF2-40B4-BE49-F238E27FC236}">
                <a16:creationId xmlns:a16="http://schemas.microsoft.com/office/drawing/2014/main" id="{A6F46E05-EAAC-4BBC-818A-D729200C9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959" y="3584575"/>
            <a:ext cx="366871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標楷體" panose="03000509000000000000" pitchFamily="65" charset="-120"/>
              </a:rPr>
              <a:t>事件的起因，帶出事件發生的背景和主要人物。</a:t>
            </a:r>
          </a:p>
        </p:txBody>
      </p:sp>
      <p:sp>
        <p:nvSpPr>
          <p:cNvPr id="30726" name="矩形 15">
            <a:extLst>
              <a:ext uri="{FF2B5EF4-FFF2-40B4-BE49-F238E27FC236}">
                <a16:creationId xmlns:a16="http://schemas.microsoft.com/office/drawing/2014/main" id="{63F36A29-FAA5-468D-BCFB-BC076B94B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42" y="5207608"/>
            <a:ext cx="1728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zh-TW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1" lang="zh-TW" altLang="en-US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發展</a:t>
            </a:r>
            <a:r>
              <a:rPr kumimoji="1" lang="zh-TW" altLang="en-US" b="1" dirty="0">
                <a:solidFill>
                  <a:srgbClr val="990033"/>
                </a:solidFill>
                <a:latin typeface="標楷體" panose="03000509000000000000" pitchFamily="65" charset="-120"/>
              </a:rPr>
              <a:t>：</a:t>
            </a:r>
          </a:p>
        </p:txBody>
      </p:sp>
      <p:sp>
        <p:nvSpPr>
          <p:cNvPr id="30727" name="矩形 16">
            <a:extLst>
              <a:ext uri="{FF2B5EF4-FFF2-40B4-BE49-F238E27FC236}">
                <a16:creationId xmlns:a16="http://schemas.microsoft.com/office/drawing/2014/main" id="{B7D51034-C5F9-4B9B-A30E-07B07CFBD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798" y="5248456"/>
            <a:ext cx="5059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標楷體" panose="03000509000000000000" pitchFamily="65" charset="-120"/>
              </a:rPr>
              <a:t>事件的情節發展。</a:t>
            </a:r>
          </a:p>
        </p:txBody>
      </p:sp>
      <p:sp>
        <p:nvSpPr>
          <p:cNvPr id="30728" name="矩形 17">
            <a:extLst>
              <a:ext uri="{FF2B5EF4-FFF2-40B4-BE49-F238E27FC236}">
                <a16:creationId xmlns:a16="http://schemas.microsoft.com/office/drawing/2014/main" id="{74B81AE6-85FE-4829-9683-525586B91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359" y="3581151"/>
            <a:ext cx="1728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1" lang="zh-TW" altLang="en-US" b="1" dirty="0">
                <a:solidFill>
                  <a:srgbClr val="0000FF"/>
                </a:solidFill>
                <a:latin typeface="標楷體" panose="03000509000000000000" pitchFamily="65" charset="-120"/>
              </a:rPr>
              <a:t>開端：</a:t>
            </a:r>
            <a:endParaRPr kumimoji="1" lang="zh-TW" altLang="en-US" b="1" dirty="0">
              <a:solidFill>
                <a:srgbClr val="0000FF"/>
              </a:solidFill>
              <a:latin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324E29F-3BC6-4633-B306-5987C2BB4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296" y="1010270"/>
            <a:ext cx="4438786" cy="1924050"/>
          </a:xfrm>
          <a:prstGeom prst="wedgeRoundRectCallout">
            <a:avLst>
              <a:gd name="adj1" fmla="val -60398"/>
              <a:gd name="adj2" fmla="val 18546"/>
              <a:gd name="adj3" fmla="val 16667"/>
            </a:avLst>
          </a:prstGeom>
          <a:solidFill>
            <a:srgbClr val="FF9933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zh-TW" altLang="en-US" sz="3200" dirty="0">
                <a:solidFill>
                  <a:schemeClr val="tx1"/>
                </a:solidFill>
                <a:latin typeface="標楷體" panose="03000509000000000000" pitchFamily="65" charset="-120"/>
              </a:rPr>
              <a:t>大家用這個框架來分析第十一回</a:t>
            </a:r>
            <a:r>
              <a:rPr kumimoji="1" lang="en-US" altLang="zh-TW" sz="3200" dirty="0">
                <a:solidFill>
                  <a:schemeClr val="tx1"/>
                </a:solidFill>
                <a:latin typeface="標楷體" panose="03000509000000000000" pitchFamily="65" charset="-120"/>
              </a:rPr>
              <a:t>《</a:t>
            </a:r>
            <a:r>
              <a:rPr kumimoji="1" lang="zh-TW" altLang="en-US" sz="3200" dirty="0">
                <a:solidFill>
                  <a:schemeClr val="tx1"/>
                </a:solidFill>
                <a:latin typeface="標楷體" panose="03000509000000000000" pitchFamily="65" charset="-120"/>
              </a:rPr>
              <a:t>悟空三打白骨精</a:t>
            </a:r>
            <a:r>
              <a:rPr kumimoji="1" lang="en-US" altLang="zh-TW" sz="3200" dirty="0">
                <a:solidFill>
                  <a:schemeClr val="tx1"/>
                </a:solidFill>
                <a:latin typeface="標楷體" panose="03000509000000000000" pitchFamily="65" charset="-120"/>
              </a:rPr>
              <a:t>》</a:t>
            </a:r>
            <a:r>
              <a:rPr kumimoji="1" lang="zh-TW" altLang="en-US" sz="3200" dirty="0">
                <a:solidFill>
                  <a:schemeClr val="tx1"/>
                </a:solidFill>
                <a:latin typeface="標楷體" panose="03000509000000000000" pitchFamily="65" charset="-120"/>
              </a:rPr>
              <a:t>。</a:t>
            </a:r>
            <a:endParaRPr kumimoji="1" lang="zh-TW" altLang="en-US" sz="3200" dirty="0">
              <a:solidFill>
                <a:srgbClr val="FF0000"/>
              </a:solidFill>
              <a:latin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731" name="投影片編號版面配置區 1">
            <a:extLst>
              <a:ext uri="{FF2B5EF4-FFF2-40B4-BE49-F238E27FC236}">
                <a16:creationId xmlns:a16="http://schemas.microsoft.com/office/drawing/2014/main" id="{440FE0DA-5D4E-4511-82D2-EB7EE8BFF05A}"/>
              </a:ext>
            </a:extLst>
          </p:cNvPr>
          <p:cNvSpPr txBox="1">
            <a:spLocks/>
          </p:cNvSpPr>
          <p:nvPr/>
        </p:nvSpPr>
        <p:spPr bwMode="auto">
          <a:xfrm>
            <a:off x="10177463" y="632618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E993961-A44F-496C-99F3-D8E1339D1027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zh-TW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7278270-962F-416C-A5E5-4AF2DC82CFC4}"/>
              </a:ext>
            </a:extLst>
          </p:cNvPr>
          <p:cNvSpPr/>
          <p:nvPr/>
        </p:nvSpPr>
        <p:spPr>
          <a:xfrm>
            <a:off x="522286" y="325664"/>
            <a:ext cx="2492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課堂活動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8C2A5BE-7A33-4D7D-93D8-90B3C0139E78}"/>
              </a:ext>
            </a:extLst>
          </p:cNvPr>
          <p:cNvSpPr/>
          <p:nvPr/>
        </p:nvSpPr>
        <p:spPr>
          <a:xfrm>
            <a:off x="3905754" y="247915"/>
            <a:ext cx="4164594" cy="664771"/>
          </a:xfrm>
          <a:prstGeom prst="rect">
            <a:avLst/>
          </a:prstGeom>
          <a:solidFill>
            <a:srgbClr val="4C432E"/>
          </a:solidFill>
          <a:ln w="28575" cap="flat" cmpd="sng" algn="ctr">
            <a:solidFill>
              <a:srgbClr val="FFC000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defRPr/>
            </a:pPr>
            <a:r>
              <a:rPr lang="zh-TW" altLang="en-US" sz="3300" b="1" dirty="0">
                <a:solidFill>
                  <a:schemeClr val="bg1"/>
                </a:solidFill>
                <a:latin typeface="標楷體" pitchFamily="65" charset="-120"/>
              </a:rPr>
              <a:t>劇本改寫、課堂戲劇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BC3B505-AF4E-4516-AEE2-E71AB1ACEEA5}"/>
              </a:ext>
            </a:extLst>
          </p:cNvPr>
          <p:cNvSpPr/>
          <p:nvPr/>
        </p:nvSpPr>
        <p:spPr>
          <a:xfrm>
            <a:off x="612396" y="3363985"/>
            <a:ext cx="5342249" cy="27180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5F51A75-211E-4C33-926A-1EE6E59ED8B2}"/>
              </a:ext>
            </a:extLst>
          </p:cNvPr>
          <p:cNvSpPr/>
          <p:nvPr/>
        </p:nvSpPr>
        <p:spPr>
          <a:xfrm>
            <a:off x="6318592" y="3363984"/>
            <a:ext cx="5342249" cy="27180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AA4B2BC-C86E-C031-E46E-80D8E22B8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4" y="268288"/>
            <a:ext cx="11299825" cy="1876425"/>
          </a:xfrm>
          <a:prstGeom prst="rect">
            <a:avLst/>
          </a:prstGeom>
          <a:solidFill>
            <a:srgbClr val="FEFADE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第一步：</a:t>
            </a:r>
            <a:endParaRPr lang="en-US" altLang="zh-CN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CN" altLang="en-US" sz="3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第</a:t>
            </a:r>
            <a:r>
              <a:rPr lang="zh-TW" altLang="en-US" sz="3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十一</a:t>
            </a:r>
            <a:r>
              <a:rPr lang="zh-CN" altLang="en-US" sz="3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回</a:t>
            </a:r>
            <a:r>
              <a:rPr lang="en-US" altLang="zh-CN" sz="3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悟空三打白骨精</a:t>
            </a:r>
            <a:r>
              <a:rPr lang="en-US" altLang="zh-CN" sz="3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找出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故事的時間、地點、人物（角色）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68EBC9D-C3C5-4472-8C1B-0F363061F648}"/>
              </a:ext>
            </a:extLst>
          </p:cNvPr>
          <p:cNvSpPr txBox="1"/>
          <p:nvPr/>
        </p:nvSpPr>
        <p:spPr>
          <a:xfrm>
            <a:off x="2000250" y="2355851"/>
            <a:ext cx="8191500" cy="1384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r>
              <a:rPr lang="zh-CN" altLang="en-US" sz="2800" dirty="0">
                <a:latin typeface="標楷體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時 間：離開五莊觀</a:t>
            </a:r>
            <a:endParaRPr lang="en-US" altLang="zh-CN" sz="2800" dirty="0">
              <a:latin typeface="標楷體" panose="03000509000000000000" pitchFamily="65" charset="-120"/>
              <a:ea typeface="華康香港標準楷書" panose="03000509000000000000" pitchFamily="65" charset="-120"/>
              <a:cs typeface="華康香港標準楷書" panose="03000509000000000000" pitchFamily="65" charset="-120"/>
            </a:endParaRPr>
          </a:p>
          <a:p>
            <a:pPr eaLnBrk="1" hangingPunct="1">
              <a:defRPr/>
            </a:pPr>
            <a:r>
              <a:rPr lang="zh-CN" altLang="en-US" sz="2800" dirty="0">
                <a:latin typeface="標楷體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地 點：白虎嶺</a:t>
            </a:r>
            <a:endParaRPr lang="en-US" altLang="zh-CN" sz="2800" dirty="0">
              <a:latin typeface="標楷體" panose="03000509000000000000" pitchFamily="65" charset="-120"/>
              <a:ea typeface="華康香港標準楷書" panose="03000509000000000000" pitchFamily="65" charset="-120"/>
              <a:cs typeface="華康香港標準楷書" panose="03000509000000000000" pitchFamily="65" charset="-120"/>
            </a:endParaRPr>
          </a:p>
          <a:p>
            <a:pPr eaLnBrk="1" hangingPunct="1">
              <a:defRPr/>
            </a:pPr>
            <a:r>
              <a:rPr lang="zh-CN" altLang="en-US" sz="2800" dirty="0">
                <a:latin typeface="標楷體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人 物：悟空、唐僧、八戒、沙僧、白骨精</a:t>
            </a:r>
            <a:endParaRPr lang="zh-HK" altLang="en-US" sz="3600" dirty="0">
              <a:latin typeface="標楷體" panose="03000509000000000000" pitchFamily="65" charset="-120"/>
              <a:ea typeface="華康香港標準楷書" panose="03000509000000000000" pitchFamily="65" charset="-120"/>
              <a:cs typeface="華康香港標準楷書" panose="03000509000000000000" pitchFamily="65" charset="-120"/>
            </a:endParaRPr>
          </a:p>
        </p:txBody>
      </p:sp>
      <p:sp>
        <p:nvSpPr>
          <p:cNvPr id="6" name="箭號: 向下 5">
            <a:extLst>
              <a:ext uri="{FF2B5EF4-FFF2-40B4-BE49-F238E27FC236}">
                <a16:creationId xmlns:a16="http://schemas.microsoft.com/office/drawing/2014/main" id="{23FEB5C5-49DD-47AF-B9BA-5551E6623C9B}"/>
              </a:ext>
            </a:extLst>
          </p:cNvPr>
          <p:cNvSpPr/>
          <p:nvPr/>
        </p:nvSpPr>
        <p:spPr>
          <a:xfrm>
            <a:off x="5554663" y="1922463"/>
            <a:ext cx="541337" cy="579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45154E9-F91F-4C5C-AEB6-48EA5305E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3916363"/>
            <a:ext cx="11299825" cy="1323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步：</a:t>
            </a:r>
            <a:endParaRPr lang="en-US" altLang="zh-CN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按劇本的格式改寫內容，包括情節的開端、發展、高潮和結局。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C5AA3C7-B5F8-4CE7-902B-E6412D292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5462588"/>
            <a:ext cx="11299825" cy="1323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步：</a:t>
            </a:r>
            <a:endParaRPr lang="en-US" altLang="zh-CN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按劇本的內容排練及演出，並進行同儕互評。</a:t>
            </a:r>
          </a:p>
        </p:txBody>
      </p:sp>
      <p:sp>
        <p:nvSpPr>
          <p:cNvPr id="9" name="箭號: 向下 8">
            <a:extLst>
              <a:ext uri="{FF2B5EF4-FFF2-40B4-BE49-F238E27FC236}">
                <a16:creationId xmlns:a16="http://schemas.microsoft.com/office/drawing/2014/main" id="{9F579003-69AE-4F8E-BC49-1FBBF8DE00CC}"/>
              </a:ext>
            </a:extLst>
          </p:cNvPr>
          <p:cNvSpPr/>
          <p:nvPr/>
        </p:nvSpPr>
        <p:spPr>
          <a:xfrm>
            <a:off x="5481638" y="3614738"/>
            <a:ext cx="541337" cy="579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/>
          </a:p>
        </p:txBody>
      </p:sp>
      <p:sp>
        <p:nvSpPr>
          <p:cNvPr id="10" name="箭號: 向下 9">
            <a:extLst>
              <a:ext uri="{FF2B5EF4-FFF2-40B4-BE49-F238E27FC236}">
                <a16:creationId xmlns:a16="http://schemas.microsoft.com/office/drawing/2014/main" id="{BD389CBE-FC6E-4A3C-9B1A-A71B8F27ABB4}"/>
              </a:ext>
            </a:extLst>
          </p:cNvPr>
          <p:cNvSpPr/>
          <p:nvPr/>
        </p:nvSpPr>
        <p:spPr>
          <a:xfrm>
            <a:off x="5486400" y="5251450"/>
            <a:ext cx="541338" cy="579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/>
          </a:p>
        </p:txBody>
      </p:sp>
      <p:sp>
        <p:nvSpPr>
          <p:cNvPr id="31753" name="投影片編號版面配置區 1">
            <a:extLst>
              <a:ext uri="{FF2B5EF4-FFF2-40B4-BE49-F238E27FC236}">
                <a16:creationId xmlns:a16="http://schemas.microsoft.com/office/drawing/2014/main" id="{7721035E-72FC-4666-8A53-283979EFE267}"/>
              </a:ext>
            </a:extLst>
          </p:cNvPr>
          <p:cNvSpPr txBox="1">
            <a:spLocks/>
          </p:cNvSpPr>
          <p:nvPr/>
        </p:nvSpPr>
        <p:spPr bwMode="auto">
          <a:xfrm>
            <a:off x="10423525" y="6232525"/>
            <a:ext cx="16002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254C6AE-CF45-442C-9C10-72835E9B779F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zh-TW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011B49B-38CC-4007-8C1D-AD25B6E54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630280"/>
              </p:ext>
            </p:extLst>
          </p:nvPr>
        </p:nvGraphicFramePr>
        <p:xfrm>
          <a:off x="1422400" y="1387085"/>
          <a:ext cx="10355263" cy="5315340"/>
        </p:xfrm>
        <a:graphic>
          <a:graphicData uri="http://schemas.openxmlformats.org/drawingml/2006/table">
            <a:tbl>
              <a:tblPr/>
              <a:tblGrid>
                <a:gridCol w="931863">
                  <a:extLst>
                    <a:ext uri="{9D8B030D-6E8A-4147-A177-3AD203B41FA5}">
                      <a16:colId xmlns:a16="http://schemas.microsoft.com/office/drawing/2014/main" val="1206181029"/>
                    </a:ext>
                  </a:extLst>
                </a:gridCol>
                <a:gridCol w="3286125">
                  <a:extLst>
                    <a:ext uri="{9D8B030D-6E8A-4147-A177-3AD203B41FA5}">
                      <a16:colId xmlns:a16="http://schemas.microsoft.com/office/drawing/2014/main" val="1719366437"/>
                    </a:ext>
                  </a:extLst>
                </a:gridCol>
                <a:gridCol w="2278661">
                  <a:extLst>
                    <a:ext uri="{9D8B030D-6E8A-4147-A177-3AD203B41FA5}">
                      <a16:colId xmlns:a16="http://schemas.microsoft.com/office/drawing/2014/main" val="1124652198"/>
                    </a:ext>
                  </a:extLst>
                </a:gridCol>
                <a:gridCol w="3858614">
                  <a:extLst>
                    <a:ext uri="{9D8B030D-6E8A-4147-A177-3AD203B41FA5}">
                      <a16:colId xmlns:a16="http://schemas.microsoft.com/office/drawing/2014/main" val="813090791"/>
                    </a:ext>
                  </a:extLst>
                </a:gridCol>
              </a:tblGrid>
              <a:tr h="518112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4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0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marL="91430" marR="9143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62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4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0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部分</a:t>
                      </a:r>
                    </a:p>
                  </a:txBody>
                  <a:tcPr marL="91430" marR="9143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62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4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0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頁數</a:t>
                      </a:r>
                    </a:p>
                  </a:txBody>
                  <a:tcPr marL="91430" marR="9143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62F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4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0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內容、情節的發展</a:t>
                      </a:r>
                    </a:p>
                  </a:txBody>
                  <a:tcPr marL="91430" marR="9143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6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54528"/>
                  </a:ext>
                </a:extLst>
              </a:tr>
              <a:tr h="944776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4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0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開端</a:t>
                      </a:r>
                    </a:p>
                  </a:txBody>
                  <a:tcPr marL="91430" marR="9143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3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4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0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交代故事的人物、起因、背景等</a:t>
                      </a:r>
                    </a:p>
                  </a:txBody>
                  <a:tcPr marL="91430" marR="9143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3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4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0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第</a:t>
                      </a: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(     )</a:t>
                      </a: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頁</a:t>
                      </a:r>
                      <a:endParaRPr kumimoji="0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marL="91430" marR="9143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3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4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0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marL="91430" marR="9143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518976"/>
                  </a:ext>
                </a:extLst>
              </a:tr>
              <a:tr h="726980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4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0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發展</a:t>
                      </a:r>
                    </a:p>
                  </a:txBody>
                  <a:tcPr marL="91430" marR="9143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4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0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展開故事</a:t>
                      </a:r>
                    </a:p>
                  </a:txBody>
                  <a:tcPr marL="91430" marR="9143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4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0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第</a:t>
                      </a: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(     )</a:t>
                      </a: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頁</a:t>
                      </a:r>
                      <a:endParaRPr kumimoji="0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marL="91430" marR="9143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4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0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marL="91430" marR="9143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15201"/>
                  </a:ext>
                </a:extLst>
              </a:tr>
              <a:tr h="179810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4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0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高潮</a:t>
                      </a:r>
                    </a:p>
                  </a:txBody>
                  <a:tcPr marL="91430" marR="9143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3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4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0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寫出人物的衝突、危機，是故事最緊張、最精彩和扣人心弦的部分</a:t>
                      </a:r>
                    </a:p>
                  </a:txBody>
                  <a:tcPr marL="91430" marR="9143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3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4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0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第</a:t>
                      </a: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(	   )</a:t>
                      </a: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頁</a:t>
                      </a:r>
                      <a:endParaRPr kumimoji="0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marL="91430" marR="9143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3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4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0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marL="91430" marR="9143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059591"/>
                  </a:ext>
                </a:extLst>
              </a:tr>
              <a:tr h="1326976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4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0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結局</a:t>
                      </a:r>
                    </a:p>
                  </a:txBody>
                  <a:tcPr marL="91430" marR="9143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4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0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故事的結尾</a:t>
                      </a:r>
                    </a:p>
                  </a:txBody>
                  <a:tcPr marL="91430" marR="9143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4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0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第</a:t>
                      </a: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(	  )</a:t>
                      </a: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頁</a:t>
                      </a:r>
                      <a:endParaRPr kumimoji="0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marL="91430" marR="9143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ts val="10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4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20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lnSpc>
                          <a:spcPct val="110000"/>
                        </a:lnSpc>
                        <a:spcBef>
                          <a:spcPts val="500"/>
                        </a:spcBef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fontAlgn="base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7162FE"/>
                        </a:buClr>
                        <a:buFont typeface="Avenir Next LT Pro" panose="020B0504020202020204" pitchFamily="34" charset="0"/>
                        <a:defRPr sz="16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marL="91430" marR="9143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91439"/>
                  </a:ext>
                </a:extLst>
              </a:tr>
            </a:tbl>
          </a:graphicData>
        </a:graphic>
      </p:graphicFrame>
      <p:grpSp>
        <p:nvGrpSpPr>
          <p:cNvPr id="32802" name="群組 7">
            <a:extLst>
              <a:ext uri="{FF2B5EF4-FFF2-40B4-BE49-F238E27FC236}">
                <a16:creationId xmlns:a16="http://schemas.microsoft.com/office/drawing/2014/main" id="{03BDCB5A-27C5-4A1E-A726-5DAD1A2BA5F3}"/>
              </a:ext>
            </a:extLst>
          </p:cNvPr>
          <p:cNvGrpSpPr>
            <a:grpSpLocks/>
          </p:cNvGrpSpPr>
          <p:nvPr/>
        </p:nvGrpSpPr>
        <p:grpSpPr bwMode="auto">
          <a:xfrm>
            <a:off x="865188" y="169863"/>
            <a:ext cx="10196512" cy="584200"/>
            <a:chOff x="1475348" y="84408"/>
            <a:chExt cx="6336704" cy="585291"/>
          </a:xfrm>
        </p:grpSpPr>
        <p:sp>
          <p:nvSpPr>
            <p:cNvPr id="32806" name="矩形 10">
              <a:extLst>
                <a:ext uri="{FF2B5EF4-FFF2-40B4-BE49-F238E27FC236}">
                  <a16:creationId xmlns:a16="http://schemas.microsoft.com/office/drawing/2014/main" id="{BDBA46BE-8EE8-4131-AB2B-1738A2536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5348" y="84408"/>
              <a:ext cx="6336704" cy="585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ts val="10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 sz="2800"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110000"/>
                </a:lnSpc>
                <a:spcBef>
                  <a:spcPts val="5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 sz="2400"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110000"/>
                </a:lnSpc>
                <a:spcBef>
                  <a:spcPts val="5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 sz="2000"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110000"/>
                </a:lnSpc>
                <a:spcBef>
                  <a:spcPts val="5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110000"/>
                </a:lnSpc>
                <a:spcBef>
                  <a:spcPts val="5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kumimoji="1" lang="zh-TW" altLang="en-US" sz="3200">
                <a:solidFill>
                  <a:schemeClr val="tx1"/>
                </a:solidFill>
                <a:latin typeface="標楷體" panose="03000509000000000000" pitchFamily="65" charset="-120"/>
              </a:endParaRPr>
            </a:p>
          </p:txBody>
        </p:sp>
        <p:sp>
          <p:nvSpPr>
            <p:cNvPr id="19" name="Freeform 301">
              <a:extLst>
                <a:ext uri="{FF2B5EF4-FFF2-40B4-BE49-F238E27FC236}">
                  <a16:creationId xmlns:a16="http://schemas.microsoft.com/office/drawing/2014/main" id="{B24F30CD-217A-53BB-ADA5-95086185A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460" y="623575"/>
              <a:ext cx="1742273" cy="46124"/>
            </a:xfrm>
            <a:custGeom>
              <a:avLst/>
              <a:gdLst>
                <a:gd name="T0" fmla="*/ 0 w 1043"/>
                <a:gd name="T1" fmla="*/ 0 h 45"/>
                <a:gd name="T2" fmla="*/ 2147483647 w 1043"/>
                <a:gd name="T3" fmla="*/ 1383933906 h 45"/>
                <a:gd name="T4" fmla="*/ 2147483647 w 1043"/>
                <a:gd name="T5" fmla="*/ 0 h 45"/>
                <a:gd name="T6" fmla="*/ 2147483647 w 1043"/>
                <a:gd name="T7" fmla="*/ 1383933906 h 45"/>
                <a:gd name="T8" fmla="*/ 2147483647 w 1043"/>
                <a:gd name="T9" fmla="*/ 0 h 45"/>
                <a:gd name="T10" fmla="*/ 2147483647 w 1043"/>
                <a:gd name="T11" fmla="*/ 1383933906 h 45"/>
                <a:gd name="T12" fmla="*/ 2147483647 w 1043"/>
                <a:gd name="T13" fmla="*/ 0 h 45"/>
                <a:gd name="T14" fmla="*/ 2147483647 w 1043"/>
                <a:gd name="T15" fmla="*/ 1383933906 h 45"/>
                <a:gd name="T16" fmla="*/ 2147483647 w 1043"/>
                <a:gd name="T17" fmla="*/ 0 h 45"/>
                <a:gd name="T18" fmla="*/ 2147483647 w 1043"/>
                <a:gd name="T19" fmla="*/ 1383933906 h 45"/>
                <a:gd name="T20" fmla="*/ 2147483647 w 1043"/>
                <a:gd name="T21" fmla="*/ 0 h 45"/>
                <a:gd name="T22" fmla="*/ 2147483647 w 1043"/>
                <a:gd name="T23" fmla="*/ 1383933906 h 45"/>
                <a:gd name="T24" fmla="*/ 2147483647 w 1043"/>
                <a:gd name="T25" fmla="*/ 0 h 45"/>
                <a:gd name="T26" fmla="*/ 2147483647 w 1043"/>
                <a:gd name="T27" fmla="*/ 1383933906 h 45"/>
                <a:gd name="T28" fmla="*/ 2147483647 w 1043"/>
                <a:gd name="T29" fmla="*/ 0 h 45"/>
                <a:gd name="T30" fmla="*/ 2147483647 w 1043"/>
                <a:gd name="T31" fmla="*/ 1383933906 h 45"/>
                <a:gd name="T32" fmla="*/ 2147483647 w 1043"/>
                <a:gd name="T33" fmla="*/ 0 h 45"/>
                <a:gd name="T34" fmla="*/ 2147483647 w 1043"/>
                <a:gd name="T35" fmla="*/ 1383933906 h 45"/>
                <a:gd name="T36" fmla="*/ 2147483647 w 1043"/>
                <a:gd name="T37" fmla="*/ 0 h 45"/>
                <a:gd name="T38" fmla="*/ 2147483647 w 1043"/>
                <a:gd name="T39" fmla="*/ 1383933906 h 45"/>
                <a:gd name="T40" fmla="*/ 2147483647 w 1043"/>
                <a:gd name="T41" fmla="*/ 0 h 45"/>
                <a:gd name="T42" fmla="*/ 2147483647 w 1043"/>
                <a:gd name="T43" fmla="*/ 1383933906 h 45"/>
                <a:gd name="T44" fmla="*/ 2147483647 w 1043"/>
                <a:gd name="T45" fmla="*/ 0 h 45"/>
                <a:gd name="T46" fmla="*/ 2147483647 w 1043"/>
                <a:gd name="T47" fmla="*/ 1383933906 h 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43" h="45">
                  <a:moveTo>
                    <a:pt x="0" y="0"/>
                  </a:moveTo>
                  <a:cubicBezTo>
                    <a:pt x="15" y="22"/>
                    <a:pt x="30" y="45"/>
                    <a:pt x="45" y="45"/>
                  </a:cubicBezTo>
                  <a:cubicBezTo>
                    <a:pt x="60" y="45"/>
                    <a:pt x="76" y="0"/>
                    <a:pt x="91" y="0"/>
                  </a:cubicBezTo>
                  <a:cubicBezTo>
                    <a:pt x="106" y="0"/>
                    <a:pt x="121" y="45"/>
                    <a:pt x="136" y="45"/>
                  </a:cubicBezTo>
                  <a:cubicBezTo>
                    <a:pt x="151" y="45"/>
                    <a:pt x="166" y="0"/>
                    <a:pt x="181" y="0"/>
                  </a:cubicBezTo>
                  <a:cubicBezTo>
                    <a:pt x="196" y="0"/>
                    <a:pt x="212" y="45"/>
                    <a:pt x="227" y="45"/>
                  </a:cubicBezTo>
                  <a:cubicBezTo>
                    <a:pt x="242" y="45"/>
                    <a:pt x="257" y="0"/>
                    <a:pt x="272" y="0"/>
                  </a:cubicBezTo>
                  <a:cubicBezTo>
                    <a:pt x="287" y="0"/>
                    <a:pt x="302" y="45"/>
                    <a:pt x="317" y="45"/>
                  </a:cubicBezTo>
                  <a:cubicBezTo>
                    <a:pt x="332" y="45"/>
                    <a:pt x="348" y="0"/>
                    <a:pt x="363" y="0"/>
                  </a:cubicBezTo>
                  <a:cubicBezTo>
                    <a:pt x="378" y="0"/>
                    <a:pt x="393" y="45"/>
                    <a:pt x="408" y="45"/>
                  </a:cubicBezTo>
                  <a:cubicBezTo>
                    <a:pt x="423" y="45"/>
                    <a:pt x="439" y="0"/>
                    <a:pt x="454" y="0"/>
                  </a:cubicBezTo>
                  <a:cubicBezTo>
                    <a:pt x="469" y="0"/>
                    <a:pt x="484" y="45"/>
                    <a:pt x="499" y="45"/>
                  </a:cubicBezTo>
                  <a:cubicBezTo>
                    <a:pt x="514" y="45"/>
                    <a:pt x="529" y="0"/>
                    <a:pt x="544" y="0"/>
                  </a:cubicBezTo>
                  <a:cubicBezTo>
                    <a:pt x="559" y="0"/>
                    <a:pt x="575" y="45"/>
                    <a:pt x="590" y="45"/>
                  </a:cubicBezTo>
                  <a:cubicBezTo>
                    <a:pt x="605" y="45"/>
                    <a:pt x="620" y="0"/>
                    <a:pt x="635" y="0"/>
                  </a:cubicBezTo>
                  <a:cubicBezTo>
                    <a:pt x="650" y="0"/>
                    <a:pt x="665" y="45"/>
                    <a:pt x="680" y="45"/>
                  </a:cubicBezTo>
                  <a:cubicBezTo>
                    <a:pt x="695" y="45"/>
                    <a:pt x="711" y="0"/>
                    <a:pt x="726" y="0"/>
                  </a:cubicBezTo>
                  <a:cubicBezTo>
                    <a:pt x="741" y="0"/>
                    <a:pt x="756" y="45"/>
                    <a:pt x="771" y="45"/>
                  </a:cubicBezTo>
                  <a:cubicBezTo>
                    <a:pt x="786" y="45"/>
                    <a:pt x="801" y="0"/>
                    <a:pt x="816" y="0"/>
                  </a:cubicBezTo>
                  <a:cubicBezTo>
                    <a:pt x="831" y="0"/>
                    <a:pt x="847" y="45"/>
                    <a:pt x="862" y="45"/>
                  </a:cubicBezTo>
                  <a:cubicBezTo>
                    <a:pt x="877" y="45"/>
                    <a:pt x="892" y="0"/>
                    <a:pt x="907" y="0"/>
                  </a:cubicBezTo>
                  <a:cubicBezTo>
                    <a:pt x="922" y="0"/>
                    <a:pt x="937" y="45"/>
                    <a:pt x="952" y="45"/>
                  </a:cubicBezTo>
                  <a:cubicBezTo>
                    <a:pt x="967" y="45"/>
                    <a:pt x="983" y="0"/>
                    <a:pt x="998" y="0"/>
                  </a:cubicBezTo>
                  <a:cubicBezTo>
                    <a:pt x="1013" y="0"/>
                    <a:pt x="1036" y="38"/>
                    <a:pt x="1043" y="45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C70CEFC0-0400-4101-818F-5576205EB0FA}"/>
              </a:ext>
            </a:extLst>
          </p:cNvPr>
          <p:cNvSpPr/>
          <p:nvPr/>
        </p:nvSpPr>
        <p:spPr>
          <a:xfrm>
            <a:off x="1957388" y="155575"/>
            <a:ext cx="9369425" cy="1150938"/>
          </a:xfrm>
          <a:prstGeom prst="wedgeRoundRectCallout">
            <a:avLst>
              <a:gd name="adj1" fmla="val -56825"/>
              <a:gd name="adj2" fmla="val 377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latin typeface="標楷體" panose="03000509000000000000" pitchFamily="65" charset="-120"/>
              </a:rPr>
              <a:t>大家齊齊來</a:t>
            </a:r>
            <a:r>
              <a:rPr lang="zh-CN" altLang="en-US" sz="3200" b="1" dirty="0">
                <a:latin typeface="標楷體" panose="03000509000000000000" pitchFamily="65" charset="-120"/>
              </a:rPr>
              <a:t>分</a:t>
            </a:r>
            <a:r>
              <a:rPr lang="zh-TW" altLang="en-US" sz="3200" b="1" dirty="0">
                <a:latin typeface="標楷體" panose="03000509000000000000" pitchFamily="65" charset="-120"/>
              </a:rPr>
              <a:t>析</a:t>
            </a:r>
            <a:r>
              <a:rPr lang="en-US" altLang="zh-TW" sz="3200" b="1" dirty="0">
                <a:latin typeface="標楷體" panose="03000509000000000000" pitchFamily="65" charset="-120"/>
              </a:rPr>
              <a:t>《</a:t>
            </a:r>
            <a:r>
              <a:rPr lang="zh-TW" altLang="en-US" sz="3200" b="1" dirty="0">
                <a:latin typeface="標楷體" panose="03000509000000000000" pitchFamily="65" charset="-120"/>
              </a:rPr>
              <a:t>悟空三打白骨精</a:t>
            </a:r>
            <a:r>
              <a:rPr lang="en-US" altLang="zh-TW" sz="3200" b="1" dirty="0">
                <a:latin typeface="標楷體" panose="03000509000000000000" pitchFamily="65" charset="-120"/>
              </a:rPr>
              <a:t>》</a:t>
            </a:r>
            <a:r>
              <a:rPr lang="zh-TW" altLang="en-US" sz="3200" b="1" dirty="0">
                <a:latin typeface="標楷體" panose="03000509000000000000" pitchFamily="65" charset="-120"/>
              </a:rPr>
              <a:t>故事的情節：</a:t>
            </a:r>
            <a:endParaRPr lang="en-US" altLang="zh-TW" sz="3200" b="1" dirty="0">
              <a:latin typeface="標楷體" panose="03000509000000000000" pitchFamily="65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標楷體" panose="03000509000000000000" pitchFamily="65" charset="-120"/>
              </a:rPr>
              <a:t>開</a:t>
            </a:r>
            <a:r>
              <a:rPr lang="zh-TW" altLang="en-US" sz="3200" b="1" dirty="0">
                <a:latin typeface="標楷體" panose="03000509000000000000" pitchFamily="65" charset="-120"/>
              </a:rPr>
              <a:t>端</a:t>
            </a:r>
            <a:r>
              <a:rPr lang="zh-CN" altLang="en-US" sz="3200" b="1" dirty="0">
                <a:latin typeface="標楷體" panose="03000509000000000000" pitchFamily="65" charset="-120"/>
              </a:rPr>
              <a:t>、發展、高潮和結局</a:t>
            </a:r>
            <a:r>
              <a:rPr lang="zh-TW" altLang="en-US" sz="3200" b="1" dirty="0">
                <a:latin typeface="標楷體" panose="03000509000000000000" pitchFamily="65" charset="-120"/>
              </a:rPr>
              <a:t>，然後完成下表。</a:t>
            </a:r>
            <a:r>
              <a:rPr lang="en-US" altLang="zh-TW" sz="2800" dirty="0">
                <a:latin typeface="標楷體" panose="03000509000000000000" pitchFamily="65" charset="-120"/>
              </a:rPr>
              <a:t>	</a:t>
            </a:r>
            <a:endParaRPr lang="zh-TW" altLang="en-US" sz="2800" dirty="0">
              <a:latin typeface="標楷體" panose="03000509000000000000" pitchFamily="65" charset="-120"/>
            </a:endParaRPr>
          </a:p>
        </p:txBody>
      </p:sp>
      <p:sp>
        <p:nvSpPr>
          <p:cNvPr id="32805" name="投影片編號版面配置區 1">
            <a:extLst>
              <a:ext uri="{FF2B5EF4-FFF2-40B4-BE49-F238E27FC236}">
                <a16:creationId xmlns:a16="http://schemas.microsoft.com/office/drawing/2014/main" id="{51F216A3-81A1-4ACD-8F05-513A9F25D904}"/>
              </a:ext>
            </a:extLst>
          </p:cNvPr>
          <p:cNvSpPr txBox="1">
            <a:spLocks/>
          </p:cNvSpPr>
          <p:nvPr/>
        </p:nvSpPr>
        <p:spPr bwMode="auto">
          <a:xfrm>
            <a:off x="10177463" y="632618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F619A698-6099-43AC-9032-E0276530E8EE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zh-TW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6652FD67-D504-433A-A2BE-04DD3C8178D8}"/>
              </a:ext>
            </a:extLst>
          </p:cNvPr>
          <p:cNvSpPr txBox="1"/>
          <p:nvPr/>
        </p:nvSpPr>
        <p:spPr>
          <a:xfrm>
            <a:off x="699957" y="2165131"/>
            <a:ext cx="10453998" cy="43396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dirty="0">
                <a:latin typeface="+mn-lt"/>
                <a:ea typeface="+mn-ea"/>
              </a:rPr>
              <a:t>劇本改寫：</a:t>
            </a:r>
            <a:endParaRPr lang="en-US" altLang="zh-TW" sz="3200" dirty="0">
              <a:latin typeface="+mn-lt"/>
              <a:ea typeface="+mn-ea"/>
            </a:endParaRPr>
          </a:p>
          <a:p>
            <a:pPr marL="457200" indent="-457200" algn="just" eaLnBrk="1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3200" dirty="0">
                <a:latin typeface="+mn-lt"/>
                <a:ea typeface="+mn-ea"/>
              </a:rPr>
              <a:t>六人一組</a:t>
            </a:r>
            <a:endParaRPr lang="en-US" altLang="zh-TW" sz="3200" dirty="0">
              <a:latin typeface="+mn-lt"/>
              <a:ea typeface="+mn-ea"/>
            </a:endParaRPr>
          </a:p>
          <a:p>
            <a:pPr marL="457200" indent="-457200" algn="just" eaLnBrk="1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3200" dirty="0">
                <a:latin typeface="+mn-lt"/>
                <a:ea typeface="+mn-ea"/>
              </a:rPr>
              <a:t>將</a:t>
            </a:r>
            <a:r>
              <a:rPr lang="en-US" altLang="zh-TW" sz="3200" dirty="0">
                <a:latin typeface="+mn-lt"/>
                <a:ea typeface="+mn-ea"/>
              </a:rPr>
              <a:t>《</a:t>
            </a:r>
            <a:r>
              <a:rPr lang="zh-CN" altLang="en-US" sz="3200" dirty="0">
                <a:latin typeface="+mn-lt"/>
                <a:ea typeface="+mn-ea"/>
              </a:rPr>
              <a:t>悟空三打白骨精</a:t>
            </a:r>
            <a:r>
              <a:rPr lang="en-US" altLang="zh-TW" sz="3200" dirty="0">
                <a:latin typeface="+mn-lt"/>
                <a:ea typeface="+mn-ea"/>
              </a:rPr>
              <a:t>》</a:t>
            </a:r>
            <a:r>
              <a:rPr lang="zh-TW" altLang="en-US" sz="3200" dirty="0">
                <a:latin typeface="+mn-lt"/>
                <a:ea typeface="+mn-ea"/>
              </a:rPr>
              <a:t>一回，按故事情節的發展改寫成劇本，角色包括唐僧、孫悟空、豬八戒、沙僧和白骨精。</a:t>
            </a:r>
            <a:endParaRPr lang="en-US" altLang="zh-TW" sz="3200" dirty="0">
              <a:latin typeface="+mn-lt"/>
              <a:ea typeface="+mn-ea"/>
            </a:endParaRPr>
          </a:p>
          <a:p>
            <a:pPr marL="457200" indent="-457200" algn="just" eaLnBrk="1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3200" dirty="0">
                <a:latin typeface="+mn-lt"/>
                <a:ea typeface="+mn-ea"/>
              </a:rPr>
              <a:t>引入劇本的元素，如：場景設置、運用語言（人物對話）、表情和動作交代故事的發展。</a:t>
            </a:r>
            <a:endParaRPr lang="en-US" altLang="zh-TW" sz="3200" dirty="0">
              <a:latin typeface="+mn-lt"/>
              <a:ea typeface="+mn-ea"/>
            </a:endParaRPr>
          </a:p>
          <a:p>
            <a:pPr marL="457200" indent="-457200" algn="just" eaLnBrk="1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3200" dirty="0">
                <a:latin typeface="+mn-lt"/>
                <a:ea typeface="+mn-ea"/>
              </a:rPr>
              <a:t>人物的對白和動作要符合劇情發展及角色的個性特點。</a:t>
            </a:r>
            <a:endParaRPr lang="zh-HK" altLang="en-US" sz="3200" dirty="0">
              <a:latin typeface="+mn-lt"/>
              <a:ea typeface="+mn-ea"/>
            </a:endParaRPr>
          </a:p>
        </p:txBody>
      </p:sp>
      <p:sp>
        <p:nvSpPr>
          <p:cNvPr id="33795" name="文字方塊 6">
            <a:extLst>
              <a:ext uri="{FF2B5EF4-FFF2-40B4-BE49-F238E27FC236}">
                <a16:creationId xmlns:a16="http://schemas.microsoft.com/office/drawing/2014/main" id="{CDA934F8-6642-4849-A35E-FF19F5F4B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18" y="789061"/>
            <a:ext cx="6548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600" b="1" dirty="0">
                <a:solidFill>
                  <a:srgbClr val="C00000"/>
                </a:solidFill>
              </a:rPr>
              <a:t>戲要上演了：</a:t>
            </a:r>
            <a:r>
              <a:rPr lang="zh-TW" altLang="en-US" sz="3600" b="1" dirty="0">
                <a:solidFill>
                  <a:srgbClr val="C00000"/>
                </a:solidFill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  <a:sym typeface="+mn-lt"/>
              </a:rPr>
              <a:t>悟空</a:t>
            </a:r>
            <a:r>
              <a:rPr lang="zh-CN" altLang="en-US" sz="3600" b="1" dirty="0">
                <a:solidFill>
                  <a:srgbClr val="C00000"/>
                </a:solidFill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  <a:sym typeface="+mn-lt"/>
              </a:rPr>
              <a:t>三打白骨精</a:t>
            </a:r>
            <a:endParaRPr lang="zh-HK" altLang="en-US" sz="3600" b="1" dirty="0">
              <a:solidFill>
                <a:srgbClr val="C00000"/>
              </a:solidFill>
            </a:endParaRPr>
          </a:p>
        </p:txBody>
      </p:sp>
      <p:sp>
        <p:nvSpPr>
          <p:cNvPr id="33813" name="投影片編號版面配置區 1">
            <a:extLst>
              <a:ext uri="{FF2B5EF4-FFF2-40B4-BE49-F238E27FC236}">
                <a16:creationId xmlns:a16="http://schemas.microsoft.com/office/drawing/2014/main" id="{2EFA3034-E720-4B73-97BC-C1BB006F0790}"/>
              </a:ext>
            </a:extLst>
          </p:cNvPr>
          <p:cNvSpPr txBox="1">
            <a:spLocks/>
          </p:cNvSpPr>
          <p:nvPr/>
        </p:nvSpPr>
        <p:spPr bwMode="auto">
          <a:xfrm>
            <a:off x="10177463" y="632618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00B458F7-DC86-43ED-B76B-A0D02FFB73E2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zh-TW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: 圓角化對角角落 6">
            <a:extLst>
              <a:ext uri="{FF2B5EF4-FFF2-40B4-BE49-F238E27FC236}">
                <a16:creationId xmlns:a16="http://schemas.microsoft.com/office/drawing/2014/main" id="{1F8DD5A2-B967-4E95-AC45-08838C9289DB}"/>
              </a:ext>
            </a:extLst>
          </p:cNvPr>
          <p:cNvSpPr/>
          <p:nvPr/>
        </p:nvSpPr>
        <p:spPr>
          <a:xfrm>
            <a:off x="8685309" y="265481"/>
            <a:ext cx="3261676" cy="1693275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/>
            <a:r>
              <a:rPr lang="zh-TW" altLang="en-US" sz="2400" dirty="0">
                <a:solidFill>
                  <a:schemeClr val="accent2"/>
                </a:solidFill>
              </a:rPr>
              <a:t>學習重點：</a:t>
            </a:r>
            <a:br>
              <a:rPr lang="en-US" altLang="zh-TW" sz="2400" dirty="0">
                <a:solidFill>
                  <a:schemeClr val="tx1"/>
                </a:solidFill>
              </a:rPr>
            </a:br>
            <a:r>
              <a:rPr lang="zh-TW" altLang="en-US" sz="2400" dirty="0">
                <a:solidFill>
                  <a:schemeClr val="accent2"/>
                </a:solidFill>
              </a:rPr>
              <a:t>透過劇本改寫、戲劇演出，培養創造性思考能力。</a:t>
            </a:r>
            <a:endParaRPr lang="zh-HK" alt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4" descr="疑问卡通gif_GIF动态图- 动态图库网">
            <a:extLst>
              <a:ext uri="{FF2B5EF4-FFF2-40B4-BE49-F238E27FC236}">
                <a16:creationId xmlns:a16="http://schemas.microsoft.com/office/drawing/2014/main" id="{E0F11ADA-4E4D-4985-A7BD-D9E82A398E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HK" altLang="en-US" sz="1800">
              <a:solidFill>
                <a:schemeClr val="tx1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B5DB945-39E2-4FB6-8AFF-F45E87F8FAC4}"/>
              </a:ext>
            </a:extLst>
          </p:cNvPr>
          <p:cNvSpPr txBox="1"/>
          <p:nvPr/>
        </p:nvSpPr>
        <p:spPr>
          <a:xfrm>
            <a:off x="492357" y="999330"/>
            <a:ext cx="6127750" cy="335438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dirty="0">
                <a:latin typeface="+mn-lt"/>
                <a:ea typeface="+mn-ea"/>
              </a:rPr>
              <a:t>排練和演出：</a:t>
            </a:r>
            <a:endParaRPr lang="en-US" altLang="zh-TW" sz="3200" dirty="0"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1200" dirty="0"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dirty="0">
                <a:latin typeface="+mn-lt"/>
                <a:ea typeface="+mn-ea"/>
              </a:rPr>
              <a:t>每組按自行改編的劇本演出</a:t>
            </a:r>
            <a:r>
              <a:rPr lang="zh-TW" altLang="en-US" sz="2800" dirty="0">
                <a:latin typeface="+mn-ea"/>
                <a:ea typeface="+mn-ea"/>
              </a:rPr>
              <a:t>「</a:t>
            </a:r>
            <a:r>
              <a:rPr lang="zh-CN" altLang="en-US" sz="2800" dirty="0">
                <a:latin typeface="+mn-ea"/>
                <a:ea typeface="+mn-ea"/>
                <a:cs typeface="華康香港標準楷書" panose="03000509000000000000" pitchFamily="65" charset="-120"/>
              </a:rPr>
              <a:t>悟空三打白骨精</a:t>
            </a:r>
            <a:r>
              <a:rPr lang="zh-TW" altLang="en-US" sz="2800" dirty="0">
                <a:latin typeface="+mn-ea"/>
                <a:ea typeface="+mn-ea"/>
                <a:cs typeface="華康香港標準楷書" panose="03000509000000000000" pitchFamily="65" charset="-120"/>
              </a:rPr>
              <a:t>」，須注意：</a:t>
            </a:r>
            <a:endParaRPr lang="en-US" altLang="zh-TW" sz="2800" dirty="0">
              <a:latin typeface="+mn-ea"/>
              <a:ea typeface="+mn-ea"/>
              <a:cs typeface="華康香港標準楷書" panose="03000509000000000000" pitchFamily="65" charset="-120"/>
            </a:endParaRPr>
          </a:p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不同角色説話的語調要能配合其</a:t>
            </a:r>
            <a:r>
              <a:rPr lang="en-US" altLang="zh-TW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zh-TW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性格和行為</a:t>
            </a:r>
            <a:endParaRPr lang="en-US" altLang="zh-TW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zh-TW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表演時各人物能運用恰當的聲調和動作，以增強表達效果</a:t>
            </a:r>
            <a:endParaRPr lang="zh-HK" altLang="en-US" sz="3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820" name="文字方塊 17">
            <a:extLst>
              <a:ext uri="{FF2B5EF4-FFF2-40B4-BE49-F238E27FC236}">
                <a16:creationId xmlns:a16="http://schemas.microsoft.com/office/drawing/2014/main" id="{9DAA5EBF-DF95-4004-8B18-0054AEA57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179390"/>
            <a:ext cx="65484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600" b="1" dirty="0">
                <a:solidFill>
                  <a:srgbClr val="C00000"/>
                </a:solidFill>
              </a:rPr>
              <a:t>戲要上演了：</a:t>
            </a:r>
            <a:r>
              <a:rPr lang="zh-TW" altLang="en-US" sz="3600" b="1" dirty="0">
                <a:solidFill>
                  <a:srgbClr val="C00000"/>
                </a:solidFill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  <a:sym typeface="+mn-lt"/>
              </a:rPr>
              <a:t>悟空</a:t>
            </a:r>
            <a:r>
              <a:rPr lang="zh-CN" altLang="en-US" sz="3600" b="1" dirty="0">
                <a:solidFill>
                  <a:srgbClr val="C00000"/>
                </a:solidFill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  <a:sym typeface="+mn-lt"/>
              </a:rPr>
              <a:t>三打白骨精</a:t>
            </a:r>
            <a:endParaRPr lang="zh-HK" alt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618D753-8936-4DDE-9B54-AD360F34D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554440"/>
              </p:ext>
            </p:extLst>
          </p:nvPr>
        </p:nvGraphicFramePr>
        <p:xfrm>
          <a:off x="796925" y="4525958"/>
          <a:ext cx="10194925" cy="2073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4425">
                  <a:extLst>
                    <a:ext uri="{9D8B030D-6E8A-4147-A177-3AD203B41FA5}">
                      <a16:colId xmlns:a16="http://schemas.microsoft.com/office/drawing/2014/main" val="3886092233"/>
                    </a:ext>
                  </a:extLst>
                </a:gridCol>
                <a:gridCol w="1950500">
                  <a:extLst>
                    <a:ext uri="{9D8B030D-6E8A-4147-A177-3AD203B41FA5}">
                      <a16:colId xmlns:a16="http://schemas.microsoft.com/office/drawing/2014/main" val="1982290132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戲劇演出的評估重點</a:t>
                      </a:r>
                      <a:endParaRPr lang="zh-HK" altLang="en-US" sz="2800" dirty="0"/>
                    </a:p>
                  </a:txBody>
                  <a:tcPr marL="91430" marR="91430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分數 </a:t>
                      </a:r>
                      <a:r>
                        <a:rPr lang="en-US" altLang="zh-TW" sz="2400" dirty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2400" dirty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US" altLang="zh-TW" sz="2400" dirty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)</a:t>
                      </a:r>
                      <a:endParaRPr lang="zh-HK" altLang="en-US" sz="2400" dirty="0"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1430" marR="91430" marT="45734" marB="45734"/>
                </a:tc>
                <a:extLst>
                  <a:ext uri="{0D108BD9-81ED-4DB2-BD59-A6C34878D82A}">
                    <a16:rowId xmlns:a16="http://schemas.microsoft.com/office/drawing/2014/main" val="3141285399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r>
                        <a:rPr lang="en-US" altLang="zh-TW" sz="2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zh-TW" altLang="en-US" sz="2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劇本完整，包括開端、發展、高潮和結局</a:t>
                      </a:r>
                      <a:endParaRPr lang="zh-HK" altLang="en-US" sz="2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0" marR="91430"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H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/20</a:t>
                      </a:r>
                      <a:endParaRPr lang="zh-HK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 marT="45734" marB="45734"/>
                </a:tc>
                <a:extLst>
                  <a:ext uri="{0D108BD9-81ED-4DB2-BD59-A6C34878D82A}">
                    <a16:rowId xmlns:a16="http://schemas.microsoft.com/office/drawing/2014/main" val="377690968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不同角色説話的語調能配合其性格和行為</a:t>
                      </a:r>
                      <a:endParaRPr lang="zh-HK" alt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H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/10</a:t>
                      </a:r>
                      <a:endParaRPr lang="zh-HK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 marT="45734" marB="45734"/>
                </a:tc>
                <a:extLst>
                  <a:ext uri="{0D108BD9-81ED-4DB2-BD59-A6C34878D82A}">
                    <a16:rowId xmlns:a16="http://schemas.microsoft.com/office/drawing/2014/main" val="2716099959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zh-TW" altLang="en-US" sz="2800" b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角色的聲調和動作運用恰當，能增強表達效果</a:t>
                      </a:r>
                      <a:endParaRPr lang="zh-HK" alt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 marT="45734" marB="4573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H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/10</a:t>
                      </a:r>
                      <a:endParaRPr lang="zh-HK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0" marR="91430" marT="45734" marB="45734"/>
                </a:tc>
                <a:extLst>
                  <a:ext uri="{0D108BD9-81ED-4DB2-BD59-A6C34878D82A}">
                    <a16:rowId xmlns:a16="http://schemas.microsoft.com/office/drawing/2014/main" val="4116603141"/>
                  </a:ext>
                </a:extLst>
              </a:tr>
            </a:tbl>
          </a:graphicData>
        </a:graphic>
      </p:graphicFrame>
      <p:grpSp>
        <p:nvGrpSpPr>
          <p:cNvPr id="3" name="群組 2">
            <a:extLst>
              <a:ext uri="{FF2B5EF4-FFF2-40B4-BE49-F238E27FC236}">
                <a16:creationId xmlns:a16="http://schemas.microsoft.com/office/drawing/2014/main" id="{456306F2-1377-4B8A-AF04-AF53047B602C}"/>
              </a:ext>
            </a:extLst>
          </p:cNvPr>
          <p:cNvGrpSpPr/>
          <p:nvPr/>
        </p:nvGrpSpPr>
        <p:grpSpPr>
          <a:xfrm>
            <a:off x="6784975" y="1165225"/>
            <a:ext cx="4951413" cy="2857500"/>
            <a:chOff x="6784975" y="1165225"/>
            <a:chExt cx="4951413" cy="2857500"/>
          </a:xfrm>
        </p:grpSpPr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634B2283-8C6E-4EEB-BA5E-D63DA1FF6A37}"/>
                </a:ext>
              </a:extLst>
            </p:cNvPr>
            <p:cNvSpPr/>
            <p:nvPr/>
          </p:nvSpPr>
          <p:spPr>
            <a:xfrm>
              <a:off x="7504113" y="1165225"/>
              <a:ext cx="4232275" cy="28575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3200" dirty="0">
                  <a:solidFill>
                    <a:schemeClr val="tx1"/>
                  </a:solidFill>
                  <a:latin typeface="標楷體" pitchFamily="65" charset="-120"/>
                </a:rPr>
                <a:t>《</a:t>
              </a:r>
              <a:r>
                <a:rPr lang="zh-TW" altLang="en-US" sz="3200" dirty="0">
                  <a:solidFill>
                    <a:schemeClr val="tx1"/>
                  </a:solidFill>
                  <a:latin typeface="標楷體" pitchFamily="65" charset="-120"/>
                </a:rPr>
                <a:t>西遊記</a:t>
              </a:r>
              <a:r>
                <a:rPr lang="en-US" altLang="zh-TW" sz="3200" dirty="0">
                  <a:solidFill>
                    <a:schemeClr val="tx1"/>
                  </a:solidFill>
                  <a:latin typeface="標楷體" pitchFamily="65" charset="-120"/>
                </a:rPr>
                <a:t>》</a:t>
              </a:r>
              <a:r>
                <a:rPr lang="zh-TW" altLang="en-US" sz="3200" dirty="0">
                  <a:solidFill>
                    <a:schemeClr val="tx1"/>
                  </a:solidFill>
                  <a:latin typeface="標楷體" pitchFamily="65" charset="-120"/>
                </a:rPr>
                <a:t>小</a:t>
              </a:r>
              <a:r>
                <a:rPr lang="zh-TW" altLang="zh-TW" sz="3200" dirty="0">
                  <a:solidFill>
                    <a:schemeClr val="tx1"/>
                  </a:solidFill>
                  <a:latin typeface="標楷體" pitchFamily="65" charset="-120"/>
                </a:rPr>
                <a:t>舞台</a:t>
              </a:r>
              <a:endParaRPr lang="en-US" altLang="zh-TW" sz="3200" dirty="0">
                <a:solidFill>
                  <a:schemeClr val="tx1"/>
                </a:solidFill>
                <a:latin typeface="標楷體" pitchFamily="65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1600" dirty="0">
                <a:solidFill>
                  <a:schemeClr val="tx1"/>
                </a:solidFill>
                <a:latin typeface="標楷體" pitchFamily="65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200" dirty="0">
                  <a:solidFill>
                    <a:schemeClr val="tx1"/>
                  </a:solidFill>
                  <a:latin typeface="標楷體" pitchFamily="65" charset="-120"/>
                </a:rPr>
                <a:t>學生互評：</a:t>
              </a:r>
              <a:endParaRPr lang="en-US" altLang="zh-TW" sz="3200" dirty="0">
                <a:solidFill>
                  <a:schemeClr val="tx1"/>
                </a:solidFill>
                <a:latin typeface="標楷體" pitchFamily="65" charset="-120"/>
              </a:endParaRPr>
            </a:p>
            <a:p>
              <a:pPr marL="457200" indent="-4572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TW" altLang="en-US" sz="3200" dirty="0">
                  <a:solidFill>
                    <a:schemeClr val="tx1"/>
                  </a:solidFill>
                  <a:latin typeface="標楷體" pitchFamily="65" charset="-120"/>
                </a:rPr>
                <a:t>選出最佳劇本</a:t>
              </a:r>
              <a:endParaRPr lang="en-US" altLang="zh-TW" sz="3200" dirty="0">
                <a:solidFill>
                  <a:schemeClr val="tx1"/>
                </a:solidFill>
                <a:latin typeface="標楷體" pitchFamily="65" charset="-120"/>
              </a:endParaRPr>
            </a:p>
            <a:p>
              <a:pPr marL="457200" indent="-4572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TW" altLang="en-US" sz="3200" dirty="0">
                  <a:solidFill>
                    <a:schemeClr val="tx1"/>
                  </a:solidFill>
                  <a:latin typeface="標楷體" pitchFamily="65" charset="-120"/>
                </a:rPr>
                <a:t>最神似的角色獎項</a:t>
              </a:r>
              <a:endParaRPr lang="zh-TW" altLang="zh-TW" sz="3200" dirty="0">
                <a:solidFill>
                  <a:schemeClr val="tx1"/>
                </a:solidFill>
                <a:latin typeface="標楷體" pitchFamily="65" charset="-120"/>
              </a:endParaRPr>
            </a:p>
          </p:txBody>
        </p:sp>
        <p:sp>
          <p:nvSpPr>
            <p:cNvPr id="20" name="箭號: 向左 19">
              <a:extLst>
                <a:ext uri="{FF2B5EF4-FFF2-40B4-BE49-F238E27FC236}">
                  <a16:creationId xmlns:a16="http://schemas.microsoft.com/office/drawing/2014/main" id="{AF90B3D7-F163-4B05-A652-FBF26D730B92}"/>
                </a:ext>
              </a:extLst>
            </p:cNvPr>
            <p:cNvSpPr/>
            <p:nvPr/>
          </p:nvSpPr>
          <p:spPr>
            <a:xfrm>
              <a:off x="6784975" y="2171700"/>
              <a:ext cx="719138" cy="806450"/>
            </a:xfrm>
            <a:prstGeom prst="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/>
            </a:p>
          </p:txBody>
        </p:sp>
      </p:grpSp>
      <p:sp>
        <p:nvSpPr>
          <p:cNvPr id="34840" name="投影片編號版面配置區 1">
            <a:extLst>
              <a:ext uri="{FF2B5EF4-FFF2-40B4-BE49-F238E27FC236}">
                <a16:creationId xmlns:a16="http://schemas.microsoft.com/office/drawing/2014/main" id="{54B5FD0F-5F97-4D7D-9002-48CFD258ED51}"/>
              </a:ext>
            </a:extLst>
          </p:cNvPr>
          <p:cNvSpPr txBox="1">
            <a:spLocks/>
          </p:cNvSpPr>
          <p:nvPr/>
        </p:nvSpPr>
        <p:spPr bwMode="auto">
          <a:xfrm>
            <a:off x="10177463" y="632618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1E5ACEF-0906-4F94-96DD-B0B7333C4816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zh-TW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4"/>
            </p:par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3">
            <a:extLst>
              <a:ext uri="{FF2B5EF4-FFF2-40B4-BE49-F238E27FC236}">
                <a16:creationId xmlns:a16="http://schemas.microsoft.com/office/drawing/2014/main" id="{93C4588A-4FDA-493B-897F-376739B8F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3651250"/>
            <a:ext cx="98901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AutoNum type="arabicPeriod"/>
            </a:pPr>
            <a:endParaRPr lang="en-US" altLang="zh-CN" sz="1400">
              <a:solidFill>
                <a:schemeClr val="tx1"/>
              </a:solidFill>
              <a:latin typeface="Times New Roman" panose="02020603050405020304" pitchFamily="18" charset="0"/>
              <a:ea typeface="華康香港標準楷書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endParaRPr lang="en-US" altLang="zh-TW" sz="1600">
              <a:solidFill>
                <a:schemeClr val="tx1"/>
              </a:solidFill>
              <a:latin typeface="華康香港標準楷書" panose="03000509000000000000" pitchFamily="65" charset="-120"/>
              <a:ea typeface="華康香港標準楷書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B37FF083-57BA-41AA-8EE2-1EDD7C4108C5}"/>
              </a:ext>
            </a:extLst>
          </p:cNvPr>
          <p:cNvSpPr txBox="1">
            <a:spLocks/>
          </p:cNvSpPr>
          <p:nvPr/>
        </p:nvSpPr>
        <p:spPr>
          <a:xfrm>
            <a:off x="452438" y="1086437"/>
            <a:ext cx="11028362" cy="2384425"/>
          </a:xfrm>
          <a:prstGeom prst="rect">
            <a:avLst/>
          </a:prstGeom>
          <a:solidFill>
            <a:srgbClr val="FEFADE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zh-TW" altLang="en-US" sz="3200" dirty="0">
                <a:latin typeface="標楷體" panose="03000509000000000000" pitchFamily="65" charset="-120"/>
                <a:cs typeface="Times New Roman" pitchFamily="18" charset="0"/>
              </a:rPr>
              <a:t>比較</a:t>
            </a:r>
            <a:r>
              <a:rPr lang="en-US" altLang="zh-TW" sz="3200" dirty="0">
                <a:latin typeface="+mn-ea"/>
                <a:cs typeface="Times New Roman" pitchFamily="18" charset="0"/>
              </a:rPr>
              <a:t>《</a:t>
            </a:r>
            <a:r>
              <a:rPr lang="zh-CN" altLang="en-US" sz="3200" dirty="0">
                <a:latin typeface="+mn-ea"/>
                <a:cs typeface="Times New Roman" panose="02020603050405020304" pitchFamily="18" charset="0"/>
              </a:rPr>
              <a:t>悟空三打白骨精</a:t>
            </a:r>
            <a:r>
              <a:rPr lang="en-US" altLang="zh-TW" sz="3200" dirty="0">
                <a:latin typeface="+mn-ea"/>
                <a:cs typeface="Times New Roman" pitchFamily="18" charset="0"/>
              </a:rPr>
              <a:t>》</a:t>
            </a:r>
            <a:r>
              <a:rPr lang="zh-TW" altLang="en-US" sz="3200" dirty="0">
                <a:latin typeface="+mn-ea"/>
                <a:cs typeface="Times New Roman" pitchFamily="18" charset="0"/>
              </a:rPr>
              <a:t>文本和電影</a:t>
            </a:r>
            <a:r>
              <a:rPr lang="en-US" altLang="zh-TW" sz="3200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zh-TW" altLang="en-US" sz="3200" dirty="0">
                <a:latin typeface="+mn-ea"/>
                <a:cs typeface="Times New Roman" panose="02020603050405020304" pitchFamily="18" charset="0"/>
              </a:rPr>
              <a:t>電視劇</a:t>
            </a:r>
            <a:r>
              <a:rPr lang="en-US" altLang="zh-TW" sz="3200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zh-TW" altLang="en-US" sz="3200" dirty="0">
                <a:highlight>
                  <a:srgbClr val="FEFADE"/>
                </a:highlight>
                <a:latin typeface="+mn-ea"/>
                <a:cs typeface="Times New Roman" panose="02020603050405020304" pitchFamily="18" charset="0"/>
              </a:rPr>
              <a:t>視頻選段</a:t>
            </a:r>
            <a:r>
              <a:rPr lang="zh-TW" altLang="en-US" sz="3200" dirty="0">
                <a:highlight>
                  <a:srgbClr val="FEFADE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，就以下問題分享大家的看法：</a:t>
            </a:r>
            <a:endParaRPr lang="en-US" altLang="zh-TW" sz="3200" dirty="0">
              <a:highlight>
                <a:srgbClr val="FEFADE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2663" indent="-800100" fontAlgn="auto">
              <a:lnSpc>
                <a:spcPct val="100000"/>
              </a:lnSpc>
              <a:spcAft>
                <a:spcPts val="0"/>
              </a:spcAft>
              <a:buFont typeface="Avenir Next LT Pro" panose="020B0504020202020204" pitchFamily="34" charset="0"/>
              <a:buNone/>
              <a:defRPr/>
            </a:pPr>
            <a:r>
              <a:rPr lang="en-US" altLang="zh-TW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在表述同一件事上，兩者的內容、 表現手法有甚麼分別？</a:t>
            </a:r>
            <a:endParaRPr lang="en-US" altLang="zh-TW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2663" indent="-800100" fontAlgn="auto">
              <a:spcAft>
                <a:spcPts val="0"/>
              </a:spcAft>
              <a:buNone/>
              <a:defRPr/>
            </a:pPr>
            <a:r>
              <a:rPr lang="en-US" altLang="zh-TW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TW" alt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説説唐僧、孫悟空、沙僧和豬八戒對白骨精的態度和行為。</a:t>
            </a:r>
            <a:endParaRPr lang="zh-TW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1FFBF04-33E1-4E6B-978D-EAAFB5E67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466897"/>
              </p:ext>
            </p:extLst>
          </p:nvPr>
        </p:nvGraphicFramePr>
        <p:xfrm>
          <a:off x="452438" y="3573252"/>
          <a:ext cx="11028362" cy="27437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33837">
                  <a:extLst>
                    <a:ext uri="{9D8B030D-6E8A-4147-A177-3AD203B41FA5}">
                      <a16:colId xmlns:a16="http://schemas.microsoft.com/office/drawing/2014/main" val="2075307196"/>
                    </a:ext>
                  </a:extLst>
                </a:gridCol>
                <a:gridCol w="3414713">
                  <a:extLst>
                    <a:ext uri="{9D8B030D-6E8A-4147-A177-3AD203B41FA5}">
                      <a16:colId xmlns:a16="http://schemas.microsoft.com/office/drawing/2014/main" val="1020964736"/>
                    </a:ext>
                  </a:extLst>
                </a:gridCol>
                <a:gridCol w="3579812">
                  <a:extLst>
                    <a:ext uri="{9D8B030D-6E8A-4147-A177-3AD203B41FA5}">
                      <a16:colId xmlns:a16="http://schemas.microsoft.com/office/drawing/2014/main" val="987652798"/>
                    </a:ext>
                  </a:extLst>
                </a:gridCol>
              </a:tblGrid>
              <a:tr h="945117">
                <a:tc>
                  <a:txBody>
                    <a:bodyPr/>
                    <a:lstStyle/>
                    <a:p>
                      <a:pPr algn="ctr"/>
                      <a:endParaRPr lang="zh-HK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文本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en-US" altLang="zh-TW" sz="2800" dirty="0"/>
                        <a:t>《</a:t>
                      </a:r>
                      <a:r>
                        <a:rPr lang="zh-CN" altLang="en-US" sz="2800" dirty="0"/>
                        <a:t>悟空三打白骨精</a:t>
                      </a:r>
                      <a:r>
                        <a:rPr lang="en-US" altLang="zh-TW" sz="2800" dirty="0"/>
                        <a:t>》</a:t>
                      </a:r>
                      <a:endParaRPr lang="zh-HK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電影</a:t>
                      </a:r>
                      <a:r>
                        <a:rPr lang="en-US" altLang="zh-TW" sz="2800" dirty="0"/>
                        <a:t>/</a:t>
                      </a:r>
                      <a:r>
                        <a:rPr lang="zh-TW" altLang="en-US" sz="2800" dirty="0"/>
                        <a:t>電視劇</a:t>
                      </a:r>
                      <a:r>
                        <a:rPr lang="en-US" altLang="zh-TW" sz="2800" dirty="0"/>
                        <a:t>/</a:t>
                      </a:r>
                      <a:r>
                        <a:rPr lang="zh-TW" altLang="en-US" sz="2800" dirty="0"/>
                        <a:t>視頻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en-US" altLang="zh-TW" sz="2800" dirty="0"/>
                        <a:t>《</a:t>
                      </a:r>
                      <a:r>
                        <a:rPr lang="zh-CN" altLang="en-US" sz="2800" dirty="0"/>
                        <a:t>悟空三打白骨精</a:t>
                      </a:r>
                      <a:r>
                        <a:rPr lang="en-US" altLang="zh-TW" sz="2800" dirty="0"/>
                        <a:t>》</a:t>
                      </a:r>
                      <a:endParaRPr lang="zh-HK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357317"/>
                  </a:ext>
                </a:extLst>
              </a:tr>
              <a:tr h="6402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故事的內容、情節</a:t>
                      </a:r>
                      <a:endParaRPr lang="zh-HK" altLang="en-US" sz="2800" b="1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altLang="zh-HK" sz="1800" dirty="0"/>
                    </a:p>
                    <a:p>
                      <a:endParaRPr lang="zh-HK" altLang="en-US" sz="18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18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445424"/>
                  </a:ext>
                </a:extLst>
              </a:tr>
              <a:tr h="6402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表現手法</a:t>
                      </a:r>
                      <a:endParaRPr lang="zh-HK" altLang="en-US" sz="2800" b="1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altLang="zh-HK" sz="1800" dirty="0"/>
                    </a:p>
                    <a:p>
                      <a:endParaRPr lang="zh-HK" altLang="en-US" sz="18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18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068488"/>
                  </a:ext>
                </a:extLst>
              </a:tr>
              <a:tr h="4572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對白骨精的態度和行為</a:t>
                      </a:r>
                      <a:endParaRPr lang="zh-HK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18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 sz="1800" dirty="0"/>
                    </a:p>
                  </a:txBody>
                  <a:tcPr marL="91443" marR="9144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967225"/>
                  </a:ext>
                </a:extLst>
              </a:tr>
            </a:tbl>
          </a:graphicData>
        </a:graphic>
      </p:graphicFrame>
      <p:sp>
        <p:nvSpPr>
          <p:cNvPr id="35866" name="矩形 1">
            <a:extLst>
              <a:ext uri="{FF2B5EF4-FFF2-40B4-BE49-F238E27FC236}">
                <a16:creationId xmlns:a16="http://schemas.microsoft.com/office/drawing/2014/main" id="{27DFF2C7-0103-418B-9C4E-B0A18AE2D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217851"/>
            <a:ext cx="89562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</a:rPr>
              <a:t> 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</a:rPr>
              <a:t>比較閲讀：文本與電影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</a:rPr>
              <a:t>/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</a:rPr>
              <a:t>電視劇對照閲讀</a:t>
            </a:r>
            <a:endParaRPr lang="en-US" altLang="zh-TW" sz="3600" b="1" dirty="0">
              <a:solidFill>
                <a:schemeClr val="tx1"/>
              </a:solidFill>
              <a:latin typeface="標楷體" panose="03000509000000000000" pitchFamily="65" charset="-120"/>
            </a:endParaRPr>
          </a:p>
        </p:txBody>
      </p:sp>
      <p:sp>
        <p:nvSpPr>
          <p:cNvPr id="35867" name="投影片編號版面配置區 1">
            <a:extLst>
              <a:ext uri="{FF2B5EF4-FFF2-40B4-BE49-F238E27FC236}">
                <a16:creationId xmlns:a16="http://schemas.microsoft.com/office/drawing/2014/main" id="{3B58A352-7B22-4078-886C-EABD43212AC9}"/>
              </a:ext>
            </a:extLst>
          </p:cNvPr>
          <p:cNvSpPr txBox="1">
            <a:spLocks/>
          </p:cNvSpPr>
          <p:nvPr/>
        </p:nvSpPr>
        <p:spPr bwMode="auto">
          <a:xfrm>
            <a:off x="10393363" y="630078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15533345-091F-4DE6-A3E2-FBCF615A4428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zh-TW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>
            <a:extLst>
              <a:ext uri="{FF2B5EF4-FFF2-40B4-BE49-F238E27FC236}">
                <a16:creationId xmlns:a16="http://schemas.microsoft.com/office/drawing/2014/main" id="{95DD0E0C-1DA9-4604-A891-5069D405A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940" y="561665"/>
            <a:ext cx="3352800" cy="8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TW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延伸閲</a:t>
            </a:r>
            <a:r>
              <a:rPr lang="zh-TW" altLang="zh-TW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讀</a:t>
            </a:r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內容版面配置區 2">
            <a:extLst>
              <a:ext uri="{FF2B5EF4-FFF2-40B4-BE49-F238E27FC236}">
                <a16:creationId xmlns:a16="http://schemas.microsoft.com/office/drawing/2014/main" id="{4F6210E3-FF1D-4293-BED8-0C7C3DEBF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05" y="1828482"/>
            <a:ext cx="10799206" cy="395855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  <a:extLst/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fontAlgn="base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fontAlgn="base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fontAlgn="base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fontAlgn="base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zh-TW" altLang="en-US" sz="3200" dirty="0">
                <a:latin typeface="標楷體" panose="03000509000000000000" pitchFamily="65" charset="-120"/>
              </a:rPr>
              <a:t>閲讀</a:t>
            </a:r>
            <a:r>
              <a:rPr lang="en-US" altLang="zh-TW" sz="3200" dirty="0">
                <a:latin typeface="標楷體" panose="03000509000000000000" pitchFamily="65" charset="-120"/>
              </a:rPr>
              <a:t>《</a:t>
            </a:r>
            <a:r>
              <a:rPr lang="zh-TW" altLang="en-US" sz="3200" dirty="0">
                <a:latin typeface="標楷體" panose="03000509000000000000" pitchFamily="65" charset="-120"/>
              </a:rPr>
              <a:t>西遊記</a:t>
            </a:r>
            <a:r>
              <a:rPr lang="en-US" altLang="zh-TW" sz="3200" dirty="0">
                <a:latin typeface="標楷體" panose="03000509000000000000" pitchFamily="65" charset="-120"/>
              </a:rPr>
              <a:t>》</a:t>
            </a:r>
            <a:r>
              <a:rPr lang="zh-TW" altLang="en-US" sz="3200" dirty="0">
                <a:latin typeface="標楷體" panose="03000509000000000000" pitchFamily="65" charset="-120"/>
              </a:rPr>
              <a:t>第十二至三十七回 </a:t>
            </a:r>
            <a:r>
              <a:rPr lang="en-US" altLang="zh-TW" sz="3200" dirty="0">
                <a:latin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</a:rPr>
              <a:t>全書</a:t>
            </a:r>
            <a:r>
              <a:rPr lang="en-US" altLang="zh-TW" sz="3200" dirty="0">
                <a:latin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</a:rPr>
              <a:t>，</a:t>
            </a:r>
            <a:br>
              <a:rPr lang="en-US" altLang="zh-TW" sz="3200" dirty="0">
                <a:latin typeface="標楷體" panose="03000509000000000000" pitchFamily="65" charset="-120"/>
              </a:rPr>
            </a:br>
            <a:r>
              <a:rPr lang="zh-TW" altLang="en-US" sz="3200" dirty="0">
                <a:latin typeface="標楷體" panose="03000509000000000000" pitchFamily="65" charset="-120"/>
              </a:rPr>
              <a:t>然後進行讀書會，閲讀任務包括：</a:t>
            </a:r>
            <a:endParaRPr lang="en-US" altLang="zh-TW" sz="3200" dirty="0">
              <a:latin typeface="標楷體" panose="03000509000000000000" pitchFamily="65" charset="-120"/>
            </a:endParaRPr>
          </a:p>
          <a:p>
            <a:pPr marL="528638" lvl="1" indent="-431800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2800">
                <a:solidFill>
                  <a:srgbClr val="C00000"/>
                </a:solidFill>
                <a:latin typeface="標楷體" panose="03000509000000000000" pitchFamily="65" charset="-120"/>
              </a:rPr>
              <a:t>分享</a:t>
            </a: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</a:rPr>
              <a:t>你認為情節最緊湊的部分。 </a:t>
            </a:r>
            <a:endParaRPr lang="en-US" altLang="zh-TW" sz="2800" dirty="0">
              <a:solidFill>
                <a:srgbClr val="C00000"/>
              </a:solidFill>
              <a:latin typeface="標楷體" panose="03000509000000000000" pitchFamily="65" charset="-120"/>
            </a:endParaRPr>
          </a:p>
          <a:p>
            <a:pPr marL="528638" lvl="1" indent="-431800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</a:rPr>
              <a:t>介紹你最喜歡的人物</a:t>
            </a: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</a:rPr>
              <a:t>/</a:t>
            </a: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</a:rPr>
              <a:t>角色，説説原因。</a:t>
            </a:r>
            <a:endParaRPr lang="en-US" altLang="zh-TW" sz="2800" dirty="0">
              <a:solidFill>
                <a:srgbClr val="C00000"/>
              </a:solidFill>
              <a:latin typeface="標楷體" panose="03000509000000000000" pitchFamily="65" charset="-120"/>
            </a:endParaRPr>
          </a:p>
          <a:p>
            <a:pPr marL="528638" lvl="1" indent="-431800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</a:rPr>
              <a:t>假如你是孫悟空，會否陪伴唐僧取經呢？為甚麼？</a:t>
            </a:r>
            <a:endParaRPr lang="en-US" altLang="zh-TW" sz="2800" dirty="0">
              <a:solidFill>
                <a:srgbClr val="C00000"/>
              </a:solidFill>
              <a:latin typeface="標楷體" panose="03000509000000000000" pitchFamily="65" charset="-120"/>
            </a:endParaRPr>
          </a:p>
          <a:p>
            <a:pPr marL="528638" lvl="1" indent="-431800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</a:rPr>
              <a:t>假如你是唐僧，會收孫悟空、豬八戒、沙僧為徒弟嗎？為甚麼？</a:t>
            </a:r>
            <a:endParaRPr lang="en-US" altLang="zh-TW" sz="2800" dirty="0">
              <a:solidFill>
                <a:srgbClr val="C00000"/>
              </a:solidFill>
              <a:latin typeface="標楷體" panose="03000509000000000000" pitchFamily="65" charset="-120"/>
            </a:endParaRPr>
          </a:p>
          <a:p>
            <a:pPr marL="528638" lvl="1" indent="-431800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</a:rPr>
              <a:t>從這本小説，讓你明白到</a:t>
            </a: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</a:rPr>
              <a:t>……</a:t>
            </a:r>
            <a:endParaRPr lang="zh-TW" altLang="zh-TW" sz="2800" dirty="0">
              <a:solidFill>
                <a:srgbClr val="C00000"/>
              </a:solidFill>
              <a:latin typeface="標楷體" panose="03000509000000000000" pitchFamily="65" charset="-120"/>
            </a:endParaRPr>
          </a:p>
        </p:txBody>
      </p:sp>
      <p:sp>
        <p:nvSpPr>
          <p:cNvPr id="36869" name="投影片編號版面配置區 1">
            <a:extLst>
              <a:ext uri="{FF2B5EF4-FFF2-40B4-BE49-F238E27FC236}">
                <a16:creationId xmlns:a16="http://schemas.microsoft.com/office/drawing/2014/main" id="{28A44B4D-125F-42DB-92DB-126E77A348AF}"/>
              </a:ext>
            </a:extLst>
          </p:cNvPr>
          <p:cNvSpPr txBox="1">
            <a:spLocks/>
          </p:cNvSpPr>
          <p:nvPr/>
        </p:nvSpPr>
        <p:spPr bwMode="auto">
          <a:xfrm>
            <a:off x="10393773" y="6228159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3437C8E-30E8-4C3E-9E94-A5FC20D78412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2D0AA82-0ADF-45AF-9E9A-F4765C617EBE}"/>
              </a:ext>
            </a:extLst>
          </p:cNvPr>
          <p:cNvSpPr/>
          <p:nvPr/>
        </p:nvSpPr>
        <p:spPr>
          <a:xfrm>
            <a:off x="1236816" y="6052829"/>
            <a:ext cx="9456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TW" sz="2400" dirty="0">
                <a:latin typeface="標楷體" panose="03000509000000000000" pitchFamily="65" charset="-120"/>
              </a:rPr>
              <a:t>* </a:t>
            </a:r>
            <a:r>
              <a:rPr lang="zh-TW" altLang="en-US" sz="2400" dirty="0">
                <a:latin typeface="標楷體" panose="03000509000000000000" pitchFamily="65" charset="-120"/>
              </a:rPr>
              <a:t>如果學生語文能力較高，教師可節選文言版本作為延伸閲讀。</a:t>
            </a:r>
            <a:endParaRPr lang="en-US" altLang="zh-TW" sz="2400" dirty="0">
              <a:latin typeface="標楷體" panose="03000509000000000000" pitchFamily="65" charset="-120"/>
            </a:endParaRPr>
          </a:p>
        </p:txBody>
      </p:sp>
      <p:sp>
        <p:nvSpPr>
          <p:cNvPr id="7" name="矩形: 圓角化對角角落 6">
            <a:extLst>
              <a:ext uri="{FF2B5EF4-FFF2-40B4-BE49-F238E27FC236}">
                <a16:creationId xmlns:a16="http://schemas.microsoft.com/office/drawing/2014/main" id="{5FADA0F6-7D55-4835-AF0A-AC4A83C7A630}"/>
              </a:ext>
            </a:extLst>
          </p:cNvPr>
          <p:cNvSpPr/>
          <p:nvPr/>
        </p:nvSpPr>
        <p:spPr>
          <a:xfrm>
            <a:off x="8724900" y="221854"/>
            <a:ext cx="3345273" cy="2267346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/>
            <a:r>
              <a:rPr lang="zh-TW" altLang="en-US" sz="2400" dirty="0">
                <a:solidFill>
                  <a:schemeClr val="accent2"/>
                </a:solidFill>
              </a:rPr>
              <a:t>學習重點：</a:t>
            </a:r>
            <a:br>
              <a:rPr lang="en-US" altLang="zh-TW" sz="2400" dirty="0">
                <a:solidFill>
                  <a:schemeClr val="tx1"/>
                </a:solidFill>
              </a:rPr>
            </a:br>
            <a:r>
              <a:rPr lang="zh-TW" altLang="en-US" sz="2400" dirty="0">
                <a:solidFill>
                  <a:schemeClr val="accent5"/>
                </a:solidFill>
                <a:latin typeface="標楷體" panose="03000509000000000000" pitchFamily="65" charset="-120"/>
              </a:rPr>
              <a:t>由學生自選閲讀章回，深化對</a:t>
            </a:r>
            <a:r>
              <a:rPr lang="en-US" altLang="zh-TW" sz="2400" dirty="0">
                <a:solidFill>
                  <a:schemeClr val="accent5"/>
                </a:solidFill>
                <a:latin typeface="標楷體" panose="03000509000000000000" pitchFamily="65" charset="-120"/>
              </a:rPr>
              <a:t>《</a:t>
            </a:r>
            <a:r>
              <a:rPr lang="zh-TW" altLang="en-US" sz="2400" dirty="0">
                <a:solidFill>
                  <a:schemeClr val="accent5"/>
                </a:solidFill>
                <a:latin typeface="標楷體" panose="03000509000000000000" pitchFamily="65" charset="-120"/>
              </a:rPr>
              <a:t>西遊記</a:t>
            </a:r>
            <a:r>
              <a:rPr lang="en-US" altLang="zh-TW" sz="2400" dirty="0">
                <a:solidFill>
                  <a:schemeClr val="accent5"/>
                </a:solidFill>
                <a:latin typeface="標楷體" panose="03000509000000000000" pitchFamily="65" charset="-120"/>
              </a:rPr>
              <a:t>》</a:t>
            </a:r>
            <a:r>
              <a:rPr lang="zh-TW" altLang="en-US" sz="2400" dirty="0">
                <a:solidFill>
                  <a:schemeClr val="accent5"/>
                </a:solidFill>
                <a:latin typeface="標楷體" panose="03000509000000000000" pitchFamily="65" charset="-120"/>
              </a:rPr>
              <a:t>內容的理解，培養自主學習的能力。</a:t>
            </a:r>
            <a:endParaRPr lang="zh-HK" altLang="en-US" sz="24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>
            <a:extLst>
              <a:ext uri="{FF2B5EF4-FFF2-40B4-BE49-F238E27FC236}">
                <a16:creationId xmlns:a16="http://schemas.microsoft.com/office/drawing/2014/main" id="{A932B395-9339-44DB-9605-585E86FEE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3244" y="397963"/>
            <a:ext cx="5349012" cy="864949"/>
          </a:xfrm>
        </p:spPr>
        <p:txBody>
          <a:bodyPr/>
          <a:lstStyle/>
          <a:p>
            <a:pPr eaLnBrk="1" hangingPunct="1"/>
            <a:r>
              <a:rPr lang="en-US" altLang="zh-TW" dirty="0"/>
              <a:t>《</a:t>
            </a:r>
            <a:r>
              <a:rPr lang="zh-TW" altLang="en-US" dirty="0"/>
              <a:t>西遊記</a:t>
            </a:r>
            <a:r>
              <a:rPr lang="en-US" altLang="zh-TW" dirty="0"/>
              <a:t>》</a:t>
            </a:r>
            <a:r>
              <a:rPr lang="zh-TW" altLang="en-US" dirty="0"/>
              <a:t>      </a:t>
            </a:r>
            <a:r>
              <a:rPr lang="zh-TW" altLang="en-US" sz="3600" dirty="0"/>
              <a:t>吳承恩</a:t>
            </a:r>
            <a:endParaRPr lang="zh-HK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CF3F71B-B00C-4226-8156-A7AA5E39C81F}"/>
              </a:ext>
            </a:extLst>
          </p:cNvPr>
          <p:cNvSpPr/>
          <p:nvPr/>
        </p:nvSpPr>
        <p:spPr>
          <a:xfrm>
            <a:off x="811587" y="1249340"/>
            <a:ext cx="7998305" cy="375487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zh-TW" altLang="en-US" sz="2600" dirty="0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內容簡介：</a:t>
            </a:r>
            <a:endParaRPr lang="en-US" altLang="zh-TW" sz="2600" dirty="0">
              <a:solidFill>
                <a:srgbClr val="FF0000"/>
              </a:solidFill>
              <a:latin typeface="arial" panose="020B0604020202020204" pitchFamily="34" charset="0"/>
              <a:ea typeface="+mn-ea"/>
            </a:endParaRPr>
          </a:p>
          <a:p>
            <a:pPr marL="285750" indent="-285750" algn="just" eaLnBrk="1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600" dirty="0">
                <a:latin typeface="arial" panose="020B0604020202020204" pitchFamily="34" charset="0"/>
                <a:ea typeface="+mn-ea"/>
              </a:rPr>
              <a:t>長</a:t>
            </a:r>
            <a:r>
              <a:rPr lang="zh-TW" altLang="en-US" sz="2600" dirty="0">
                <a:latin typeface="+mn-ea"/>
                <a:ea typeface="+mn-ea"/>
                <a:cs typeface="華康香港標準楷書" panose="03000509000000000000" pitchFamily="65" charset="-120"/>
              </a:rPr>
              <a:t>篇</a:t>
            </a:r>
            <a:r>
              <a:rPr lang="zh-TW" altLang="en-US" sz="2600" dirty="0">
                <a:latin typeface="arial" panose="020B0604020202020204" pitchFamily="34" charset="0"/>
                <a:ea typeface="+mn-ea"/>
              </a:rPr>
              <a:t>神話小説。</a:t>
            </a:r>
            <a:endParaRPr lang="en-US" altLang="zh-TW" sz="2600" dirty="0">
              <a:latin typeface="arial" panose="020B0604020202020204" pitchFamily="34" charset="0"/>
              <a:ea typeface="+mn-ea"/>
            </a:endParaRPr>
          </a:p>
          <a:p>
            <a:pPr marL="285750" indent="-285750" algn="just" eaLnBrk="1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600" dirty="0">
                <a:latin typeface="arial" panose="020B0604020202020204" pitchFamily="34" charset="0"/>
                <a:ea typeface="+mn-ea"/>
              </a:rPr>
              <a:t>以唐朝玄奘遠赴西域取經之真實事件，加上各種民間傳説及作者的想像</a:t>
            </a:r>
            <a:r>
              <a:rPr lang="zh-TW" altLang="en-US" sz="2600" dirty="0">
                <a:latin typeface="+mn-ea"/>
                <a:ea typeface="+mn-ea"/>
                <a:cs typeface="華康香港標準楷書" panose="03000509000000000000" pitchFamily="65" charset="-120"/>
              </a:rPr>
              <a:t>編</a:t>
            </a:r>
            <a:r>
              <a:rPr lang="zh-TW" altLang="en-US" sz="2600" dirty="0">
                <a:latin typeface="arial" panose="020B0604020202020204" pitchFamily="34" charset="0"/>
                <a:ea typeface="+mn-ea"/>
              </a:rPr>
              <a:t>寫而成。</a:t>
            </a:r>
            <a:endParaRPr lang="en-US" altLang="zh-TW" sz="2600" dirty="0">
              <a:latin typeface="arial" panose="020B0604020202020204" pitchFamily="34" charset="0"/>
              <a:ea typeface="+mn-ea"/>
            </a:endParaRPr>
          </a:p>
          <a:p>
            <a:pPr marL="285750" indent="-285750" algn="just" eaLnBrk="1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600" dirty="0">
                <a:solidFill>
                  <a:srgbClr val="222222"/>
                </a:solidFill>
                <a:latin typeface="Verdana" panose="020B0604030504040204" pitchFamily="34" charset="0"/>
                <a:ea typeface="+mn-ea"/>
              </a:rPr>
              <a:t>講述孫悟空、豬八戒和沙僧保護唐僧到西天取經的故事。他們在漫長的取經路途中經歷九九八十一個劫難，遇上無數妖魔和險阻，最終突破重重難關，取回真經。</a:t>
            </a:r>
            <a:endParaRPr lang="en-US" altLang="zh-TW" sz="26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F53B3238-CADC-4EBC-A3D9-EDED98163ACA}"/>
              </a:ext>
            </a:extLst>
          </p:cNvPr>
          <p:cNvSpPr/>
          <p:nvPr/>
        </p:nvSpPr>
        <p:spPr>
          <a:xfrm>
            <a:off x="317059" y="5120276"/>
            <a:ext cx="10509825" cy="160596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zh-TW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教師可利用網上視頻或以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zh-TW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生成影片來簡介內容，以培養學生</a:t>
            </a:r>
            <a:r>
              <a: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掌握</a:t>
            </a:r>
            <a:r>
              <a:rPr lang="zh-TW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視聽資訊的能力。</a:t>
            </a:r>
            <a:endParaRPr lang="en-US" altLang="zh-TW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除了採用本設計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TW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西遊記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TW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的白話版本，教師可採用其他出版社的白話版本；亦可因應學生的語文能力，節錄部分文言版本，供學生學習。</a:t>
            </a:r>
            <a:endParaRPr lang="zh-HK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流程圖: 多重文件 2">
            <a:extLst>
              <a:ext uri="{FF2B5EF4-FFF2-40B4-BE49-F238E27FC236}">
                <a16:creationId xmlns:a16="http://schemas.microsoft.com/office/drawing/2014/main" id="{7A500AC5-167B-4BA9-84A4-DB5F9FFA424D}"/>
              </a:ext>
            </a:extLst>
          </p:cNvPr>
          <p:cNvSpPr/>
          <p:nvPr/>
        </p:nvSpPr>
        <p:spPr>
          <a:xfrm>
            <a:off x="9280187" y="1525588"/>
            <a:ext cx="2789576" cy="2851859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中國經典名著系列</a:t>
            </a:r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西遊記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吳承恩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原著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園丁文化出版</a:t>
            </a:r>
            <a:endParaRPr lang="zh-TW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A52081-B41A-4C30-8DE6-2E89C4FDEAF0}"/>
              </a:ext>
            </a:extLst>
          </p:cNvPr>
          <p:cNvSpPr txBox="1"/>
          <p:nvPr/>
        </p:nvSpPr>
        <p:spPr>
          <a:xfrm>
            <a:off x="7667085" y="185310"/>
            <a:ext cx="4486275" cy="3698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latin typeface="+mn-lt"/>
                <a:ea typeface="+mn-ea"/>
              </a:rPr>
              <a:t>教學設計：由保良局田家炳千禧小學提供</a:t>
            </a:r>
            <a:endParaRPr lang="zh-HK" altLang="en-US" dirty="0">
              <a:latin typeface="+mn-lt"/>
              <a:ea typeface="+mn-ea"/>
            </a:endParaRPr>
          </a:p>
        </p:txBody>
      </p:sp>
      <p:sp>
        <p:nvSpPr>
          <p:cNvPr id="7175" name="投影片編號版面配置區 1">
            <a:extLst>
              <a:ext uri="{FF2B5EF4-FFF2-40B4-BE49-F238E27FC236}">
                <a16:creationId xmlns:a16="http://schemas.microsoft.com/office/drawing/2014/main" id="{A80F10E4-6148-49CD-8941-6DADC9DC6757}"/>
              </a:ext>
            </a:extLst>
          </p:cNvPr>
          <p:cNvSpPr txBox="1">
            <a:spLocks/>
          </p:cNvSpPr>
          <p:nvPr/>
        </p:nvSpPr>
        <p:spPr bwMode="auto">
          <a:xfrm>
            <a:off x="10177463" y="632618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F65F9272-1D67-4EEC-A28F-586EF2A6141E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zh-TW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FE993AA-1E1E-4273-94B0-02AC0DA7E573}"/>
              </a:ext>
            </a:extLst>
          </p:cNvPr>
          <p:cNvSpPr txBox="1"/>
          <p:nvPr/>
        </p:nvSpPr>
        <p:spPr>
          <a:xfrm>
            <a:off x="1639986" y="1092806"/>
            <a:ext cx="8787870" cy="467238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tIns="180000" bIns="180000">
            <a:spAutoFit/>
          </a:bodyPr>
          <a:lstStyle/>
          <a:p>
            <a:pPr marL="571500" indent="-571500" algn="just" eaLnBrk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800" dirty="0">
                <a:latin typeface="+mn-lt"/>
                <a:ea typeface="+mn-ea"/>
              </a:rPr>
              <a:t>以上僅提供</a:t>
            </a:r>
            <a:r>
              <a:rPr lang="en-US" altLang="zh-TW" sz="2800" dirty="0">
                <a:latin typeface="+mn-lt"/>
                <a:ea typeface="+mn-ea"/>
              </a:rPr>
              <a:t>《</a:t>
            </a:r>
            <a:r>
              <a:rPr lang="zh-TW" altLang="en-US" sz="2800" dirty="0">
                <a:latin typeface="+mn-lt"/>
                <a:ea typeface="+mn-ea"/>
              </a:rPr>
              <a:t>西遊記</a:t>
            </a:r>
            <a:r>
              <a:rPr lang="en-US" altLang="zh-TW" sz="2800" dirty="0">
                <a:latin typeface="+mn-lt"/>
                <a:ea typeface="+mn-ea"/>
              </a:rPr>
              <a:t>》</a:t>
            </a:r>
            <a:r>
              <a:rPr lang="zh-TW" altLang="en-US" sz="2800" dirty="0">
                <a:latin typeface="+mn-lt"/>
                <a:ea typeface="+mn-ea"/>
              </a:rPr>
              <a:t>其中一個白話版本的教學設計，教師可因應學生的語文能力、閲讀興趣和習慣，配合校情選取合適的版本，參考本設計內容自行調適、使用。</a:t>
            </a:r>
            <a:endParaRPr lang="en-US" altLang="zh-TW" sz="2800" dirty="0">
              <a:latin typeface="+mn-lt"/>
              <a:ea typeface="+mn-ea"/>
            </a:endParaRPr>
          </a:p>
          <a:p>
            <a:pPr marL="571500" indent="-5715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HK" sz="2800" dirty="0">
              <a:latin typeface="+mn-lt"/>
              <a:ea typeface="+mn-ea"/>
            </a:endParaRPr>
          </a:p>
          <a:p>
            <a:pPr marL="571500" indent="-5715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800" dirty="0">
                <a:latin typeface="+mn-lt"/>
                <a:ea typeface="+mn-ea"/>
              </a:rPr>
              <a:t>教師可因應此設計的理念</a:t>
            </a:r>
            <a:r>
              <a:rPr lang="zh-TW" altLang="en-US" sz="2800" dirty="0">
                <a:latin typeface="+mn-ea"/>
                <a:ea typeface="+mn-ea"/>
              </a:rPr>
              <a:t>：</a:t>
            </a:r>
            <a:r>
              <a:rPr lang="zh-TW" altLang="en-US" sz="2800" dirty="0">
                <a:latin typeface="+mn-lt"/>
                <a:ea typeface="+mn-ea"/>
              </a:rPr>
              <a:t>以篇帶書</a:t>
            </a:r>
            <a:r>
              <a:rPr lang="zh-TW" altLang="en-US" sz="2800" dirty="0">
                <a:latin typeface="+mn-ea"/>
                <a:ea typeface="+mn-ea"/>
              </a:rPr>
              <a:t>、文本跟視頻比較閲讀、引入讀書會等，</a:t>
            </a:r>
            <a:r>
              <a:rPr lang="zh-TW" altLang="en-US" sz="2800" dirty="0">
                <a:latin typeface="+mn-lt"/>
                <a:ea typeface="+mn-ea"/>
              </a:rPr>
              <a:t>遷移到其他古典小説的教學設計，如：</a:t>
            </a:r>
            <a:r>
              <a:rPr lang="en-US" altLang="zh-TW" sz="2800" dirty="0">
                <a:latin typeface="+mn-lt"/>
                <a:ea typeface="+mn-ea"/>
              </a:rPr>
              <a:t>《</a:t>
            </a:r>
            <a:r>
              <a:rPr lang="zh-TW" altLang="en-US" sz="2800" dirty="0">
                <a:latin typeface="+mn-lt"/>
                <a:ea typeface="+mn-ea"/>
              </a:rPr>
              <a:t>封神演義</a:t>
            </a:r>
            <a:r>
              <a:rPr lang="en-US" altLang="zh-TW" sz="2800" dirty="0">
                <a:latin typeface="+mn-lt"/>
                <a:ea typeface="+mn-ea"/>
              </a:rPr>
              <a:t>》</a:t>
            </a:r>
            <a:r>
              <a:rPr lang="zh-TW" altLang="en-US" sz="2800" dirty="0">
                <a:latin typeface="+mn-lt"/>
                <a:ea typeface="+mn-ea"/>
              </a:rPr>
              <a:t>、</a:t>
            </a:r>
            <a:r>
              <a:rPr lang="en-US" altLang="zh-TW" sz="2800" dirty="0">
                <a:latin typeface="+mn-lt"/>
                <a:ea typeface="+mn-ea"/>
              </a:rPr>
              <a:t> 《</a:t>
            </a:r>
            <a:r>
              <a:rPr lang="zh-TW" altLang="en-US" sz="2800" dirty="0">
                <a:latin typeface="+mn-lt"/>
                <a:ea typeface="+mn-ea"/>
              </a:rPr>
              <a:t>三國演義</a:t>
            </a:r>
            <a:r>
              <a:rPr lang="en-US" altLang="zh-TW" sz="2800" dirty="0">
                <a:latin typeface="+mn-lt"/>
                <a:ea typeface="+mn-ea"/>
              </a:rPr>
              <a:t>》</a:t>
            </a:r>
            <a:r>
              <a:rPr lang="zh-TW" altLang="en-US" sz="2800" dirty="0">
                <a:latin typeface="+mn-lt"/>
                <a:ea typeface="+mn-ea"/>
              </a:rPr>
              <a:t>、</a:t>
            </a:r>
            <a:r>
              <a:rPr lang="en-US" altLang="zh-TW" sz="2800" dirty="0">
                <a:latin typeface="+mn-lt"/>
                <a:ea typeface="+mn-ea"/>
              </a:rPr>
              <a:t> 《</a:t>
            </a:r>
            <a:r>
              <a:rPr lang="zh-TW" altLang="en-US" sz="2800" dirty="0">
                <a:latin typeface="+mn-lt"/>
                <a:ea typeface="+mn-ea"/>
              </a:rPr>
              <a:t>水滸傳</a:t>
            </a:r>
            <a:r>
              <a:rPr lang="en-US" altLang="zh-TW" sz="2800" dirty="0">
                <a:latin typeface="+mn-lt"/>
                <a:ea typeface="+mn-ea"/>
              </a:rPr>
              <a:t>》</a:t>
            </a:r>
            <a:r>
              <a:rPr lang="zh-TW" altLang="en-US" sz="2800" dirty="0">
                <a:latin typeface="+mn-lt"/>
                <a:ea typeface="+mn-ea"/>
              </a:rPr>
              <a:t>、</a:t>
            </a:r>
            <a:r>
              <a:rPr lang="en-US" altLang="zh-TW" sz="2800" dirty="0">
                <a:latin typeface="+mn-lt"/>
                <a:ea typeface="+mn-ea"/>
              </a:rPr>
              <a:t>《</a:t>
            </a:r>
            <a:r>
              <a:rPr lang="zh-TW" altLang="en-US" sz="2800" dirty="0">
                <a:latin typeface="+mn-lt"/>
                <a:ea typeface="+mn-ea"/>
              </a:rPr>
              <a:t>木蘭從軍</a:t>
            </a:r>
            <a:r>
              <a:rPr lang="en-US" altLang="zh-TW" sz="2800" dirty="0">
                <a:latin typeface="+mn-lt"/>
                <a:ea typeface="+mn-ea"/>
              </a:rPr>
              <a:t>》</a:t>
            </a:r>
            <a:r>
              <a:rPr lang="zh-TW" altLang="en-US" sz="2800" dirty="0">
                <a:latin typeface="+mn-lt"/>
                <a:ea typeface="+mn-ea"/>
              </a:rPr>
              <a:t>等，以提升學生閲讀古典文學的興趣，培養自主學習能力。</a:t>
            </a:r>
            <a:endParaRPr lang="zh-HK" altLang="en-US" sz="2800" dirty="0">
              <a:latin typeface="+mn-lt"/>
              <a:ea typeface="+mn-ea"/>
            </a:endParaRPr>
          </a:p>
        </p:txBody>
      </p:sp>
      <p:sp>
        <p:nvSpPr>
          <p:cNvPr id="37892" name="投影片編號版面配置區 1">
            <a:extLst>
              <a:ext uri="{FF2B5EF4-FFF2-40B4-BE49-F238E27FC236}">
                <a16:creationId xmlns:a16="http://schemas.microsoft.com/office/drawing/2014/main" id="{C6C47FC8-1836-46FB-88A6-54BEB2BF6F8F}"/>
              </a:ext>
            </a:extLst>
          </p:cNvPr>
          <p:cNvSpPr txBox="1">
            <a:spLocks/>
          </p:cNvSpPr>
          <p:nvPr/>
        </p:nvSpPr>
        <p:spPr bwMode="auto">
          <a:xfrm>
            <a:off x="10105447" y="6436157"/>
            <a:ext cx="16002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1D9D8AE8-BE92-49CA-B9DD-1218929471EA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2F3EBD8-FF1D-40C2-91C6-5443481C04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42" t="52823" r="26719" b="20135"/>
          <a:stretch/>
        </p:blipFill>
        <p:spPr>
          <a:xfrm>
            <a:off x="10580083" y="4813548"/>
            <a:ext cx="1676400" cy="1720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D522AD2-B13A-4B0F-A7D6-236507D7F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86" t="27689" r="25703" b="45790"/>
          <a:stretch/>
        </p:blipFill>
        <p:spPr>
          <a:xfrm>
            <a:off x="10511534" y="140165"/>
            <a:ext cx="1706367" cy="1555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026199E-C776-432F-A212-1D2BFAFAE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45653"/>
            <a:ext cx="1709737" cy="1688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BFA58DFE-8C94-46D3-8984-5B53A99F29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969" t="33805" r="41743" b="36970"/>
          <a:stretch/>
        </p:blipFill>
        <p:spPr>
          <a:xfrm>
            <a:off x="-40480" y="40338"/>
            <a:ext cx="1680466" cy="169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AAAA57A-8C60-4530-BBAC-DAEA782605BB}"/>
              </a:ext>
            </a:extLst>
          </p:cNvPr>
          <p:cNvSpPr/>
          <p:nvPr/>
        </p:nvSpPr>
        <p:spPr>
          <a:xfrm>
            <a:off x="36013" y="23893"/>
            <a:ext cx="1115736" cy="310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E85370F7-4A78-457B-9650-1B721A9EED77}"/>
              </a:ext>
            </a:extLst>
          </p:cNvPr>
          <p:cNvGrpSpPr/>
          <p:nvPr/>
        </p:nvGrpSpPr>
        <p:grpSpPr>
          <a:xfrm>
            <a:off x="8200652" y="596900"/>
            <a:ext cx="2851895" cy="2366747"/>
            <a:chOff x="6646189" y="1533165"/>
            <a:chExt cx="2826327" cy="2357582"/>
          </a:xfrm>
        </p:grpSpPr>
        <p:sp>
          <p:nvSpPr>
            <p:cNvPr id="2" name="星形: 七角 1">
              <a:extLst>
                <a:ext uri="{FF2B5EF4-FFF2-40B4-BE49-F238E27FC236}">
                  <a16:creationId xmlns:a16="http://schemas.microsoft.com/office/drawing/2014/main" id="{D9B3CD6A-4F83-4B57-A691-95D09521A7AF}"/>
                </a:ext>
              </a:extLst>
            </p:cNvPr>
            <p:cNvSpPr/>
            <p:nvPr/>
          </p:nvSpPr>
          <p:spPr>
            <a:xfrm rot="493433">
              <a:off x="6646189" y="1533165"/>
              <a:ext cx="2826327" cy="2357582"/>
            </a:xfrm>
            <a:prstGeom prst="star7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" name="星形: 七角 2">
              <a:extLst>
                <a:ext uri="{FF2B5EF4-FFF2-40B4-BE49-F238E27FC236}">
                  <a16:creationId xmlns:a16="http://schemas.microsoft.com/office/drawing/2014/main" id="{408B6897-0404-452D-BC15-5B73E2F62303}"/>
                </a:ext>
              </a:extLst>
            </p:cNvPr>
            <p:cNvSpPr/>
            <p:nvPr/>
          </p:nvSpPr>
          <p:spPr>
            <a:xfrm>
              <a:off x="6854439" y="1640779"/>
              <a:ext cx="2409825" cy="2114550"/>
            </a:xfrm>
            <a:prstGeom prst="star7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4000" dirty="0"/>
                <a:t>謝謝</a:t>
              </a:r>
              <a:endParaRPr lang="zh-HK" altLang="en-US" sz="4000" dirty="0"/>
            </a:p>
          </p:txBody>
        </p:sp>
      </p:grp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C0B4D891-A3F3-4030-88CE-CC9EF773C443}"/>
              </a:ext>
            </a:extLst>
          </p:cNvPr>
          <p:cNvSpPr txBox="1">
            <a:spLocks/>
          </p:cNvSpPr>
          <p:nvPr/>
        </p:nvSpPr>
        <p:spPr bwMode="auto">
          <a:xfrm>
            <a:off x="9626600" y="6345238"/>
            <a:ext cx="1600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fontAlgn="base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fontAlgn="base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fontAlgn="base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fontAlgn="base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fld id="{0AFC0E0B-CB21-4B65-83BD-BB7C8D905D58}" type="slidenum">
              <a:rPr lang="en-US" altLang="zh-TW" sz="20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31</a:t>
            </a:fld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完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EF9FCE6-E7CE-432E-A132-8080E930B652}"/>
              </a:ext>
            </a:extLst>
          </p:cNvPr>
          <p:cNvSpPr/>
          <p:nvPr/>
        </p:nvSpPr>
        <p:spPr>
          <a:xfrm>
            <a:off x="2499905" y="1289011"/>
            <a:ext cx="5728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2000" kern="100" dirty="0">
                <a:cs typeface="Times New Roman" panose="02020603050405020304" pitchFamily="18" charset="0"/>
              </a:rPr>
              <a:t>本設計由</a:t>
            </a:r>
            <a:r>
              <a:rPr lang="zh-TW" altLang="en-US" sz="2000" dirty="0"/>
              <a:t>保良局田家炳千禧小學</a:t>
            </a:r>
            <a:r>
              <a:rPr lang="zh-TW" altLang="zh-HK" sz="2000" kern="100" dirty="0">
                <a:cs typeface="Times New Roman" panose="02020603050405020304" pitchFamily="18" charset="0"/>
              </a:rPr>
              <a:t>編訂，現經教育局課程發展處調適整</a:t>
            </a:r>
            <a:r>
              <a:rPr lang="zh-TW" altLang="zh-HK" sz="2000" kern="100" dirty="0">
                <a:cs typeface="新細明體" panose="02020500000000000000" pitchFamily="18" charset="-120"/>
              </a:rPr>
              <a:t>理，供學校參考及使用</a:t>
            </a:r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421918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>
            <a:extLst>
              <a:ext uri="{FF2B5EF4-FFF2-40B4-BE49-F238E27FC236}">
                <a16:creationId xmlns:a16="http://schemas.microsoft.com/office/drawing/2014/main" id="{233E5CDC-02C7-4390-950E-F7DED0DD0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65141"/>
            <a:ext cx="10515600" cy="1325563"/>
          </a:xfrm>
        </p:spPr>
        <p:txBody>
          <a:bodyPr/>
          <a:lstStyle/>
          <a:p>
            <a:pPr algn="ctr" eaLnBrk="1" hangingPunct="1"/>
            <a:r>
              <a:rPr lang="zh-TW" altLang="en-US" dirty="0"/>
              <a:t>孫悟空決戰混世魔王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D673EF-4780-AA25-67CC-3A7C41167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venir Next LT Pro" panose="020B0504020202020204" pitchFamily="34" charset="0"/>
              <a:buNone/>
              <a:defRPr/>
            </a:pPr>
            <a:r>
              <a:rPr lang="zh-TW" altLang="en-US" dirty="0">
                <a:solidFill>
                  <a:srgbClr val="000000"/>
                </a:solidFill>
                <a:latin typeface="+mj-ea"/>
                <a:ea typeface="+mj-ea"/>
              </a:rPr>
              <a:t>悟空見他兇猛，即使身外身法，拔一把毫毛，丟在口中嚼碎，望空噴去，叫一聲：「變！」即變做三、二百個小猴，</a:t>
            </a:r>
            <a:r>
              <a:rPr lang="zh-TW" altLang="en-US" dirty="0">
                <a:solidFill>
                  <a:srgbClr val="000000"/>
                </a:solidFill>
                <a:latin typeface="+mn-ea"/>
                <a:cs typeface="華康香港標準楷書" panose="03000509000000000000" pitchFamily="65" charset="-120"/>
              </a:rPr>
              <a:t>周</a:t>
            </a:r>
            <a:r>
              <a:rPr lang="zh-TW" altLang="en-US" dirty="0">
                <a:solidFill>
                  <a:srgbClr val="000000"/>
                </a:solidFill>
                <a:latin typeface="+mj-ea"/>
                <a:ea typeface="+mj-ea"/>
              </a:rPr>
              <a:t>圍攢簇。</a:t>
            </a:r>
            <a:br>
              <a:rPr lang="zh-TW" altLang="en-US" dirty="0">
                <a:latin typeface="+mj-ea"/>
                <a:ea typeface="+mj-ea"/>
              </a:rPr>
            </a:br>
            <a:r>
              <a:rPr lang="en-US" altLang="zh-TW" dirty="0">
                <a:latin typeface="+mj-ea"/>
                <a:ea typeface="+mj-ea"/>
              </a:rPr>
              <a:t>……</a:t>
            </a:r>
            <a:r>
              <a:rPr lang="zh-TW" altLang="en-US" dirty="0">
                <a:solidFill>
                  <a:srgbClr val="000000"/>
                </a:solidFill>
                <a:latin typeface="+mj-ea"/>
                <a:ea typeface="+mj-ea"/>
              </a:rPr>
              <a:t>你看他前踴後躍，鑽上去，把個魔王圍繞，抱的抱，扯的扯，鑽襠的鑽襠，扳腳的扳腳，踢打撏毛，摳眼睛，捻鼻子</a:t>
            </a:r>
            <a:r>
              <a:rPr lang="en-US" altLang="zh-TW" dirty="0">
                <a:solidFill>
                  <a:srgbClr val="000000"/>
                </a:solidFill>
                <a:latin typeface="+mj-ea"/>
                <a:ea typeface="+mj-ea"/>
              </a:rPr>
              <a:t>……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venir Next LT Pro" panose="020B0504020202020204" pitchFamily="34" charset="0"/>
              <a:buNone/>
              <a:defRPr/>
            </a:pPr>
            <a:r>
              <a:rPr lang="en-US" altLang="zh-TW" dirty="0">
                <a:solidFill>
                  <a:srgbClr val="000000"/>
                </a:solidFill>
                <a:latin typeface="+mj-ea"/>
                <a:ea typeface="+mj-ea"/>
              </a:rPr>
              <a:t>……</a:t>
            </a: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隨即洞裏放起火來，把那</a:t>
            </a:r>
            <a:r>
              <a:rPr lang="en-US" altLang="zh-TW" sz="1600" baseline="50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水臟洞燒得枯乾，盡歸了一體。</a:t>
            </a:r>
            <a:endParaRPr lang="en-US" altLang="zh-TW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endParaRPr lang="en-US" altLang="zh-TW" dirty="0">
              <a:solidFill>
                <a:srgbClr val="000000"/>
              </a:solidFill>
              <a:latin typeface="Times New Roman" panose="02020603050405020304" pitchFamily="18" charset="0"/>
              <a:ea typeface="+mj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venir Next LT Pro" panose="020B0504020202020204" pitchFamily="34" charset="0"/>
              <a:buNone/>
              <a:defRPr/>
            </a:pPr>
            <a:r>
              <a:rPr lang="en-US" altLang="zh-TW" baseline="50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水臟洞</a:t>
            </a: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</a:rPr>
              <a:t>：混世魔王的地盤</a:t>
            </a:r>
            <a:endParaRPr lang="en-US" altLang="zh-TW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endParaRPr lang="zh-HK" altLang="en-US" dirty="0">
              <a:latin typeface="+mj-ea"/>
              <a:ea typeface="+mj-ea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DDA03D2-EA0B-42B0-A344-82FC8CF4DF5B}"/>
              </a:ext>
            </a:extLst>
          </p:cNvPr>
          <p:cNvSpPr txBox="1"/>
          <p:nvPr/>
        </p:nvSpPr>
        <p:spPr>
          <a:xfrm>
            <a:off x="8793163" y="230188"/>
            <a:ext cx="315912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題目</a:t>
            </a:r>
            <a:r>
              <a:rPr lang="en-US" altLang="zh-TW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en-US" sz="2800" dirty="0">
                <a:latin typeface="+mn-lt"/>
                <a:ea typeface="+mn-ea"/>
              </a:rPr>
              <a:t>參考答案</a:t>
            </a:r>
            <a:endParaRPr lang="zh-HK" altLang="en-US" sz="2800" dirty="0">
              <a:latin typeface="+mn-lt"/>
              <a:ea typeface="+mn-ea"/>
            </a:endParaRPr>
          </a:p>
        </p:txBody>
      </p:sp>
      <p:sp>
        <p:nvSpPr>
          <p:cNvPr id="2" name="動作按鈕: 往前或上一項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2EEC2D4-DF49-47AA-AFBF-87047519B4D7}"/>
              </a:ext>
            </a:extLst>
          </p:cNvPr>
          <p:cNvSpPr/>
          <p:nvPr/>
        </p:nvSpPr>
        <p:spPr>
          <a:xfrm>
            <a:off x="10694988" y="5218113"/>
            <a:ext cx="860425" cy="6000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14342" name="投影片編號版面配置區 1">
            <a:extLst>
              <a:ext uri="{FF2B5EF4-FFF2-40B4-BE49-F238E27FC236}">
                <a16:creationId xmlns:a16="http://schemas.microsoft.com/office/drawing/2014/main" id="{7671667B-0F68-427A-A41A-E87FFA883BAE}"/>
              </a:ext>
            </a:extLst>
          </p:cNvPr>
          <p:cNvSpPr txBox="1">
            <a:spLocks/>
          </p:cNvSpPr>
          <p:nvPr/>
        </p:nvSpPr>
        <p:spPr bwMode="auto">
          <a:xfrm>
            <a:off x="10177463" y="632618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617B9D6-C642-4665-A95C-AD1AA146788C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zh-TW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26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>
            <a:extLst>
              <a:ext uri="{FF2B5EF4-FFF2-40B4-BE49-F238E27FC236}">
                <a16:creationId xmlns:a16="http://schemas.microsoft.com/office/drawing/2014/main" id="{CCE611C7-8217-4023-8C92-693EEAE18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孫悟空        借兵器 </a:t>
            </a:r>
            <a:r>
              <a:rPr lang="en-US" altLang="zh-TW" dirty="0"/>
              <a:t>+ </a:t>
            </a:r>
            <a:r>
              <a:rPr lang="zh-TW" altLang="en-US" dirty="0"/>
              <a:t>盔甲</a:t>
            </a:r>
            <a:endParaRPr lang="zh-HK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C077E5B-56F6-3104-157B-DF2F55393F5C}"/>
              </a:ext>
            </a:extLst>
          </p:cNvPr>
          <p:cNvSpPr txBox="1"/>
          <p:nvPr/>
        </p:nvSpPr>
        <p:spPr>
          <a:xfrm>
            <a:off x="1185863" y="1825625"/>
            <a:ext cx="5802312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latin typeface="+mn-lt"/>
                <a:ea typeface="+mn-ea"/>
              </a:rPr>
              <a:t>「借得」的寶貝如下：</a:t>
            </a:r>
            <a:endParaRPr lang="en-US" altLang="zh-TW" sz="3600" dirty="0">
              <a:latin typeface="+mn-lt"/>
              <a:ea typeface="+mn-ea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600" dirty="0">
                <a:latin typeface="+mn-lt"/>
                <a:ea typeface="+mn-ea"/>
              </a:rPr>
              <a:t>金剛棒           </a:t>
            </a:r>
            <a:r>
              <a:rPr lang="en-US" altLang="zh-TW" sz="3600" dirty="0">
                <a:latin typeface="+mn-ea"/>
                <a:ea typeface="+mn-ea"/>
              </a:rPr>
              <a:t>(</a:t>
            </a:r>
            <a:r>
              <a:rPr lang="zh-TW" altLang="en-US" sz="3600" dirty="0">
                <a:latin typeface="+mn-lt"/>
                <a:ea typeface="+mn-ea"/>
              </a:rPr>
              <a:t>東海龍王</a:t>
            </a:r>
            <a:r>
              <a:rPr lang="en-US" altLang="zh-TW" sz="3600" dirty="0">
                <a:latin typeface="+mn-ea"/>
                <a:ea typeface="+mn-ea"/>
              </a:rPr>
              <a:t>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600" dirty="0">
                <a:latin typeface="+mn-lt"/>
                <a:ea typeface="+mn-ea"/>
              </a:rPr>
              <a:t>藕絲步雲履  </a:t>
            </a:r>
            <a:r>
              <a:rPr lang="en-US" altLang="zh-TW" sz="3600" dirty="0">
                <a:latin typeface="+mn-ea"/>
                <a:ea typeface="+mn-ea"/>
              </a:rPr>
              <a:t>(</a:t>
            </a:r>
            <a:r>
              <a:rPr lang="zh-TW" altLang="en-US" sz="3600" dirty="0">
                <a:latin typeface="+mn-lt"/>
                <a:ea typeface="+mn-ea"/>
              </a:rPr>
              <a:t>北海龍王</a:t>
            </a:r>
            <a:r>
              <a:rPr lang="en-US" altLang="zh-TW" sz="3600" dirty="0">
                <a:latin typeface="+mn-ea"/>
                <a:ea typeface="+mn-ea"/>
              </a:rPr>
              <a:t>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600" dirty="0">
                <a:latin typeface="+mn-lt"/>
                <a:ea typeface="+mn-ea"/>
              </a:rPr>
              <a:t>鎖子黃金甲  </a:t>
            </a:r>
            <a:r>
              <a:rPr lang="en-US" altLang="zh-TW" sz="3600" dirty="0">
                <a:latin typeface="+mn-ea"/>
                <a:ea typeface="+mn-ea"/>
              </a:rPr>
              <a:t>(</a:t>
            </a:r>
            <a:r>
              <a:rPr lang="zh-TW" altLang="en-US" sz="3600" dirty="0">
                <a:latin typeface="+mn-lt"/>
                <a:ea typeface="+mn-ea"/>
              </a:rPr>
              <a:t>西海龍王</a:t>
            </a:r>
            <a:r>
              <a:rPr lang="en-US" altLang="zh-TW" sz="3600" dirty="0">
                <a:latin typeface="+mn-ea"/>
                <a:ea typeface="+mn-ea"/>
              </a:rPr>
              <a:t>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600" dirty="0">
                <a:latin typeface="+mn-lt"/>
                <a:ea typeface="+mn-ea"/>
              </a:rPr>
              <a:t>鳳翅紫金冠  </a:t>
            </a:r>
            <a:r>
              <a:rPr lang="en-US" altLang="zh-TW" sz="3600" dirty="0">
                <a:latin typeface="+mn-ea"/>
                <a:ea typeface="+mn-ea"/>
              </a:rPr>
              <a:t>(</a:t>
            </a:r>
            <a:r>
              <a:rPr lang="zh-TW" altLang="en-US" sz="3600" dirty="0">
                <a:latin typeface="+mn-lt"/>
                <a:ea typeface="+mn-ea"/>
              </a:rPr>
              <a:t>南海龍王</a:t>
            </a:r>
            <a:r>
              <a:rPr lang="en-US" altLang="zh-TW" sz="3600" dirty="0">
                <a:latin typeface="+mn-ea"/>
                <a:ea typeface="+mn-ea"/>
              </a:rPr>
              <a:t>)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9A5C732-A60D-3676-6F69-1642C2D966AD}"/>
              </a:ext>
            </a:extLst>
          </p:cNvPr>
          <p:cNvSpPr txBox="1"/>
          <p:nvPr/>
        </p:nvSpPr>
        <p:spPr>
          <a:xfrm>
            <a:off x="1565275" y="4960938"/>
            <a:ext cx="8012113" cy="646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600" dirty="0">
                <a:sym typeface="Wingdings" panose="05000000000000000000" pitchFamily="2" charset="2"/>
              </a:rPr>
              <a:t> </a:t>
            </a:r>
            <a:r>
              <a:rPr lang="zh-TW" altLang="en-US" sz="3600" dirty="0">
                <a:sym typeface="Wingdings" panose="05000000000000000000" pitchFamily="2" charset="2"/>
              </a:rPr>
              <a:t>龍王們不服氣，向玉皇大帝吿狀。</a:t>
            </a:r>
            <a:endParaRPr lang="en-US" altLang="zh-TW" sz="36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E8DCA12-E002-439A-B9D9-B55415DE81DD}"/>
              </a:ext>
            </a:extLst>
          </p:cNvPr>
          <p:cNvSpPr txBox="1"/>
          <p:nvPr/>
        </p:nvSpPr>
        <p:spPr>
          <a:xfrm>
            <a:off x="8793163" y="196845"/>
            <a:ext cx="315912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題目</a:t>
            </a:r>
            <a:r>
              <a:rPr lang="en-US" altLang="zh-TW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en-US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en-US" sz="2800" dirty="0">
                <a:latin typeface="+mn-lt"/>
                <a:ea typeface="+mn-ea"/>
              </a:rPr>
              <a:t>參考答案</a:t>
            </a:r>
            <a:endParaRPr lang="zh-HK" altLang="en-US" sz="2800" dirty="0">
              <a:latin typeface="+mn-lt"/>
              <a:ea typeface="+mn-ea"/>
            </a:endParaRPr>
          </a:p>
        </p:txBody>
      </p:sp>
      <p:sp>
        <p:nvSpPr>
          <p:cNvPr id="2" name="箭號: 燕尾形向右 1">
            <a:extLst>
              <a:ext uri="{FF2B5EF4-FFF2-40B4-BE49-F238E27FC236}">
                <a16:creationId xmlns:a16="http://schemas.microsoft.com/office/drawing/2014/main" id="{DA4AC6E8-CE77-43CA-92D0-6B10ED227264}"/>
              </a:ext>
            </a:extLst>
          </p:cNvPr>
          <p:cNvSpPr/>
          <p:nvPr/>
        </p:nvSpPr>
        <p:spPr>
          <a:xfrm>
            <a:off x="2844800" y="863600"/>
            <a:ext cx="636588" cy="3873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15367" name="投影片編號版面配置區 1">
            <a:extLst>
              <a:ext uri="{FF2B5EF4-FFF2-40B4-BE49-F238E27FC236}">
                <a16:creationId xmlns:a16="http://schemas.microsoft.com/office/drawing/2014/main" id="{40921C9E-4505-45F2-85AE-B212BC8E3A00}"/>
              </a:ext>
            </a:extLst>
          </p:cNvPr>
          <p:cNvSpPr txBox="1">
            <a:spLocks/>
          </p:cNvSpPr>
          <p:nvPr/>
        </p:nvSpPr>
        <p:spPr bwMode="auto">
          <a:xfrm>
            <a:off x="10177463" y="632618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7CBA71D-DD88-48F3-92C2-E311B91B5A0F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zh-TW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動作按鈕: 往前或上一項 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797C32D-5E53-4B12-BFE2-F1884FBFA10B}"/>
              </a:ext>
            </a:extLst>
          </p:cNvPr>
          <p:cNvSpPr/>
          <p:nvPr/>
        </p:nvSpPr>
        <p:spPr>
          <a:xfrm>
            <a:off x="10694988" y="5218113"/>
            <a:ext cx="860425" cy="6000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533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BB68DE-FD8E-4CD3-8804-524588162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663" y="774260"/>
            <a:ext cx="10509250" cy="1143000"/>
          </a:xfrm>
        </p:spPr>
        <p:txBody>
          <a:bodyPr>
            <a:normAutofit fontScale="90000"/>
          </a:bodyPr>
          <a:lstStyle/>
          <a:p>
            <a:pPr marL="36000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</a:rPr>
              <a:t>設計理念：</a:t>
            </a:r>
            <a:br>
              <a:rPr lang="en-US" altLang="zh-TW" dirty="0">
                <a:solidFill>
                  <a:srgbClr val="7030A0"/>
                </a:solidFill>
                <a:latin typeface="標楷體" panose="03000509000000000000" pitchFamily="65" charset="-120"/>
              </a:rPr>
            </a:br>
            <a:r>
              <a:rPr lang="en-US" altLang="zh-TW" dirty="0">
                <a:solidFill>
                  <a:srgbClr val="7030A0"/>
                </a:solidFill>
                <a:latin typeface="標楷體" panose="03000509000000000000" pitchFamily="65" charset="-120"/>
              </a:rPr>
              <a:t>    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</a:rPr>
              <a:t>從一篇文章到一本小説的閲讀教學</a:t>
            </a:r>
          </a:p>
        </p:txBody>
      </p:sp>
      <p:sp>
        <p:nvSpPr>
          <p:cNvPr id="8195" name="內容版面配置區 2">
            <a:extLst>
              <a:ext uri="{FF2B5EF4-FFF2-40B4-BE49-F238E27FC236}">
                <a16:creationId xmlns:a16="http://schemas.microsoft.com/office/drawing/2014/main" id="{04B8DD35-2425-457A-B182-121B0AE9F8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3316" y="2580835"/>
            <a:ext cx="8766628" cy="2662238"/>
          </a:xfr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tIns="216000" bIns="216000" anchor="ctr" anchorCtr="0"/>
          <a:lstStyle/>
          <a:p>
            <a:pPr marL="452438" indent="-452438" algn="just" eaLnBrk="1">
              <a:buFont typeface="Wingdings" panose="05000000000000000000" pitchFamily="2" charset="2"/>
              <a:buChar char="Ø"/>
            </a:pPr>
            <a:r>
              <a:rPr lang="zh-TW" altLang="en-US" sz="3200" dirty="0">
                <a:latin typeface="標楷體" panose="03000509000000000000" pitchFamily="65" charset="-120"/>
              </a:rPr>
              <a:t>一本小説的篇幅長、</a:t>
            </a:r>
            <a:r>
              <a:rPr lang="zh-TW" altLang="en-US" sz="3200" dirty="0"/>
              <a:t>人物眾多、情節多變，</a:t>
            </a:r>
            <a:r>
              <a:rPr lang="zh-TW" altLang="en-US" sz="3200" dirty="0">
                <a:latin typeface="標楷體" panose="03000509000000000000" pitchFamily="65" charset="-120"/>
              </a:rPr>
              <a:t>可以讓學生有更多自主閲讀的機會，</a:t>
            </a:r>
            <a:r>
              <a:rPr lang="zh-TW" altLang="en-US" sz="3200" dirty="0"/>
              <a:t>促進深層理解。</a:t>
            </a:r>
            <a:endParaRPr lang="en-US" altLang="zh-TW" sz="3200" dirty="0">
              <a:latin typeface="標楷體" panose="03000509000000000000" pitchFamily="65" charset="-120"/>
            </a:endParaRPr>
          </a:p>
          <a:p>
            <a:pPr marL="452438" indent="-452438" algn="just" eaLnBrk="1">
              <a:buFont typeface="Wingdings" panose="05000000000000000000" pitchFamily="2" charset="2"/>
              <a:buChar char="Ø"/>
            </a:pPr>
            <a:r>
              <a:rPr lang="zh-TW" altLang="en-US" sz="3200" dirty="0">
                <a:latin typeface="標楷體" panose="03000509000000000000" pitchFamily="65" charset="-120"/>
              </a:rPr>
              <a:t>以篇帶書，培養學生自主閲讀的能力。</a:t>
            </a:r>
          </a:p>
        </p:txBody>
      </p:sp>
      <p:sp>
        <p:nvSpPr>
          <p:cNvPr id="8196" name="投影片編號版面配置區 1">
            <a:extLst>
              <a:ext uri="{FF2B5EF4-FFF2-40B4-BE49-F238E27FC236}">
                <a16:creationId xmlns:a16="http://schemas.microsoft.com/office/drawing/2014/main" id="{242ED373-0D73-4002-8155-9FCBFE4D7D1C}"/>
              </a:ext>
            </a:extLst>
          </p:cNvPr>
          <p:cNvSpPr txBox="1">
            <a:spLocks/>
          </p:cNvSpPr>
          <p:nvPr/>
        </p:nvSpPr>
        <p:spPr bwMode="auto">
          <a:xfrm>
            <a:off x="10272713" y="651033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FD24ED64-1826-4E10-91B5-40F91382EA33}" type="slidenum">
              <a:rPr lang="en-US" altLang="zh-TW" sz="200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zh-TW" sz="200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197" name="投影片編號版面配置區 1">
            <a:extLst>
              <a:ext uri="{FF2B5EF4-FFF2-40B4-BE49-F238E27FC236}">
                <a16:creationId xmlns:a16="http://schemas.microsoft.com/office/drawing/2014/main" id="{CB9F8598-AD5E-45BD-984C-3D5E4717F006}"/>
              </a:ext>
            </a:extLst>
          </p:cNvPr>
          <p:cNvSpPr txBox="1">
            <a:spLocks/>
          </p:cNvSpPr>
          <p:nvPr/>
        </p:nvSpPr>
        <p:spPr bwMode="auto">
          <a:xfrm>
            <a:off x="10177463" y="632618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B857DF6-F32E-4048-8D37-95ACA275BABA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zh-TW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2">
            <a:extLst>
              <a:ext uri="{FF2B5EF4-FFF2-40B4-BE49-F238E27FC236}">
                <a16:creationId xmlns:a16="http://schemas.microsoft.com/office/drawing/2014/main" id="{A2EBF743-65F7-4C61-9A26-EDAFE92F8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156" y="433130"/>
            <a:ext cx="480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/>
                <a:cs typeface="+mn-cs"/>
              </a:rPr>
              <a:t>以篇帶書的教學策略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/>
              <a:cs typeface="+mn-cs"/>
            </a:endParaRPr>
          </a:p>
        </p:txBody>
      </p:sp>
      <p:sp>
        <p:nvSpPr>
          <p:cNvPr id="9235" name="矩形 11">
            <a:extLst>
              <a:ext uri="{FF2B5EF4-FFF2-40B4-BE49-F238E27FC236}">
                <a16:creationId xmlns:a16="http://schemas.microsoft.com/office/drawing/2014/main" id="{5638D7C9-C0A0-413A-99AE-5BBADE3CE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207" y="463438"/>
            <a:ext cx="609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設計理念：</a:t>
            </a:r>
            <a:b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endParaRPr kumimoji="0" lang="zh-HK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標楷體" panose="03000509000000000000" pitchFamily="65" charset="-120"/>
              <a:cs typeface="+mn-cs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810D4FC4-5855-4FAC-99D7-DEEEC48456DF}"/>
              </a:ext>
            </a:extLst>
          </p:cNvPr>
          <p:cNvGrpSpPr/>
          <p:nvPr/>
        </p:nvGrpSpPr>
        <p:grpSpPr>
          <a:xfrm>
            <a:off x="385330" y="1590648"/>
            <a:ext cx="11676070" cy="5177068"/>
            <a:chOff x="375904" y="1741477"/>
            <a:chExt cx="11676070" cy="5177068"/>
          </a:xfrm>
        </p:grpSpPr>
        <p:sp>
          <p:nvSpPr>
            <p:cNvPr id="4" name="圓角矩形 3">
              <a:extLst>
                <a:ext uri="{FF2B5EF4-FFF2-40B4-BE49-F238E27FC236}">
                  <a16:creationId xmlns:a16="http://schemas.microsoft.com/office/drawing/2014/main" id="{714D991A-05EC-40C5-858B-86360D0194E1}"/>
                </a:ext>
              </a:extLst>
            </p:cNvPr>
            <p:cNvSpPr/>
            <p:nvPr/>
          </p:nvSpPr>
          <p:spPr>
            <a:xfrm>
              <a:off x="686781" y="1758943"/>
              <a:ext cx="2052000" cy="79216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/>
                  <a:cs typeface="Times New Roman" panose="02020603050405020304" pitchFamily="18" charset="0"/>
                </a:rPr>
                <a:t>1.</a:t>
              </a: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/>
                  <a:cs typeface="Times New Roman" panose="02020603050405020304" pitchFamily="18" charset="0"/>
                </a:rPr>
                <a:t>教師導讀</a:t>
              </a:r>
            </a:p>
          </p:txBody>
        </p:sp>
        <p:sp>
          <p:nvSpPr>
            <p:cNvPr id="5" name="圓角矩形 4">
              <a:extLst>
                <a:ext uri="{FF2B5EF4-FFF2-40B4-BE49-F238E27FC236}">
                  <a16:creationId xmlns:a16="http://schemas.microsoft.com/office/drawing/2014/main" id="{0E3CFCDC-A953-4359-A04C-A5BD61B05CCD}"/>
                </a:ext>
              </a:extLst>
            </p:cNvPr>
            <p:cNvSpPr/>
            <p:nvPr/>
          </p:nvSpPr>
          <p:spPr>
            <a:xfrm>
              <a:off x="6504775" y="1759463"/>
              <a:ext cx="2148681" cy="79216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9BC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/>
                  <a:cs typeface="Times New Roman" panose="02020603050405020304" pitchFamily="18" charset="0"/>
                </a:rPr>
                <a:t>3.</a:t>
              </a: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/>
                  <a:cs typeface="Times New Roman" panose="02020603050405020304" pitchFamily="18" charset="0"/>
                </a:rPr>
                <a:t>比較閲讀</a:t>
              </a:r>
            </a:p>
          </p:txBody>
        </p:sp>
        <p:sp>
          <p:nvSpPr>
            <p:cNvPr id="6" name="圓角矩形 5">
              <a:extLst>
                <a:ext uri="{FF2B5EF4-FFF2-40B4-BE49-F238E27FC236}">
                  <a16:creationId xmlns:a16="http://schemas.microsoft.com/office/drawing/2014/main" id="{37A77AE7-418E-4681-B861-C53ABF7282BF}"/>
                </a:ext>
              </a:extLst>
            </p:cNvPr>
            <p:cNvSpPr/>
            <p:nvPr/>
          </p:nvSpPr>
          <p:spPr>
            <a:xfrm>
              <a:off x="3554473" y="1759735"/>
              <a:ext cx="2052000" cy="79057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/>
                  <a:cs typeface="Times New Roman" panose="02020603050405020304" pitchFamily="18" charset="0"/>
                </a:rPr>
                <a:t>2.</a:t>
              </a: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/>
                  <a:cs typeface="Times New Roman" panose="02020603050405020304" pitchFamily="18" charset="0"/>
                </a:rPr>
                <a:t>課堂活動</a:t>
              </a:r>
            </a:p>
          </p:txBody>
        </p:sp>
        <p:sp>
          <p:nvSpPr>
            <p:cNvPr id="7" name="圓角矩形 6">
              <a:extLst>
                <a:ext uri="{FF2B5EF4-FFF2-40B4-BE49-F238E27FC236}">
                  <a16:creationId xmlns:a16="http://schemas.microsoft.com/office/drawing/2014/main" id="{C3D84905-D62B-41CF-9C67-533D8A80879B}"/>
                </a:ext>
              </a:extLst>
            </p:cNvPr>
            <p:cNvSpPr/>
            <p:nvPr/>
          </p:nvSpPr>
          <p:spPr>
            <a:xfrm>
              <a:off x="9465119" y="1741477"/>
              <a:ext cx="2052638" cy="79216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/>
                  <a:cs typeface="Times New Roman" panose="02020603050405020304" pitchFamily="18" charset="0"/>
                </a:rPr>
                <a:t>4.</a:t>
              </a: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/>
                  <a:cs typeface="Times New Roman" panose="02020603050405020304" pitchFamily="18" charset="0"/>
                </a:rPr>
                <a:t>延伸閲讀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D64E14D-B7E1-4893-B4FF-98BC2B3FAC61}"/>
                </a:ext>
              </a:extLst>
            </p:cNvPr>
            <p:cNvSpPr/>
            <p:nvPr/>
          </p:nvSpPr>
          <p:spPr>
            <a:xfrm>
              <a:off x="686782" y="3073389"/>
              <a:ext cx="2052000" cy="10795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/>
                  <a:cs typeface="+mn-cs"/>
                </a:rPr>
                <a:t>閲讀導引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itchFamily="65" charset="-120"/>
                  <a:ea typeface="標楷體"/>
                  <a:cs typeface="+mn-cs"/>
                </a:rPr>
                <a:t>指定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/>
                  <a:cs typeface="+mn-cs"/>
                </a:rPr>
                <a:t>章節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12F795-77F0-41AA-A7FB-F36FA38AEF0E}"/>
                </a:ext>
              </a:extLst>
            </p:cNvPr>
            <p:cNvSpPr/>
            <p:nvPr/>
          </p:nvSpPr>
          <p:spPr>
            <a:xfrm>
              <a:off x="9294936" y="3067601"/>
              <a:ext cx="2486025" cy="10810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itchFamily="65" charset="-120"/>
                  <a:ea typeface="標楷體"/>
                  <a:cs typeface="+mn-cs"/>
                </a:rPr>
                <a:t>自選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/>
                  <a:cs typeface="+mn-cs"/>
                </a:rPr>
                <a:t>相關章節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/>
                  <a:cs typeface="+mn-cs"/>
                </a:rPr>
                <a:t>進行讀書會聊書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39F0D67-C3E6-4FDA-8969-CD651189C4BF}"/>
                </a:ext>
              </a:extLst>
            </p:cNvPr>
            <p:cNvSpPr/>
            <p:nvPr/>
          </p:nvSpPr>
          <p:spPr>
            <a:xfrm>
              <a:off x="3589935" y="2944550"/>
              <a:ext cx="2052000" cy="14294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2913" marR="0" lvl="0" indent="-3587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/>
                  <a:cs typeface="+mn-cs"/>
                </a:rPr>
                <a:t>小組討論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/>
                <a:cs typeface="+mn-cs"/>
              </a:endParaRPr>
            </a:p>
            <a:p>
              <a:pPr marL="442913" marR="0" lvl="0" indent="-3587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/>
                  <a:cs typeface="+mn-cs"/>
                </a:rPr>
                <a:t>劇本改寫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/>
                <a:cs typeface="+mn-cs"/>
              </a:endParaRPr>
            </a:p>
            <a:p>
              <a:pPr marL="442913" marR="0" lvl="0" indent="-3587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/>
                  <a:cs typeface="+mn-cs"/>
                </a:rPr>
                <a:t>課堂戲劇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/>
                <a:cs typeface="+mn-cs"/>
              </a:endParaRPr>
            </a:p>
            <a:p>
              <a:pPr marL="442913" marR="0" lvl="0" indent="-3587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/>
                  <a:cs typeface="+mn-cs"/>
                </a:rPr>
                <a:t>……</a:t>
              </a:r>
              <a:endPara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6FB7759-FD03-475D-8E92-2FC10BC9420C}"/>
                </a:ext>
              </a:extLst>
            </p:cNvPr>
            <p:cNvSpPr/>
            <p:nvPr/>
          </p:nvSpPr>
          <p:spPr>
            <a:xfrm>
              <a:off x="6554530" y="3067601"/>
              <a:ext cx="2052638" cy="1079500"/>
            </a:xfrm>
            <a:prstGeom prst="rect">
              <a:avLst/>
            </a:prstGeom>
            <a:solidFill>
              <a:srgbClr val="C9B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/>
                  <a:cs typeface="+mn-cs"/>
                </a:rPr>
                <a:t>比較閲讀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/>
                <a:cs typeface="+mn-cs"/>
              </a:endParaRPr>
            </a:p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itchFamily="65" charset="-120"/>
                  <a:ea typeface="標楷體"/>
                  <a:cs typeface="+mn-cs"/>
                </a:rPr>
                <a:t>自由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/>
                  <a:cs typeface="+mn-cs"/>
                </a:rPr>
                <a:t>閲讀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/>
                <a:cs typeface="+mn-cs"/>
              </a:endParaRPr>
            </a:p>
          </p:txBody>
        </p:sp>
        <p:sp>
          <p:nvSpPr>
            <p:cNvPr id="16" name="燕尾形向右箭號 15">
              <a:extLst>
                <a:ext uri="{FF2B5EF4-FFF2-40B4-BE49-F238E27FC236}">
                  <a16:creationId xmlns:a16="http://schemas.microsoft.com/office/drawing/2014/main" id="{EDC4ADD9-147F-4C79-825D-E9DF685911A6}"/>
                </a:ext>
              </a:extLst>
            </p:cNvPr>
            <p:cNvSpPr/>
            <p:nvPr/>
          </p:nvSpPr>
          <p:spPr>
            <a:xfrm>
              <a:off x="2939717" y="1974842"/>
              <a:ext cx="433388" cy="360363"/>
            </a:xfrm>
            <a:prstGeom prst="notched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標楷體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EFF1828-7D61-4894-909F-E353F471EACF}"/>
                </a:ext>
              </a:extLst>
            </p:cNvPr>
            <p:cNvSpPr/>
            <p:nvPr/>
          </p:nvSpPr>
          <p:spPr>
            <a:xfrm>
              <a:off x="375904" y="4769864"/>
              <a:ext cx="2563813" cy="144334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標楷體" pitchFamily="65" charset="-120"/>
                  <a:ea typeface="標楷體"/>
                  <a:cs typeface="+mn-cs"/>
                </a:rPr>
                <a:t>交代作品背景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標楷體" pitchFamily="65" charset="-120"/>
                <a:ea typeface="標楷體"/>
                <a:cs typeface="+mn-cs"/>
              </a:endParaRPr>
            </a:p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標楷體" pitchFamily="65" charset="-120"/>
                  <a:ea typeface="標楷體"/>
                  <a:cs typeface="+mn-cs"/>
                </a:rPr>
                <a:t>分析人物特點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標楷體" pitchFamily="65" charset="-120"/>
                <a:ea typeface="標楷體"/>
                <a:cs typeface="+mn-cs"/>
              </a:endParaRPr>
            </a:p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標楷體" pitchFamily="65" charset="-120"/>
                  <a:ea typeface="標楷體"/>
                  <a:cs typeface="+mn-cs"/>
                </a:rPr>
                <a:t>解讀小説情節</a:t>
              </a:r>
              <a:endPara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標楷體" pitchFamily="65" charset="-120"/>
                <a:ea typeface="標楷體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1098A62-D970-49E1-B584-7A71736637F0}"/>
                </a:ext>
              </a:extLst>
            </p:cNvPr>
            <p:cNvSpPr/>
            <p:nvPr/>
          </p:nvSpPr>
          <p:spPr>
            <a:xfrm>
              <a:off x="9325366" y="4768277"/>
              <a:ext cx="2562225" cy="1887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標楷體" pitchFamily="65" charset="-120"/>
                  <a:ea typeface="標楷體"/>
                  <a:cs typeface="+mn-cs"/>
                </a:rPr>
                <a:t>按要求自行選定閲讀內容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標楷體" pitchFamily="65" charset="-120"/>
                <a:ea typeface="標楷體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標楷體" pitchFamily="65" charset="-120"/>
                  <a:ea typeface="標楷體"/>
                  <a:cs typeface="+mn-cs"/>
                </a:rPr>
                <a:t>深化對人物及情節的理解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BE0EA64-1935-4DAD-A3E0-18223D349AE2}"/>
                </a:ext>
              </a:extLst>
            </p:cNvPr>
            <p:cNvSpPr/>
            <p:nvPr/>
          </p:nvSpPr>
          <p:spPr>
            <a:xfrm>
              <a:off x="3189005" y="4768277"/>
              <a:ext cx="2998787" cy="19716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標楷體" pitchFamily="65" charset="-120"/>
                  <a:ea typeface="標楷體"/>
                  <a:cs typeface="+mn-cs"/>
                </a:rPr>
                <a:t>依據對人物認識創作，展現人物性格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標楷體" pitchFamily="65" charset="-120"/>
                <a:ea typeface="標楷體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標楷體" pitchFamily="65" charset="-120"/>
                  <a:ea typeface="標楷體"/>
                  <a:cs typeface="+mn-cs"/>
                </a:rPr>
                <a:t>評選最佳劇本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標楷體" pitchFamily="65" charset="-120"/>
                <a:ea typeface="標楷體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標楷體" pitchFamily="65" charset="-120"/>
                  <a:ea typeface="標楷體"/>
                  <a:cs typeface="+mn-cs"/>
                </a:rPr>
                <a:t>自行組織戲劇演出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標楷體" pitchFamily="65" charset="-120"/>
                <a:ea typeface="標楷體"/>
                <a:cs typeface="+mn-cs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194BE35-356B-4FA5-82C7-F8CC60EA7D7B}"/>
                </a:ext>
              </a:extLst>
            </p:cNvPr>
            <p:cNvSpPr/>
            <p:nvPr/>
          </p:nvSpPr>
          <p:spPr>
            <a:xfrm>
              <a:off x="6448420" y="4769864"/>
              <a:ext cx="2562225" cy="18859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標楷體" pitchFamily="65" charset="-120"/>
                  <a:ea typeface="標楷體"/>
                  <a:cs typeface="+mn-cs"/>
                </a:rPr>
                <a:t>比較文本與電影的表現手法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標楷體" pitchFamily="65" charset="-120"/>
                <a:ea typeface="標楷體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itchFamily="65" charset="-120"/>
                  <a:ea typeface="標楷體"/>
                  <a:cs typeface="+mn-cs"/>
                </a:rPr>
                <a:t>自行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標楷體" pitchFamily="65" charset="-120"/>
                  <a:ea typeface="標楷體"/>
                  <a:cs typeface="+mn-cs"/>
                </a:rPr>
                <a:t>閲讀其他章節及原著</a:t>
              </a: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/>
                <a:cs typeface="+mn-cs"/>
              </a:endParaRPr>
            </a:p>
          </p:txBody>
        </p:sp>
        <p:sp>
          <p:nvSpPr>
            <p:cNvPr id="22" name="燕尾形向右箭號 15">
              <a:extLst>
                <a:ext uri="{FF2B5EF4-FFF2-40B4-BE49-F238E27FC236}">
                  <a16:creationId xmlns:a16="http://schemas.microsoft.com/office/drawing/2014/main" id="{B3544B77-B102-4070-8804-A0315722E76B}"/>
                </a:ext>
              </a:extLst>
            </p:cNvPr>
            <p:cNvSpPr/>
            <p:nvPr/>
          </p:nvSpPr>
          <p:spPr>
            <a:xfrm>
              <a:off x="5889946" y="1957378"/>
              <a:ext cx="431800" cy="360362"/>
            </a:xfrm>
            <a:prstGeom prst="notched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標楷體"/>
                <a:cs typeface="+mn-cs"/>
              </a:endParaRPr>
            </a:p>
          </p:txBody>
        </p:sp>
        <p:sp>
          <p:nvSpPr>
            <p:cNvPr id="23" name="燕尾形向右箭號 15">
              <a:extLst>
                <a:ext uri="{FF2B5EF4-FFF2-40B4-BE49-F238E27FC236}">
                  <a16:creationId xmlns:a16="http://schemas.microsoft.com/office/drawing/2014/main" id="{251AA0D5-FD43-41D5-93A7-4B9910FB0908}"/>
                </a:ext>
              </a:extLst>
            </p:cNvPr>
            <p:cNvSpPr/>
            <p:nvPr/>
          </p:nvSpPr>
          <p:spPr>
            <a:xfrm>
              <a:off x="8835040" y="1957378"/>
              <a:ext cx="431800" cy="360363"/>
            </a:xfrm>
            <a:prstGeom prst="notched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標楷體"/>
                <a:cs typeface="+mn-cs"/>
              </a:endParaRPr>
            </a:p>
          </p:txBody>
        </p:sp>
        <p:sp>
          <p:nvSpPr>
            <p:cNvPr id="9234" name="投影片編號版面配置區 1">
              <a:extLst>
                <a:ext uri="{FF2B5EF4-FFF2-40B4-BE49-F238E27FC236}">
                  <a16:creationId xmlns:a16="http://schemas.microsoft.com/office/drawing/2014/main" id="{D9E701A7-8939-4E11-8107-0BC786EDB20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451774" y="6561358"/>
              <a:ext cx="1600200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lnSpc>
                  <a:spcPct val="110000"/>
                </a:lnSpc>
                <a:spcBef>
                  <a:spcPts val="10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 sz="2800"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110000"/>
                </a:lnSpc>
                <a:spcBef>
                  <a:spcPts val="5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 sz="2400"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110000"/>
                </a:lnSpc>
                <a:spcBef>
                  <a:spcPts val="5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 sz="2000"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110000"/>
                </a:lnSpc>
                <a:spcBef>
                  <a:spcPts val="5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110000"/>
                </a:lnSpc>
                <a:spcBef>
                  <a:spcPts val="500"/>
                </a:spcBef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7162FE"/>
                </a:buClr>
                <a:buFont typeface="Avenir Next LT Pro" panose="020B0504020202020204" pitchFamily="34" charset="0"/>
                <a:buChar char="+"/>
                <a:defRPr>
                  <a:solidFill>
                    <a:schemeClr val="tx2"/>
                  </a:solidFill>
                  <a:latin typeface="Calibri" panose="020F0502020204030204" pitchFamily="34" charset="0"/>
                  <a:ea typeface="標楷體" panose="03000509000000000000" pitchFamily="65" charset="-12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061B6DE5-C5E8-441F-93BA-D42ACF4F676B}" type="slidenum">
                <a:rPr kumimoji="0" lang="en-US" altLang="zh-TW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t>5</a:t>
              </a:fld>
              <a:endPara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3" name="箭號: 向下 12">
              <a:extLst>
                <a:ext uri="{FF2B5EF4-FFF2-40B4-BE49-F238E27FC236}">
                  <a16:creationId xmlns:a16="http://schemas.microsoft.com/office/drawing/2014/main" id="{051AEA4C-E82B-47F1-8341-CB1EBFCF910A}"/>
                </a:ext>
              </a:extLst>
            </p:cNvPr>
            <p:cNvSpPr/>
            <p:nvPr/>
          </p:nvSpPr>
          <p:spPr>
            <a:xfrm>
              <a:off x="1448593" y="2547518"/>
              <a:ext cx="414337" cy="523875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標楷體"/>
                <a:cs typeface="+mn-cs"/>
              </a:endParaRPr>
            </a:p>
          </p:txBody>
        </p:sp>
        <p:sp>
          <p:nvSpPr>
            <p:cNvPr id="25" name="箭號: 向下 24">
              <a:extLst>
                <a:ext uri="{FF2B5EF4-FFF2-40B4-BE49-F238E27FC236}">
                  <a16:creationId xmlns:a16="http://schemas.microsoft.com/office/drawing/2014/main" id="{56C38508-96EB-4CF8-89D7-D054D0CBABD3}"/>
                </a:ext>
              </a:extLst>
            </p:cNvPr>
            <p:cNvSpPr/>
            <p:nvPr/>
          </p:nvSpPr>
          <p:spPr>
            <a:xfrm>
              <a:off x="1448592" y="4199439"/>
              <a:ext cx="414337" cy="523875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標楷體"/>
                <a:cs typeface="+mn-cs"/>
              </a:endParaRPr>
            </a:p>
          </p:txBody>
        </p:sp>
        <p:sp>
          <p:nvSpPr>
            <p:cNvPr id="26" name="箭號: 向下 25">
              <a:extLst>
                <a:ext uri="{FF2B5EF4-FFF2-40B4-BE49-F238E27FC236}">
                  <a16:creationId xmlns:a16="http://schemas.microsoft.com/office/drawing/2014/main" id="{D8D025F0-3F26-4AAB-9268-5F2A5ACBF7BB}"/>
                </a:ext>
              </a:extLst>
            </p:cNvPr>
            <p:cNvSpPr/>
            <p:nvPr/>
          </p:nvSpPr>
          <p:spPr>
            <a:xfrm>
              <a:off x="4427137" y="2537882"/>
              <a:ext cx="414338" cy="422003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標楷體"/>
                <a:cs typeface="+mn-cs"/>
              </a:endParaRPr>
            </a:p>
          </p:txBody>
        </p:sp>
        <p:sp>
          <p:nvSpPr>
            <p:cNvPr id="27" name="箭號: 向下 26">
              <a:extLst>
                <a:ext uri="{FF2B5EF4-FFF2-40B4-BE49-F238E27FC236}">
                  <a16:creationId xmlns:a16="http://schemas.microsoft.com/office/drawing/2014/main" id="{CE2EC840-4E3E-44EF-A17B-F1F6DE2FF368}"/>
                </a:ext>
              </a:extLst>
            </p:cNvPr>
            <p:cNvSpPr/>
            <p:nvPr/>
          </p:nvSpPr>
          <p:spPr>
            <a:xfrm>
              <a:off x="4427138" y="4374037"/>
              <a:ext cx="414337" cy="395827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標楷體"/>
                <a:cs typeface="+mn-cs"/>
              </a:endParaRPr>
            </a:p>
          </p:txBody>
        </p:sp>
        <p:sp>
          <p:nvSpPr>
            <p:cNvPr id="28" name="箭號: 向下 27">
              <a:extLst>
                <a:ext uri="{FF2B5EF4-FFF2-40B4-BE49-F238E27FC236}">
                  <a16:creationId xmlns:a16="http://schemas.microsoft.com/office/drawing/2014/main" id="{70B485D1-CC9F-4656-8FEC-25DD996AFEFC}"/>
                </a:ext>
              </a:extLst>
            </p:cNvPr>
            <p:cNvSpPr/>
            <p:nvPr/>
          </p:nvSpPr>
          <p:spPr>
            <a:xfrm>
              <a:off x="7405683" y="2538696"/>
              <a:ext cx="414337" cy="523875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標楷體"/>
                <a:cs typeface="+mn-cs"/>
              </a:endParaRPr>
            </a:p>
          </p:txBody>
        </p:sp>
        <p:sp>
          <p:nvSpPr>
            <p:cNvPr id="29" name="箭號: 向下 28">
              <a:extLst>
                <a:ext uri="{FF2B5EF4-FFF2-40B4-BE49-F238E27FC236}">
                  <a16:creationId xmlns:a16="http://schemas.microsoft.com/office/drawing/2014/main" id="{5435C201-7E33-4EAA-B2A0-AE8003434EA0}"/>
                </a:ext>
              </a:extLst>
            </p:cNvPr>
            <p:cNvSpPr/>
            <p:nvPr/>
          </p:nvSpPr>
          <p:spPr>
            <a:xfrm>
              <a:off x="7405683" y="4201026"/>
              <a:ext cx="412750" cy="522288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標楷體"/>
                <a:cs typeface="+mn-cs"/>
              </a:endParaRPr>
            </a:p>
          </p:txBody>
        </p:sp>
        <p:sp>
          <p:nvSpPr>
            <p:cNvPr id="30" name="箭號: 向下 29">
              <a:extLst>
                <a:ext uri="{FF2B5EF4-FFF2-40B4-BE49-F238E27FC236}">
                  <a16:creationId xmlns:a16="http://schemas.microsoft.com/office/drawing/2014/main" id="{718E82B8-53C0-4956-9ABC-9EF589CA185C}"/>
                </a:ext>
              </a:extLst>
            </p:cNvPr>
            <p:cNvSpPr/>
            <p:nvPr/>
          </p:nvSpPr>
          <p:spPr>
            <a:xfrm>
              <a:off x="10284269" y="2547518"/>
              <a:ext cx="414338" cy="523875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標楷體"/>
                <a:cs typeface="+mn-cs"/>
              </a:endParaRPr>
            </a:p>
          </p:txBody>
        </p:sp>
        <p:sp>
          <p:nvSpPr>
            <p:cNvPr id="31" name="箭號: 向下 30">
              <a:extLst>
                <a:ext uri="{FF2B5EF4-FFF2-40B4-BE49-F238E27FC236}">
                  <a16:creationId xmlns:a16="http://schemas.microsoft.com/office/drawing/2014/main" id="{A14C3B63-B421-4F51-A452-4A02CABFF8DF}"/>
                </a:ext>
              </a:extLst>
            </p:cNvPr>
            <p:cNvSpPr/>
            <p:nvPr/>
          </p:nvSpPr>
          <p:spPr>
            <a:xfrm>
              <a:off x="10284269" y="4199439"/>
              <a:ext cx="414337" cy="523875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標楷體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字方塊 1">
            <a:extLst>
              <a:ext uri="{FF2B5EF4-FFF2-40B4-BE49-F238E27FC236}">
                <a16:creationId xmlns:a16="http://schemas.microsoft.com/office/drawing/2014/main" id="{0FF2E7D8-6930-450E-B7C8-653D07BC2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152" y="285075"/>
            <a:ext cx="8814307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200" dirty="0">
                <a:solidFill>
                  <a:schemeClr val="tx1"/>
                </a:solidFill>
              </a:rPr>
              <a:t>教師選取第一至十一回作講讀，其餘章回由學生自讀，以培養自學能力。</a:t>
            </a:r>
            <a:endParaRPr lang="zh-HK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977F73E-D46A-4DFC-8E64-99862692B332}"/>
              </a:ext>
            </a:extLst>
          </p:cNvPr>
          <p:cNvSpPr txBox="1"/>
          <p:nvPr/>
        </p:nvSpPr>
        <p:spPr>
          <a:xfrm>
            <a:off x="6402539" y="2233426"/>
            <a:ext cx="3488851" cy="251795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tIns="180000" bIns="18000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HK" sz="2800" dirty="0">
                <a:latin typeface="+mn-lt"/>
                <a:ea typeface="+mn-ea"/>
              </a:rPr>
              <a:t>第十二回：</a:t>
            </a:r>
            <a:endParaRPr lang="en-US" altLang="zh-TW" sz="2800" dirty="0">
              <a:latin typeface="+mn-lt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dirty="0">
                <a:latin typeface="+mn-lt"/>
                <a:ea typeface="+mn-ea"/>
              </a:rPr>
              <a:t>「</a:t>
            </a:r>
            <a:r>
              <a:rPr lang="zh-TW" altLang="zh-HK" sz="2800" dirty="0">
                <a:latin typeface="+mn-lt"/>
                <a:ea typeface="+mn-ea"/>
              </a:rPr>
              <a:t>寶象國勇救公主</a:t>
            </a:r>
            <a:r>
              <a:rPr lang="zh-TW" altLang="en-US" sz="2800" dirty="0">
                <a:latin typeface="+mn-lt"/>
                <a:ea typeface="+mn-ea"/>
              </a:rPr>
              <a:t>」</a:t>
            </a:r>
            <a:endParaRPr lang="en-US" altLang="zh-TW" sz="2800" dirty="0">
              <a:latin typeface="+mn-lt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dirty="0">
                <a:latin typeface="+mn-lt"/>
                <a:ea typeface="+mn-ea"/>
              </a:rPr>
              <a:t>至</a:t>
            </a:r>
            <a:endParaRPr lang="en-US" altLang="zh-TW" sz="2800" dirty="0">
              <a:latin typeface="+mn-lt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HK" sz="2800" dirty="0"/>
              <a:t>第三十七回：</a:t>
            </a:r>
            <a:endParaRPr lang="en-US" altLang="zh-TW" sz="28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dirty="0"/>
              <a:t>「</a:t>
            </a:r>
            <a:r>
              <a:rPr lang="zh-TW" altLang="zh-HK" sz="2800" dirty="0"/>
              <a:t>取回真經成正果</a:t>
            </a:r>
            <a:r>
              <a:rPr lang="zh-TW" altLang="en-US" sz="2800" dirty="0"/>
              <a:t>」</a:t>
            </a:r>
            <a:endParaRPr lang="zh-TW" altLang="zh-HK" dirty="0">
              <a:latin typeface="+mn-lt"/>
              <a:ea typeface="+mn-ea"/>
            </a:endParaRPr>
          </a:p>
        </p:txBody>
      </p:sp>
      <p:sp>
        <p:nvSpPr>
          <p:cNvPr id="8" name="右大括弧 7">
            <a:extLst>
              <a:ext uri="{FF2B5EF4-FFF2-40B4-BE49-F238E27FC236}">
                <a16:creationId xmlns:a16="http://schemas.microsoft.com/office/drawing/2014/main" id="{1E1417CB-682A-4BCF-A7D1-DA430AFFFB2D}"/>
              </a:ext>
            </a:extLst>
          </p:cNvPr>
          <p:cNvSpPr/>
          <p:nvPr/>
        </p:nvSpPr>
        <p:spPr>
          <a:xfrm>
            <a:off x="9891390" y="2464240"/>
            <a:ext cx="821070" cy="206216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/>
          </a:p>
        </p:txBody>
      </p:sp>
      <p:sp>
        <p:nvSpPr>
          <p:cNvPr id="9" name="右大括弧 8">
            <a:extLst>
              <a:ext uri="{FF2B5EF4-FFF2-40B4-BE49-F238E27FC236}">
                <a16:creationId xmlns:a16="http://schemas.microsoft.com/office/drawing/2014/main" id="{A6C60CA0-2486-44BE-9723-2042CB8710C5}"/>
              </a:ext>
            </a:extLst>
          </p:cNvPr>
          <p:cNvSpPr/>
          <p:nvPr/>
        </p:nvSpPr>
        <p:spPr>
          <a:xfrm>
            <a:off x="4606773" y="1758462"/>
            <a:ext cx="452438" cy="4567726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B64073A-FD8E-491C-8FF8-888B35083B48}"/>
              </a:ext>
            </a:extLst>
          </p:cNvPr>
          <p:cNvSpPr txBox="1"/>
          <p:nvPr/>
        </p:nvSpPr>
        <p:spPr>
          <a:xfrm>
            <a:off x="5365750" y="3029315"/>
            <a:ext cx="730250" cy="2062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dirty="0">
                <a:latin typeface="+mn-lt"/>
                <a:ea typeface="+mn-ea"/>
              </a:rPr>
              <a:t>教師講讀</a:t>
            </a:r>
            <a:endParaRPr lang="zh-HK" altLang="en-US" sz="3200" dirty="0">
              <a:latin typeface="+mn-lt"/>
              <a:ea typeface="+mn-ea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ECBBEA6-0F52-4525-86D0-A73CA8647F61}"/>
              </a:ext>
            </a:extLst>
          </p:cNvPr>
          <p:cNvSpPr txBox="1"/>
          <p:nvPr/>
        </p:nvSpPr>
        <p:spPr>
          <a:xfrm>
            <a:off x="11049009" y="2454274"/>
            <a:ext cx="730250" cy="2062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dirty="0">
                <a:latin typeface="+mn-lt"/>
                <a:ea typeface="+mn-ea"/>
              </a:rPr>
              <a:t>學生自讀</a:t>
            </a:r>
            <a:endParaRPr lang="zh-HK" altLang="en-US" sz="3200" dirty="0">
              <a:latin typeface="+mn-lt"/>
              <a:ea typeface="+mn-ea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044C1F1-4C8C-4159-89C7-D534CF2E36F0}"/>
              </a:ext>
            </a:extLst>
          </p:cNvPr>
          <p:cNvSpPr/>
          <p:nvPr/>
        </p:nvSpPr>
        <p:spPr>
          <a:xfrm>
            <a:off x="412741" y="1580356"/>
            <a:ext cx="4014736" cy="49244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zh-HK" sz="2400" dirty="0">
                <a:solidFill>
                  <a:srgbClr val="C00000"/>
                </a:solidFill>
                <a:latin typeface="+mn-lt"/>
                <a:ea typeface="+mn-ea"/>
              </a:rPr>
              <a:t>第一回：仙石爆出猴王來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zh-HK" sz="2400" dirty="0">
                <a:solidFill>
                  <a:srgbClr val="C00000"/>
                </a:solidFill>
                <a:latin typeface="+mn-lt"/>
                <a:ea typeface="+mn-ea"/>
              </a:rPr>
              <a:t>第二回：美猴王龍宮尋寶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zh-HK" sz="2400" dirty="0">
                <a:solidFill>
                  <a:srgbClr val="C00000"/>
                </a:solidFill>
                <a:latin typeface="+mn-lt"/>
                <a:ea typeface="+mn-ea"/>
              </a:rPr>
              <a:t>第三回：悟空大鬧蟠桃會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zh-HK" sz="2400" dirty="0">
                <a:solidFill>
                  <a:srgbClr val="C00000"/>
                </a:solidFill>
                <a:latin typeface="+mn-lt"/>
                <a:ea typeface="+mn-ea"/>
              </a:rPr>
              <a:t>第四回：悟空大戰二郎神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zh-HK" sz="2400" dirty="0">
                <a:solidFill>
                  <a:srgbClr val="C00000"/>
                </a:solidFill>
                <a:latin typeface="+mn-lt"/>
                <a:ea typeface="+mn-ea"/>
              </a:rPr>
              <a:t>第五回：石猴難逃如來掌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CN" altLang="zh-HK" sz="2400" dirty="0">
                <a:solidFill>
                  <a:srgbClr val="C00000"/>
                </a:solidFill>
                <a:latin typeface="+mn-lt"/>
                <a:ea typeface="+mn-ea"/>
              </a:rPr>
              <a:t>第六回：唐僧五指山收徒</a:t>
            </a:r>
            <a:endParaRPr lang="zh-TW" altLang="zh-HK" sz="2400" dirty="0">
              <a:solidFill>
                <a:srgbClr val="C00000"/>
              </a:solidFill>
              <a:latin typeface="+mn-lt"/>
              <a:ea typeface="+mn-ea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zh-HK" sz="2400" dirty="0">
                <a:solidFill>
                  <a:srgbClr val="C00000"/>
                </a:solidFill>
                <a:latin typeface="+mn-lt"/>
                <a:ea typeface="+mn-ea"/>
              </a:rPr>
              <a:t>第七回：高老莊八戒拜師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CN" altLang="zh-HK" sz="2400" dirty="0">
                <a:solidFill>
                  <a:srgbClr val="C00000"/>
                </a:solidFill>
                <a:latin typeface="+mn-lt"/>
                <a:ea typeface="+mn-ea"/>
              </a:rPr>
              <a:t>第八回：流沙河收沙和尚</a:t>
            </a:r>
            <a:endParaRPr lang="zh-TW" altLang="zh-HK" sz="2400" dirty="0">
              <a:solidFill>
                <a:srgbClr val="C00000"/>
              </a:solidFill>
              <a:latin typeface="+mn-lt"/>
              <a:ea typeface="+mn-ea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zh-HK" sz="2400" dirty="0">
                <a:solidFill>
                  <a:srgbClr val="C00000"/>
                </a:solidFill>
                <a:latin typeface="+mn-lt"/>
                <a:ea typeface="+mn-ea"/>
              </a:rPr>
              <a:t>第九回：八戒招親落陷阱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zh-HK" sz="2400" dirty="0">
                <a:solidFill>
                  <a:srgbClr val="C00000"/>
                </a:solidFill>
                <a:latin typeface="+mn-lt"/>
                <a:ea typeface="+mn-ea"/>
              </a:rPr>
              <a:t>第十回：偷吃人參果闖禍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CN" altLang="zh-HK" sz="2400" dirty="0">
                <a:solidFill>
                  <a:srgbClr val="C00000"/>
                </a:solidFill>
                <a:latin typeface="+mn-lt"/>
                <a:ea typeface="+mn-ea"/>
              </a:rPr>
              <a:t>第十一回：悟空三打白骨精</a:t>
            </a:r>
            <a:endParaRPr lang="zh-TW" altLang="zh-HK" sz="20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10252" name="投影片編號版面配置區 1">
            <a:extLst>
              <a:ext uri="{FF2B5EF4-FFF2-40B4-BE49-F238E27FC236}">
                <a16:creationId xmlns:a16="http://schemas.microsoft.com/office/drawing/2014/main" id="{A4420A77-892C-4864-8BCE-A5308F0160F7}"/>
              </a:ext>
            </a:extLst>
          </p:cNvPr>
          <p:cNvSpPr txBox="1">
            <a:spLocks/>
          </p:cNvSpPr>
          <p:nvPr/>
        </p:nvSpPr>
        <p:spPr bwMode="auto">
          <a:xfrm>
            <a:off x="10177463" y="632618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FD87C56-E6BC-451B-BC0A-AF2D64A0F97A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zh-TW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3DAD0D3A-2921-4D22-B304-9B0F66C38E82}"/>
              </a:ext>
            </a:extLst>
          </p:cNvPr>
          <p:cNvSpPr txBox="1"/>
          <p:nvPr/>
        </p:nvSpPr>
        <p:spPr>
          <a:xfrm>
            <a:off x="473075" y="297373"/>
            <a:ext cx="11245850" cy="583236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42913" indent="-4429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dirty="0"/>
              <a:t>適用年級：高小</a:t>
            </a:r>
            <a:endParaRPr lang="en-US" altLang="zh-TW" sz="3200" dirty="0">
              <a:latin typeface="+mn-lt"/>
              <a:ea typeface="+mn-ea"/>
            </a:endParaRPr>
          </a:p>
          <a:p>
            <a:pPr marL="442913" indent="-4429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3200" dirty="0">
              <a:latin typeface="+mn-lt"/>
              <a:ea typeface="+mn-ea"/>
            </a:endParaRPr>
          </a:p>
          <a:p>
            <a:pPr marL="442913" indent="-4429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dirty="0">
                <a:latin typeface="+mn-lt"/>
                <a:ea typeface="+mn-ea"/>
              </a:rPr>
              <a:t>學習目標：</a:t>
            </a:r>
            <a:endParaRPr lang="en-US" altLang="zh-TW" sz="3200" dirty="0">
              <a:latin typeface="+mn-lt"/>
              <a:ea typeface="+mn-ea"/>
            </a:endParaRPr>
          </a:p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通過</a:t>
            </a:r>
            <a:r>
              <a:rPr lang="zh-HK" altLang="en-US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閲</a:t>
            </a:r>
            <a:r>
              <a:rPr lang="zh-HK" altLang="zh-HK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讀</a:t>
            </a:r>
            <a:r>
              <a:rPr lang="en-US" altLang="zh-TW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《</a:t>
            </a:r>
            <a:r>
              <a:rPr lang="zh-TW" altLang="en-US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西遊記</a:t>
            </a:r>
            <a:r>
              <a:rPr lang="en-US" altLang="zh-TW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》</a:t>
            </a:r>
            <a:r>
              <a:rPr lang="zh-TW" altLang="en-US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第一至十一回，</a:t>
            </a:r>
            <a:r>
              <a:rPr lang="zh-HK" altLang="zh-HK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從角色的行為分析</a:t>
            </a:r>
            <a:r>
              <a:rPr lang="zh-TW" altLang="en-US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人物的</a:t>
            </a:r>
            <a:r>
              <a:rPr lang="zh-HK" altLang="zh-HK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性格和形</a:t>
            </a:r>
            <a:r>
              <a:rPr lang="zh-TW" altLang="zh-HK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象</a:t>
            </a:r>
            <a:r>
              <a:rPr lang="zh-TW" altLang="en-US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；學習</a:t>
            </a:r>
            <a:r>
              <a:rPr lang="zh-TW" altLang="zh-HK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利用</a:t>
            </a:r>
            <a:r>
              <a:rPr lang="zh-TW" altLang="en-US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圖文</a:t>
            </a:r>
            <a:r>
              <a:rPr lang="zh-TW" altLang="zh-HK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線索，</a:t>
            </a:r>
            <a:r>
              <a:rPr lang="zh-HK" altLang="zh-HK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分析故事的起因</a:t>
            </a:r>
            <a:r>
              <a:rPr lang="zh-TW" altLang="en-US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、經過，情節的發展和結局</a:t>
            </a:r>
            <a:r>
              <a:rPr lang="zh-TW" altLang="zh-HK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TW" sz="2800" kern="1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通過以篇帶書、文本與視頻對讀、讀書會聊書等策略，引發學生閲讀古典小説的興趣，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深入理解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西遊記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的內容，並培養自主學習能力。</a:t>
            </a:r>
            <a:endParaRPr lang="en-US" altLang="zh-TW" sz="2800" kern="1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zh-HK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透過角色扮演，學習説服別人的技巧</a:t>
            </a:r>
            <a:r>
              <a:rPr lang="zh-TW" altLang="en-US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，培養以理服人的良好態度</a:t>
            </a:r>
            <a:r>
              <a:rPr lang="zh-TW" altLang="zh-HK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TW" sz="2800" kern="1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zh-HK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透過</a:t>
            </a:r>
            <a:r>
              <a:rPr lang="zh-TW" altLang="en-US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劇本改寫、戲劇演出，培養創造性思考能力，提升聽説能力。</a:t>
            </a:r>
            <a:endParaRPr lang="en-US" altLang="zh-TW" sz="2800" kern="1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配合</a:t>
            </a:r>
            <a:r>
              <a:rPr lang="zh-HK" altLang="zh-HK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生涯規劃</a:t>
            </a:r>
            <a:r>
              <a:rPr lang="zh-TW" altLang="en-US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活動，引導</a:t>
            </a:r>
            <a:r>
              <a:rPr lang="zh-HK" altLang="zh-HK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學生思考自己的長處</a:t>
            </a:r>
            <a:r>
              <a:rPr lang="zh-TW" altLang="en-US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和優點</a:t>
            </a:r>
            <a:r>
              <a:rPr lang="zh-HK" altLang="zh-HK" sz="28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，規劃未來。</a:t>
            </a:r>
            <a:endParaRPr lang="en-US" altLang="zh-HK" sz="2800" kern="1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68" name="投影片編號版面配置區 1">
            <a:extLst>
              <a:ext uri="{FF2B5EF4-FFF2-40B4-BE49-F238E27FC236}">
                <a16:creationId xmlns:a16="http://schemas.microsoft.com/office/drawing/2014/main" id="{D54EFA13-7515-4AE3-AEEE-7460A49B6E76}"/>
              </a:ext>
            </a:extLst>
          </p:cNvPr>
          <p:cNvSpPr txBox="1">
            <a:spLocks/>
          </p:cNvSpPr>
          <p:nvPr/>
        </p:nvSpPr>
        <p:spPr bwMode="auto">
          <a:xfrm>
            <a:off x="10458817" y="6382032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0627DADD-ECA3-4A18-8E5B-2457257D58ED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CEEAAC1-DEA7-48A3-AABB-3995F57AF5DE}"/>
              </a:ext>
            </a:extLst>
          </p:cNvPr>
          <p:cNvSpPr/>
          <p:nvPr/>
        </p:nvSpPr>
        <p:spPr>
          <a:xfrm>
            <a:off x="950922" y="1373865"/>
            <a:ext cx="7677689" cy="16201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tIns="0">
            <a:spAutoFit/>
          </a:bodyPr>
          <a:lstStyle/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dirty="0"/>
              <a:t>閲讀第一回</a:t>
            </a:r>
            <a:r>
              <a:rPr lang="en-US" altLang="zh-TW" sz="2800" dirty="0"/>
              <a:t>《</a:t>
            </a:r>
            <a:r>
              <a:rPr lang="zh-TW" altLang="zh-HK" sz="2800" dirty="0"/>
              <a:t>仙石爆出猴王來</a:t>
            </a:r>
            <a:r>
              <a:rPr lang="en-US" altLang="zh-TW" sz="2800" dirty="0"/>
              <a:t>》</a:t>
            </a:r>
            <a:r>
              <a:rPr lang="zh-TW" altLang="en-US" sz="2800" dirty="0"/>
              <a:t>，找出孫悟空兩個性格特徵，並舉出相關的事件説明。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在書本上用報事貼標出悟空的性格特徵，見下圖示。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]</a:t>
            </a:r>
            <a:endParaRPr lang="zh-HK" altLang="en-US" sz="2800" dirty="0">
              <a:latin typeface="+mn-lt"/>
              <a:ea typeface="+mn-ea"/>
            </a:endParaRPr>
          </a:p>
        </p:txBody>
      </p:sp>
      <p:sp>
        <p:nvSpPr>
          <p:cNvPr id="12292" name="矩形 2">
            <a:extLst>
              <a:ext uri="{FF2B5EF4-FFF2-40B4-BE49-F238E27FC236}">
                <a16:creationId xmlns:a16="http://schemas.microsoft.com/office/drawing/2014/main" id="{39AFA82D-0647-4E0A-82FA-673A080A0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7826" y="5802968"/>
            <a:ext cx="31774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閲讀文本第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13-14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頁</a:t>
            </a:r>
            <a:endParaRPr lang="zh-HK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圖片 5">
            <a:extLst>
              <a:ext uri="{FF2B5EF4-FFF2-40B4-BE49-F238E27FC236}">
                <a16:creationId xmlns:a16="http://schemas.microsoft.com/office/drawing/2014/main" id="{5E49C160-CA98-4DE6-A023-1C0536779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22" y="3035005"/>
            <a:ext cx="5160353" cy="364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投影片編號版面配置區 1">
            <a:extLst>
              <a:ext uri="{FF2B5EF4-FFF2-40B4-BE49-F238E27FC236}">
                <a16:creationId xmlns:a16="http://schemas.microsoft.com/office/drawing/2014/main" id="{229C7D2D-FA3F-493F-BD23-0AA6EC058261}"/>
              </a:ext>
            </a:extLst>
          </p:cNvPr>
          <p:cNvSpPr txBox="1">
            <a:spLocks/>
          </p:cNvSpPr>
          <p:nvPr/>
        </p:nvSpPr>
        <p:spPr bwMode="auto">
          <a:xfrm>
            <a:off x="10177463" y="632618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7D1D447-08C0-4385-BFB3-85FE4A9ABC3F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zh-TW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E4E9FC1-4A73-43AF-97A1-47F17B80E231}"/>
              </a:ext>
            </a:extLst>
          </p:cNvPr>
          <p:cNvSpPr/>
          <p:nvPr/>
        </p:nvSpPr>
        <p:spPr>
          <a:xfrm>
            <a:off x="818961" y="473902"/>
            <a:ext cx="2492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TW" altLang="en-US" sz="3600" b="1" dirty="0">
                <a:latin typeface="標楷體" panose="03000509000000000000" pitchFamily="65" charset="-120"/>
              </a:rPr>
              <a:t>教師導讀</a:t>
            </a:r>
          </a:p>
        </p:txBody>
      </p:sp>
      <p:sp>
        <p:nvSpPr>
          <p:cNvPr id="9" name="矩形: 圓角化對角角落 8">
            <a:extLst>
              <a:ext uri="{FF2B5EF4-FFF2-40B4-BE49-F238E27FC236}">
                <a16:creationId xmlns:a16="http://schemas.microsoft.com/office/drawing/2014/main" id="{0E286A0A-8DE0-419E-B85D-3D476210A03D}"/>
              </a:ext>
            </a:extLst>
          </p:cNvPr>
          <p:cNvSpPr/>
          <p:nvPr/>
        </p:nvSpPr>
        <p:spPr>
          <a:xfrm>
            <a:off x="8880049" y="368075"/>
            <a:ext cx="3007151" cy="1752600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/>
            <a:r>
              <a:rPr lang="zh-TW" altLang="en-US" sz="2400" dirty="0">
                <a:solidFill>
                  <a:schemeClr val="accent2"/>
                </a:solidFill>
              </a:rPr>
              <a:t>學習重點：</a:t>
            </a:r>
            <a:br>
              <a:rPr lang="en-US" altLang="zh-TW" sz="2400" dirty="0">
                <a:solidFill>
                  <a:schemeClr val="accent2"/>
                </a:solidFill>
              </a:rPr>
            </a:br>
            <a:r>
              <a:rPr lang="zh-TW" altLang="en-US" sz="2400" dirty="0">
                <a:solidFill>
                  <a:schemeClr val="accent2"/>
                </a:solidFill>
              </a:rPr>
              <a:t>通過不同的事例，歸納出孫悟空的形象和性格。</a:t>
            </a:r>
            <a:endParaRPr lang="zh-HK" alt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8F442076-6156-4542-8A63-C6668C0B1313}"/>
              </a:ext>
            </a:extLst>
          </p:cNvPr>
          <p:cNvSpPr/>
          <p:nvPr/>
        </p:nvSpPr>
        <p:spPr>
          <a:xfrm>
            <a:off x="522286" y="1468078"/>
            <a:ext cx="11417668" cy="131555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dirty="0"/>
              <a:t>瀏覽以下問題，然後閲讀第二回</a:t>
            </a:r>
            <a:r>
              <a:rPr lang="en-US" altLang="zh-TW" sz="2800" dirty="0"/>
              <a:t>《</a:t>
            </a:r>
            <a:r>
              <a:rPr lang="zh-TW" altLang="en-US" sz="2800" dirty="0"/>
              <a:t>美猴王龍宮尋寶</a:t>
            </a:r>
            <a:r>
              <a:rPr lang="en-US" altLang="zh-TW" sz="2800" dirty="0"/>
              <a:t>》</a:t>
            </a:r>
            <a:r>
              <a:rPr lang="zh-TW" altLang="en-US" sz="2800" dirty="0"/>
              <a:t>，在組內分享看法。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﹝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可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利用電子學習平台分享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﹞</a:t>
            </a:r>
            <a:endParaRPr lang="zh-HK" altLang="en-US" sz="2800" dirty="0">
              <a:latin typeface="+mn-lt"/>
              <a:ea typeface="+mn-ea"/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458E7B8B-5A3C-1FF3-1008-700CB5FBE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286" y="3182929"/>
            <a:ext cx="11288709" cy="1938338"/>
          </a:xfrm>
          <a:noFill/>
        </p:spPr>
        <p:txBody>
          <a:bodyPr rtlCol="0">
            <a:normAutofit/>
          </a:bodyPr>
          <a:lstStyle/>
          <a:p>
            <a:pPr marL="514350" indent="-514350" algn="l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書中怎樣詳細地描述孫悟空與混世魔王決鬥的過程？</a:t>
            </a:r>
            <a:endParaRPr lang="en-US" altLang="zh-TW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如果你是孫悟空，會用甚麼方法戰勝混世魔王？</a:t>
            </a:r>
            <a:endParaRPr lang="en-US" altLang="zh-TW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孫悟空從不同龍王借來甚麼武器？最後龍王們怎樣做？</a:t>
            </a:r>
            <a:endParaRPr lang="zh-HK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1965E38-2C26-42EC-9D6E-B64223C7BFCF}"/>
              </a:ext>
            </a:extLst>
          </p:cNvPr>
          <p:cNvSpPr/>
          <p:nvPr/>
        </p:nvSpPr>
        <p:spPr>
          <a:xfrm>
            <a:off x="4849504" y="568814"/>
            <a:ext cx="2492991" cy="717243"/>
          </a:xfrm>
          <a:prstGeom prst="rect">
            <a:avLst/>
          </a:prstGeom>
          <a:solidFill>
            <a:srgbClr val="4C432E"/>
          </a:solidFill>
          <a:ln w="28575" cap="flat" cmpd="sng" algn="ctr">
            <a:solidFill>
              <a:srgbClr val="FFC000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b" anchorCtr="0">
            <a:normAutofit fontScale="92500" lnSpcReduction="1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小組討論</a:t>
            </a:r>
            <a:endParaRPr lang="zh-HK" altLang="en-US" sz="3600" b="1" dirty="0">
              <a:solidFill>
                <a:schemeClr val="bg1"/>
              </a:solidFill>
              <a:latin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84C1F494-0352-4DB4-8442-6F08B02D0DA7}"/>
              </a:ext>
            </a:extLst>
          </p:cNvPr>
          <p:cNvSpPr/>
          <p:nvPr/>
        </p:nvSpPr>
        <p:spPr>
          <a:xfrm>
            <a:off x="2032000" y="5386684"/>
            <a:ext cx="8458200" cy="12141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rgbClr val="C00000"/>
                </a:solidFill>
              </a:rPr>
              <a:t>從孫悟空決戰混世魔王的過程中，你認為孫悟空是個怎樣的人？</a:t>
            </a:r>
            <a:endParaRPr lang="zh-HK" altLang="en-US" dirty="0"/>
          </a:p>
        </p:txBody>
      </p:sp>
      <p:pic>
        <p:nvPicPr>
          <p:cNvPr id="13318" name="圖形 6" descr="笑臉 (無填滿)">
            <a:hlinkClick r:id="rId2" action="ppaction://hlinksldjump"/>
            <a:extLst>
              <a:ext uri="{FF2B5EF4-FFF2-40B4-BE49-F238E27FC236}">
                <a16:creationId xmlns:a16="http://schemas.microsoft.com/office/drawing/2014/main" id="{DAA0D2BC-66D4-4922-89EC-A5704A5A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513" y="4445764"/>
            <a:ext cx="787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圖形 7" descr="笑臉 (無填滿)">
            <a:hlinkClick r:id="rId4" action="ppaction://hlinksldjump"/>
            <a:extLst>
              <a:ext uri="{FF2B5EF4-FFF2-40B4-BE49-F238E27FC236}">
                <a16:creationId xmlns:a16="http://schemas.microsoft.com/office/drawing/2014/main" id="{C8E5E7E3-46CA-4B5E-9B45-CF9CC260D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3135101"/>
            <a:ext cx="78581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圖形 8" descr="笑臉 (無填滿)">
            <a:extLst>
              <a:ext uri="{FF2B5EF4-FFF2-40B4-BE49-F238E27FC236}">
                <a16:creationId xmlns:a16="http://schemas.microsoft.com/office/drawing/2014/main" id="{CB5B20A0-D274-44FB-A32C-5BB5D0429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5" y="2269636"/>
            <a:ext cx="4921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文字方塊 9">
            <a:extLst>
              <a:ext uri="{FF2B5EF4-FFF2-40B4-BE49-F238E27FC236}">
                <a16:creationId xmlns:a16="http://schemas.microsoft.com/office/drawing/2014/main" id="{AB0E70C5-A06C-4AEE-A80E-C312FA481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338" y="2336880"/>
            <a:ext cx="2847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dirty="0">
                <a:solidFill>
                  <a:schemeClr val="tx1"/>
                </a:solidFill>
              </a:rPr>
              <a:t>點擊此         為參考答案</a:t>
            </a:r>
            <a:endParaRPr lang="zh-HK" altLang="en-US" sz="1800" dirty="0">
              <a:solidFill>
                <a:schemeClr val="tx1"/>
              </a:solidFill>
            </a:endParaRPr>
          </a:p>
        </p:txBody>
      </p:sp>
      <p:sp>
        <p:nvSpPr>
          <p:cNvPr id="13322" name="投影片編號版面配置區 1">
            <a:extLst>
              <a:ext uri="{FF2B5EF4-FFF2-40B4-BE49-F238E27FC236}">
                <a16:creationId xmlns:a16="http://schemas.microsoft.com/office/drawing/2014/main" id="{8D243790-3C8C-46BE-9AB4-4A038C535C5E}"/>
              </a:ext>
            </a:extLst>
          </p:cNvPr>
          <p:cNvSpPr txBox="1">
            <a:spLocks/>
          </p:cNvSpPr>
          <p:nvPr/>
        </p:nvSpPr>
        <p:spPr bwMode="auto">
          <a:xfrm>
            <a:off x="10425113" y="6396038"/>
            <a:ext cx="1600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8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4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  <a:defRPr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C0A1F04-01A1-4638-98C9-5BB98A3A8016}" type="slidenum">
              <a:rPr lang="en-US" altLang="zh-TW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zh-TW" sz="200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2361B6-7406-4ABA-AE0A-AECFBD577983}"/>
              </a:ext>
            </a:extLst>
          </p:cNvPr>
          <p:cNvSpPr/>
          <p:nvPr/>
        </p:nvSpPr>
        <p:spPr>
          <a:xfrm>
            <a:off x="522286" y="325664"/>
            <a:ext cx="2492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課堂活動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自訂 3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1_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自訂 3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2836</Words>
  <Application>Microsoft Office PowerPoint</Application>
  <PresentationFormat>寬螢幕</PresentationFormat>
  <Paragraphs>294</Paragraphs>
  <Slides>33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33</vt:i4>
      </vt:variant>
    </vt:vector>
  </HeadingPairs>
  <TitlesOfParts>
    <vt:vector size="47" baseType="lpstr">
      <vt:lpstr>AvenirNext LT Pro Medium</vt:lpstr>
      <vt:lpstr>華康香港標準楷書</vt:lpstr>
      <vt:lpstr>新細明體</vt:lpstr>
      <vt:lpstr>標楷體</vt:lpstr>
      <vt:lpstr>Arial</vt:lpstr>
      <vt:lpstr>Arial</vt:lpstr>
      <vt:lpstr>Avenir Next LT Pro</vt:lpstr>
      <vt:lpstr>Calibri</vt:lpstr>
      <vt:lpstr>Segoe UI Semilight</vt:lpstr>
      <vt:lpstr>Times New Roman</vt:lpstr>
      <vt:lpstr>Verdana</vt:lpstr>
      <vt:lpstr>Wingdings</vt:lpstr>
      <vt:lpstr>ExploreVTI</vt:lpstr>
      <vt:lpstr>1_ExploreVTI</vt:lpstr>
      <vt:lpstr>《西遊記》</vt:lpstr>
      <vt:lpstr>(一)中國四大名著知多少？</vt:lpstr>
      <vt:lpstr>《西遊記》      吳承恩</vt:lpstr>
      <vt:lpstr>設計理念：     從一篇文章到一本小説的閲讀教學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大家邊閲讀第三回《悟空大鬧蟠桃會》，邊思考以下問題：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孫悟空決戰混世魔王</vt:lpstr>
      <vt:lpstr>孫悟空        借兵器 + 盔甲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2025-04-14T01:42:52Z</dcterms:created>
  <dcterms:modified xsi:type="dcterms:W3CDTF">2025-04-23T02:41:16Z</dcterms:modified>
</cp:coreProperties>
</file>