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2" r:id="rId2"/>
    <p:sldId id="311" r:id="rId3"/>
    <p:sldId id="325" r:id="rId4"/>
    <p:sldId id="310" r:id="rId5"/>
    <p:sldId id="301" r:id="rId6"/>
    <p:sldId id="326" r:id="rId7"/>
    <p:sldId id="308" r:id="rId8"/>
    <p:sldId id="305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A1BD55-57CD-466E-0725-B6CBA11E0D12}" name="Lauren Weldy (ALLEGIS GROUP SERVICES)" initials="LW" userId="S::v-lweldy@microsoft.com::07a2285c-a352-4b96-8658-ecc34365c15e" providerId="AD"/>
  <p188:author id="{05079B93-9652-6626-7181-414354FAD15D}" name="Sher Dionisio" initials="SD" userId="Sher Dionisi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EDF3F9"/>
    <a:srgbClr val="FA6500"/>
    <a:srgbClr val="FF33CC"/>
    <a:srgbClr val="B40000"/>
    <a:srgbClr val="EEDCCA"/>
    <a:srgbClr val="E7C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5" autoAdjust="0"/>
    <p:restoredTop sz="95274" autoAdjust="0"/>
  </p:normalViewPr>
  <p:slideViewPr>
    <p:cSldViewPr snapToGrid="0">
      <p:cViewPr varScale="1">
        <p:scale>
          <a:sx n="114" d="100"/>
          <a:sy n="114" d="100"/>
        </p:scale>
        <p:origin x="504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4/23/2025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4/23/2025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43.svg"/><Relationship Id="rId5" Type="http://schemas.openxmlformats.org/officeDocument/2006/relationships/image" Target="../media/image40.sv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5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12.svg"/><Relationship Id="rId5" Type="http://schemas.openxmlformats.org/officeDocument/2006/relationships/image" Target="../media/image47.svg"/><Relationship Id="rId10" Type="http://schemas.openxmlformats.org/officeDocument/2006/relationships/image" Target="../media/image11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1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0F7D96-EF52-191C-6070-DF4FBB43A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8421624" cy="4215384"/>
          </a:xfrm>
        </p:spPr>
        <p:txBody>
          <a:bodyPr tIns="91440" rIns="9144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913D94-05C3-4943-3A5A-68A54E9BF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34" r="18723" b="57209"/>
          <a:stretch/>
        </p:blipFill>
        <p:spPr>
          <a:xfrm rot="10800000">
            <a:off x="9587664" y="-1"/>
            <a:ext cx="2604336" cy="244391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8A215FC-A562-570C-4B81-BDACB4104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62" t="4804" r="2363" b="470"/>
          <a:stretch/>
        </p:blipFill>
        <p:spPr>
          <a:xfrm flipH="1">
            <a:off x="6829612" y="3962400"/>
            <a:ext cx="5362388" cy="2882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075" r="-434" b="36144"/>
          <a:stretch/>
        </p:blipFill>
        <p:spPr>
          <a:xfrm rot="10800000">
            <a:off x="1919703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691688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6F79AC3-76A1-330A-69C1-6F49A448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2576074-8A5F-7308-EC7D-96E98F2E3C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1" y="1943100"/>
            <a:ext cx="9354312" cy="396849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19BAE7-061D-1C2C-8FE8-F52FE9801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1737" r="20884" b="10416"/>
          <a:stretch/>
        </p:blipFill>
        <p:spPr>
          <a:xfrm rot="5400000">
            <a:off x="-266651" y="5472169"/>
            <a:ext cx="1628776" cy="11428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756DF4-EAAF-D894-A06D-881BB4F1F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26" r="31329"/>
          <a:stretch/>
        </p:blipFill>
        <p:spPr>
          <a:xfrm>
            <a:off x="9360171" y="0"/>
            <a:ext cx="2831830" cy="803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E13A01-E9E2-1B24-006D-FC7933F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81D330E-7CAC-3E1B-56FB-58D6F39003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79891-41CC-3417-4CF6-135A18671481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1D90A8-8A48-8962-E406-C96FD90CB835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3A68D2-2F41-6DEA-B556-009D1C010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0B2DBBC-C217-F056-5EE3-093A9467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 tIns="91440" rIns="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2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9B8797B-5A64-AA88-89DF-4E8F1CDE84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30" b="330"/>
          <a:stretch/>
        </p:blipFill>
        <p:spPr>
          <a:xfrm>
            <a:off x="7445375" y="4414838"/>
            <a:ext cx="4152900" cy="22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4D03EA9-B8EA-C820-7047-334786CA52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2" y="1943100"/>
            <a:ext cx="5789152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579BEE5-3FD9-4DF0-230C-7FA6CCD929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177" y="1944861"/>
            <a:ext cx="3535812" cy="41422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95BBB73D-2883-37F4-8E10-8E95FB6E0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58CF9A0-3FB8-D25D-7C0E-70C4447FC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34" r="18723" b="57209"/>
          <a:stretch/>
        </p:blipFill>
        <p:spPr>
          <a:xfrm rot="10800000">
            <a:off x="9587664" y="0"/>
            <a:ext cx="2604336" cy="244391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2075" r="-434" b="36144"/>
          <a:stretch/>
        </p:blipFill>
        <p:spPr>
          <a:xfrm rot="10800000">
            <a:off x="253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B0190A-8AD6-55FA-9511-16EF09FB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904" r="644"/>
          <a:stretch/>
        </p:blipFill>
        <p:spPr>
          <a:xfrm>
            <a:off x="7465261" y="4429764"/>
            <a:ext cx="4104439" cy="225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63671"/>
            <a:ext cx="9729786" cy="3850416"/>
          </a:xfrm>
        </p:spPr>
        <p:txBody>
          <a:bodyPr tIns="91440" rIns="91440" bIns="0" anchor="b">
            <a:normAutofit/>
          </a:bodyPr>
          <a:lstStyle>
            <a:lvl1pPr algn="l">
              <a:lnSpc>
                <a:spcPct val="75000"/>
              </a:lnSpc>
              <a:defRPr sz="80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5426075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5B65357-D1FE-FECA-535B-1A25B6119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A331BA-4F9C-891F-3D66-F5C7411B9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3" y="2713383"/>
            <a:ext cx="5426075" cy="3368330"/>
          </a:xfrm>
        </p:spPr>
        <p:txBody>
          <a:bodyPr>
            <a:normAutofit/>
          </a:bodyPr>
          <a:lstStyle>
            <a:lvl1pPr marL="45720" indent="0">
              <a:spcBef>
                <a:spcPts val="1200"/>
              </a:spcBef>
              <a:buNone/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A42A5C-350F-AE48-D0B0-BADB938C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" r="24894" b="34030"/>
          <a:stretch/>
        </p:blipFill>
        <p:spPr>
          <a:xfrm rot="5400000">
            <a:off x="-1203386" y="4964173"/>
            <a:ext cx="3097213" cy="69044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2761603-166B-5BAC-2CE7-DC4B59BFA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717AF7-E5A1-E433-89C4-DF7F5FC66958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6FE939-BBF8-FA85-BB1D-B7223365D9B2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325B5DAA-F347-B710-E29A-24387F20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089" r="3872"/>
          <a:stretch/>
        </p:blipFill>
        <p:spPr>
          <a:xfrm flipH="1">
            <a:off x="7048501" y="0"/>
            <a:ext cx="4010336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9B3571-DF8D-D7FC-5473-FD66B95C7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B1C98A15-472C-335C-3F9C-8DB73CF9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9729786" cy="3862942"/>
          </a:xfrm>
        </p:spPr>
        <p:txBody>
          <a:bodyPr tIns="91440" rIns="9144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4351DD5-0416-57B2-E44B-82E891E45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F2E180-1635-139C-1D12-EDD842B70A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0" y="1943100"/>
            <a:ext cx="4662488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A42A5C-350F-AE48-D0B0-BADB938C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" r="-90" b="34030"/>
          <a:stretch/>
        </p:blipFill>
        <p:spPr>
          <a:xfrm>
            <a:off x="6451600" y="6167556"/>
            <a:ext cx="4127500" cy="69044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407C5-216F-7840-BF20-0C181F747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2F781EE-C3C5-37AA-5244-B5700A72A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EDCD41B-BD44-EFD9-098C-08EFF50B45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47A33B-958A-63D6-7735-E46458DDE428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47F40E-13E2-21B6-B70A-15C733963D8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 tIns="91440" rIns="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4087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2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C77874-9E90-144B-F071-3562BDA219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4688"/>
            <a:ext cx="4662488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5E76D-659C-5392-C974-020D3392E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91656" y="1939481"/>
            <a:ext cx="4453128" cy="41422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E2DC87-2AEC-1A25-44D9-11DA7801A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980337-5E6C-4D7B-D56F-D5EA84AF7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3100"/>
            <a:ext cx="4662488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E0534C-0CE0-EE94-871B-6F1A1E77F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9006B-1BD0-A0ED-C0A1-0C299E008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2" y="1943100"/>
            <a:ext cx="3535811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F2009D0-1A1F-CB4B-86EF-4FD76B75DE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8241" y="1943099"/>
            <a:ext cx="5790739" cy="41386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613AEE-2A18-A24B-D500-1498BB343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691688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6F79AC3-76A1-330A-69C1-6F49A448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CD946FB-4B71-3BAE-5823-3EF7E82CF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3012" y="1944688"/>
            <a:ext cx="3225884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3D44429-8F9B-DD54-E9BD-08AE1C44D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92725" y="1943100"/>
            <a:ext cx="6341972" cy="414337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19BAE7-061D-1C2C-8FE8-F52FE9801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1737" r="20884" b="10416"/>
          <a:stretch/>
        </p:blipFill>
        <p:spPr>
          <a:xfrm rot="5400000">
            <a:off x="-266651" y="5472169"/>
            <a:ext cx="1628776" cy="11428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756DF4-EAAF-D894-A06D-881BB4F1F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26" r="31329"/>
          <a:stretch/>
        </p:blipFill>
        <p:spPr>
          <a:xfrm>
            <a:off x="9360171" y="0"/>
            <a:ext cx="2831830" cy="803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E13A01-E9E2-1B24-006D-FC7933F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81D330E-7CAC-3E1B-56FB-58D6F39003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79891-41CC-3417-4CF6-135A18671481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1D90A8-8A48-8962-E406-C96FD90CB835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B98732-5DFC-F373-D2C5-F62F237E4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0B2DBBC-C217-F056-5EE3-093A9467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3011" y="1123948"/>
            <a:ext cx="9715373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011" y="2854862"/>
            <a:ext cx="9715373" cy="2783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0" name="Date Placeholder 3">
            <a:extLst>
              <a:ext uri="{FF2B5EF4-FFF2-40B4-BE49-F238E27FC236}">
                <a16:creationId xmlns:a16="http://schemas.microsoft.com/office/drawing/2014/main" id="{1D3FE713-9579-9502-1340-9BB024380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7420" y="6364224"/>
            <a:ext cx="1616147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0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D6D97498-1909-257F-3B44-8830BA935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0903" y="6364224"/>
            <a:ext cx="622300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B6D1128-8E99-D739-8BA2-6483E11ECD0A}"/>
              </a:ext>
            </a:extLst>
          </p:cNvPr>
          <p:cNvSpPr/>
          <p:nvPr userDrawn="1"/>
        </p:nvSpPr>
        <p:spPr>
          <a:xfrm>
            <a:off x="10336085" y="6422055"/>
            <a:ext cx="622300" cy="48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E4994AF0-B8F6-76C7-C67E-7BC676CE8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3012" y="6364224"/>
            <a:ext cx="5394391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 cap="none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9" r:id="rId3"/>
    <p:sldLayoutId id="2147483672" r:id="rId4"/>
    <p:sldLayoutId id="2147483680" r:id="rId5"/>
    <p:sldLayoutId id="2147483677" r:id="rId6"/>
    <p:sldLayoutId id="2147483673" r:id="rId7"/>
    <p:sldLayoutId id="2147483681" r:id="rId8"/>
    <p:sldLayoutId id="2147483675" r:id="rId9"/>
    <p:sldLayoutId id="2147483692" r:id="rId10"/>
    <p:sldLayoutId id="2147483688" r:id="rId11"/>
    <p:sldLayoutId id="2147483691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8000" b="1" kern="1200" cap="all" baseline="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3CC5-CEDA-B89B-503F-B7A6DC98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373" y="1516954"/>
            <a:ext cx="9466741" cy="24094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4C8B0-719C-230B-066A-77BAC820C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180" y="4480500"/>
            <a:ext cx="4085126" cy="860546"/>
          </a:xfrm>
        </p:spPr>
        <p:txBody>
          <a:bodyPr/>
          <a:lstStyle/>
          <a:p>
            <a:pPr algn="ctr"/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中國語文教育組</a:t>
            </a:r>
          </a:p>
        </p:txBody>
      </p:sp>
    </p:spTree>
    <p:extLst>
      <p:ext uri="{BB962C8B-B14F-4D97-AF65-F5344CB8AC3E}">
        <p14:creationId xmlns:p14="http://schemas.microsoft.com/office/powerpoint/2010/main" val="1021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3CC5-CEDA-B89B-503F-B7A6DC98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067" y="353763"/>
            <a:ext cx="3575173" cy="985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名著知多少？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4C8B0-719C-230B-066A-77BAC820C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12" y="1490336"/>
            <a:ext cx="9008818" cy="23739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    同學們，你們有讀過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嗎？你想到哪些人物和故事情節？試分享你所知道的。</a:t>
            </a:r>
            <a:endParaRPr lang="en-US"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EACD9D6E-AF0C-4615-A869-997AF00BED44}"/>
              </a:ext>
            </a:extLst>
          </p:cNvPr>
          <p:cNvSpPr/>
          <p:nvPr/>
        </p:nvSpPr>
        <p:spPr>
          <a:xfrm>
            <a:off x="8200977" y="3638644"/>
            <a:ext cx="905529" cy="551092"/>
          </a:xfrm>
          <a:prstGeom prst="cloudCallout">
            <a:avLst>
              <a:gd name="adj1" fmla="val 33360"/>
              <a:gd name="adj2" fmla="val 7110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哪吒</a:t>
            </a:r>
            <a:endParaRPr 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EAA44553-E2DE-462E-9A95-2E9D8ABED284}"/>
              </a:ext>
            </a:extLst>
          </p:cNvPr>
          <p:cNvSpPr/>
          <p:nvPr/>
        </p:nvSpPr>
        <p:spPr>
          <a:xfrm>
            <a:off x="10481598" y="4618543"/>
            <a:ext cx="1214523" cy="669344"/>
          </a:xfrm>
          <a:prstGeom prst="cloudCallout">
            <a:avLst>
              <a:gd name="adj1" fmla="val -70317"/>
              <a:gd name="adj2" fmla="val -4610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雷震子</a:t>
            </a:r>
            <a:endParaRPr 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B386D910-42E3-4877-AD52-5A78373BE898}"/>
              </a:ext>
            </a:extLst>
          </p:cNvPr>
          <p:cNvSpPr/>
          <p:nvPr/>
        </p:nvSpPr>
        <p:spPr>
          <a:xfrm>
            <a:off x="9932107" y="3167488"/>
            <a:ext cx="1853969" cy="746702"/>
          </a:xfrm>
          <a:prstGeom prst="cloudCallout">
            <a:avLst>
              <a:gd name="adj1" fmla="val -47513"/>
              <a:gd name="adj2" fmla="val 99951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哪吒鬧東海</a:t>
            </a:r>
            <a:endParaRPr 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想法泡泡: 雲朵 7">
            <a:extLst>
              <a:ext uri="{FF2B5EF4-FFF2-40B4-BE49-F238E27FC236}">
                <a16:creationId xmlns:a16="http://schemas.microsoft.com/office/drawing/2014/main" id="{E6BEA371-145F-4FDB-923E-401A41D2FC12}"/>
              </a:ext>
            </a:extLst>
          </p:cNvPr>
          <p:cNvSpPr/>
          <p:nvPr/>
        </p:nvSpPr>
        <p:spPr>
          <a:xfrm>
            <a:off x="6044525" y="4618543"/>
            <a:ext cx="2156452" cy="863261"/>
          </a:xfrm>
          <a:prstGeom prst="cloudCallout">
            <a:avLst>
              <a:gd name="adj1" fmla="val 71963"/>
              <a:gd name="adj2" fmla="val -65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姜太公遇文王</a:t>
            </a:r>
            <a:endParaRPr 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emm.edb.edcity.hk/sticker/stickers/%E4%B8%AD%E8%8F%AF%E7%B6%93%E5%85%B8%E5%90%8D%E5%8F%A5(%E4%B8%80)/10.png">
            <a:extLst>
              <a:ext uri="{FF2B5EF4-FFF2-40B4-BE49-F238E27FC236}">
                <a16:creationId xmlns:a16="http://schemas.microsoft.com/office/drawing/2014/main" id="{1427BFBA-B8D2-43FA-85E2-A8DF053CF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3018" y="3855990"/>
            <a:ext cx="2168580" cy="32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5194DA2-451B-4622-B091-C9FA3C9830A3}"/>
              </a:ext>
            </a:extLst>
          </p:cNvPr>
          <p:cNvSpPr txBox="1">
            <a:spLocks/>
          </p:cNvSpPr>
          <p:nvPr/>
        </p:nvSpPr>
        <p:spPr>
          <a:xfrm>
            <a:off x="10909604" y="6255479"/>
            <a:ext cx="358510" cy="3718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2E309-2D7D-9BEB-FC9E-799913312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0A13F8-79EF-43DA-8C39-9B74E52FC31E}"/>
              </a:ext>
            </a:extLst>
          </p:cNvPr>
          <p:cNvSpPr txBox="1">
            <a:spLocks/>
          </p:cNvSpPr>
          <p:nvPr/>
        </p:nvSpPr>
        <p:spPr>
          <a:xfrm>
            <a:off x="1102064" y="597528"/>
            <a:ext cx="3434496" cy="985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ct val="0"/>
              </a:spcBef>
              <a:buFont typeface="Arial" pitchFamily="34" charset="0"/>
              <a:buNone/>
              <a:defRPr sz="4000" b="1" i="0" kern="1200" cap="all" spc="200" baseline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書名及作者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BEB8C7D-3748-4F97-AEC1-F858B97C6D1E}"/>
              </a:ext>
            </a:extLst>
          </p:cNvPr>
          <p:cNvSpPr txBox="1">
            <a:spLocks/>
          </p:cNvSpPr>
          <p:nvPr/>
        </p:nvSpPr>
        <p:spPr>
          <a:xfrm>
            <a:off x="1135620" y="1470952"/>
            <a:ext cx="9450322" cy="391405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hangingPunct="0">
              <a:lnSpc>
                <a:spcPct val="150000"/>
              </a:lnSpc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一般俗稱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封神榜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，又名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封神傳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，是一部中國古代神魔小説。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algn="just" hangingPunct="0">
              <a:lnSpc>
                <a:spcPct val="150000"/>
              </a:lnSpc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關於作者，一説是明朝許仲琳，也有人認為是一位道教中人陸西星。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4F838A0-6CBC-4909-8009-CED2AB69311F}"/>
              </a:ext>
            </a:extLst>
          </p:cNvPr>
          <p:cNvGrpSpPr/>
          <p:nvPr/>
        </p:nvGrpSpPr>
        <p:grpSpPr>
          <a:xfrm>
            <a:off x="7708392" y="4262713"/>
            <a:ext cx="3685032" cy="2688156"/>
            <a:chOff x="7708392" y="4262713"/>
            <a:chExt cx="3685032" cy="2688156"/>
          </a:xfrm>
        </p:grpSpPr>
        <p:pic>
          <p:nvPicPr>
            <p:cNvPr id="5" name="Picture 4" descr="https://emm.edb.edcity.hk/sticker/stickers/%E4%B8%AD%E8%8F%AF%E7%B6%93%E5%85%B8%E5%90%8D%E5%8F%A5(%E4%BA%94)/02.png">
              <a:extLst>
                <a:ext uri="{FF2B5EF4-FFF2-40B4-BE49-F238E27FC236}">
                  <a16:creationId xmlns:a16="http://schemas.microsoft.com/office/drawing/2014/main" id="{3893681A-D0E6-4B05-8822-D2CC88516D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6"/>
            <a:stretch/>
          </p:blipFill>
          <p:spPr bwMode="auto">
            <a:xfrm>
              <a:off x="9427464" y="4262713"/>
              <a:ext cx="1965960" cy="268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語音泡泡: 圓角矩形 2">
              <a:extLst>
                <a:ext uri="{FF2B5EF4-FFF2-40B4-BE49-F238E27FC236}">
                  <a16:creationId xmlns:a16="http://schemas.microsoft.com/office/drawing/2014/main" id="{F2F52460-D496-4032-B56B-B0B9495B638B}"/>
                </a:ext>
              </a:extLst>
            </p:cNvPr>
            <p:cNvSpPr/>
            <p:nvPr/>
          </p:nvSpPr>
          <p:spPr>
            <a:xfrm>
              <a:off x="7708392" y="4858276"/>
              <a:ext cx="1645920" cy="772317"/>
            </a:xfrm>
            <a:prstGeom prst="wedgeRoundRectCallout">
              <a:avLst>
                <a:gd name="adj1" fmla="val 42570"/>
                <a:gd name="adj2" fmla="val 65778"/>
                <a:gd name="adj3" fmla="val 1666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許仲琳，或作陳仲琳。</a:t>
              </a:r>
              <a:endParaRPr 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1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858B7F-47BD-4DB1-8DC6-5F74A880B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900" y="582538"/>
            <a:ext cx="9705976" cy="914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作品背景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08DCCC4-C74D-4B1A-9C62-B6BDE6DDB767}"/>
              </a:ext>
            </a:extLst>
          </p:cNvPr>
          <p:cNvSpPr txBox="1">
            <a:spLocks/>
          </p:cNvSpPr>
          <p:nvPr/>
        </p:nvSpPr>
        <p:spPr>
          <a:xfrm>
            <a:off x="1243012" y="1714793"/>
            <a:ext cx="9483603" cy="360382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的原型最早可追溯至南宋的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武王伐紂白話文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，此外也結合了不少民間傳説，演繹而成，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全書共一百回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，約成書於明朝隆慶、萬曆年間。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https://emm.edb.edcity.hk/sticker/stickers/%E4%B8%AD%E8%8F%AF%E7%B6%93%E5%85%B8%E5%90%8D%E5%8F%A5(%E4%B8%80)/01.png">
            <a:extLst>
              <a:ext uri="{FF2B5EF4-FFF2-40B4-BE49-F238E27FC236}">
                <a16:creationId xmlns:a16="http://schemas.microsoft.com/office/drawing/2014/main" id="{909ECE35-4651-4458-B802-2A5627063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6946" y="4567427"/>
            <a:ext cx="3099669" cy="22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9B53313-2B74-4677-A5EF-D48A9BDCC662}"/>
              </a:ext>
            </a:extLst>
          </p:cNvPr>
          <p:cNvSpPr txBox="1">
            <a:spLocks/>
          </p:cNvSpPr>
          <p:nvPr/>
        </p:nvSpPr>
        <p:spPr>
          <a:xfrm>
            <a:off x="11008574" y="5886364"/>
            <a:ext cx="358510" cy="3718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D9AD5-F248-4919-864A-CFD76CC027D6}" type="slidenum"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A34D-9418-BFBD-12B0-821DAF1D2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08" y="264833"/>
            <a:ext cx="9691688" cy="914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內容大要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EF40D9-2F4F-6BA9-0246-2FA2252507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3656" y="1042072"/>
            <a:ext cx="10089132" cy="4991969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ts val="6000"/>
              </a:lnSpc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故事由商紂王題詩戲謔女媧，女媧大怒，派三妖女進宮魅惑紂王作開端，並以姜子牙輔佐周武王伐紂為歷史背景，描寫了姬昌父子與商紂對抗，以及不同教派的諸仙鬥智鬥法、破陣封神的故事。最後武王滅紂，全書以姜子牙大封諸神、周武王大封諸侯作結。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1665E79-24C6-9799-B99E-D5BFD0B97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mm.edb.edcity.hk/sticker/stickers/%E4%B8%AD%E8%8F%AF%E7%B6%93%E5%85%B8%E5%90%8D%E5%8F%A5(%E4%B8%80)/17.png">
            <a:extLst>
              <a:ext uri="{FF2B5EF4-FFF2-40B4-BE49-F238E27FC236}">
                <a16:creationId xmlns:a16="http://schemas.microsoft.com/office/drawing/2014/main" id="{95A018D4-3B57-412F-B47A-96B91093A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5"/>
          <a:stretch/>
        </p:blipFill>
        <p:spPr bwMode="auto">
          <a:xfrm flipH="1">
            <a:off x="9477055" y="4946904"/>
            <a:ext cx="1474658" cy="1920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A62D6340-1849-4503-9424-283F77AA712F}"/>
              </a:ext>
            </a:extLst>
          </p:cNvPr>
          <p:cNvSpPr/>
          <p:nvPr/>
        </p:nvSpPr>
        <p:spPr>
          <a:xfrm>
            <a:off x="5998464" y="5125563"/>
            <a:ext cx="3127248" cy="1083213"/>
          </a:xfrm>
          <a:prstGeom prst="wedgeRoundRectCallout">
            <a:avLst>
              <a:gd name="adj1" fmla="val 58724"/>
              <a:gd name="adj2" fmla="val 33372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周武王是姬發，他的父親是姬昌，世稱西伯侯。姜子牙，又稱姜太公，是武王的軍師。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8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BC72-1055-B0F2-2C5C-32DC0AC79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64" y="315417"/>
            <a:ext cx="10239742" cy="91439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的思想價值</a:t>
            </a:r>
            <a:endParaRPr lang="en-US" sz="4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5AA27-6CFE-1406-AA12-5CB5E0410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emm.edb.edcity.hk/sticker/stickers/%E4%B8%AD%E8%8F%AF%E7%B6%93%E5%85%B8%E5%90%8D%E5%8F%A5(%E4%B8%80)/06.png">
            <a:extLst>
              <a:ext uri="{FF2B5EF4-FFF2-40B4-BE49-F238E27FC236}">
                <a16:creationId xmlns:a16="http://schemas.microsoft.com/office/drawing/2014/main" id="{09B38D3F-D9BC-48D1-81A5-FA2EEBC3E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5095" y="4576301"/>
            <a:ext cx="1931675" cy="2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41A75D18-1A1B-4925-8B85-A77FAA015C4C}"/>
              </a:ext>
            </a:extLst>
          </p:cNvPr>
          <p:cNvSpPr/>
          <p:nvPr/>
        </p:nvSpPr>
        <p:spPr>
          <a:xfrm>
            <a:off x="3589038" y="1460006"/>
            <a:ext cx="4703444" cy="2770394"/>
          </a:xfrm>
          <a:prstGeom prst="wedgeRectCallout">
            <a:avLst>
              <a:gd name="adj1" fmla="val 13845"/>
              <a:gd name="adj2" fmla="val 4950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hangingPunct="0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作者對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傳統孝道觀念有所反思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。篇中人物哪吒闖下彌天大禍，為免連累雙親，他削骨還父、削肉還母，可見他的重孝之心。然而，當父親李靖毀他的行宮，並要殺死他時，他則誓必反抗，不留情面。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808910E4-C61C-4EF2-82C3-8E7F51113663}"/>
              </a:ext>
            </a:extLst>
          </p:cNvPr>
          <p:cNvSpPr/>
          <p:nvPr/>
        </p:nvSpPr>
        <p:spPr>
          <a:xfrm>
            <a:off x="8567350" y="1711676"/>
            <a:ext cx="3003038" cy="3434648"/>
          </a:xfrm>
          <a:prstGeom prst="wedgeRectCallout">
            <a:avLst>
              <a:gd name="adj1" fmla="val -49421"/>
              <a:gd name="adj2" fmla="val 33199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hangingPunct="0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作者借武王伐紂這歷史事件，曲折地反映了明代社會的實況，例如：篇中描述了紂王設炮烙、剖孕婦等酷刑，藉以委婉地表達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不滿社會因廠衛橫行，導致民不聊生的現況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2000" dirty="0"/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8B564A42-E9B8-4BAE-8260-6974EFF027CC}"/>
              </a:ext>
            </a:extLst>
          </p:cNvPr>
          <p:cNvSpPr/>
          <p:nvPr/>
        </p:nvSpPr>
        <p:spPr>
          <a:xfrm>
            <a:off x="8221323" y="5417425"/>
            <a:ext cx="2195253" cy="1083213"/>
          </a:xfrm>
          <a:prstGeom prst="wedgeRoundRectCallout">
            <a:avLst>
              <a:gd name="adj1" fmla="val -61862"/>
              <a:gd name="adj2" fmla="val -20561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廠衞是明朝各種直屬皇帝的偵訊機構之總稱，其職能是偵察文武百官的言行舉止。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F3277AB4-8427-4D85-A88D-58A41E4BFBA2}"/>
              </a:ext>
            </a:extLst>
          </p:cNvPr>
          <p:cNvSpPr/>
          <p:nvPr/>
        </p:nvSpPr>
        <p:spPr>
          <a:xfrm>
            <a:off x="406379" y="1711676"/>
            <a:ext cx="2907792" cy="3434648"/>
          </a:xfrm>
          <a:prstGeom prst="wedgeRectCallout">
            <a:avLst>
              <a:gd name="adj1" fmla="val 48859"/>
              <a:gd name="adj2" fmla="val 3861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hangingPunct="0"/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作者的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天下觀念是開明的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。紂王無道，殘暴不仁。武王伐紂，作者形容是「弔民伐罪」，意思是慰問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受苦的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人民，討伐有罪的紂王。</a:t>
            </a:r>
          </a:p>
        </p:txBody>
      </p:sp>
    </p:spTree>
    <p:extLst>
      <p:ext uri="{BB962C8B-B14F-4D97-AF65-F5344CB8AC3E}">
        <p14:creationId xmlns:p14="http://schemas.microsoft.com/office/powerpoint/2010/main" val="15298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A9C774-A0FA-08AB-EAA5-570B0C2F0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848E57-1A34-4D99-92A0-15B752A10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3948" y="184574"/>
            <a:ext cx="3256634" cy="91439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藝術特色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170F135-A891-48FE-9610-76060074C3B1}"/>
              </a:ext>
            </a:extLst>
          </p:cNvPr>
          <p:cNvSpPr txBox="1"/>
          <p:nvPr/>
        </p:nvSpPr>
        <p:spPr>
          <a:xfrm>
            <a:off x="1174459" y="1098973"/>
            <a:ext cx="9884377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 hangingPunct="0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想像雄奇</a:t>
            </a:r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/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像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力豐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富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創造出奇幻色彩濃厚的故事，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如神仙各有不同洞府、坐騎、法寶和法術；不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是神是妖，各有奇能，如有能飛天、遁地的，還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里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眼、順風耳等，令人目不暇給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v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人物形象鮮明</a:t>
            </a:r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故事情節融合了史實人物和神話人物，包括人類、道士、神仙和各種妖精，塑造了許多具個性的人物形象，其中以哪吒一角最為突出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鮮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的性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格</a:t>
            </a: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，令人留下深刻印象。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v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v"/>
            </a:pP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情節生動</a:t>
            </a:r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作者的文才出色，篇中有許多詩詞歌賦，或描寫山川風景，或鋪寫戰爭，或描摹人物形貌，或敘述故事發展、或抒發個人感嘆，都寫得十分優美、生動，極具感染力。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0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B7285-CCEB-36FF-3D66-3CFB498B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B946D7-7214-4F91-8345-19D4B7F52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93" y="183158"/>
            <a:ext cx="8338657" cy="91439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你想知道更多故事情節嗎？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E1DF098C-4FE1-4B88-BC83-3327118EFD36}"/>
              </a:ext>
            </a:extLst>
          </p:cNvPr>
          <p:cNvSpPr/>
          <p:nvPr/>
        </p:nvSpPr>
        <p:spPr>
          <a:xfrm>
            <a:off x="766174" y="1405528"/>
            <a:ext cx="3659177" cy="1065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姬伯燕山收雷震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雲朵形 10">
            <a:extLst>
              <a:ext uri="{FF2B5EF4-FFF2-40B4-BE49-F238E27FC236}">
                <a16:creationId xmlns:a16="http://schemas.microsoft.com/office/drawing/2014/main" id="{B8E7B8E7-E36E-4E1E-A2F8-56DDE57191E2}"/>
              </a:ext>
            </a:extLst>
          </p:cNvPr>
          <p:cNvSpPr/>
          <p:nvPr/>
        </p:nvSpPr>
        <p:spPr>
          <a:xfrm>
            <a:off x="4573397" y="1740230"/>
            <a:ext cx="3595818" cy="1156069"/>
          </a:xfrm>
          <a:prstGeom prst="cloud">
            <a:avLst/>
          </a:prstGeom>
          <a:solidFill>
            <a:srgbClr val="ED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A65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哪吒現蓮花化身</a:t>
            </a:r>
            <a:endParaRPr lang="en-US" sz="2400" dirty="0">
              <a:solidFill>
                <a:srgbClr val="FA65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雲朵形 11">
            <a:extLst>
              <a:ext uri="{FF2B5EF4-FFF2-40B4-BE49-F238E27FC236}">
                <a16:creationId xmlns:a16="http://schemas.microsoft.com/office/drawing/2014/main" id="{00284CA8-522B-40AA-A46D-7932DEFB3110}"/>
              </a:ext>
            </a:extLst>
          </p:cNvPr>
          <p:cNvSpPr/>
          <p:nvPr/>
        </p:nvSpPr>
        <p:spPr>
          <a:xfrm>
            <a:off x="8115604" y="931527"/>
            <a:ext cx="3595818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子牙火燒琵琶精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雲朵形 13">
            <a:extLst>
              <a:ext uri="{FF2B5EF4-FFF2-40B4-BE49-F238E27FC236}">
                <a16:creationId xmlns:a16="http://schemas.microsoft.com/office/drawing/2014/main" id="{EE6C7B58-2368-492B-A1EF-7A861279618B}"/>
              </a:ext>
            </a:extLst>
          </p:cNvPr>
          <p:cNvSpPr/>
          <p:nvPr/>
        </p:nvSpPr>
        <p:spPr>
          <a:xfrm>
            <a:off x="1250349" y="2896299"/>
            <a:ext cx="3865115" cy="1156071"/>
          </a:xfrm>
          <a:prstGeom prst="cloud">
            <a:avLst/>
          </a:prstGeom>
          <a:solidFill>
            <a:srgbClr val="ED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妲己設計害比干</a:t>
            </a:r>
            <a:endParaRPr lang="en-US" sz="2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雲朵形 15">
            <a:extLst>
              <a:ext uri="{FF2B5EF4-FFF2-40B4-BE49-F238E27FC236}">
                <a16:creationId xmlns:a16="http://schemas.microsoft.com/office/drawing/2014/main" id="{F1B524FB-19B4-4718-89D9-89C5E63893A1}"/>
              </a:ext>
            </a:extLst>
          </p:cNvPr>
          <p:cNvSpPr/>
          <p:nvPr/>
        </p:nvSpPr>
        <p:spPr>
          <a:xfrm>
            <a:off x="4630721" y="3628614"/>
            <a:ext cx="3616579" cy="106540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三教會破誅仙陣</a:t>
            </a:r>
          </a:p>
        </p:txBody>
      </p:sp>
      <p:sp>
        <p:nvSpPr>
          <p:cNvPr id="17" name="雲朵形 16">
            <a:extLst>
              <a:ext uri="{FF2B5EF4-FFF2-40B4-BE49-F238E27FC236}">
                <a16:creationId xmlns:a16="http://schemas.microsoft.com/office/drawing/2014/main" id="{A806A119-00DA-4CF8-982B-4CD27122524E}"/>
              </a:ext>
            </a:extLst>
          </p:cNvPr>
          <p:cNvSpPr/>
          <p:nvPr/>
        </p:nvSpPr>
        <p:spPr>
          <a:xfrm>
            <a:off x="636163" y="4430276"/>
            <a:ext cx="3789188" cy="1065401"/>
          </a:xfrm>
          <a:prstGeom prst="cloud">
            <a:avLst/>
          </a:prstGeom>
          <a:solidFill>
            <a:srgbClr val="ED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楊戩哪吒收七怪</a:t>
            </a:r>
          </a:p>
        </p:txBody>
      </p:sp>
      <p:sp>
        <p:nvSpPr>
          <p:cNvPr id="18" name="雲朵形 17">
            <a:extLst>
              <a:ext uri="{FF2B5EF4-FFF2-40B4-BE49-F238E27FC236}">
                <a16:creationId xmlns:a16="http://schemas.microsoft.com/office/drawing/2014/main" id="{3D02F076-B355-4135-8016-4D9CAA7CD8E6}"/>
              </a:ext>
            </a:extLst>
          </p:cNvPr>
          <p:cNvSpPr/>
          <p:nvPr/>
        </p:nvSpPr>
        <p:spPr>
          <a:xfrm>
            <a:off x="3681368" y="5350823"/>
            <a:ext cx="3616579" cy="106540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周天子分封列國</a:t>
            </a:r>
          </a:p>
        </p:txBody>
      </p:sp>
      <p:pic>
        <p:nvPicPr>
          <p:cNvPr id="3074" name="Picture 2" descr="https://emm.edb.edcity.hk/sticker/stickers/%E4%B8%AD%E8%8F%AF%E7%B6%93%E5%85%B8%E5%90%8D%E5%8F%A5(%E4%BA%94)/02.png">
            <a:extLst>
              <a:ext uri="{FF2B5EF4-FFF2-40B4-BE49-F238E27FC236}">
                <a16:creationId xmlns:a16="http://schemas.microsoft.com/office/drawing/2014/main" id="{A9000485-5256-4846-A08E-7031F2865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/>
          <a:stretch/>
        </p:blipFill>
        <p:spPr bwMode="auto">
          <a:xfrm>
            <a:off x="9059137" y="4052370"/>
            <a:ext cx="2123332" cy="29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B4DF9DD-3104-97B5-5C21-95F330CA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7EAF48-E544-45B3-B1F9-05264FA60919}"/>
              </a:ext>
            </a:extLst>
          </p:cNvPr>
          <p:cNvSpPr txBox="1">
            <a:spLocks/>
          </p:cNvSpPr>
          <p:nvPr/>
        </p:nvSpPr>
        <p:spPr>
          <a:xfrm>
            <a:off x="741027" y="2546976"/>
            <a:ext cx="5209565" cy="1764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ct val="0"/>
              </a:spcBef>
              <a:buFont typeface="Arial" pitchFamily="34" charset="0"/>
              <a:buNone/>
              <a:defRPr sz="4000" b="1" i="0" kern="1200" cap="all" spc="200" baseline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現在就閲讀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00000"/>
              </a:lnSpc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封神演義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吧！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5E007536-682B-4D50-B38F-E4B81DD5C564}"/>
              </a:ext>
            </a:extLst>
          </p:cNvPr>
          <p:cNvSpPr/>
          <p:nvPr/>
        </p:nvSpPr>
        <p:spPr>
          <a:xfrm>
            <a:off x="5950592" y="2160817"/>
            <a:ext cx="1913781" cy="772317"/>
          </a:xfrm>
          <a:prstGeom prst="wedgeRoundRectCallout">
            <a:avLst>
              <a:gd name="adj1" fmla="val 53390"/>
              <a:gd name="adj2" fmla="val 98365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閲讀是一把開啟知識之門的鑰匙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 descr="https://emm.edb.edcity.hk/sticker/stickers/%E4%B8%AD%E8%8F%AF%E7%B6%93%E5%85%B8%E5%90%8D%E5%8F%A5(%E4%BA%94)/13.png">
            <a:extLst>
              <a:ext uri="{FF2B5EF4-FFF2-40B4-BE49-F238E27FC236}">
                <a16:creationId xmlns:a16="http://schemas.microsoft.com/office/drawing/2014/main" id="{DDA2DF6E-4FBC-4ABD-964E-B7296D759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/>
          <a:stretch/>
        </p:blipFill>
        <p:spPr bwMode="auto">
          <a:xfrm>
            <a:off x="8011487" y="1613119"/>
            <a:ext cx="2798787" cy="36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">
  <a:themeElements>
    <a:clrScheme name="TM00001082">
      <a:dk1>
        <a:srgbClr val="000000"/>
      </a:dk1>
      <a:lt1>
        <a:srgbClr val="FFFFFF"/>
      </a:lt1>
      <a:dk2>
        <a:srgbClr val="404040"/>
      </a:dk2>
      <a:lt2>
        <a:srgbClr val="D8D6D6"/>
      </a:lt2>
      <a:accent1>
        <a:srgbClr val="B068FF"/>
      </a:accent1>
      <a:accent2>
        <a:srgbClr val="FDD806"/>
      </a:accent2>
      <a:accent3>
        <a:srgbClr val="38A977"/>
      </a:accent3>
      <a:accent4>
        <a:srgbClr val="FF493E"/>
      </a:accent4>
      <a:accent5>
        <a:srgbClr val="8FB5D9"/>
      </a:accent5>
      <a:accent6>
        <a:srgbClr val="00C1AF"/>
      </a:accent6>
      <a:hlink>
        <a:srgbClr val="EB7F23"/>
      </a:hlink>
      <a:folHlink>
        <a:srgbClr val="404040"/>
      </a:folHlink>
    </a:clrScheme>
    <a:fontScheme name="Custom 18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0001082_win32_LW_V5" id="{68224F35-5816-41A8-A35F-B0F69FCC33E2}" vid="{A5D116A5-6168-491E-BE29-8BDF072797AE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寬螢幕</PresentationFormat>
  <Paragraphs>50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標楷體</vt:lpstr>
      <vt:lpstr>Arial</vt:lpstr>
      <vt:lpstr>Calibri</vt:lpstr>
      <vt:lpstr>Cambria</vt:lpstr>
      <vt:lpstr>Times New Roman</vt:lpstr>
      <vt:lpstr>Wingdings</vt:lpstr>
      <vt:lpstr>Back to School</vt:lpstr>
      <vt:lpstr>《封神演義》 簡介</vt:lpstr>
      <vt:lpstr>名著知多少？</vt:lpstr>
      <vt:lpstr>PowerPoint 簡報</vt:lpstr>
      <vt:lpstr>作品背景</vt:lpstr>
      <vt:lpstr>內容大要</vt:lpstr>
      <vt:lpstr>《封神演義》的思想價值</vt:lpstr>
      <vt:lpstr>藝術特色</vt:lpstr>
      <vt:lpstr>你想知道更多故事情節嗎？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2025-04-14T01:59:35Z</dcterms:created>
  <dcterms:modified xsi:type="dcterms:W3CDTF">2025-04-23T02:13:48Z</dcterms:modified>
</cp:coreProperties>
</file>