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7.xml" ContentType="application/vnd.openxmlformats-officedocument.themeOverride+xml"/>
  <Override PartName="/ppt/charts/chart3.xml" ContentType="application/vnd.openxmlformats-officedocument.drawingml.chart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ppt/theme/themeOverride11.xml" ContentType="application/vnd.openxmlformats-officedocument.themeOverride+xml"/>
  <Override PartName="/ppt/theme/themeOverride12.xml" ContentType="application/vnd.openxmlformats-officedocument.themeOverride+xml"/>
  <Override PartName="/ppt/theme/themeOverride13.xml" ContentType="application/vnd.openxmlformats-officedocument.themeOverride+xml"/>
  <Override PartName="/ppt/theme/themeOverride14.xml" ContentType="application/vnd.openxmlformats-officedocument.themeOverride+xml"/>
  <Override PartName="/ppt/theme/themeOverride15.xml" ContentType="application/vnd.openxmlformats-officedocument.themeOverride+xml"/>
  <Override PartName="/ppt/theme/themeOverride16.xml" ContentType="application/vnd.openxmlformats-officedocument.themeOverride+xml"/>
  <Override PartName="/ppt/theme/themeOverride17.xml" ContentType="application/vnd.openxmlformats-officedocument.themeOverride+xml"/>
  <Override PartName="/ppt/theme/themeOverride18.xml" ContentType="application/vnd.openxmlformats-officedocument.themeOverride+xml"/>
  <Override PartName="/ppt/theme/themeOverride19.xml" ContentType="application/vnd.openxmlformats-officedocument.themeOverride+xml"/>
  <Override PartName="/ppt/theme/themeOverride20.xml" ContentType="application/vnd.openxmlformats-officedocument.themeOverride+xml"/>
  <Override PartName="/ppt/theme/themeOverride21.xml" ContentType="application/vnd.openxmlformats-officedocument.themeOverride+xml"/>
  <Override PartName="/ppt/theme/themeOverride22.xml" ContentType="application/vnd.openxmlformats-officedocument.themeOverride+xml"/>
  <Override PartName="/ppt/theme/themeOverride23.xml" ContentType="application/vnd.openxmlformats-officedocument.themeOverride+xml"/>
  <Override PartName="/ppt/theme/themeOverride24.xml" ContentType="application/vnd.openxmlformats-officedocument.themeOverride+xml"/>
  <Override PartName="/ppt/theme/themeOverride25.xml" ContentType="application/vnd.openxmlformats-officedocument.themeOverride+xml"/>
  <Override PartName="/ppt/theme/themeOverride26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98" r:id="rId3"/>
    <p:sldId id="299" r:id="rId4"/>
    <p:sldId id="257" r:id="rId5"/>
    <p:sldId id="258" r:id="rId6"/>
    <p:sldId id="281" r:id="rId7"/>
    <p:sldId id="282" r:id="rId8"/>
    <p:sldId id="300" r:id="rId9"/>
    <p:sldId id="294" r:id="rId10"/>
    <p:sldId id="296" r:id="rId11"/>
    <p:sldId id="287" r:id="rId12"/>
    <p:sldId id="284" r:id="rId13"/>
    <p:sldId id="304" r:id="rId14"/>
    <p:sldId id="260" r:id="rId15"/>
    <p:sldId id="263" r:id="rId16"/>
    <p:sldId id="264" r:id="rId17"/>
    <p:sldId id="302" r:id="rId18"/>
    <p:sldId id="266" r:id="rId19"/>
    <p:sldId id="290" r:id="rId20"/>
    <p:sldId id="291" r:id="rId21"/>
    <p:sldId id="271" r:id="rId22"/>
    <p:sldId id="272" r:id="rId23"/>
    <p:sldId id="292" r:id="rId24"/>
    <p:sldId id="275" r:id="rId25"/>
    <p:sldId id="279" r:id="rId26"/>
    <p:sldId id="305" r:id="rId27"/>
  </p:sldIdLst>
  <p:sldSz cx="9144000" cy="6858000" type="screen4x3"/>
  <p:notesSz cx="6797675" cy="9928225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C22"/>
    <a:srgbClr val="008000"/>
    <a:srgbClr val="0B0BE3"/>
    <a:srgbClr val="5BB9FF"/>
    <a:srgbClr val="0B0BEB"/>
    <a:srgbClr val="233D29"/>
    <a:srgbClr val="1007BD"/>
    <a:srgbClr val="FAC090"/>
    <a:srgbClr val="FF97FF"/>
    <a:srgbClr val="F98A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405" autoAdjust="0"/>
    <p:restoredTop sz="94599" autoAdjust="0"/>
  </p:normalViewPr>
  <p:slideViewPr>
    <p:cSldViewPr>
      <p:cViewPr>
        <p:scale>
          <a:sx n="60" d="100"/>
          <a:sy n="60" d="100"/>
        </p:scale>
        <p:origin x="-3084" y="-114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6" d="100"/>
        <a:sy n="126" d="100"/>
      </p:scale>
      <p:origin x="0" y="4332"/>
    </p:cViewPr>
  </p:sorterViewPr>
  <p:notesViewPr>
    <p:cSldViewPr>
      <p:cViewPr varScale="1">
        <p:scale>
          <a:sx n="45" d="100"/>
          <a:sy n="45" d="100"/>
        </p:scale>
        <p:origin x="-2034" y="-114"/>
      </p:cViewPr>
      <p:guideLst>
        <p:guide orient="horz" pos="3126"/>
        <p:guide pos="2141"/>
      </p:guideLst>
    </p:cSldViewPr>
  </p:notesViewPr>
  <p:gridSpacing cx="90012" cy="90012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__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800"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pPr>
            <a:r>
              <a:rPr lang="zh-TW" altLang="en-US" sz="2400" dirty="0">
                <a:solidFill>
                  <a:srgbClr val="0B0BE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第一學習</a:t>
            </a:r>
            <a:r>
              <a:rPr lang="zh-TW" altLang="en-US" sz="2400" dirty="0" smtClean="0">
                <a:solidFill>
                  <a:srgbClr val="0B0BE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階段</a:t>
            </a:r>
            <a:endParaRPr lang="en-US" altLang="zh-TW" sz="2400" dirty="0" smtClean="0">
              <a:solidFill>
                <a:srgbClr val="0B0BE3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defRPr sz="2800"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小一至小三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</a:p>
        </c:rich>
      </c:tx>
      <c:layout>
        <c:manualLayout>
          <c:xMode val="edge"/>
          <c:yMode val="edge"/>
          <c:x val="0.25270546071012684"/>
          <c:y val="1.9240286432820595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2776471338575528E-2"/>
          <c:y val="0.33306993667370299"/>
          <c:w val="0.79577140605776309"/>
          <c:h val="0.62524264980658717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第一學習階段 (小一至小三)</c:v>
                </c:pt>
              </c:strCache>
            </c:strRef>
          </c:tx>
          <c:dPt>
            <c:idx val="0"/>
            <c:bubble3D val="0"/>
            <c:spPr>
              <a:solidFill>
                <a:srgbClr val="FF97FF"/>
              </a:solidFill>
            </c:spPr>
          </c:dPt>
          <c:dPt>
            <c:idx val="1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6.5322217284499259E-2"/>
                  <c:y val="-0.48853410227146477"/>
                </c:manualLayout>
              </c:layout>
              <c:tx>
                <c:rich>
                  <a:bodyPr/>
                  <a:lstStyle/>
                  <a:p>
                    <a:r>
                      <a:rPr lang="zh-HK" altLang="en-US" b="0" dirty="0">
                        <a:solidFill>
                          <a:srgbClr val="FF0000"/>
                        </a:solidFill>
                      </a:rPr>
                      <a:t>聆聽
說話</a:t>
                    </a:r>
                    <a:endParaRPr lang="zh-HK" altLang="en-US" dirty="0">
                      <a:solidFill>
                        <a:srgbClr val="FF0000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315963864097405E-2"/>
                  <c:y val="-7.1435749563179843E-2"/>
                </c:manualLayout>
              </c:layout>
              <c:tx>
                <c:rich>
                  <a:bodyPr/>
                  <a:lstStyle/>
                  <a:p>
                    <a:r>
                      <a:rPr lang="zh-HK" altLang="en-US" b="0" dirty="0">
                        <a:solidFill>
                          <a:srgbClr val="004C22"/>
                        </a:solidFill>
                      </a:rPr>
                      <a:t>閱讀
譯寫</a:t>
                    </a:r>
                    <a:endParaRPr lang="zh-HK" altLang="en-US" dirty="0">
                      <a:solidFill>
                        <a:srgbClr val="004C22"/>
                      </a:solidFill>
                    </a:endParaRP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c:spPr>
            <c:txPr>
              <a:bodyPr/>
              <a:lstStyle/>
              <a:p>
                <a:pPr>
                  <a:defRPr sz="2600" b="0">
                    <a:latin typeface="標楷體" pitchFamily="65" charset="-120"/>
                    <a:ea typeface="標楷體" pitchFamily="65" charset="-120"/>
                  </a:defRPr>
                </a:pPr>
                <a:endParaRPr lang="zh-HK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19050"/>
              </c:spPr>
            </c:leaderLines>
          </c:dLbls>
          <c:cat>
            <c:strRef>
              <c:f>工作表1!$A$2:$A$3</c:f>
              <c:strCache>
                <c:ptCount val="2"/>
                <c:pt idx="0">
                  <c:v>聆聽
說話</c:v>
                </c:pt>
                <c:pt idx="1">
                  <c:v>閱讀
譯寫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75</c:v>
                </c:pt>
                <c:pt idx="1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2800"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pPr>
            <a:r>
              <a:rPr lang="zh-TW" altLang="en-US" sz="2400" dirty="0" smtClean="0">
                <a:solidFill>
                  <a:srgbClr val="0B0BE3"/>
                </a:solidFill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第二學習階段</a:t>
            </a:r>
            <a:endParaRPr lang="en-US" altLang="zh-TW" sz="2400" dirty="0" smtClean="0">
              <a:solidFill>
                <a:srgbClr val="0B0BE3"/>
              </a:solidFill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  <a:p>
            <a:pPr algn="ctr">
              <a:defRPr sz="2800">
                <a:latin typeface="Times New Roman" pitchFamily="18" charset="0"/>
                <a:ea typeface="標楷體" pitchFamily="65" charset="-120"/>
                <a:cs typeface="Times New Roman" pitchFamily="18" charset="0"/>
              </a:defRPr>
            </a:pP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 </a:t>
            </a:r>
            <a:r>
              <a:rPr lang="en-US" altLang="zh-TW" sz="2400" dirty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(</a:t>
            </a:r>
            <a:r>
              <a:rPr lang="zh-TW" altLang="en-US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小四至小六</a:t>
            </a:r>
            <a:r>
              <a:rPr lang="en-US" altLang="zh-TW" sz="2400" dirty="0" smtClean="0">
                <a:latin typeface="Times New Roman" pitchFamily="18" charset="0"/>
                <a:ea typeface="標楷體" pitchFamily="65" charset="-120"/>
                <a:cs typeface="Times New Roman" pitchFamily="18" charset="0"/>
              </a:rPr>
              <a:t>)</a:t>
            </a:r>
            <a:endParaRPr lang="en-US" altLang="zh-TW" sz="2400" dirty="0">
              <a:latin typeface="Times New Roman" pitchFamily="18" charset="0"/>
              <a:ea typeface="標楷體" pitchFamily="65" charset="-120"/>
              <a:cs typeface="Times New Roman" pitchFamily="18" charset="0"/>
            </a:endParaRPr>
          </a:p>
        </c:rich>
      </c:tx>
      <c:layout>
        <c:manualLayout>
          <c:xMode val="edge"/>
          <c:yMode val="edge"/>
          <c:x val="0.25270546071012684"/>
          <c:y val="1.9240286432820595E-3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6042569344146941E-2"/>
          <c:y val="0.32986334851683147"/>
          <c:w val="0.83169848411904845"/>
          <c:h val="0.65089636505034798"/>
        </c:manualLayout>
      </c:layout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第一學習階段 (小一至小三)</c:v>
                </c:pt>
              </c:strCache>
            </c:strRef>
          </c:tx>
          <c:dPt>
            <c:idx val="0"/>
            <c:bubble3D val="0"/>
            <c:spPr>
              <a:solidFill>
                <a:srgbClr val="FF97FF"/>
              </a:solidFill>
            </c:spPr>
          </c:dPt>
          <c:dPt>
            <c:idx val="1"/>
            <c:bubble3D val="0"/>
            <c:spPr>
              <a:solidFill>
                <a:srgbClr val="7030A0"/>
              </a:solidFill>
            </c:spPr>
          </c:dPt>
          <c:dLbls>
            <c:dLbl>
              <c:idx val="0"/>
              <c:layout>
                <c:manualLayout>
                  <c:x val="-2.4401352524616605E-2"/>
                  <c:y val="-0.53872827261617395"/>
                </c:manualLayout>
              </c:layout>
              <c:tx>
                <c:rich>
                  <a:bodyPr/>
                  <a:lstStyle/>
                  <a:p>
                    <a:r>
                      <a:rPr lang="zh-HK" altLang="en-US" dirty="0">
                        <a:solidFill>
                          <a:srgbClr val="FF0000"/>
                        </a:solidFill>
                      </a:rPr>
                      <a:t>聆聽
說話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6.2554777864187935E-2"/>
                  <c:y val="-1.9287250911514883E-2"/>
                </c:manualLayout>
              </c:layout>
              <c:tx>
                <c:rich>
                  <a:bodyPr/>
                  <a:lstStyle/>
                  <a:p>
                    <a:r>
                      <a:rPr lang="zh-HK" altLang="en-US" dirty="0">
                        <a:solidFill>
                          <a:srgbClr val="004C22"/>
                        </a:solidFill>
                      </a:rPr>
                      <a:t>閱讀
譯寫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spPr>
              <a:effectLst>
                <a:glow rad="101600">
                  <a:schemeClr val="accent2">
                    <a:satMod val="175000"/>
                    <a:alpha val="40000"/>
                  </a:schemeClr>
                </a:glow>
              </a:effectLst>
            </c:spPr>
            <c:txPr>
              <a:bodyPr/>
              <a:lstStyle/>
              <a:p>
                <a:pPr>
                  <a:defRPr sz="2600" b="0">
                    <a:latin typeface="標楷體" pitchFamily="65" charset="-120"/>
                    <a:ea typeface="標楷體" pitchFamily="65" charset="-120"/>
                  </a:defRPr>
                </a:pPr>
                <a:endParaRPr lang="zh-HK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  <c:leaderLines>
              <c:spPr>
                <a:ln w="19050">
                  <a:solidFill>
                    <a:schemeClr val="tx1"/>
                  </a:solidFill>
                </a:ln>
              </c:spPr>
            </c:leaderLines>
          </c:dLbls>
          <c:cat>
            <c:strRef>
              <c:f>工作表1!$A$2:$A$3</c:f>
              <c:strCache>
                <c:ptCount val="2"/>
                <c:pt idx="0">
                  <c:v>聆聽
說話</c:v>
                </c:pt>
                <c:pt idx="1">
                  <c:v>閱讀
譯寫</c:v>
                </c:pt>
              </c:strCache>
            </c:strRef>
          </c:cat>
          <c:val>
            <c:numRef>
              <c:f>工作表1!$B$2:$B$3</c:f>
              <c:numCache>
                <c:formatCode>General</c:formatCode>
                <c:ptCount val="2"/>
                <c:pt idx="0">
                  <c:v>150</c:v>
                </c:pt>
                <c:pt idx="1">
                  <c:v>33.333333333333336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spPr>
    <a:ln>
      <a:solidFill>
        <a:schemeClr val="tx1"/>
      </a:solidFill>
    </a:ln>
  </c:spPr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H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銷售</c:v>
                </c:pt>
              </c:strCache>
            </c:strRef>
          </c:tx>
          <c:dPt>
            <c:idx val="0"/>
            <c:bubble3D val="0"/>
            <c:spPr>
              <a:solidFill>
                <a:srgbClr val="5BB9FF"/>
              </a:solidFill>
            </c:spPr>
          </c:dPt>
          <c:dPt>
            <c:idx val="1"/>
            <c:bubble3D val="0"/>
            <c:spPr>
              <a:solidFill>
                <a:srgbClr val="FAC090"/>
              </a:solidFill>
            </c:spPr>
          </c:dPt>
          <c:dLbls>
            <c:dLbl>
              <c:idx val="0"/>
              <c:layout>
                <c:manualLayout>
                  <c:x val="-0.26998950131233596"/>
                  <c:y val="-0.10650172244094488"/>
                </c:manualLayout>
              </c:layout>
              <c:tx>
                <c:rich>
                  <a:bodyPr/>
                  <a:lstStyle/>
                  <a:p>
                    <a:r>
                      <a:rPr lang="zh-HK" altLang="en-US" dirty="0">
                        <a:solidFill>
                          <a:srgbClr val="FF0000"/>
                        </a:solidFill>
                      </a:rPr>
                      <a:t>學生</a:t>
                    </a:r>
                  </a:p>
                </c:rich>
              </c:tx>
              <c:showLegendKey val="0"/>
              <c:showVal val="0"/>
              <c:showCatName val="1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0.21816666666666668"/>
                  <c:y val="7.1481791338582679E-2"/>
                </c:manualLayout>
              </c:layout>
              <c:spPr/>
              <c:txPr>
                <a:bodyPr/>
                <a:lstStyle/>
                <a:p>
                  <a:pPr>
                    <a:defRPr sz="4000" b="1">
                      <a:solidFill>
                        <a:srgbClr val="002060"/>
                      </a:solidFill>
                      <a:latin typeface="標楷體" pitchFamily="65" charset="-120"/>
                      <a:ea typeface="標楷體" pitchFamily="65" charset="-120"/>
                    </a:defRPr>
                  </a:pPr>
                  <a:endParaRPr lang="zh-HK"/>
                </a:p>
              </c:txPr>
              <c:showLegendKey val="0"/>
              <c:showVal val="0"/>
              <c:showCatName val="1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4000" b="1">
                    <a:latin typeface="標楷體" pitchFamily="65" charset="-120"/>
                    <a:ea typeface="標楷體" pitchFamily="65" charset="-120"/>
                  </a:defRPr>
                </a:pPr>
                <a:endParaRPr lang="zh-HK"/>
              </a:p>
            </c:txPr>
            <c:showLegendKey val="0"/>
            <c:showVal val="0"/>
            <c:showCatName val="1"/>
            <c:showSerName val="0"/>
            <c:showPercent val="0"/>
            <c:showBubbleSize val="0"/>
            <c:showLeaderLines val="1"/>
          </c:dLbls>
          <c:cat>
            <c:strRef>
              <c:f>工作表1!$A$2:$A$3</c:f>
              <c:strCache>
                <c:ptCount val="2"/>
                <c:pt idx="0">
                  <c:v>學生</c:v>
                </c:pt>
                <c:pt idx="1">
                  <c:v>老師</c:v>
                </c:pt>
              </c:strCache>
            </c:strRef>
          </c:cat>
          <c:val>
            <c:numRef>
              <c:f>工作表1!$B$2:$B$3</c:f>
              <c:numCache>
                <c:formatCode>0%</c:formatCode>
                <c:ptCount val="2"/>
                <c:pt idx="0">
                  <c:v>0.6</c:v>
                </c:pt>
                <c:pt idx="1">
                  <c:v>0.4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zh-HK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21" tIns="45762" rIns="91521" bIns="45762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2" y="9430094"/>
            <a:ext cx="2945659" cy="496411"/>
          </a:xfrm>
          <a:prstGeom prst="rect">
            <a:avLst/>
          </a:prstGeom>
        </p:spPr>
        <p:txBody>
          <a:bodyPr vert="horz" lIns="91521" tIns="45762" rIns="91521" bIns="45762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6" y="9430094"/>
            <a:ext cx="2945659" cy="496411"/>
          </a:xfrm>
          <a:prstGeom prst="rect">
            <a:avLst/>
          </a:prstGeom>
        </p:spPr>
        <p:txBody>
          <a:bodyPr vert="horz" lIns="91521" tIns="45762" rIns="91521" bIns="45762" rtlCol="0" anchor="b"/>
          <a:lstStyle>
            <a:lvl1pPr algn="r">
              <a:defRPr sz="1200"/>
            </a:lvl1pPr>
          </a:lstStyle>
          <a:p>
            <a:fld id="{4F2911FF-A744-49CE-A7EA-5D699E3CB689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476909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521" tIns="45762" rIns="91521" bIns="45762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1" tIns="45762" rIns="91521" bIns="45762" rtlCol="0" anchor="ctr"/>
          <a:lstStyle/>
          <a:p>
            <a:endParaRPr lang="zh-HK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10"/>
            <a:ext cx="5438140" cy="4467701"/>
          </a:xfrm>
          <a:prstGeom prst="rect">
            <a:avLst/>
          </a:prstGeom>
        </p:spPr>
        <p:txBody>
          <a:bodyPr vert="horz" lIns="91521" tIns="45762" rIns="91521" bIns="45762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2" y="9430094"/>
            <a:ext cx="2945659" cy="496411"/>
          </a:xfrm>
          <a:prstGeom prst="rect">
            <a:avLst/>
          </a:prstGeom>
        </p:spPr>
        <p:txBody>
          <a:bodyPr vert="horz" lIns="91521" tIns="45762" rIns="91521" bIns="45762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6" y="9430094"/>
            <a:ext cx="2945659" cy="496411"/>
          </a:xfrm>
          <a:prstGeom prst="rect">
            <a:avLst/>
          </a:prstGeom>
        </p:spPr>
        <p:txBody>
          <a:bodyPr vert="horz" lIns="91521" tIns="45762" rIns="91521" bIns="45762" rtlCol="0" anchor="b"/>
          <a:lstStyle>
            <a:lvl1pPr algn="r">
              <a:defRPr sz="1200"/>
            </a:lvl1pPr>
          </a:lstStyle>
          <a:p>
            <a:fld id="{F2BED585-8F0E-4668-86EB-BD7F55441F8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530637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BED585-8F0E-4668-86EB-BD7F55441F83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104800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C8504-5A73-4102-8D3D-78E0C8D22BD5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50055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4A3FDD-C33B-4B19-8E24-44398BEFF35B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7726676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485AE-0FDB-4442-B06D-7EE8D79EAB80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4834620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2B8BF-2E0F-4962-B64A-3D7E4CFF25C8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19916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74E-9F55-41DB-B010-8A85E3BB24AA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88048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1D698-B795-47E4-AB6F-D5D70B10374B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643712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F5E644-112E-4BC0-826C-1A3352FBA683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1043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E6A8C-0E2D-48AF-B548-C5F5E7ED848B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699287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BE4252-EF28-4922-B2ED-3D826C112D74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873503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F1397-A057-46AD-918C-E57E3F701657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562447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037727-3451-4725-8064-9293ADB384DE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917319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CF9DF6-3BA5-44EA-A838-4F213E943D19}" type="datetime1">
              <a:rPr lang="zh-HK" altLang="en-US" smtClean="0"/>
              <a:t>17/2/2012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47369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0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4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hemeOverride" Target="../theme/themeOverride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chart" Target="../charts/char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638628"/>
            <a:ext cx="7772400" cy="1470025"/>
          </a:xfrm>
        </p:spPr>
        <p:txBody>
          <a:bodyPr>
            <a:noAutofit/>
          </a:bodyPr>
          <a:lstStyle/>
          <a:p>
            <a:r>
              <a:rPr lang="zh-TW" altLang="en-US" b="1" dirty="0" smtClean="0">
                <a:solidFill>
                  <a:srgbClr val="FF0000"/>
                </a:solidFill>
              </a:rPr>
              <a:t>新任小學普通話科教師研討會</a:t>
            </a:r>
            <a:endParaRPr lang="zh-HK" altLang="en-US" b="1" dirty="0">
              <a:solidFill>
                <a:srgbClr val="FF0000"/>
              </a:solidFill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321700" y="2888928"/>
            <a:ext cx="4320576" cy="1752600"/>
          </a:xfrm>
        </p:spPr>
        <p:txBody>
          <a:bodyPr>
            <a:normAutofit/>
          </a:bodyPr>
          <a:lstStyle/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rgbClr val="0B0BEB"/>
                </a:solidFill>
              </a:rPr>
              <a:t>九龍靈光小學</a:t>
            </a:r>
            <a:endParaRPr lang="en-US" altLang="zh-TW" sz="3600" b="1" dirty="0" smtClean="0">
              <a:solidFill>
                <a:srgbClr val="0B0BEB"/>
              </a:solidFill>
            </a:endParaRP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zh-TW" altLang="en-US" sz="3600" b="1" dirty="0" smtClean="0">
                <a:solidFill>
                  <a:srgbClr val="004C22"/>
                </a:solidFill>
              </a:rPr>
              <a:t>李錦芬老師</a:t>
            </a:r>
            <a:endParaRPr lang="zh-HK" altLang="en-US" sz="3600" b="1" dirty="0">
              <a:solidFill>
                <a:srgbClr val="004C22"/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3C319C-3264-4C11-A091-979E570C716C}" type="slidenum">
              <a:rPr lang="zh-HK" altLang="en-US" smtClean="0"/>
              <a:t>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66394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1508" y="1088688"/>
            <a:ext cx="7175208" cy="4590612"/>
          </a:xfrm>
        </p:spPr>
        <p:txBody>
          <a:bodyPr>
            <a:noAutofit/>
          </a:bodyPr>
          <a:lstStyle/>
          <a:p>
            <a:pPr marL="1108075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目的</a:t>
            </a:r>
            <a:r>
              <a:rPr lang="en-US" altLang="zh-TW" b="1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 </a:t>
            </a:r>
            <a:r>
              <a:rPr lang="zh-TW" altLang="en-US" b="1" dirty="0">
                <a:solidFill>
                  <a:schemeClr val="accent6">
                    <a:lumMod val="50000"/>
                  </a:schemeClr>
                </a:solidFill>
                <a:sym typeface="Wingdings"/>
              </a:rPr>
              <a:t>        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 </a:t>
            </a:r>
            <a:r>
              <a:rPr lang="zh-TW" altLang="en-US" b="1" dirty="0" smtClean="0">
                <a:solidFill>
                  <a:srgbClr val="004C22"/>
                </a:solidFill>
              </a:rPr>
              <a:t>促進</a:t>
            </a:r>
            <a:r>
              <a:rPr lang="zh-TW" altLang="en-US" b="1" dirty="0">
                <a:solidFill>
                  <a:srgbClr val="004C22"/>
                </a:solidFill>
              </a:rPr>
              <a:t>學習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528763" lvl="1" indent="-3619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rgbClr val="FF0000"/>
                </a:solidFill>
              </a:rPr>
              <a:t>找出</a:t>
            </a:r>
            <a:r>
              <a:rPr lang="zh-TW" altLang="en-US" sz="3200" b="1" dirty="0">
                <a:solidFill>
                  <a:srgbClr val="FF0000"/>
                </a:solidFill>
              </a:rPr>
              <a:t>學生困難，調整教學方法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marL="1528763" lvl="1" indent="-3619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rgbClr val="FF0000"/>
                </a:solidFill>
              </a:rPr>
              <a:t>學</a:t>
            </a:r>
            <a:r>
              <a:rPr lang="zh-TW" altLang="en-US" sz="3200" b="1" dirty="0">
                <a:solidFill>
                  <a:srgbClr val="FF0000"/>
                </a:solidFill>
              </a:rPr>
              <a:t>與教的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檢討</a:t>
            </a:r>
            <a:r>
              <a:rPr lang="zh-TW" altLang="en-US" sz="3200" b="1" dirty="0" smtClean="0">
                <a:solidFill>
                  <a:srgbClr val="0B0BEB"/>
                </a:solidFill>
              </a:rPr>
              <a:t> </a:t>
            </a:r>
            <a:endParaRPr lang="en-US" altLang="zh-TW" sz="3200" b="1" dirty="0" smtClean="0">
              <a:solidFill>
                <a:srgbClr val="0B0BEB"/>
              </a:solidFill>
            </a:endParaRPr>
          </a:p>
          <a:p>
            <a:pPr marL="1108075" lvl="1" indent="-571500">
              <a:lnSpc>
                <a:spcPct val="150000"/>
              </a:lnSpc>
              <a:spcBef>
                <a:spcPts val="1800"/>
              </a:spcBef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rgbClr val="004C22"/>
                </a:solidFill>
              </a:rPr>
              <a:t>進行的時間</a:t>
            </a:r>
            <a:endParaRPr lang="en-US" altLang="zh-TW" sz="3200" b="1" dirty="0" smtClean="0">
              <a:solidFill>
                <a:srgbClr val="004C22"/>
              </a:solidFill>
            </a:endParaRPr>
          </a:p>
          <a:p>
            <a:pPr marL="1528763" lvl="1" indent="-3619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rgbClr val="FF0000"/>
                </a:solidFill>
              </a:rPr>
              <a:t>進展性</a:t>
            </a:r>
            <a:r>
              <a:rPr lang="zh-TW" altLang="en-US" sz="3200" b="1" smtClean="0">
                <a:solidFill>
                  <a:srgbClr val="FF0000"/>
                </a:solidFill>
              </a:rPr>
              <a:t>：一</a:t>
            </a:r>
            <a:r>
              <a:rPr lang="zh-TW" altLang="en-US" sz="3200" b="1">
                <a:solidFill>
                  <a:srgbClr val="FF0000"/>
                </a:solidFill>
              </a:rPr>
              <a:t>學期</a:t>
            </a:r>
            <a:r>
              <a:rPr lang="zh-TW" altLang="en-US" sz="3200" b="1" smtClean="0">
                <a:solidFill>
                  <a:srgbClr val="FF0000"/>
                </a:solidFill>
              </a:rPr>
              <a:t>兩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次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marL="1528763" lvl="1" indent="-3619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>
                <a:solidFill>
                  <a:srgbClr val="FF0000"/>
                </a:solidFill>
              </a:rPr>
              <a:t>總結性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：教</a:t>
            </a:r>
            <a:r>
              <a:rPr lang="zh-TW" altLang="en-US" sz="3200" b="1" dirty="0">
                <a:solidFill>
                  <a:srgbClr val="FF0000"/>
                </a:solidFill>
              </a:rPr>
              <a:t>過、練習過  </a:t>
            </a:r>
            <a:r>
              <a:rPr lang="en-US" altLang="zh-TW" sz="3200" b="1" dirty="0">
                <a:solidFill>
                  <a:srgbClr val="0B0BE3"/>
                </a:solidFill>
                <a:sym typeface="Wingdings"/>
              </a:rPr>
              <a:t></a:t>
            </a:r>
            <a:r>
              <a:rPr lang="zh-TW" altLang="en-US" sz="3200" b="1" dirty="0">
                <a:solidFill>
                  <a:srgbClr val="0B0BE3"/>
                </a:solidFill>
              </a:rPr>
              <a:t> </a:t>
            </a:r>
            <a:r>
              <a:rPr lang="zh-TW" altLang="en-US" sz="3200" b="1" dirty="0">
                <a:solidFill>
                  <a:srgbClr val="FF0000"/>
                </a:solidFill>
              </a:rPr>
              <a:t>考</a:t>
            </a:r>
            <a:endParaRPr lang="zh-HK" altLang="en-US" sz="3200" b="1" dirty="0">
              <a:solidFill>
                <a:srgbClr val="FF0000"/>
              </a:solidFill>
            </a:endParaRPr>
          </a:p>
          <a:p>
            <a:pPr marL="1528763" lvl="1" indent="-361950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endParaRPr lang="zh-HK" altLang="en-US" sz="3200" b="1" dirty="0">
              <a:solidFill>
                <a:srgbClr val="FF0000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1511592" y="215724"/>
            <a:ext cx="5915040" cy="962976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solidFill>
                  <a:srgbClr val="0B0BEB"/>
                </a:solidFill>
              </a:rPr>
              <a:t>5.</a:t>
            </a:r>
            <a:r>
              <a:rPr lang="zh-TW" altLang="en-US" sz="3600" b="1" dirty="0">
                <a:solidFill>
                  <a:srgbClr val="0B0BEB"/>
                </a:solidFill>
              </a:rPr>
              <a:t>  注意教學與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評估的配合</a:t>
            </a:r>
            <a:endParaRPr lang="zh-HK" altLang="en-US" sz="3600" b="1" dirty="0">
              <a:solidFill>
                <a:srgbClr val="0B0BEB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08" y="1358724"/>
            <a:ext cx="481013" cy="328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908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46490" y="1358724"/>
            <a:ext cx="7651020" cy="2610348"/>
          </a:xfrm>
        </p:spPr>
        <p:txBody>
          <a:bodyPr>
            <a:normAutofit/>
          </a:bodyPr>
          <a:lstStyle/>
          <a:p>
            <a:pPr marL="536575" indent="-53657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4C22"/>
                </a:solidFill>
              </a:rPr>
              <a:t>課時有限</a:t>
            </a:r>
            <a:r>
              <a:rPr lang="zh-TW" altLang="en-US" b="1" dirty="0">
                <a:solidFill>
                  <a:srgbClr val="004C22"/>
                </a:solidFill>
              </a:rPr>
              <a:t>，課後延伸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536575" indent="-53657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4C22"/>
                </a:solidFill>
              </a:rPr>
              <a:t>配合教學</a:t>
            </a:r>
            <a:r>
              <a:rPr lang="zh-TW" altLang="en-US" b="1" dirty="0" smtClean="0">
                <a:solidFill>
                  <a:srgbClr val="FF0000"/>
                </a:solidFill>
              </a:rPr>
              <a:t>重點</a:t>
            </a:r>
            <a:r>
              <a:rPr lang="zh-TW" altLang="en-US" b="1" dirty="0" smtClean="0">
                <a:solidFill>
                  <a:srgbClr val="004C22"/>
                </a:solidFill>
              </a:rPr>
              <a:t>安排活動，鞏固</a:t>
            </a:r>
            <a:r>
              <a:rPr lang="zh-TW" altLang="en-US" b="1" dirty="0">
                <a:solidFill>
                  <a:srgbClr val="004C22"/>
                </a:solidFill>
              </a:rPr>
              <a:t>課堂</a:t>
            </a:r>
            <a:r>
              <a:rPr lang="zh-TW" altLang="en-US" b="1" dirty="0" smtClean="0">
                <a:solidFill>
                  <a:srgbClr val="004C22"/>
                </a:solidFill>
              </a:rPr>
              <a:t>所學   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 marL="536575" indent="-53657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4C22"/>
                </a:solidFill>
              </a:rPr>
              <a:t>營造</a:t>
            </a:r>
            <a:r>
              <a:rPr lang="zh-TW" altLang="en-US" b="1" dirty="0">
                <a:solidFill>
                  <a:srgbClr val="004C22"/>
                </a:solidFill>
              </a:rPr>
              <a:t>語境</a:t>
            </a:r>
            <a:r>
              <a:rPr lang="zh-TW" altLang="en-US" b="1" dirty="0" smtClean="0">
                <a:solidFill>
                  <a:srgbClr val="004C22"/>
                </a:solidFill>
              </a:rPr>
              <a:t>，讓學生有機會</a:t>
            </a:r>
            <a:r>
              <a:rPr lang="zh-TW" altLang="en-US" b="1" dirty="0" smtClean="0">
                <a:solidFill>
                  <a:srgbClr val="FF0000"/>
                </a:solidFill>
              </a:rPr>
              <a:t>運用</a:t>
            </a:r>
            <a:r>
              <a:rPr lang="zh-TW" altLang="en-US" b="1" dirty="0" smtClean="0">
                <a:solidFill>
                  <a:srgbClr val="004C22"/>
                </a:solidFill>
              </a:rPr>
              <a:t>所學</a:t>
            </a:r>
            <a:r>
              <a:rPr lang="zh-TW" altLang="en-US" sz="3600" dirty="0" smtClean="0">
                <a:solidFill>
                  <a:srgbClr val="004C22"/>
                </a:solidFill>
              </a:rPr>
              <a:t>  </a:t>
            </a:r>
            <a:endParaRPr lang="en-US" altLang="zh-TW" sz="3600" dirty="0" smtClean="0">
              <a:solidFill>
                <a:srgbClr val="004C22"/>
              </a:solidFill>
            </a:endParaRPr>
          </a:p>
        </p:txBody>
      </p:sp>
      <p:sp>
        <p:nvSpPr>
          <p:cNvPr id="6" name="標題 1"/>
          <p:cNvSpPr>
            <a:spLocks noGrp="1"/>
          </p:cNvSpPr>
          <p:nvPr>
            <p:ph type="title"/>
          </p:nvPr>
        </p:nvSpPr>
        <p:spPr>
          <a:xfrm>
            <a:off x="1376574" y="98556"/>
            <a:ext cx="6390852" cy="962976"/>
          </a:xfrm>
        </p:spPr>
        <p:txBody>
          <a:bodyPr>
            <a:normAutofit/>
          </a:bodyPr>
          <a:lstStyle/>
          <a:p>
            <a:pPr marL="361950" indent="-361950"/>
            <a:r>
              <a:rPr lang="en-US" altLang="zh-TW" sz="3600" b="1" dirty="0">
                <a:solidFill>
                  <a:srgbClr val="0B0BEB"/>
                </a:solidFill>
              </a:rPr>
              <a:t>6.</a:t>
            </a:r>
            <a:r>
              <a:rPr lang="zh-TW" altLang="en-US" sz="3600" b="1" dirty="0">
                <a:solidFill>
                  <a:srgbClr val="0B0BEB"/>
                </a:solidFill>
              </a:rPr>
              <a:t>  多組織推普活動，營造語境</a:t>
            </a:r>
            <a:endParaRPr lang="zh-HK" altLang="en-US" sz="3600" dirty="0">
              <a:solidFill>
                <a:srgbClr val="0B0BEB"/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933537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51424" y="278580"/>
            <a:ext cx="3475896" cy="904062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3200" b="1" dirty="0" smtClean="0">
                <a:solidFill>
                  <a:srgbClr val="233D29"/>
                </a:solidFill>
              </a:rPr>
              <a:t>                </a:t>
            </a:r>
            <a:r>
              <a:rPr lang="en-US" altLang="zh-TW" sz="3200" b="1" dirty="0" smtClean="0">
                <a:solidFill>
                  <a:srgbClr val="233D29"/>
                </a:solidFill>
              </a:rPr>
              <a:t/>
            </a:r>
            <a:br>
              <a:rPr lang="en-US" altLang="zh-TW" sz="3200" b="1" dirty="0" smtClean="0">
                <a:solidFill>
                  <a:srgbClr val="233D29"/>
                </a:solidFill>
              </a:rPr>
            </a:br>
            <a:r>
              <a:rPr lang="zh-TW" altLang="en-US" sz="4000" b="1" dirty="0">
                <a:solidFill>
                  <a:srgbClr val="004C22"/>
                </a:solidFill>
              </a:rPr>
              <a:t> </a:t>
            </a:r>
            <a:r>
              <a:rPr lang="en-US" altLang="zh-TW" sz="4000" b="1" dirty="0">
                <a:solidFill>
                  <a:srgbClr val="004C22"/>
                </a:solidFill>
              </a:rPr>
              <a:t>(</a:t>
            </a:r>
            <a:r>
              <a:rPr lang="zh-TW" altLang="en-US" sz="4000" b="1" dirty="0">
                <a:solidFill>
                  <a:srgbClr val="004C22"/>
                </a:solidFill>
              </a:rPr>
              <a:t>二</a:t>
            </a:r>
            <a:r>
              <a:rPr lang="en-US" altLang="zh-TW" sz="4000" b="1" dirty="0">
                <a:solidFill>
                  <a:srgbClr val="004C22"/>
                </a:solidFill>
              </a:rPr>
              <a:t>)  </a:t>
            </a:r>
            <a:r>
              <a:rPr lang="zh-TW" altLang="en-US" sz="4000" b="1" dirty="0">
                <a:solidFill>
                  <a:srgbClr val="004C22"/>
                </a:solidFill>
              </a:rPr>
              <a:t>教學層面</a:t>
            </a:r>
            <a:r>
              <a:rPr lang="en-US" altLang="zh-TW" sz="4000" b="1" dirty="0">
                <a:solidFill>
                  <a:srgbClr val="004C22"/>
                </a:solidFill>
              </a:rPr>
              <a:t/>
            </a:r>
            <a:br>
              <a:rPr lang="en-US" altLang="zh-TW" sz="4000" b="1" dirty="0">
                <a:solidFill>
                  <a:srgbClr val="004C22"/>
                </a:solidFill>
              </a:rPr>
            </a:br>
            <a:endParaRPr lang="zh-HK" altLang="en-US" sz="4000" b="1" dirty="0">
              <a:solidFill>
                <a:srgbClr val="004C22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21580" y="1268712"/>
            <a:ext cx="6300840" cy="3240432"/>
          </a:xfrm>
        </p:spPr>
        <p:txBody>
          <a:bodyPr>
            <a:noAutofit/>
          </a:bodyPr>
          <a:lstStyle/>
          <a:p>
            <a:pPr marL="639763" indent="0">
              <a:lnSpc>
                <a:spcPct val="150000"/>
              </a:lnSpc>
              <a:buNone/>
            </a:pPr>
            <a:r>
              <a:rPr lang="zh-TW" altLang="en-US" sz="3600" b="1" dirty="0" smtClean="0">
                <a:solidFill>
                  <a:srgbClr val="0B0BEB"/>
                </a:solidFill>
              </a:rPr>
              <a:t>      擬定整體</a:t>
            </a:r>
            <a:r>
              <a:rPr lang="zh-TW" altLang="en-US" sz="3600" b="1" dirty="0">
                <a:solidFill>
                  <a:srgbClr val="0B0BEB"/>
                </a:solidFill>
              </a:rPr>
              <a:t>教學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計畫</a:t>
            </a:r>
            <a:endParaRPr lang="en-US" altLang="zh-TW" sz="3600" b="1" dirty="0" smtClean="0">
              <a:solidFill>
                <a:srgbClr val="0B0BEB"/>
              </a:solidFill>
            </a:endParaRPr>
          </a:p>
          <a:p>
            <a:pPr marL="639763" indent="0">
              <a:lnSpc>
                <a:spcPct val="150000"/>
              </a:lnSpc>
              <a:buNone/>
            </a:pPr>
            <a:endParaRPr lang="en-US" altLang="zh-TW" b="1" dirty="0" smtClean="0">
              <a:solidFill>
                <a:srgbClr val="0B0BEB"/>
              </a:solidFill>
            </a:endParaRPr>
          </a:p>
          <a:p>
            <a:pPr marL="639763" indent="0">
              <a:lnSpc>
                <a:spcPct val="150000"/>
              </a:lnSpc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   以</a:t>
            </a:r>
            <a:r>
              <a:rPr lang="zh-TW" altLang="en-US" sz="3600" b="1" dirty="0">
                <a:solidFill>
                  <a:srgbClr val="FF0000"/>
                </a:solidFill>
              </a:rPr>
              <a:t>學生的學習效益為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本</a:t>
            </a:r>
            <a:endParaRPr lang="en-US" altLang="zh-TW" sz="3600" b="1" dirty="0" smtClean="0">
              <a:solidFill>
                <a:srgbClr val="FF0000"/>
              </a:solidFill>
            </a:endParaRPr>
          </a:p>
        </p:txBody>
      </p:sp>
      <p:sp>
        <p:nvSpPr>
          <p:cNvPr id="5" name="向下箭號 4"/>
          <p:cNvSpPr/>
          <p:nvPr/>
        </p:nvSpPr>
        <p:spPr>
          <a:xfrm>
            <a:off x="4329684" y="2348856"/>
            <a:ext cx="484632" cy="6300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38169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96550" y="1268712"/>
            <a:ext cx="7065942" cy="4320576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altLang="zh-TW" b="1" dirty="0" smtClean="0">
                <a:solidFill>
                  <a:srgbClr val="0B0BE3"/>
                </a:solidFill>
              </a:rPr>
              <a:t>1.</a:t>
            </a:r>
            <a:r>
              <a:rPr lang="zh-TW" altLang="en-US" b="1" dirty="0" smtClean="0">
                <a:solidFill>
                  <a:srgbClr val="0B0BE3"/>
                </a:solidFill>
              </a:rPr>
              <a:t>  </a:t>
            </a:r>
            <a:r>
              <a:rPr lang="zh-TW" altLang="zh-HK" b="1" dirty="0" smtClean="0">
                <a:solidFill>
                  <a:srgbClr val="0B0BE3"/>
                </a:solidFill>
              </a:rPr>
              <a:t>引發</a:t>
            </a:r>
            <a:r>
              <a:rPr lang="zh-TW" altLang="zh-HK" b="1" dirty="0">
                <a:solidFill>
                  <a:srgbClr val="0B0BE3"/>
                </a:solidFill>
              </a:rPr>
              <a:t>學生</a:t>
            </a:r>
            <a:r>
              <a:rPr lang="zh-TW" altLang="en-US" b="1" dirty="0">
                <a:solidFill>
                  <a:srgbClr val="0B0BE3"/>
                </a:solidFill>
              </a:rPr>
              <a:t>的</a:t>
            </a:r>
            <a:r>
              <a:rPr lang="zh-TW" altLang="zh-HK" b="1" dirty="0">
                <a:solidFill>
                  <a:srgbClr val="0B0BE3"/>
                </a:solidFill>
              </a:rPr>
              <a:t>學習</a:t>
            </a:r>
            <a:r>
              <a:rPr lang="zh-TW" altLang="zh-HK" b="1" dirty="0">
                <a:solidFill>
                  <a:srgbClr val="FF0000"/>
                </a:solidFill>
              </a:rPr>
              <a:t>興趣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514350" indent="-514350">
              <a:spcBef>
                <a:spcPts val="1200"/>
              </a:spcBef>
              <a:spcAft>
                <a:spcPts val="1200"/>
              </a:spcAft>
              <a:buAutoNum type="arabicPeriod" startAt="2"/>
            </a:pPr>
            <a:r>
              <a:rPr lang="zh-TW" altLang="en-US" b="1" dirty="0" smtClean="0">
                <a:solidFill>
                  <a:srgbClr val="FF0000"/>
                </a:solidFill>
              </a:rPr>
              <a:t>適時</a:t>
            </a:r>
            <a:r>
              <a:rPr lang="zh-TW" altLang="en-US" b="1" dirty="0" smtClean="0">
                <a:solidFill>
                  <a:srgbClr val="0B0BE3"/>
                </a:solidFill>
              </a:rPr>
              <a:t>指導</a:t>
            </a:r>
            <a:r>
              <a:rPr lang="zh-TW" altLang="en-US" b="1" dirty="0">
                <a:solidFill>
                  <a:srgbClr val="0B0BE3"/>
                </a:solidFill>
              </a:rPr>
              <a:t>、</a:t>
            </a:r>
            <a:r>
              <a:rPr lang="zh-TW" altLang="zh-HK" b="1" dirty="0" smtClean="0">
                <a:solidFill>
                  <a:srgbClr val="0B0BE3"/>
                </a:solidFill>
              </a:rPr>
              <a:t>糾正</a:t>
            </a:r>
            <a:r>
              <a:rPr lang="zh-TW" altLang="zh-HK" b="1" dirty="0">
                <a:solidFill>
                  <a:srgbClr val="0B0BE3"/>
                </a:solidFill>
              </a:rPr>
              <a:t>學生</a:t>
            </a:r>
            <a:r>
              <a:rPr lang="zh-TW" altLang="en-US" b="1" dirty="0">
                <a:solidFill>
                  <a:srgbClr val="0B0BE3"/>
                </a:solidFill>
              </a:rPr>
              <a:t>的</a:t>
            </a:r>
            <a:r>
              <a:rPr lang="zh-TW" altLang="zh-HK" b="1" dirty="0" smtClean="0">
                <a:solidFill>
                  <a:srgbClr val="0B0BE3"/>
                </a:solidFill>
              </a:rPr>
              <a:t>發音</a:t>
            </a:r>
            <a:endParaRPr lang="en-US" altLang="zh-TW" b="1" dirty="0" smtClean="0">
              <a:solidFill>
                <a:srgbClr val="0B0BE3"/>
              </a:solidFill>
            </a:endParaRPr>
          </a:p>
          <a:p>
            <a:pPr marL="533400" indent="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rgbClr val="004C22"/>
                </a:solidFill>
              </a:rPr>
              <a:t>按照</a:t>
            </a:r>
            <a:r>
              <a:rPr lang="zh-TW" altLang="en-US" sz="3200" b="1" dirty="0">
                <a:solidFill>
                  <a:srgbClr val="004C22"/>
                </a:solidFill>
              </a:rPr>
              <a:t>學生的能力適時</a:t>
            </a:r>
            <a:r>
              <a:rPr lang="zh-TW" altLang="en-US" sz="3200" b="1" dirty="0" smtClean="0">
                <a:solidFill>
                  <a:srgbClr val="004C22"/>
                </a:solidFill>
              </a:rPr>
              <a:t>正音</a:t>
            </a:r>
            <a:endParaRPr lang="en-US" altLang="zh-TW" sz="3200" b="1" dirty="0" smtClean="0">
              <a:solidFill>
                <a:srgbClr val="004C22"/>
              </a:solidFill>
            </a:endParaRPr>
          </a:p>
          <a:p>
            <a:pPr marL="533400" indent="538163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rgbClr val="004C22"/>
                </a:solidFill>
              </a:rPr>
              <a:t>讓</a:t>
            </a:r>
            <a:r>
              <a:rPr lang="zh-TW" altLang="en-US" sz="3200" b="1" dirty="0">
                <a:solidFill>
                  <a:srgbClr val="004C22"/>
                </a:solidFill>
              </a:rPr>
              <a:t>學生有一兩分鐘的練習時間</a:t>
            </a:r>
            <a:endParaRPr lang="en-US" altLang="zh-TW" sz="3200" b="1" dirty="0">
              <a:solidFill>
                <a:srgbClr val="004C22"/>
              </a:solidFill>
            </a:endParaRPr>
          </a:p>
          <a:p>
            <a:pPr marL="0" lvl="1" indent="0">
              <a:spcBef>
                <a:spcPts val="1200"/>
              </a:spcBef>
              <a:spcAft>
                <a:spcPts val="1200"/>
              </a:spcAft>
              <a:buSzPct val="100000"/>
              <a:buNone/>
            </a:pPr>
            <a:r>
              <a:rPr lang="en-US" altLang="zh-TW" sz="3200" b="1" dirty="0" smtClean="0">
                <a:solidFill>
                  <a:srgbClr val="0B0BE3"/>
                </a:solidFill>
              </a:rPr>
              <a:t>3.</a:t>
            </a:r>
            <a:r>
              <a:rPr lang="zh-TW" altLang="en-US" sz="3200" b="1" dirty="0" smtClean="0">
                <a:solidFill>
                  <a:srgbClr val="0B0BE3"/>
                </a:solidFill>
              </a:rPr>
              <a:t>  以</a:t>
            </a:r>
            <a:r>
              <a:rPr lang="zh-TW" altLang="en-US" sz="3200" b="1" dirty="0">
                <a:solidFill>
                  <a:srgbClr val="FF0000"/>
                </a:solidFill>
              </a:rPr>
              <a:t>活動</a:t>
            </a:r>
            <a:r>
              <a:rPr lang="zh-TW" altLang="zh-HK" sz="3200" b="1" dirty="0">
                <a:solidFill>
                  <a:srgbClr val="0B0BE3"/>
                </a:solidFill>
              </a:rPr>
              <a:t>提升學生說話的信心</a:t>
            </a:r>
            <a:endParaRPr lang="zh-HK" altLang="en-US" sz="3200" b="1" dirty="0">
              <a:solidFill>
                <a:srgbClr val="0B0BE3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1412" y="98556"/>
            <a:ext cx="54907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12800">
              <a:spcBef>
                <a:spcPts val="1800"/>
              </a:spcBef>
              <a:spcAft>
                <a:spcPts val="1800"/>
              </a:spcAft>
            </a:pPr>
            <a:r>
              <a:rPr lang="zh-TW" altLang="en-US" sz="3600" b="1" dirty="0" smtClean="0">
                <a:solidFill>
                  <a:srgbClr val="FF0000"/>
                </a:solidFill>
              </a:rPr>
              <a:t>以</a:t>
            </a:r>
            <a:r>
              <a:rPr lang="zh-TW" altLang="en-US" sz="3600" b="1" dirty="0">
                <a:solidFill>
                  <a:srgbClr val="FF0000"/>
                </a:solidFill>
              </a:rPr>
              <a:t>學生的學習效益為本</a:t>
            </a:r>
            <a:endParaRPr lang="en-US" altLang="zh-TW" sz="3600" b="1" dirty="0">
              <a:solidFill>
                <a:srgbClr val="FF000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7620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1544" y="998676"/>
            <a:ext cx="7290972" cy="4680624"/>
          </a:xfrm>
        </p:spPr>
        <p:txBody>
          <a:bodyPr>
            <a:normAutofit/>
          </a:bodyPr>
          <a:lstStyle/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配合</a:t>
            </a:r>
            <a:r>
              <a:rPr lang="zh-TW" altLang="en-US" b="1" dirty="0">
                <a:solidFill>
                  <a:srgbClr val="0B0BE3"/>
                </a:solidFill>
              </a:rPr>
              <a:t>學生生活</a:t>
            </a:r>
            <a:r>
              <a:rPr lang="zh-TW" altLang="en-US" b="1" dirty="0" smtClean="0">
                <a:solidFill>
                  <a:srgbClr val="0B0BE3"/>
                </a:solidFill>
              </a:rPr>
              <a:t>經驗</a:t>
            </a:r>
            <a:endParaRPr lang="en-US" altLang="zh-TW" b="1" dirty="0" smtClean="0">
              <a:solidFill>
                <a:srgbClr val="0B0BE3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妥善分配教學時間，安排聽說訓練</a:t>
            </a:r>
            <a:endParaRPr lang="en-US" altLang="zh-TW" b="1" dirty="0">
              <a:solidFill>
                <a:srgbClr val="0B0BE3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活動</a:t>
            </a:r>
            <a:r>
              <a:rPr lang="zh-TW" altLang="en-US" b="1" dirty="0">
                <a:solidFill>
                  <a:srgbClr val="0B0BE3"/>
                </a:solidFill>
              </a:rPr>
              <a:t>前指示清晰，多加讚賞</a:t>
            </a:r>
            <a:endParaRPr lang="en-US" altLang="zh-TW" b="1" dirty="0">
              <a:solidFill>
                <a:srgbClr val="0B0BE3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善</a:t>
            </a:r>
            <a:r>
              <a:rPr lang="zh-TW" altLang="en-US" b="1" dirty="0">
                <a:solidFill>
                  <a:srgbClr val="0B0BE3"/>
                </a:solidFill>
              </a:rPr>
              <a:t>用圖片提問</a:t>
            </a:r>
            <a:endParaRPr lang="en-US" altLang="zh-TW" b="1" dirty="0">
              <a:solidFill>
                <a:srgbClr val="0B0BE3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課</a:t>
            </a:r>
            <a:r>
              <a:rPr lang="zh-TW" altLang="en-US" b="1" dirty="0">
                <a:solidFill>
                  <a:srgbClr val="0B0BE3"/>
                </a:solidFill>
              </a:rPr>
              <a:t>前預習，有話可說</a:t>
            </a:r>
            <a:endParaRPr lang="en-US" altLang="zh-TW" b="1" dirty="0">
              <a:solidFill>
                <a:srgbClr val="0B0BE3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以</a:t>
            </a:r>
            <a:r>
              <a:rPr lang="zh-TW" altLang="en-US" b="1" dirty="0">
                <a:solidFill>
                  <a:srgbClr val="0B0BE3"/>
                </a:solidFill>
              </a:rPr>
              <a:t>示範帶動</a:t>
            </a:r>
            <a:r>
              <a:rPr lang="zh-TW" altLang="en-US" b="1" dirty="0" smtClean="0">
                <a:solidFill>
                  <a:srgbClr val="0B0BE3"/>
                </a:solidFill>
              </a:rPr>
              <a:t>氣氛</a:t>
            </a:r>
            <a:endParaRPr lang="en-US" altLang="zh-TW" b="1" dirty="0" smtClean="0">
              <a:solidFill>
                <a:srgbClr val="0B0BE3"/>
              </a:solidFill>
            </a:endParaRPr>
          </a:p>
          <a:p>
            <a:pPr marL="514350" indent="-514350">
              <a:spcBef>
                <a:spcPts val="600"/>
              </a:spcBef>
              <a:spcAft>
                <a:spcPts val="600"/>
              </a:spcAft>
              <a:buFont typeface="Arial" pitchFamily="34" charset="0"/>
              <a:buAutoNum type="arabicPeriod"/>
            </a:pPr>
            <a:r>
              <a:rPr lang="zh-TW" altLang="en-US" b="1" dirty="0" smtClean="0">
                <a:solidFill>
                  <a:srgbClr val="0B0BE3"/>
                </a:solidFill>
              </a:rPr>
              <a:t>適當</a:t>
            </a:r>
            <a:r>
              <a:rPr lang="zh-TW" altLang="en-US" b="1" dirty="0">
                <a:solidFill>
                  <a:srgbClr val="0B0BE3"/>
                </a:solidFill>
              </a:rPr>
              <a:t>引導與</a:t>
            </a:r>
            <a:r>
              <a:rPr lang="zh-TW" altLang="en-US" b="1" dirty="0" smtClean="0">
                <a:solidFill>
                  <a:srgbClr val="0B0BE3"/>
                </a:solidFill>
              </a:rPr>
              <a:t>鼓勵</a:t>
            </a:r>
            <a:endParaRPr lang="en-US" altLang="zh-TW" b="1" dirty="0">
              <a:solidFill>
                <a:srgbClr val="0B0BE3"/>
              </a:solidFill>
            </a:endParaRPr>
          </a:p>
          <a:p>
            <a:pPr marL="514350" indent="-514350">
              <a:spcBef>
                <a:spcPts val="1000"/>
              </a:spcBef>
              <a:spcAft>
                <a:spcPts val="1000"/>
              </a:spcAft>
              <a:buAutoNum type="arabicPeriod"/>
            </a:pPr>
            <a:endParaRPr lang="en-US" altLang="zh-TW" b="1" dirty="0">
              <a:solidFill>
                <a:srgbClr val="FF000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161412" y="98556"/>
            <a:ext cx="54907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defTabSz="812800">
              <a:spcBef>
                <a:spcPts val="1800"/>
              </a:spcBef>
              <a:spcAft>
                <a:spcPts val="1800"/>
              </a:spcAft>
            </a:pPr>
            <a:r>
              <a:rPr lang="zh-TW" altLang="en-US" sz="3600" b="1" dirty="0" smtClean="0">
                <a:solidFill>
                  <a:srgbClr val="FF0000"/>
                </a:solidFill>
              </a:rPr>
              <a:t>教學設計原則</a:t>
            </a:r>
            <a:endParaRPr lang="en-US" altLang="zh-TW" sz="3600" b="1" dirty="0">
              <a:solidFill>
                <a:srgbClr val="FF0000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2372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1544" y="188568"/>
            <a:ext cx="6660888" cy="1143000"/>
          </a:xfrm>
        </p:spPr>
        <p:txBody>
          <a:bodyPr>
            <a:normAutofit/>
          </a:bodyPr>
          <a:lstStyle/>
          <a:p>
            <a:r>
              <a:rPr lang="en-US" altLang="zh-TW" sz="3600" b="1" dirty="0" smtClean="0">
                <a:solidFill>
                  <a:srgbClr val="0B0BEB"/>
                </a:solidFill>
              </a:rPr>
              <a:t>(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乙</a:t>
            </a:r>
            <a:r>
              <a:rPr lang="en-US" altLang="zh-TW" sz="3600" b="1" dirty="0" smtClean="0">
                <a:solidFill>
                  <a:srgbClr val="0B0BEB"/>
                </a:solidFill>
              </a:rPr>
              <a:t>)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 普通話</a:t>
            </a:r>
            <a:r>
              <a:rPr lang="zh-TW" altLang="en-US" sz="3600" b="1" dirty="0">
                <a:solidFill>
                  <a:srgbClr val="0B0BEB"/>
                </a:solidFill>
              </a:rPr>
              <a:t>科課堂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教學分享</a:t>
            </a:r>
            <a:endParaRPr lang="zh-HK" altLang="en-US" sz="3600" b="1" dirty="0">
              <a:solidFill>
                <a:srgbClr val="0B0BEB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527476" y="1628760"/>
            <a:ext cx="4474848" cy="2548896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b="1" dirty="0" smtClean="0">
                <a:solidFill>
                  <a:srgbClr val="004C22"/>
                </a:solidFill>
              </a:rPr>
              <a:t>年級：</a:t>
            </a:r>
            <a:r>
              <a:rPr lang="zh-TW" altLang="en-US" b="1" dirty="0" smtClean="0">
                <a:solidFill>
                  <a:srgbClr val="FF0000"/>
                </a:solidFill>
              </a:rPr>
              <a:t>四年級下學期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b="1" dirty="0" smtClean="0">
                <a:solidFill>
                  <a:srgbClr val="004C22"/>
                </a:solidFill>
              </a:rPr>
              <a:t>課題：</a:t>
            </a:r>
            <a:r>
              <a:rPr lang="zh-TW" altLang="en-US" b="1" dirty="0" smtClean="0">
                <a:solidFill>
                  <a:srgbClr val="FF0000"/>
                </a:solidFill>
              </a:rPr>
              <a:t>學校生活趣事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b="1" dirty="0" smtClean="0">
                <a:solidFill>
                  <a:srgbClr val="004C22"/>
                </a:solidFill>
              </a:rPr>
              <a:t>範疇：</a:t>
            </a:r>
            <a:r>
              <a:rPr lang="zh-TW" altLang="en-US" b="1" dirty="0" smtClean="0">
                <a:solidFill>
                  <a:srgbClr val="FF0000"/>
                </a:solidFill>
              </a:rPr>
              <a:t>聆聽及說話</a:t>
            </a:r>
            <a:endParaRPr lang="en-US" altLang="zh-TW" b="1" dirty="0" smtClean="0">
              <a:solidFill>
                <a:srgbClr val="FF0000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01738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749498" y="458604"/>
            <a:ext cx="5645004" cy="3330444"/>
          </a:xfrm>
        </p:spPr>
        <p:txBody>
          <a:bodyPr/>
          <a:lstStyle/>
          <a:p>
            <a:pPr marL="0" indent="1611313">
              <a:spcBef>
                <a:spcPts val="1800"/>
              </a:spcBef>
              <a:spcAft>
                <a:spcPts val="2400"/>
              </a:spcAft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教學目標</a:t>
            </a:r>
            <a:endParaRPr lang="en-US" altLang="zh-TW" sz="3600" b="1" dirty="0" smtClean="0">
              <a:solidFill>
                <a:srgbClr val="FF0000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b="1" dirty="0" smtClean="0">
                <a:solidFill>
                  <a:srgbClr val="0B0BE3"/>
                </a:solidFill>
              </a:rPr>
              <a:t>聽懂</a:t>
            </a:r>
            <a:r>
              <a:rPr lang="zh-TW" altLang="en-US" b="1" dirty="0" smtClean="0">
                <a:solidFill>
                  <a:srgbClr val="004C22"/>
                </a:solidFill>
              </a:rPr>
              <a:t>對話中的內容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b="1" dirty="0" smtClean="0">
                <a:solidFill>
                  <a:srgbClr val="004C22"/>
                </a:solidFill>
              </a:rPr>
              <a:t>讓學生</a:t>
            </a:r>
            <a:r>
              <a:rPr lang="zh-TW" altLang="en-US" b="1" dirty="0" smtClean="0">
                <a:solidFill>
                  <a:srgbClr val="0B0BE3"/>
                </a:solidFill>
              </a:rPr>
              <a:t>複述</a:t>
            </a:r>
            <a:r>
              <a:rPr lang="zh-TW" altLang="en-US" b="1" dirty="0" smtClean="0">
                <a:solidFill>
                  <a:srgbClr val="004C22"/>
                </a:solidFill>
              </a:rPr>
              <a:t>對話中的趣事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zh-TW" altLang="en-US" b="1" dirty="0" smtClean="0">
                <a:solidFill>
                  <a:srgbClr val="004C22"/>
                </a:solidFill>
              </a:rPr>
              <a:t>學生</a:t>
            </a:r>
            <a:r>
              <a:rPr lang="zh-TW" altLang="en-US" b="1" dirty="0" smtClean="0">
                <a:solidFill>
                  <a:srgbClr val="0B0BE3"/>
                </a:solidFill>
              </a:rPr>
              <a:t>說出</a:t>
            </a:r>
            <a:r>
              <a:rPr lang="zh-TW" altLang="en-US" b="1" dirty="0" smtClean="0">
                <a:solidFill>
                  <a:srgbClr val="004C22"/>
                </a:solidFill>
              </a:rPr>
              <a:t>關於自己的趣事</a:t>
            </a:r>
            <a:endParaRPr lang="zh-HK" altLang="en-US" b="1" dirty="0">
              <a:solidFill>
                <a:srgbClr val="004C22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57788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520" y="458604"/>
            <a:ext cx="7380984" cy="3690492"/>
          </a:xfrm>
        </p:spPr>
        <p:txBody>
          <a:bodyPr>
            <a:normAutofit/>
          </a:bodyPr>
          <a:lstStyle/>
          <a:p>
            <a:pPr marL="0" indent="0" algn="ctr" defTabSz="261938">
              <a:spcBef>
                <a:spcPts val="1200"/>
              </a:spcBef>
              <a:spcAft>
                <a:spcPts val="2400"/>
              </a:spcAft>
              <a:buNone/>
            </a:pPr>
            <a:r>
              <a:rPr lang="zh-TW" altLang="en-US" sz="3600" b="1" dirty="0" smtClean="0">
                <a:solidFill>
                  <a:srgbClr val="004C22"/>
                </a:solidFill>
              </a:rPr>
              <a:t>設計教學活動時考慮</a:t>
            </a:r>
            <a:r>
              <a:rPr lang="zh-TW" altLang="en-US" sz="3600" b="1" dirty="0">
                <a:solidFill>
                  <a:srgbClr val="004C22"/>
                </a:solidFill>
              </a:rPr>
              <a:t>：</a:t>
            </a:r>
            <a:endParaRPr lang="en-US" altLang="zh-TW" sz="3600" b="1" dirty="0">
              <a:solidFill>
                <a:srgbClr val="004C22"/>
              </a:solidFill>
            </a:endParaRPr>
          </a:p>
          <a:p>
            <a:pPr marL="900113" indent="-900113" defTabSz="261938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(1)</a:t>
            </a:r>
            <a:r>
              <a:rPr lang="zh-TW" altLang="en-US" b="1" dirty="0">
                <a:solidFill>
                  <a:srgbClr val="FF0000"/>
                </a:solidFill>
              </a:rPr>
              <a:t> 這節課的教學</a:t>
            </a:r>
            <a:r>
              <a:rPr lang="zh-TW" altLang="en-US" b="1" dirty="0">
                <a:solidFill>
                  <a:srgbClr val="0B0BE3"/>
                </a:solidFill>
              </a:rPr>
              <a:t>重點</a:t>
            </a:r>
            <a:r>
              <a:rPr lang="zh-TW" altLang="en-US" b="1" dirty="0">
                <a:solidFill>
                  <a:srgbClr val="FF0000"/>
                </a:solidFill>
              </a:rPr>
              <a:t>是什麼？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900113" indent="-900113" defTabSz="261938">
              <a:spcBef>
                <a:spcPts val="1200"/>
              </a:spcBef>
              <a:spcAft>
                <a:spcPts val="600"/>
              </a:spcAft>
              <a:buNone/>
            </a:pPr>
            <a:r>
              <a:rPr lang="en-US" altLang="zh-TW" b="1" dirty="0">
                <a:solidFill>
                  <a:srgbClr val="FF0000"/>
                </a:solidFill>
              </a:rPr>
              <a:t> (2)</a:t>
            </a:r>
            <a:r>
              <a:rPr lang="zh-TW" altLang="en-US" b="1" dirty="0">
                <a:solidFill>
                  <a:srgbClr val="FF0000"/>
                </a:solidFill>
              </a:rPr>
              <a:t> 教學</a:t>
            </a:r>
            <a:r>
              <a:rPr lang="zh-TW" altLang="en-US" b="1" dirty="0">
                <a:solidFill>
                  <a:srgbClr val="0B0BE3"/>
                </a:solidFill>
              </a:rPr>
              <a:t>活動</a:t>
            </a:r>
            <a:r>
              <a:rPr lang="zh-TW" altLang="en-US" b="1" dirty="0">
                <a:solidFill>
                  <a:srgbClr val="FF0000"/>
                </a:solidFill>
              </a:rPr>
              <a:t>如何能提供足夠的輸入？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900113" indent="-900113" defTabSz="261938">
              <a:spcBef>
                <a:spcPts val="1200"/>
              </a:spcBef>
              <a:spcAft>
                <a:spcPts val="600"/>
              </a:spcAft>
              <a:buNone/>
            </a:pPr>
            <a:r>
              <a:rPr lang="zh-TW" altLang="en-US" b="1" dirty="0">
                <a:solidFill>
                  <a:srgbClr val="FF0000"/>
                </a:solidFill>
              </a:rPr>
              <a:t> </a:t>
            </a:r>
            <a:r>
              <a:rPr lang="en-US" altLang="zh-TW" b="1" dirty="0">
                <a:solidFill>
                  <a:srgbClr val="FF0000"/>
                </a:solidFill>
              </a:rPr>
              <a:t>(3)</a:t>
            </a:r>
            <a:r>
              <a:rPr lang="zh-TW" altLang="en-US" b="1" dirty="0">
                <a:solidFill>
                  <a:srgbClr val="FF0000"/>
                </a:solidFill>
              </a:rPr>
              <a:t> 學生有機會把輸入的，變成</a:t>
            </a:r>
            <a:r>
              <a:rPr lang="zh-TW" altLang="en-US" b="1" dirty="0">
                <a:solidFill>
                  <a:srgbClr val="0B0BE3"/>
                </a:solidFill>
              </a:rPr>
              <a:t>輸出</a:t>
            </a:r>
            <a:r>
              <a:rPr lang="zh-TW" altLang="en-US" b="1" dirty="0">
                <a:solidFill>
                  <a:srgbClr val="FF0000"/>
                </a:solidFill>
              </a:rPr>
              <a:t>嗎？</a:t>
            </a:r>
            <a:r>
              <a:rPr lang="zh-TW" altLang="en-US" sz="900" dirty="0"/>
              <a:t> </a:t>
            </a:r>
            <a:endParaRPr lang="en-US" altLang="zh-TW" sz="900" dirty="0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37222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1496" y="278580"/>
            <a:ext cx="8011068" cy="4176000"/>
          </a:xfrm>
        </p:spPr>
        <p:txBody>
          <a:bodyPr>
            <a:normAutofit fontScale="92500"/>
          </a:bodyPr>
          <a:lstStyle/>
          <a:p>
            <a:pPr marL="514350" indent="-514350">
              <a:spcBef>
                <a:spcPts val="600"/>
              </a:spcBef>
              <a:spcAft>
                <a:spcPts val="1200"/>
              </a:spcAft>
              <a:buAutoNum type="arabicPeriod"/>
            </a:pPr>
            <a:r>
              <a:rPr lang="zh-TW" altLang="en-US" sz="3900" b="1" dirty="0" smtClean="0">
                <a:solidFill>
                  <a:srgbClr val="FF0000"/>
                </a:solidFill>
              </a:rPr>
              <a:t> 配合</a:t>
            </a:r>
            <a:r>
              <a:rPr lang="zh-TW" altLang="en-US" sz="3900" b="1" dirty="0">
                <a:solidFill>
                  <a:srgbClr val="FF0000"/>
                </a:solidFill>
              </a:rPr>
              <a:t>學生生活</a:t>
            </a:r>
            <a:r>
              <a:rPr lang="zh-TW" altLang="en-US" sz="3900" b="1" dirty="0" smtClean="0">
                <a:solidFill>
                  <a:srgbClr val="FF0000"/>
                </a:solidFill>
              </a:rPr>
              <a:t>經驗</a:t>
            </a:r>
            <a:endParaRPr lang="en-US" altLang="zh-TW" sz="3900" b="1" dirty="0" smtClean="0">
              <a:solidFill>
                <a:srgbClr val="FF0000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sz="3500" b="1" dirty="0" smtClean="0">
                <a:solidFill>
                  <a:srgbClr val="004C22"/>
                </a:solidFill>
              </a:rPr>
              <a:t>所</a:t>
            </a:r>
            <a:r>
              <a:rPr lang="zh-TW" altLang="en-US" sz="3500" b="1" dirty="0">
                <a:solidFill>
                  <a:srgbClr val="004C22"/>
                </a:solidFill>
              </a:rPr>
              <a:t>用的詞彙、語句是學生能聽懂的</a:t>
            </a:r>
            <a:endParaRPr lang="en-US" altLang="zh-TW" sz="3500" b="1" dirty="0">
              <a:solidFill>
                <a:srgbClr val="004C22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sz="3500" b="1" dirty="0">
                <a:solidFill>
                  <a:srgbClr val="004C22"/>
                </a:solidFill>
              </a:rPr>
              <a:t>善用課本圖片，輔助</a:t>
            </a:r>
            <a:r>
              <a:rPr lang="zh-TW" altLang="en-US" sz="3500" b="1" dirty="0" smtClean="0">
                <a:solidFill>
                  <a:srgbClr val="004C22"/>
                </a:solidFill>
              </a:rPr>
              <a:t>解說</a:t>
            </a:r>
            <a:endParaRPr lang="en-US" altLang="zh-TW" sz="3500" b="1" dirty="0">
              <a:solidFill>
                <a:srgbClr val="004C22"/>
              </a:solidFill>
            </a:endParaRPr>
          </a:p>
          <a:p>
            <a:pPr marL="630238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zh-TW" altLang="en-US" sz="3000" b="1" dirty="0" smtClean="0">
                <a:solidFill>
                  <a:srgbClr val="0B0BE3"/>
                </a:solidFill>
              </a:rPr>
              <a:t>與</a:t>
            </a:r>
            <a:r>
              <a:rPr lang="zh-TW" altLang="en-US" sz="3000" b="1" dirty="0">
                <a:solidFill>
                  <a:srgbClr val="0B0BE3"/>
                </a:solidFill>
              </a:rPr>
              <a:t>學生分享校園</a:t>
            </a:r>
            <a:r>
              <a:rPr lang="zh-TW" altLang="en-US" sz="3000" b="1" dirty="0" smtClean="0">
                <a:solidFill>
                  <a:srgbClr val="0B0BE3"/>
                </a:solidFill>
              </a:rPr>
              <a:t>趣事</a:t>
            </a:r>
            <a:r>
              <a:rPr lang="zh-TW" altLang="en-US" sz="3000" b="1" dirty="0">
                <a:solidFill>
                  <a:srgbClr val="0B0BE3"/>
                </a:solidFill>
              </a:rPr>
              <a:t>引入課題</a:t>
            </a:r>
            <a:endParaRPr lang="en-US" altLang="zh-TW" sz="3000" b="1" dirty="0">
              <a:solidFill>
                <a:srgbClr val="0B0BE3"/>
              </a:solidFill>
            </a:endParaRPr>
          </a:p>
          <a:p>
            <a:pPr marL="630238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3000" b="1" dirty="0" smtClean="0">
                <a:solidFill>
                  <a:srgbClr val="0B0BE3"/>
                </a:solidFill>
              </a:rPr>
              <a:t>圖片</a:t>
            </a:r>
            <a:r>
              <a:rPr lang="zh-TW" altLang="en-US" sz="3000" b="1" dirty="0">
                <a:solidFill>
                  <a:srgbClr val="0B0BE3"/>
                </a:solidFill>
              </a:rPr>
              <a:t>形象具體，能輕易帶出</a:t>
            </a:r>
            <a:r>
              <a:rPr lang="zh-TW" altLang="en-US" sz="3000" b="1" dirty="0" smtClean="0">
                <a:solidFill>
                  <a:srgbClr val="0B0BE3"/>
                </a:solidFill>
              </a:rPr>
              <a:t>重點</a:t>
            </a:r>
            <a:endParaRPr lang="en-US" altLang="zh-TW" sz="3000" b="1" dirty="0" smtClean="0">
              <a:solidFill>
                <a:srgbClr val="0B0BE3"/>
              </a:solidFill>
            </a:endParaRPr>
          </a:p>
          <a:p>
            <a:pPr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endParaRPr lang="en-US" altLang="zh-TW" b="1" dirty="0" smtClean="0">
              <a:solidFill>
                <a:srgbClr val="004C22"/>
              </a:solidFill>
            </a:endParaRP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endParaRPr lang="zh-HK" altLang="en-US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6790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1544" y="278580"/>
            <a:ext cx="7110948" cy="43205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600" b="1" dirty="0" smtClean="0">
                <a:solidFill>
                  <a:srgbClr val="FF0000"/>
                </a:solidFill>
              </a:rPr>
              <a:t>2.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 </a:t>
            </a:r>
            <a:r>
              <a:rPr lang="zh-TW" altLang="en-US" sz="3600" b="1" dirty="0">
                <a:solidFill>
                  <a:srgbClr val="FF0000"/>
                </a:solidFill>
              </a:rPr>
              <a:t>妥善分配各範疇的教學時間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全班一起朗讀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個人小聲</a:t>
            </a:r>
            <a:r>
              <a:rPr lang="zh-TW" altLang="en-US" b="1" dirty="0" smtClean="0">
                <a:solidFill>
                  <a:srgbClr val="004C22"/>
                </a:solidFill>
              </a:rPr>
              <a:t>練習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 marL="530225" indent="0">
              <a:spcBef>
                <a:spcPts val="2400"/>
              </a:spcBef>
              <a:spcAft>
                <a:spcPts val="12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學生各自小聲朗讀</a:t>
            </a:r>
            <a:endParaRPr lang="en-US" altLang="zh-TW" sz="2800" b="1" dirty="0" smtClean="0">
              <a:solidFill>
                <a:srgbClr val="0B0BE3"/>
              </a:solidFill>
            </a:endParaRPr>
          </a:p>
          <a:p>
            <a:pPr marL="530225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注意</a:t>
            </a:r>
            <a:r>
              <a:rPr lang="zh-TW" altLang="en-US" sz="2800" b="1" dirty="0">
                <a:solidFill>
                  <a:srgbClr val="0B0BE3"/>
                </a:solidFill>
              </a:rPr>
              <a:t>時間的</a:t>
            </a:r>
            <a:r>
              <a:rPr lang="zh-TW" altLang="en-US" sz="2800" b="1" dirty="0" smtClean="0">
                <a:solidFill>
                  <a:srgbClr val="0B0BE3"/>
                </a:solidFill>
              </a:rPr>
              <a:t>分配及學生的參與</a:t>
            </a:r>
            <a:endParaRPr lang="en-US" altLang="zh-TW" sz="2800" b="1" dirty="0">
              <a:solidFill>
                <a:srgbClr val="0B0BE3"/>
              </a:solidFill>
            </a:endParaRPr>
          </a:p>
          <a:p>
            <a:pPr marL="363538" indent="0">
              <a:lnSpc>
                <a:spcPct val="150000"/>
              </a:lnSpc>
              <a:spcBef>
                <a:spcPts val="1200"/>
              </a:spcBef>
              <a:spcAft>
                <a:spcPts val="1200"/>
              </a:spcAft>
              <a:buNone/>
            </a:pPr>
            <a:endParaRPr lang="en-US" altLang="zh-TW" sz="2800" b="1" dirty="0" smtClean="0">
              <a:solidFill>
                <a:srgbClr val="004C22"/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19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47775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28640"/>
            <a:ext cx="8229600" cy="990060"/>
          </a:xfrm>
        </p:spPr>
        <p:txBody>
          <a:bodyPr>
            <a:normAutofit/>
          </a:bodyPr>
          <a:lstStyle/>
          <a:p>
            <a:r>
              <a:rPr lang="zh-TW" altLang="en-US" sz="3600" b="1" dirty="0">
                <a:solidFill>
                  <a:srgbClr val="0B0BEB"/>
                </a:solidFill>
              </a:rPr>
              <a:t>新任小學普通話科教師研討會</a:t>
            </a:r>
            <a:endParaRPr lang="zh-HK" altLang="en-US" sz="3600" b="1" dirty="0">
              <a:solidFill>
                <a:srgbClr val="0B0BEB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484630" y="2168832"/>
            <a:ext cx="6174740" cy="18902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TW" b="1" dirty="0" smtClean="0">
                <a:solidFill>
                  <a:srgbClr val="004C22"/>
                </a:solidFill>
              </a:rPr>
              <a:t>(</a:t>
            </a:r>
            <a:r>
              <a:rPr lang="zh-TW" altLang="en-US" b="1" dirty="0" smtClean="0">
                <a:solidFill>
                  <a:srgbClr val="004C22"/>
                </a:solidFill>
              </a:rPr>
              <a:t>甲</a:t>
            </a:r>
            <a:r>
              <a:rPr lang="en-US" altLang="zh-TW" b="1" dirty="0" smtClean="0">
                <a:solidFill>
                  <a:srgbClr val="004C22"/>
                </a:solidFill>
              </a:rPr>
              <a:t>)</a:t>
            </a:r>
            <a:r>
              <a:rPr lang="zh-TW" altLang="en-US" b="1" dirty="0" smtClean="0">
                <a:solidFill>
                  <a:srgbClr val="004C22"/>
                </a:solidFill>
              </a:rPr>
              <a:t>  普通話科老師的角色和職責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b="1" dirty="0" smtClean="0">
                <a:solidFill>
                  <a:srgbClr val="004C22"/>
                </a:solidFill>
              </a:rPr>
              <a:t>(</a:t>
            </a:r>
            <a:r>
              <a:rPr lang="zh-TW" altLang="en-US" b="1" dirty="0" smtClean="0">
                <a:solidFill>
                  <a:srgbClr val="004C22"/>
                </a:solidFill>
              </a:rPr>
              <a:t>乙</a:t>
            </a:r>
            <a:r>
              <a:rPr lang="en-US" altLang="zh-TW" b="1" dirty="0" smtClean="0">
                <a:solidFill>
                  <a:srgbClr val="004C22"/>
                </a:solidFill>
              </a:rPr>
              <a:t>)</a:t>
            </a:r>
            <a:r>
              <a:rPr lang="zh-TW" altLang="en-US" b="1" dirty="0" smtClean="0">
                <a:solidFill>
                  <a:srgbClr val="004C22"/>
                </a:solidFill>
              </a:rPr>
              <a:t>  </a:t>
            </a:r>
            <a:r>
              <a:rPr lang="zh-TW" altLang="en-US" b="1" dirty="0" smtClean="0">
                <a:solidFill>
                  <a:srgbClr val="FF0000"/>
                </a:solidFill>
              </a:rPr>
              <a:t>課堂教學分享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0" indent="0">
              <a:lnSpc>
                <a:spcPct val="150000"/>
              </a:lnSpc>
              <a:buNone/>
            </a:pPr>
            <a:endParaRPr lang="en-US" altLang="zh-TW" b="1" dirty="0" smtClean="0">
              <a:solidFill>
                <a:srgbClr val="004C22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0762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151544" y="368592"/>
            <a:ext cx="7290972" cy="4860648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3.</a:t>
            </a:r>
            <a:r>
              <a:rPr lang="zh-TW" altLang="en-US" sz="3600" b="1" dirty="0">
                <a:solidFill>
                  <a:srgbClr val="FF0000"/>
                </a:solidFill>
              </a:rPr>
              <a:t>  活動指示清晰，多加讚賞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照顧學生感受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二人輪流讀，增加互動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經常鼓勵，增強自信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630238" indent="-6350">
              <a:lnSpc>
                <a:spcPct val="150000"/>
              </a:lnSpc>
              <a:spcBef>
                <a:spcPts val="2400"/>
              </a:spcBef>
              <a:spcAft>
                <a:spcPts val="6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有</a:t>
            </a:r>
            <a:r>
              <a:rPr lang="zh-TW" altLang="en-US" sz="2800" b="1" dirty="0">
                <a:solidFill>
                  <a:srgbClr val="0B0BE3"/>
                </a:solidFill>
              </a:rPr>
              <a:t>沒有同學可以幫他</a:t>
            </a:r>
            <a:r>
              <a:rPr lang="zh-TW" altLang="en-US" sz="2800" b="1" dirty="0" smtClean="0">
                <a:solidFill>
                  <a:srgbClr val="0B0BE3"/>
                </a:solidFill>
              </a:rPr>
              <a:t>？</a:t>
            </a:r>
            <a:r>
              <a:rPr lang="en-US" altLang="zh-TW" sz="2800" b="1" dirty="0" smtClean="0">
                <a:solidFill>
                  <a:srgbClr val="0B0BE3"/>
                </a:solidFill>
              </a:rPr>
              <a:t/>
            </a:r>
            <a:br>
              <a:rPr lang="en-US" altLang="zh-TW" sz="2800" b="1" dirty="0" smtClean="0">
                <a:solidFill>
                  <a:srgbClr val="0B0BE3"/>
                </a:solidFill>
              </a:rPr>
            </a:br>
            <a:r>
              <a:rPr lang="zh-TW" altLang="en-US" sz="2800" b="1" dirty="0" smtClean="0">
                <a:solidFill>
                  <a:srgbClr val="0B0BE3"/>
                </a:solidFill>
              </a:rPr>
              <a:t>非常</a:t>
            </a:r>
            <a:r>
              <a:rPr lang="zh-TW" altLang="en-US" sz="2800" b="1" dirty="0">
                <a:solidFill>
                  <a:srgbClr val="0B0BE3"/>
                </a:solidFill>
              </a:rPr>
              <a:t>好！</a:t>
            </a:r>
            <a:endParaRPr lang="en-US" altLang="zh-TW" sz="2800" b="1" dirty="0">
              <a:solidFill>
                <a:srgbClr val="0B0BE3"/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20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70880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061532" y="368592"/>
            <a:ext cx="7290972" cy="432057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4.</a:t>
            </a:r>
            <a:r>
              <a:rPr lang="zh-TW" altLang="en-US" sz="3600" b="1" dirty="0">
                <a:solidFill>
                  <a:srgbClr val="FF0000"/>
                </a:solidFill>
              </a:rPr>
              <a:t>  善用圖片提問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提示聆聽重點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以提問逐步引導說話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528638" indent="0">
              <a:spcBef>
                <a:spcPts val="2400"/>
              </a:spcBef>
              <a:spcAft>
                <a:spcPts val="10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為</a:t>
            </a:r>
            <a:r>
              <a:rPr lang="zh-TW" altLang="en-US" sz="2800" b="1" dirty="0">
                <a:solidFill>
                  <a:srgbClr val="0B0BE3"/>
                </a:solidFill>
              </a:rPr>
              <a:t>聆聽前做好</a:t>
            </a:r>
            <a:r>
              <a:rPr lang="zh-TW" altLang="en-US" sz="2800" b="1" dirty="0" smtClean="0">
                <a:solidFill>
                  <a:srgbClr val="0B0BE3"/>
                </a:solidFill>
              </a:rPr>
              <a:t>準備</a:t>
            </a:r>
            <a:endParaRPr lang="en-US" altLang="zh-TW" sz="2800" b="1" dirty="0" smtClean="0">
              <a:solidFill>
                <a:srgbClr val="0B0BE3"/>
              </a:solidFill>
            </a:endParaRPr>
          </a:p>
          <a:p>
            <a:pPr marL="528638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學生</a:t>
            </a:r>
            <a:r>
              <a:rPr lang="zh-TW" altLang="en-US" sz="2800" b="1" dirty="0">
                <a:solidFill>
                  <a:srgbClr val="0B0BE3"/>
                </a:solidFill>
              </a:rPr>
              <a:t>明白聆聽練習怎麼做嗎</a:t>
            </a:r>
            <a:r>
              <a:rPr lang="zh-TW" altLang="en-US" sz="2800" b="1" dirty="0" smtClean="0">
                <a:solidFill>
                  <a:srgbClr val="0B0BE3"/>
                </a:solidFill>
              </a:rPr>
              <a:t>？</a:t>
            </a:r>
            <a:endParaRPr lang="zh-HK" altLang="en-US" sz="2800" b="1" dirty="0">
              <a:solidFill>
                <a:srgbClr val="0B0BE3"/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21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94675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520" y="278580"/>
            <a:ext cx="7380984" cy="531070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5.</a:t>
            </a:r>
            <a:r>
              <a:rPr lang="zh-TW" altLang="en-US" sz="3600" b="1" dirty="0">
                <a:solidFill>
                  <a:srgbClr val="FF0000"/>
                </a:solidFill>
              </a:rPr>
              <a:t>  課前預習，有話可說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利用內容，引導學生開口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利用簡報，以句子訓練學生</a:t>
            </a:r>
            <a:r>
              <a:rPr lang="zh-TW" altLang="en-US" b="1" dirty="0" smtClean="0">
                <a:solidFill>
                  <a:srgbClr val="004C22"/>
                </a:solidFill>
              </a:rPr>
              <a:t>說話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 marL="536575" indent="0">
              <a:spcBef>
                <a:spcPts val="2400"/>
              </a:spcBef>
              <a:spcAft>
                <a:spcPts val="10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引導學生說話</a:t>
            </a:r>
            <a:endParaRPr lang="en-US" altLang="zh-TW" sz="2800" b="1" dirty="0" smtClean="0">
              <a:solidFill>
                <a:srgbClr val="0B0BE3"/>
              </a:solidFill>
            </a:endParaRPr>
          </a:p>
          <a:p>
            <a:pPr marL="536575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課</a:t>
            </a:r>
            <a:r>
              <a:rPr lang="zh-TW" altLang="en-US" sz="2800" b="1" dirty="0">
                <a:solidFill>
                  <a:srgbClr val="0B0BE3"/>
                </a:solidFill>
              </a:rPr>
              <a:t>前練習，為說話作準備 </a:t>
            </a:r>
            <a:endParaRPr lang="en-US" altLang="zh-TW" sz="2800" b="1" dirty="0" smtClean="0">
              <a:solidFill>
                <a:srgbClr val="0B0BE3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22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8680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1496" y="458604"/>
            <a:ext cx="7651020" cy="3780504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6.</a:t>
            </a:r>
            <a:r>
              <a:rPr lang="zh-TW" altLang="en-US" sz="3600" b="1" dirty="0">
                <a:solidFill>
                  <a:srgbClr val="FF0000"/>
                </a:solidFill>
              </a:rPr>
              <a:t>  以示範帶動氣氛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1166813" indent="-536575">
              <a:lnSpc>
                <a:spcPct val="80000"/>
              </a:lnSpc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說話示範， 分享經驗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lnSpc>
                <a:spcPct val="80000"/>
              </a:lnSpc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聽說訓練人人參與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534988" indent="0">
              <a:spcBef>
                <a:spcPts val="2400"/>
              </a:spcBef>
              <a:spcAft>
                <a:spcPts val="10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老師</a:t>
            </a:r>
            <a:r>
              <a:rPr lang="zh-TW" altLang="en-US" sz="2800" b="1" dirty="0">
                <a:solidFill>
                  <a:srgbClr val="0B0BE3"/>
                </a:solidFill>
              </a:rPr>
              <a:t>巡視活動，提供即時</a:t>
            </a:r>
            <a:r>
              <a:rPr lang="zh-TW" altLang="en-US" sz="2800" b="1" dirty="0" smtClean="0">
                <a:solidFill>
                  <a:srgbClr val="0B0BE3"/>
                </a:solidFill>
              </a:rPr>
              <a:t>回饋</a:t>
            </a:r>
            <a:endParaRPr lang="en-US" altLang="zh-TW" sz="2800" b="1" dirty="0" smtClean="0">
              <a:solidFill>
                <a:srgbClr val="0B0BE3"/>
              </a:solidFill>
            </a:endParaRPr>
          </a:p>
          <a:p>
            <a:pPr marL="534988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sz="2800" b="1" dirty="0" smtClean="0">
                <a:solidFill>
                  <a:srgbClr val="0B0BE3"/>
                </a:solidFill>
              </a:rPr>
              <a:t>邀請</a:t>
            </a:r>
            <a:r>
              <a:rPr lang="zh-TW" altLang="en-US" sz="2800" b="1" dirty="0">
                <a:solidFill>
                  <a:srgbClr val="0B0BE3"/>
                </a:solidFill>
              </a:rPr>
              <a:t>普通話比較好的同學先</a:t>
            </a:r>
            <a:r>
              <a:rPr lang="zh-TW" altLang="en-US" sz="2800" b="1" dirty="0" smtClean="0">
                <a:solidFill>
                  <a:srgbClr val="0B0BE3"/>
                </a:solidFill>
              </a:rPr>
              <a:t>做</a:t>
            </a:r>
            <a:endParaRPr lang="zh-HK" altLang="en-US" sz="2800" dirty="0">
              <a:solidFill>
                <a:srgbClr val="0B0BE3"/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1881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81508" y="458604"/>
            <a:ext cx="6930924" cy="4950660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spcBef>
                <a:spcPts val="600"/>
              </a:spcBef>
              <a:spcAft>
                <a:spcPts val="1200"/>
              </a:spcAft>
              <a:buNone/>
            </a:pPr>
            <a:r>
              <a:rPr lang="en-US" altLang="zh-TW" sz="3600" b="1" dirty="0">
                <a:solidFill>
                  <a:srgbClr val="FF0000"/>
                </a:solidFill>
              </a:rPr>
              <a:t>7.</a:t>
            </a:r>
            <a:r>
              <a:rPr lang="zh-TW" altLang="en-US" sz="3600" b="1" dirty="0">
                <a:solidFill>
                  <a:srgbClr val="FF0000"/>
                </a:solidFill>
              </a:rPr>
              <a:t> </a:t>
            </a:r>
            <a:r>
              <a:rPr lang="zh-TW" altLang="en-US" sz="3600" b="1" dirty="0" smtClean="0">
                <a:solidFill>
                  <a:srgbClr val="FF0000"/>
                </a:solidFill>
              </a:rPr>
              <a:t> 適當</a:t>
            </a:r>
            <a:r>
              <a:rPr lang="zh-TW" altLang="en-US" sz="3600" b="1" dirty="0">
                <a:solidFill>
                  <a:srgbClr val="FF0000"/>
                </a:solidFill>
              </a:rPr>
              <a:t>引導與鼓勵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1166813" indent="-536575">
              <a:lnSpc>
                <a:spcPct val="80000"/>
              </a:lnSpc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讓學生懂得表現自己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166813" indent="-536575">
              <a:lnSpc>
                <a:spcPct val="80000"/>
              </a:lnSpc>
              <a:spcBef>
                <a:spcPts val="1800"/>
              </a:spcBef>
              <a:spcAft>
                <a:spcPts val="10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認同學生表現，加強說話信心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449263" lvl="1" indent="0">
              <a:spcBef>
                <a:spcPts val="2400"/>
              </a:spcBef>
              <a:spcAft>
                <a:spcPts val="1000"/>
              </a:spcAft>
              <a:buNone/>
            </a:pPr>
            <a:r>
              <a:rPr lang="zh-TW" altLang="en-US" b="1" dirty="0" smtClean="0">
                <a:solidFill>
                  <a:srgbClr val="FF0000"/>
                </a:solidFill>
              </a:rPr>
              <a:t>引導</a:t>
            </a:r>
            <a:r>
              <a:rPr lang="zh-TW" altLang="en-US" b="1" dirty="0" smtClean="0">
                <a:solidFill>
                  <a:srgbClr val="0B0BE3"/>
                </a:solidFill>
              </a:rPr>
              <a:t>：「</a:t>
            </a:r>
            <a:r>
              <a:rPr lang="zh-TW" altLang="en-US" b="1" dirty="0">
                <a:solidFill>
                  <a:srgbClr val="0B0BE3"/>
                </a:solidFill>
              </a:rPr>
              <a:t>記得有</a:t>
            </a:r>
            <a:r>
              <a:rPr lang="zh-TW" altLang="en-US" b="1" dirty="0" smtClean="0">
                <a:solidFill>
                  <a:srgbClr val="0B0BE3"/>
                </a:solidFill>
              </a:rPr>
              <a:t>一次」</a:t>
            </a:r>
            <a:endParaRPr lang="en-US" altLang="zh-TW" b="1" dirty="0">
              <a:solidFill>
                <a:srgbClr val="0B0BE3"/>
              </a:solidFill>
            </a:endParaRPr>
          </a:p>
          <a:p>
            <a:pPr marL="449263" lvl="1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b="1" dirty="0" smtClean="0">
                <a:solidFill>
                  <a:srgbClr val="FF0000"/>
                </a:solidFill>
              </a:rPr>
              <a:t>鼓勵</a:t>
            </a:r>
            <a:r>
              <a:rPr lang="zh-TW" altLang="en-US" b="1" dirty="0" smtClean="0">
                <a:solidFill>
                  <a:srgbClr val="0B0BE3"/>
                </a:solidFill>
              </a:rPr>
              <a:t>：</a:t>
            </a:r>
            <a:r>
              <a:rPr lang="zh-TW" altLang="en-US" b="1" dirty="0">
                <a:solidFill>
                  <a:srgbClr val="0B0BE3"/>
                </a:solidFill>
              </a:rPr>
              <a:t>「老師會幫你</a:t>
            </a:r>
            <a:r>
              <a:rPr lang="zh-TW" altLang="en-US" b="1" dirty="0" smtClean="0">
                <a:solidFill>
                  <a:srgbClr val="0B0BE3"/>
                </a:solidFill>
              </a:rPr>
              <a:t>的」</a:t>
            </a:r>
            <a:endParaRPr lang="en-US" altLang="zh-TW" b="1" dirty="0" smtClean="0">
              <a:solidFill>
                <a:srgbClr val="0B0BE3"/>
              </a:solidFill>
            </a:endParaRPr>
          </a:p>
          <a:p>
            <a:pPr marL="449263" lvl="1" indent="0">
              <a:spcBef>
                <a:spcPts val="1000"/>
              </a:spcBef>
              <a:spcAft>
                <a:spcPts val="1000"/>
              </a:spcAft>
              <a:buNone/>
            </a:pPr>
            <a:r>
              <a:rPr lang="zh-TW" altLang="en-US" b="1" dirty="0" smtClean="0">
                <a:solidFill>
                  <a:srgbClr val="FF0000"/>
                </a:solidFill>
              </a:rPr>
              <a:t>認同</a:t>
            </a:r>
            <a:r>
              <a:rPr lang="zh-TW" altLang="en-US" b="1" dirty="0">
                <a:solidFill>
                  <a:srgbClr val="0B0BE3"/>
                </a:solidFill>
              </a:rPr>
              <a:t>： </a:t>
            </a:r>
            <a:r>
              <a:rPr lang="zh-TW" altLang="en-US" b="1" dirty="0" smtClean="0">
                <a:solidFill>
                  <a:srgbClr val="0B0BE3"/>
                </a:solidFill>
              </a:rPr>
              <a:t>「給</a:t>
            </a:r>
            <a:r>
              <a:rPr lang="zh-TW" altLang="en-US" b="1" dirty="0">
                <a:solidFill>
                  <a:srgbClr val="0B0BE3"/>
                </a:solidFill>
              </a:rPr>
              <a:t>自己掌聲」</a:t>
            </a:r>
            <a:endParaRPr lang="zh-HK" altLang="en-US" b="1" dirty="0">
              <a:solidFill>
                <a:srgbClr val="0B0BE3"/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8936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21700" y="728640"/>
            <a:ext cx="4230564" cy="3420456"/>
          </a:xfrm>
        </p:spPr>
        <p:txBody>
          <a:bodyPr>
            <a:noAutofit/>
          </a:bodyPr>
          <a:lstStyle/>
          <a:p>
            <a:r>
              <a:rPr lang="zh-TW" altLang="en-US" sz="6000" b="1" dirty="0" smtClean="0">
                <a:solidFill>
                  <a:srgbClr val="0B0BEB"/>
                </a:solidFill>
                <a:latin typeface="華康少女文字W7(P)" pitchFamily="82" charset="-120"/>
                <a:ea typeface="華康少女文字W7(P)" pitchFamily="82" charset="-120"/>
              </a:rPr>
              <a:t>教無定法</a:t>
            </a:r>
            <a:r>
              <a:rPr lang="en-US" altLang="zh-TW" sz="6000" b="1" dirty="0" smtClean="0">
                <a:solidFill>
                  <a:srgbClr val="0B0BEB"/>
                </a:solidFill>
                <a:latin typeface="華康少女文字W7(P)" pitchFamily="82" charset="-120"/>
                <a:ea typeface="華康少女文字W7(P)" pitchFamily="82" charset="-120"/>
              </a:rPr>
              <a:t/>
            </a:r>
            <a:br>
              <a:rPr lang="en-US" altLang="zh-TW" sz="6000" b="1" dirty="0" smtClean="0">
                <a:solidFill>
                  <a:srgbClr val="0B0BEB"/>
                </a:solidFill>
                <a:latin typeface="華康少女文字W7(P)" pitchFamily="82" charset="-120"/>
                <a:ea typeface="華康少女文字W7(P)" pitchFamily="82" charset="-120"/>
              </a:rPr>
            </a:br>
            <a:r>
              <a:rPr lang="en-US" altLang="zh-TW" sz="6000" b="1" dirty="0" smtClean="0">
                <a:solidFill>
                  <a:srgbClr val="0B0BEB"/>
                </a:solidFill>
                <a:latin typeface="華康少女文字W7(P)" pitchFamily="82" charset="-120"/>
                <a:ea typeface="華康少女文字W7(P)" pitchFamily="82" charset="-120"/>
              </a:rPr>
              <a:t/>
            </a:r>
            <a:br>
              <a:rPr lang="en-US" altLang="zh-TW" sz="6000" b="1" dirty="0" smtClean="0">
                <a:solidFill>
                  <a:srgbClr val="0B0BEB"/>
                </a:solidFill>
                <a:latin typeface="華康少女文字W7(P)" pitchFamily="82" charset="-120"/>
                <a:ea typeface="華康少女文字W7(P)" pitchFamily="82" charset="-120"/>
              </a:rPr>
            </a:br>
            <a:r>
              <a:rPr lang="zh-TW" altLang="en-US" sz="6000" b="1" dirty="0" smtClean="0">
                <a:solidFill>
                  <a:srgbClr val="008000"/>
                </a:solidFill>
                <a:latin typeface="華康少女文字W7(P)" pitchFamily="82" charset="-120"/>
                <a:ea typeface="華康少女文字W7(P)" pitchFamily="82" charset="-120"/>
              </a:rPr>
              <a:t>各施各法</a:t>
            </a:r>
            <a:endParaRPr lang="zh-HK" altLang="en-US" sz="6000" b="1" dirty="0">
              <a:solidFill>
                <a:srgbClr val="008000"/>
              </a:solidFill>
              <a:latin typeface="華康少女文字W7(P)" pitchFamily="82" charset="-120"/>
              <a:ea typeface="華康少女文字W7(P)" pitchFamily="82" charset="-120"/>
            </a:endParaRPr>
          </a:p>
        </p:txBody>
      </p:sp>
      <p:sp>
        <p:nvSpPr>
          <p:cNvPr id="4" name="向下箭號 3"/>
          <p:cNvSpPr/>
          <p:nvPr/>
        </p:nvSpPr>
        <p:spPr>
          <a:xfrm>
            <a:off x="4194666" y="2168832"/>
            <a:ext cx="484632" cy="63008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3634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321700" y="998676"/>
            <a:ext cx="4770636" cy="2700360"/>
          </a:xfrm>
        </p:spPr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rgbClr val="0B0BEB"/>
                </a:solidFill>
                <a:latin typeface="華康少女文字W7(P)" pitchFamily="82" charset="-120"/>
                <a:ea typeface="華康少女文字W7(P)" pitchFamily="82" charset="-120"/>
              </a:rPr>
              <a:t>謝謝各位！</a:t>
            </a:r>
            <a:endParaRPr lang="zh-HK" altLang="en-US" sz="6000" b="1" dirty="0">
              <a:solidFill>
                <a:srgbClr val="0B0BEB"/>
              </a:solidFill>
              <a:latin typeface="華康少女文字W7(P)" pitchFamily="82" charset="-120"/>
              <a:ea typeface="華康少女文字W7(P)" pitchFamily="82" charset="-120"/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26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25506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01604" y="368592"/>
            <a:ext cx="6570876" cy="477063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3600" b="1" dirty="0" smtClean="0">
                <a:solidFill>
                  <a:srgbClr val="0B0BE3"/>
                </a:solidFill>
              </a:rPr>
              <a:t>(</a:t>
            </a:r>
            <a:r>
              <a:rPr lang="zh-TW" altLang="en-US" sz="3600" b="1" dirty="0" smtClean="0">
                <a:solidFill>
                  <a:srgbClr val="0B0BE3"/>
                </a:solidFill>
              </a:rPr>
              <a:t>一</a:t>
            </a:r>
            <a:r>
              <a:rPr lang="en-US" altLang="zh-TW" sz="3600" b="1" dirty="0" smtClean="0">
                <a:solidFill>
                  <a:srgbClr val="0B0BE3"/>
                </a:solidFill>
              </a:rPr>
              <a:t>)</a:t>
            </a:r>
            <a:r>
              <a:rPr lang="zh-TW" altLang="en-US" sz="3600" b="1" dirty="0" smtClean="0">
                <a:solidFill>
                  <a:srgbClr val="0B0BE3"/>
                </a:solidFill>
              </a:rPr>
              <a:t> 行政層面</a:t>
            </a:r>
            <a:endParaRPr lang="en-US" altLang="zh-TW" sz="3600" b="1" dirty="0" smtClean="0">
              <a:solidFill>
                <a:srgbClr val="0B0BE3"/>
              </a:solidFill>
            </a:endParaRPr>
          </a:p>
          <a:p>
            <a:pPr marL="1257300"/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學校發展的方向</a:t>
            </a:r>
            <a:endParaRPr lang="en-US" altLang="zh-TW" b="1" dirty="0">
              <a:solidFill>
                <a:schemeClr val="accent5">
                  <a:lumMod val="75000"/>
                </a:schemeClr>
              </a:solidFill>
            </a:endParaRPr>
          </a:p>
          <a:p>
            <a:pPr marL="1257300"/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課程發展的趨勢</a:t>
            </a:r>
            <a:endParaRPr lang="en-US" altLang="zh-TW" b="1" dirty="0">
              <a:solidFill>
                <a:schemeClr val="accent5">
                  <a:lumMod val="75000"/>
                </a:schemeClr>
              </a:solidFill>
            </a:endParaRPr>
          </a:p>
          <a:p>
            <a:pPr marL="1257300"/>
            <a:r>
              <a:rPr lang="zh-TW" altLang="en-US" b="1" dirty="0">
                <a:solidFill>
                  <a:schemeClr val="accent5">
                    <a:lumMod val="75000"/>
                  </a:schemeClr>
                </a:solidFill>
              </a:rPr>
              <a:t>科務工作的安排</a:t>
            </a:r>
            <a:endParaRPr lang="en-US" altLang="zh-TW" b="1" dirty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US" altLang="zh-TW" sz="1200" b="1" dirty="0" smtClean="0">
              <a:solidFill>
                <a:srgbClr val="233D29"/>
              </a:solidFill>
            </a:endParaRPr>
          </a:p>
          <a:p>
            <a:pPr marL="0" indent="0">
              <a:buNone/>
            </a:pPr>
            <a:r>
              <a:rPr lang="en-US" altLang="zh-TW" sz="3600" b="1" dirty="0" smtClean="0">
                <a:solidFill>
                  <a:srgbClr val="0B0BE3"/>
                </a:solidFill>
              </a:rPr>
              <a:t>(</a:t>
            </a:r>
            <a:r>
              <a:rPr lang="zh-TW" altLang="en-US" sz="3600" b="1" dirty="0" smtClean="0">
                <a:solidFill>
                  <a:srgbClr val="0B0BE3"/>
                </a:solidFill>
              </a:rPr>
              <a:t>二</a:t>
            </a:r>
            <a:r>
              <a:rPr lang="en-US" altLang="zh-TW" sz="3600" b="1" dirty="0" smtClean="0">
                <a:solidFill>
                  <a:srgbClr val="0B0BE3"/>
                </a:solidFill>
              </a:rPr>
              <a:t>)</a:t>
            </a:r>
            <a:r>
              <a:rPr lang="zh-TW" altLang="en-US" sz="3600" b="1" dirty="0" smtClean="0">
                <a:solidFill>
                  <a:srgbClr val="0B0BE3"/>
                </a:solidFill>
              </a:rPr>
              <a:t> 教學層面</a:t>
            </a:r>
            <a:endParaRPr lang="en-US" altLang="zh-TW" sz="3600" b="1" dirty="0" smtClean="0">
              <a:solidFill>
                <a:srgbClr val="0B0BE3"/>
              </a:solidFill>
            </a:endParaRPr>
          </a:p>
          <a:p>
            <a:pPr marL="1257300"/>
            <a:r>
              <a:rPr lang="zh-TW" altLang="en-US" b="1" dirty="0" smtClean="0">
                <a:solidFill>
                  <a:srgbClr val="FF0000"/>
                </a:solidFill>
              </a:rPr>
              <a:t>擬定整體教學計畫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1257300"/>
            <a:r>
              <a:rPr lang="zh-TW" altLang="en-US" b="1" dirty="0" smtClean="0">
                <a:solidFill>
                  <a:srgbClr val="FF0000"/>
                </a:solidFill>
              </a:rPr>
              <a:t>以</a:t>
            </a:r>
            <a:r>
              <a:rPr lang="zh-TW" altLang="en-US" b="1" dirty="0">
                <a:solidFill>
                  <a:srgbClr val="FF0000"/>
                </a:solidFill>
              </a:rPr>
              <a:t>學生的學習效益為本</a:t>
            </a:r>
            <a:endParaRPr lang="en-US" altLang="zh-TW" b="1" dirty="0">
              <a:solidFill>
                <a:srgbClr val="FF0000"/>
              </a:solidFill>
            </a:endParaRPr>
          </a:p>
          <a:p>
            <a:pPr marL="711200" indent="-347663"/>
            <a:endParaRPr lang="en-US" altLang="zh-TW" b="1" dirty="0" smtClean="0">
              <a:solidFill>
                <a:srgbClr val="FF0000"/>
              </a:solidFill>
            </a:endParaRPr>
          </a:p>
          <a:p>
            <a:pPr marL="711200" indent="-347663"/>
            <a:endParaRPr lang="en-US" altLang="zh-TW" b="1" dirty="0" smtClean="0">
              <a:solidFill>
                <a:srgbClr val="FF0000"/>
              </a:solidFill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3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0468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1496" y="98556"/>
            <a:ext cx="7561008" cy="5040672"/>
          </a:xfrm>
        </p:spPr>
        <p:txBody>
          <a:bodyPr>
            <a:normAutofit/>
          </a:bodyPr>
          <a:lstStyle/>
          <a:p>
            <a:pPr marL="1797050" indent="0">
              <a:lnSpc>
                <a:spcPct val="150000"/>
              </a:lnSpc>
              <a:spcAft>
                <a:spcPts val="1200"/>
              </a:spcAft>
              <a:buNone/>
            </a:pPr>
            <a:r>
              <a:rPr lang="zh-TW" altLang="en-US" sz="3600" b="1" dirty="0" smtClean="0">
                <a:solidFill>
                  <a:srgbClr val="FF0000"/>
                </a:solidFill>
              </a:rPr>
              <a:t>擬定整體</a:t>
            </a:r>
            <a:r>
              <a:rPr lang="zh-TW" altLang="en-US" sz="3600" b="1" dirty="0">
                <a:solidFill>
                  <a:srgbClr val="FF0000"/>
                </a:solidFill>
              </a:rPr>
              <a:t>教學計畫</a:t>
            </a:r>
            <a:endParaRPr lang="en-US" altLang="zh-TW" sz="3600" b="1" dirty="0">
              <a:solidFill>
                <a:srgbClr val="FF0000"/>
              </a:solidFill>
            </a:endParaRPr>
          </a:p>
          <a:p>
            <a:pPr marL="906463" indent="-542925" defTabSz="8128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b="1" dirty="0" smtClean="0">
                <a:solidFill>
                  <a:srgbClr val="0B0BEB"/>
                </a:solidFill>
              </a:rPr>
              <a:t>掌握</a:t>
            </a:r>
            <a:r>
              <a:rPr lang="zh-TW" altLang="en-US" b="1" dirty="0">
                <a:solidFill>
                  <a:srgbClr val="0B0BEB"/>
                </a:solidFill>
              </a:rPr>
              <a:t>教學目標</a:t>
            </a:r>
            <a:endParaRPr lang="en-US" altLang="zh-TW" b="1" dirty="0">
              <a:solidFill>
                <a:srgbClr val="0B0BEB"/>
              </a:solidFill>
            </a:endParaRPr>
          </a:p>
          <a:p>
            <a:pPr marL="906463" indent="-542925" defTabSz="8128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b="1" dirty="0" smtClean="0">
                <a:solidFill>
                  <a:srgbClr val="0B0BEB"/>
                </a:solidFill>
              </a:rPr>
              <a:t>適當分配教學時間，安排聽說訓練</a:t>
            </a:r>
            <a:endParaRPr lang="en-US" altLang="zh-TW" b="1" dirty="0" smtClean="0">
              <a:solidFill>
                <a:srgbClr val="0B0BEB"/>
              </a:solidFill>
            </a:endParaRPr>
          </a:p>
          <a:p>
            <a:pPr marL="906463" indent="-542925" defTabSz="8128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b="1" dirty="0" smtClean="0">
                <a:solidFill>
                  <a:srgbClr val="0B0BEB"/>
                </a:solidFill>
              </a:rPr>
              <a:t>善用教材，多組織教學活動</a:t>
            </a:r>
            <a:endParaRPr lang="en-US" altLang="zh-TW" b="1" dirty="0" smtClean="0">
              <a:solidFill>
                <a:srgbClr val="0B0BEB"/>
              </a:solidFill>
            </a:endParaRPr>
          </a:p>
          <a:p>
            <a:pPr marL="906463" indent="-542925" defTabSz="8128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b="1" dirty="0" smtClean="0">
                <a:solidFill>
                  <a:srgbClr val="0B0BEB"/>
                </a:solidFill>
              </a:rPr>
              <a:t>擬定應用練習，鞏固</a:t>
            </a:r>
            <a:r>
              <a:rPr lang="zh-TW" altLang="en-US" b="1" dirty="0">
                <a:solidFill>
                  <a:srgbClr val="0B0BEB"/>
                </a:solidFill>
              </a:rPr>
              <a:t>學生課堂</a:t>
            </a:r>
            <a:r>
              <a:rPr lang="zh-TW" altLang="en-US" b="1" dirty="0" smtClean="0">
                <a:solidFill>
                  <a:srgbClr val="0B0BEB"/>
                </a:solidFill>
              </a:rPr>
              <a:t>所學</a:t>
            </a:r>
            <a:endParaRPr lang="en-US" altLang="zh-TW" b="1" dirty="0" smtClean="0">
              <a:solidFill>
                <a:srgbClr val="0B0BEB"/>
              </a:solidFill>
            </a:endParaRPr>
          </a:p>
          <a:p>
            <a:pPr marL="906463" indent="-542925" defTabSz="8128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b="1" dirty="0" smtClean="0">
                <a:solidFill>
                  <a:srgbClr val="0B0BEB"/>
                </a:solidFill>
              </a:rPr>
              <a:t>注意教學與評估的配合</a:t>
            </a:r>
            <a:endParaRPr lang="en-US" altLang="zh-TW" b="1" dirty="0" smtClean="0">
              <a:solidFill>
                <a:srgbClr val="0B0BEB"/>
              </a:solidFill>
            </a:endParaRPr>
          </a:p>
          <a:p>
            <a:pPr marL="906463" indent="-542925" defTabSz="81280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zh-TW" altLang="en-US" b="1" dirty="0">
                <a:solidFill>
                  <a:srgbClr val="0B0BEB"/>
                </a:solidFill>
              </a:rPr>
              <a:t>多組織推普</a:t>
            </a:r>
            <a:r>
              <a:rPr lang="zh-TW" altLang="en-US" b="1" dirty="0" smtClean="0">
                <a:solidFill>
                  <a:srgbClr val="0B0BEB"/>
                </a:solidFill>
              </a:rPr>
              <a:t>活動，營造語境</a:t>
            </a:r>
            <a:endParaRPr lang="en-US" altLang="zh-TW" b="1" dirty="0" smtClean="0">
              <a:solidFill>
                <a:srgbClr val="004C22"/>
              </a:solidFill>
            </a:endParaRP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4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425512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421580" y="98556"/>
            <a:ext cx="5292632" cy="900120"/>
          </a:xfrm>
        </p:spPr>
        <p:txBody>
          <a:bodyPr>
            <a:noAutofit/>
          </a:bodyPr>
          <a:lstStyle/>
          <a:p>
            <a:pPr marL="514350" indent="-514350">
              <a:lnSpc>
                <a:spcPct val="150000"/>
              </a:lnSpc>
            </a:pPr>
            <a:r>
              <a:rPr lang="en-US" altLang="zh-TW" sz="3600" b="1" dirty="0" smtClean="0">
                <a:solidFill>
                  <a:srgbClr val="0B0BEB"/>
                </a:solidFill>
              </a:rPr>
              <a:t>1.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  掌握教學</a:t>
            </a:r>
            <a:r>
              <a:rPr lang="zh-TW" altLang="en-US" sz="3600" b="1" dirty="0">
                <a:solidFill>
                  <a:srgbClr val="0B0BEB"/>
                </a:solidFill>
              </a:rPr>
              <a:t>目標</a:t>
            </a:r>
            <a:endParaRPr lang="en-US" altLang="zh-TW" sz="3600" b="1" dirty="0">
              <a:solidFill>
                <a:srgbClr val="0B0BEB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1601604" y="1268712"/>
            <a:ext cx="6300840" cy="3510468"/>
          </a:xfrm>
        </p:spPr>
        <p:txBody>
          <a:bodyPr>
            <a:noAutofit/>
          </a:bodyPr>
          <a:lstStyle/>
          <a:p>
            <a:pPr marL="536575" indent="-536575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FF0000"/>
                </a:solidFill>
                <a:latin typeface="細明體" pitchFamily="49" charset="-120"/>
              </a:rPr>
              <a:t>普通話科的學習範疇</a:t>
            </a:r>
            <a:endParaRPr lang="en-US" altLang="zh-TW" sz="3600" b="1" dirty="0">
              <a:solidFill>
                <a:srgbClr val="FF0000"/>
              </a:solidFill>
              <a:latin typeface="細明體" pitchFamily="49" charset="-120"/>
            </a:endParaRPr>
          </a:p>
          <a:p>
            <a:pPr marL="1160463" indent="-623888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b="1" dirty="0" smtClean="0">
                <a:solidFill>
                  <a:srgbClr val="004C22"/>
                </a:solidFill>
                <a:latin typeface="細明體" pitchFamily="49" charset="-120"/>
              </a:rPr>
              <a:t>聆</a:t>
            </a:r>
            <a:r>
              <a:rPr lang="zh-TW" altLang="en-US" sz="3600" b="1" dirty="0" smtClean="0">
                <a:solidFill>
                  <a:srgbClr val="0B0BEB"/>
                </a:solidFill>
                <a:latin typeface="細明體" pitchFamily="49" charset="-120"/>
              </a:rPr>
              <a:t>聽</a:t>
            </a:r>
            <a:r>
              <a:rPr lang="zh-TW" altLang="en-US" sz="3600" b="1" dirty="0">
                <a:solidFill>
                  <a:srgbClr val="004C22"/>
                </a:solidFill>
                <a:latin typeface="細明體" pitchFamily="49" charset="-120"/>
              </a:rPr>
              <a:t>、</a:t>
            </a:r>
            <a:r>
              <a:rPr lang="zh-TW" altLang="en-US" sz="3600" b="1" dirty="0" smtClean="0">
                <a:solidFill>
                  <a:srgbClr val="0B0BEB"/>
                </a:solidFill>
                <a:latin typeface="細明體" pitchFamily="49" charset="-120"/>
              </a:rPr>
              <a:t>說</a:t>
            </a:r>
            <a:r>
              <a:rPr lang="zh-TW" altLang="en-US" sz="3600" b="1" dirty="0" smtClean="0">
                <a:solidFill>
                  <a:srgbClr val="004C22"/>
                </a:solidFill>
                <a:latin typeface="細明體" pitchFamily="49" charset="-120"/>
              </a:rPr>
              <a:t>話</a:t>
            </a:r>
            <a:r>
              <a:rPr lang="zh-TW" altLang="en-US" sz="3600" b="1" dirty="0">
                <a:solidFill>
                  <a:srgbClr val="004C22"/>
                </a:solidFill>
                <a:latin typeface="細明體" pitchFamily="49" charset="-120"/>
              </a:rPr>
              <a:t>、</a:t>
            </a:r>
            <a:r>
              <a:rPr lang="zh-TW" altLang="en-US" sz="3600" b="1" dirty="0" smtClean="0">
                <a:solidFill>
                  <a:srgbClr val="004C22"/>
                </a:solidFill>
                <a:latin typeface="細明體" pitchFamily="49" charset="-120"/>
              </a:rPr>
              <a:t>朗讀</a:t>
            </a:r>
            <a:r>
              <a:rPr lang="zh-TW" altLang="en-US" sz="3600" b="1" dirty="0">
                <a:solidFill>
                  <a:srgbClr val="004C22"/>
                </a:solidFill>
                <a:latin typeface="細明體" pitchFamily="49" charset="-120"/>
              </a:rPr>
              <a:t>、</a:t>
            </a:r>
            <a:r>
              <a:rPr lang="zh-TW" altLang="en-US" sz="3600" b="1" dirty="0" smtClean="0">
                <a:solidFill>
                  <a:srgbClr val="004C22"/>
                </a:solidFill>
                <a:latin typeface="細明體" pitchFamily="49" charset="-120"/>
              </a:rPr>
              <a:t>譯寫</a:t>
            </a:r>
            <a:endParaRPr lang="en-US" altLang="zh-TW" sz="3600" b="1" dirty="0" smtClean="0">
              <a:solidFill>
                <a:srgbClr val="004C22"/>
              </a:solidFill>
              <a:latin typeface="細明體" pitchFamily="49" charset="-120"/>
            </a:endParaRPr>
          </a:p>
          <a:p>
            <a:pPr marL="536575" indent="-536575">
              <a:spcBef>
                <a:spcPts val="30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0B0BEB"/>
                </a:solidFill>
                <a:latin typeface="細明體" pitchFamily="49" charset="-120"/>
              </a:rPr>
              <a:t>聽說</a:t>
            </a:r>
            <a:r>
              <a:rPr lang="zh-TW" altLang="en-US" sz="3600" b="1" dirty="0" smtClean="0">
                <a:solidFill>
                  <a:srgbClr val="004C22"/>
                </a:solidFill>
                <a:latin typeface="細明體" pitchFamily="49" charset="-120"/>
              </a:rPr>
              <a:t>為主</a:t>
            </a:r>
            <a:endParaRPr lang="en-US" altLang="zh-TW" sz="3600" b="1" dirty="0" smtClean="0">
              <a:solidFill>
                <a:srgbClr val="004C22"/>
              </a:solidFill>
              <a:latin typeface="細明體" pitchFamily="49" charset="-120"/>
            </a:endParaRPr>
          </a:p>
          <a:p>
            <a:pPr marL="536575" indent="-536575">
              <a:spcBef>
                <a:spcPts val="30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zh-TW" altLang="en-US" sz="3600" b="1" dirty="0" smtClean="0">
                <a:solidFill>
                  <a:srgbClr val="004C22"/>
                </a:solidFill>
                <a:latin typeface="細明體" pitchFamily="49" charset="-120"/>
              </a:rPr>
              <a:t>讀寫為輔</a:t>
            </a:r>
            <a:endParaRPr lang="en-US" altLang="zh-TW" sz="3600" b="1" dirty="0">
              <a:solidFill>
                <a:srgbClr val="004C22"/>
              </a:solidFill>
              <a:latin typeface="細明體" pitchFamily="49" charset="-120"/>
            </a:endParaRP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5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860750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67544" y="404664"/>
            <a:ext cx="8301608" cy="5184624"/>
          </a:xfrm>
        </p:spPr>
        <p:txBody>
          <a:bodyPr>
            <a:normAutofit/>
          </a:bodyPr>
          <a:lstStyle/>
          <a:p>
            <a:pPr lvl="1">
              <a:buFont typeface="Wingdings" pitchFamily="2" charset="2"/>
              <a:buChar char="Ø"/>
            </a:pPr>
            <a:endParaRPr lang="zh-TW" altLang="en-US" sz="3200" dirty="0" smtClean="0"/>
          </a:p>
          <a:p>
            <a:pPr marL="0" indent="0">
              <a:buNone/>
            </a:pPr>
            <a:endParaRPr lang="en-US" altLang="zh-TW" dirty="0"/>
          </a:p>
          <a:p>
            <a:pPr marL="0" indent="0">
              <a:buNone/>
            </a:pPr>
            <a:endParaRPr lang="en-US" altLang="zh-TW" dirty="0" smtClean="0"/>
          </a:p>
          <a:p>
            <a:pPr marL="0" indent="0">
              <a:buNone/>
            </a:pPr>
            <a:endParaRPr lang="en-US" altLang="zh-TW" dirty="0"/>
          </a:p>
        </p:txBody>
      </p:sp>
      <p:graphicFrame>
        <p:nvGraphicFramePr>
          <p:cNvPr id="4" name="圖表 3"/>
          <p:cNvGraphicFramePr/>
          <p:nvPr>
            <p:extLst>
              <p:ext uri="{D42A27DB-BD31-4B8C-83A1-F6EECF244321}">
                <p14:modId xmlns:p14="http://schemas.microsoft.com/office/powerpoint/2010/main" val="2887043086"/>
              </p:ext>
            </p:extLst>
          </p:nvPr>
        </p:nvGraphicFramePr>
        <p:xfrm>
          <a:off x="557508" y="1268712"/>
          <a:ext cx="38884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7" name="圖表 6"/>
          <p:cNvGraphicFramePr/>
          <p:nvPr>
            <p:extLst>
              <p:ext uri="{D42A27DB-BD31-4B8C-83A1-F6EECF244321}">
                <p14:modId xmlns:p14="http://schemas.microsoft.com/office/powerpoint/2010/main" val="3531137281"/>
              </p:ext>
            </p:extLst>
          </p:nvPr>
        </p:nvGraphicFramePr>
        <p:xfrm>
          <a:off x="4878084" y="1268712"/>
          <a:ext cx="3888432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" name="矩形 1"/>
          <p:cNvSpPr/>
          <p:nvPr/>
        </p:nvSpPr>
        <p:spPr>
          <a:xfrm>
            <a:off x="2411712" y="5409264"/>
            <a:ext cx="43205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ct val="20000"/>
              </a:spcBef>
            </a:pPr>
            <a:r>
              <a:rPr lang="zh-TW" altLang="en-US" sz="2800" b="1" dirty="0" smtClean="0">
                <a:solidFill>
                  <a:srgbClr val="FF0000"/>
                </a:solidFill>
              </a:rPr>
              <a:t>聽說</a:t>
            </a:r>
            <a:r>
              <a:rPr lang="zh-TW" altLang="en-US" sz="2800" b="1" dirty="0">
                <a:solidFill>
                  <a:srgbClr val="004C22"/>
                </a:solidFill>
              </a:rPr>
              <a:t>為主，讀寫為輔</a:t>
            </a:r>
            <a:endParaRPr lang="en-US" altLang="zh-TW" sz="2800" b="1" dirty="0">
              <a:solidFill>
                <a:srgbClr val="004C22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1691616" y="-16320"/>
            <a:ext cx="5670756" cy="8349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4625" algn="ctr">
              <a:lnSpc>
                <a:spcPct val="150000"/>
              </a:lnSpc>
            </a:pPr>
            <a:r>
              <a:rPr lang="en-US" altLang="zh-TW" sz="3600" b="1" dirty="0" smtClean="0">
                <a:solidFill>
                  <a:srgbClr val="0B0BEB"/>
                </a:solidFill>
              </a:rPr>
              <a:t>2.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  適當</a:t>
            </a:r>
            <a:r>
              <a:rPr lang="zh-TW" altLang="en-US" sz="3600" b="1" dirty="0">
                <a:solidFill>
                  <a:srgbClr val="0B0BEB"/>
                </a:solidFill>
              </a:rPr>
              <a:t>分配教學時間</a:t>
            </a:r>
            <a:endParaRPr lang="en-US" altLang="zh-TW" sz="3600" b="1" dirty="0">
              <a:solidFill>
                <a:srgbClr val="0B0BEB"/>
              </a:solidFill>
            </a:endParaRPr>
          </a:p>
        </p:txBody>
      </p:sp>
      <p:sp>
        <p:nvSpPr>
          <p:cNvPr id="8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6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85677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圖表 4"/>
          <p:cNvGraphicFramePr/>
          <p:nvPr>
            <p:extLst>
              <p:ext uri="{D42A27DB-BD31-4B8C-83A1-F6EECF244321}">
                <p14:modId xmlns:p14="http://schemas.microsoft.com/office/powerpoint/2010/main" val="2252520363"/>
              </p:ext>
            </p:extLst>
          </p:nvPr>
        </p:nvGraphicFramePr>
        <p:xfrm>
          <a:off x="1524000" y="101483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矩形 1"/>
          <p:cNvSpPr/>
          <p:nvPr/>
        </p:nvSpPr>
        <p:spPr>
          <a:xfrm>
            <a:off x="1736622" y="4959204"/>
            <a:ext cx="56707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1938" lvl="0" defTabSz="1074738">
              <a:spcBef>
                <a:spcPct val="20000"/>
              </a:spcBef>
            </a:pPr>
            <a:r>
              <a:rPr lang="zh-TW" altLang="en-US" sz="3200" b="1" dirty="0">
                <a:solidFill>
                  <a:srgbClr val="004C22"/>
                </a:solidFill>
              </a:rPr>
              <a:t>老師與學生課堂說話的比重</a:t>
            </a:r>
            <a:endParaRPr lang="en-US" altLang="zh-TW" sz="3200" b="1" dirty="0">
              <a:solidFill>
                <a:srgbClr val="004C22"/>
              </a:solidFill>
            </a:endParaRPr>
          </a:p>
        </p:txBody>
      </p:sp>
      <p:sp>
        <p:nvSpPr>
          <p:cNvPr id="4" name="矩形 3"/>
          <p:cNvSpPr/>
          <p:nvPr/>
        </p:nvSpPr>
        <p:spPr>
          <a:xfrm>
            <a:off x="2681748" y="188568"/>
            <a:ext cx="37805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50000"/>
              </a:lnSpc>
            </a:pPr>
            <a:r>
              <a:rPr lang="en-US" altLang="zh-TW" sz="3600" b="1" dirty="0">
                <a:solidFill>
                  <a:srgbClr val="0B0BEB"/>
                </a:solidFill>
              </a:rPr>
              <a:t>2.</a:t>
            </a:r>
            <a:r>
              <a:rPr lang="zh-TW" altLang="en-US" sz="3600" b="1" dirty="0">
                <a:solidFill>
                  <a:srgbClr val="0B0BEB"/>
                </a:solidFill>
              </a:rPr>
              <a:t>  安排聽說訓練</a:t>
            </a:r>
            <a:endParaRPr lang="en-US" altLang="zh-TW" sz="3600" b="1" dirty="0">
              <a:solidFill>
                <a:srgbClr val="0B0BEB"/>
              </a:solidFill>
            </a:endParaRPr>
          </a:p>
        </p:txBody>
      </p:sp>
      <p:sp>
        <p:nvSpPr>
          <p:cNvPr id="7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7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66362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971520" y="1358724"/>
            <a:ext cx="7561008" cy="3420456"/>
          </a:xfrm>
        </p:spPr>
        <p:txBody>
          <a:bodyPr>
            <a:noAutofit/>
          </a:bodyPr>
          <a:lstStyle/>
          <a:p>
            <a:pPr marL="725488" indent="-552450" defTabSz="88582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  <a:tabLst>
                <a:tab pos="174625" algn="l"/>
              </a:tabLst>
            </a:pPr>
            <a:r>
              <a:rPr lang="zh-TW" altLang="en-US" b="1" dirty="0" smtClean="0">
                <a:solidFill>
                  <a:srgbClr val="004C22"/>
                </a:solidFill>
              </a:rPr>
              <a:t>配合</a:t>
            </a:r>
            <a:r>
              <a:rPr lang="zh-TW" altLang="en-US" b="1" dirty="0">
                <a:solidFill>
                  <a:srgbClr val="004C22"/>
                </a:solidFill>
              </a:rPr>
              <a:t>教學重點</a:t>
            </a:r>
            <a:r>
              <a:rPr lang="zh-TW" altLang="en-US" b="1" dirty="0" smtClean="0">
                <a:solidFill>
                  <a:srgbClr val="004C22"/>
                </a:solidFill>
              </a:rPr>
              <a:t>，安排教學步驟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725488" indent="-552450" defTabSz="88582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4C22"/>
                </a:solidFill>
              </a:rPr>
              <a:t>多組織</a:t>
            </a:r>
            <a:r>
              <a:rPr lang="zh-TW" altLang="en-US" b="1" dirty="0">
                <a:solidFill>
                  <a:srgbClr val="004C22"/>
                </a:solidFill>
              </a:rPr>
              <a:t>教學</a:t>
            </a:r>
            <a:r>
              <a:rPr lang="zh-TW" altLang="en-US" b="1" dirty="0">
                <a:solidFill>
                  <a:srgbClr val="FF0000"/>
                </a:solidFill>
              </a:rPr>
              <a:t>活動</a:t>
            </a:r>
            <a:r>
              <a:rPr lang="zh-TW" altLang="en-US" b="1" dirty="0" smtClean="0">
                <a:solidFill>
                  <a:srgbClr val="004C22"/>
                </a:solidFill>
              </a:rPr>
              <a:t>，引發學生學習</a:t>
            </a:r>
            <a:r>
              <a:rPr lang="zh-TW" altLang="en-US" b="1" dirty="0" smtClean="0">
                <a:solidFill>
                  <a:srgbClr val="FF0000"/>
                </a:solidFill>
              </a:rPr>
              <a:t>興趣</a:t>
            </a:r>
            <a:endParaRPr lang="en-US" altLang="zh-TW" b="1" dirty="0" smtClean="0">
              <a:solidFill>
                <a:srgbClr val="FF0000"/>
              </a:solidFill>
            </a:endParaRPr>
          </a:p>
          <a:p>
            <a:pPr marL="725488" indent="-552450" defTabSz="88582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TW" altLang="en-US" b="1" dirty="0">
                <a:solidFill>
                  <a:srgbClr val="004C22"/>
                </a:solidFill>
              </a:rPr>
              <a:t>因應學生</a:t>
            </a:r>
            <a:r>
              <a:rPr lang="zh-TW" altLang="en-US" b="1" dirty="0" smtClean="0">
                <a:solidFill>
                  <a:srgbClr val="004C22"/>
                </a:solidFill>
              </a:rPr>
              <a:t>能力</a:t>
            </a:r>
            <a:r>
              <a:rPr lang="zh-TW" altLang="en-US" b="1" dirty="0">
                <a:solidFill>
                  <a:srgbClr val="004C22"/>
                </a:solidFill>
              </a:rPr>
              <a:t>，</a:t>
            </a:r>
            <a:r>
              <a:rPr lang="zh-TW" altLang="en-US" b="1" dirty="0" smtClean="0">
                <a:solidFill>
                  <a:srgbClr val="004C22"/>
                </a:solidFill>
              </a:rPr>
              <a:t>適當</a:t>
            </a:r>
            <a:r>
              <a:rPr lang="zh-TW" altLang="en-US" b="1" dirty="0">
                <a:solidFill>
                  <a:srgbClr val="004C22"/>
                </a:solidFill>
              </a:rPr>
              <a:t>增刪</a:t>
            </a:r>
            <a:r>
              <a:rPr lang="zh-TW" altLang="en-US" b="1" dirty="0" smtClean="0">
                <a:solidFill>
                  <a:srgbClr val="004C22"/>
                </a:solidFill>
              </a:rPr>
              <a:t>教材</a:t>
            </a:r>
            <a:endParaRPr lang="en-US" altLang="zh-TW" b="1" dirty="0" smtClean="0">
              <a:solidFill>
                <a:srgbClr val="004C22"/>
              </a:solidFill>
            </a:endParaRPr>
          </a:p>
          <a:p>
            <a:pPr marL="725488" indent="-552450" defTabSz="885825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4C22"/>
                </a:solidFill>
              </a:rPr>
              <a:t>注意語音教學的銜接</a:t>
            </a:r>
            <a:r>
              <a:rPr lang="en-US" altLang="zh-TW" dirty="0">
                <a:solidFill>
                  <a:srgbClr val="004C22"/>
                </a:solidFill>
              </a:rPr>
              <a:t>	</a:t>
            </a:r>
            <a:endParaRPr lang="en-US" altLang="zh-TW" dirty="0" smtClean="0">
              <a:solidFill>
                <a:srgbClr val="004C22"/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51544" y="188568"/>
            <a:ext cx="6545124" cy="900120"/>
          </a:xfrm>
        </p:spPr>
        <p:txBody>
          <a:bodyPr>
            <a:noAutofit/>
          </a:bodyPr>
          <a:lstStyle/>
          <a:p>
            <a:r>
              <a:rPr lang="en-US" altLang="zh-TW" sz="3600" b="1" dirty="0">
                <a:solidFill>
                  <a:srgbClr val="0B0BEB"/>
                </a:solidFill>
                <a:cs typeface="+mn-cs"/>
              </a:rPr>
              <a:t>3.</a:t>
            </a:r>
            <a:r>
              <a:rPr lang="zh-TW" altLang="en-US" sz="3600" b="1" dirty="0">
                <a:solidFill>
                  <a:srgbClr val="0B0BEB"/>
                </a:solidFill>
                <a:cs typeface="+mn-cs"/>
              </a:rPr>
              <a:t> 善用</a:t>
            </a:r>
            <a:r>
              <a:rPr lang="zh-TW" altLang="zh-HK" sz="3600" b="1" dirty="0" smtClean="0">
                <a:solidFill>
                  <a:srgbClr val="0B0BEB"/>
                </a:solidFill>
                <a:cs typeface="+mn-cs"/>
              </a:rPr>
              <a:t>教材</a:t>
            </a:r>
            <a:r>
              <a:rPr lang="zh-TW" altLang="en-US" sz="3600" b="1" dirty="0" smtClean="0">
                <a:solidFill>
                  <a:srgbClr val="0B0BEB"/>
                </a:solidFill>
                <a:cs typeface="+mn-cs"/>
              </a:rPr>
              <a:t>，多組織教學活動</a:t>
            </a:r>
            <a:endParaRPr lang="zh-HK" altLang="en-US" sz="3600" dirty="0"/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8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5139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6502" y="188568"/>
            <a:ext cx="7651020" cy="900120"/>
          </a:xfrm>
        </p:spPr>
        <p:txBody>
          <a:bodyPr>
            <a:normAutofit/>
          </a:bodyPr>
          <a:lstStyle/>
          <a:p>
            <a:r>
              <a:rPr lang="en-US" altLang="zh-TW" sz="3600" b="1" dirty="0">
                <a:solidFill>
                  <a:srgbClr val="0B0BEB"/>
                </a:solidFill>
              </a:rPr>
              <a:t>4.</a:t>
            </a:r>
            <a:r>
              <a:rPr lang="zh-TW" altLang="en-US" sz="3600" b="1" dirty="0">
                <a:solidFill>
                  <a:srgbClr val="0B0BEB"/>
                </a:solidFill>
              </a:rPr>
              <a:t> 擬定應用</a:t>
            </a:r>
            <a:r>
              <a:rPr lang="zh-TW" altLang="en-US" sz="3600" b="1" dirty="0" smtClean="0">
                <a:solidFill>
                  <a:srgbClr val="0B0BEB"/>
                </a:solidFill>
              </a:rPr>
              <a:t>練習，鞏固學生課堂所學</a:t>
            </a:r>
            <a:endParaRPr lang="zh-HK" altLang="en-US" sz="3600" b="1" dirty="0">
              <a:solidFill>
                <a:srgbClr val="0B0BEB"/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791496" y="1088688"/>
            <a:ext cx="7921056" cy="4626572"/>
          </a:xfrm>
        </p:spPr>
        <p:txBody>
          <a:bodyPr>
            <a:normAutofit/>
          </a:bodyPr>
          <a:lstStyle/>
          <a:p>
            <a:pPr marL="1108075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b="1" dirty="0" smtClean="0">
                <a:solidFill>
                  <a:srgbClr val="004C22"/>
                </a:solidFill>
              </a:rPr>
              <a:t>目的</a:t>
            </a:r>
            <a:r>
              <a:rPr lang="en-US" altLang="zh-TW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 </a:t>
            </a:r>
            <a:r>
              <a:rPr lang="zh-TW" altLang="en-US" b="1" dirty="0" smtClean="0">
                <a:solidFill>
                  <a:schemeClr val="accent6">
                    <a:lumMod val="50000"/>
                  </a:schemeClr>
                </a:solidFill>
                <a:sym typeface="Wingdings"/>
              </a:rPr>
              <a:t>         </a:t>
            </a:r>
            <a:r>
              <a:rPr lang="zh-TW" altLang="en-US" b="1" dirty="0" smtClean="0">
                <a:solidFill>
                  <a:srgbClr val="004C22"/>
                </a:solidFill>
              </a:rPr>
              <a:t>促進</a:t>
            </a:r>
            <a:r>
              <a:rPr lang="zh-TW" altLang="en-US" b="1" dirty="0">
                <a:solidFill>
                  <a:srgbClr val="004C22"/>
                </a:solidFill>
              </a:rPr>
              <a:t>學習</a:t>
            </a:r>
            <a:endParaRPr lang="en-US" altLang="zh-TW" b="1" dirty="0">
              <a:solidFill>
                <a:srgbClr val="004C22"/>
              </a:solidFill>
            </a:endParaRPr>
          </a:p>
          <a:p>
            <a:pPr marL="1531938" lvl="1" indent="-36512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rgbClr val="FF0000"/>
                </a:solidFill>
              </a:rPr>
              <a:t>鞏固</a:t>
            </a:r>
            <a:r>
              <a:rPr lang="zh-TW" altLang="en-US" sz="3200" b="1" dirty="0">
                <a:solidFill>
                  <a:srgbClr val="FF0000"/>
                </a:solidFill>
              </a:rPr>
              <a:t>學生所學 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marL="1531938" lvl="1" indent="-36512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 smtClean="0">
                <a:solidFill>
                  <a:srgbClr val="FF0000"/>
                </a:solidFill>
              </a:rPr>
              <a:t>配合</a:t>
            </a:r>
            <a:r>
              <a:rPr lang="zh-TW" altLang="en-US" sz="3200" b="1" dirty="0">
                <a:solidFill>
                  <a:srgbClr val="FF0000"/>
                </a:solidFill>
              </a:rPr>
              <a:t>評估模式，讓學生熟習題型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marL="1108075" lvl="1" indent="-571500">
              <a:lnSpc>
                <a:spcPct val="150000"/>
              </a:lnSpc>
              <a:buFont typeface="Wingdings" pitchFamily="2" charset="2"/>
              <a:buChar char="Ø"/>
            </a:pPr>
            <a:r>
              <a:rPr lang="zh-TW" altLang="en-US" sz="3200" b="1" dirty="0" smtClean="0">
                <a:solidFill>
                  <a:srgbClr val="004C22"/>
                </a:solidFill>
              </a:rPr>
              <a:t>進行</a:t>
            </a:r>
            <a:r>
              <a:rPr lang="zh-TW" altLang="en-US" sz="3200" b="1" dirty="0">
                <a:solidFill>
                  <a:srgbClr val="004C22"/>
                </a:solidFill>
              </a:rPr>
              <a:t>的時間</a:t>
            </a:r>
            <a:endParaRPr lang="en-US" altLang="zh-TW" sz="3200" b="1" dirty="0">
              <a:solidFill>
                <a:srgbClr val="004C22"/>
              </a:solidFill>
            </a:endParaRPr>
          </a:p>
          <a:p>
            <a:pPr marL="1531938" lvl="1" indent="-36512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>
                <a:solidFill>
                  <a:srgbClr val="FF0000"/>
                </a:solidFill>
              </a:rPr>
              <a:t>課內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：書內練習、共同訂正</a:t>
            </a:r>
            <a:endParaRPr lang="en-US" altLang="zh-TW" sz="3200" b="1" dirty="0">
              <a:solidFill>
                <a:srgbClr val="FF0000"/>
              </a:solidFill>
            </a:endParaRPr>
          </a:p>
          <a:p>
            <a:pPr marL="1531938" lvl="1" indent="-365125">
              <a:spcBef>
                <a:spcPts val="200"/>
              </a:spcBef>
              <a:spcAft>
                <a:spcPts val="200"/>
              </a:spcAft>
              <a:buFont typeface="Arial" pitchFamily="34" charset="0"/>
              <a:buChar char="•"/>
            </a:pPr>
            <a:r>
              <a:rPr lang="zh-TW" altLang="en-US" sz="3200" b="1" dirty="0">
                <a:solidFill>
                  <a:srgbClr val="FF0000"/>
                </a:solidFill>
              </a:rPr>
              <a:t>課後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：普通話日</a:t>
            </a:r>
            <a:endParaRPr lang="en-US" altLang="zh-TW" sz="3200" b="1" dirty="0" smtClean="0">
              <a:solidFill>
                <a:srgbClr val="FF0000"/>
              </a:solidFill>
            </a:endParaRPr>
          </a:p>
          <a:p>
            <a:pPr marL="1166813" lvl="1" indent="1608138">
              <a:spcBef>
                <a:spcPts val="200"/>
              </a:spcBef>
              <a:spcAft>
                <a:spcPts val="200"/>
              </a:spcAft>
              <a:buNone/>
            </a:pPr>
            <a:r>
              <a:rPr lang="zh-TW" altLang="en-US" sz="3200" b="1" dirty="0" smtClean="0">
                <a:solidFill>
                  <a:srgbClr val="FF0000"/>
                </a:solidFill>
              </a:rPr>
              <a:t>回家</a:t>
            </a:r>
            <a:r>
              <a:rPr lang="zh-TW" altLang="en-US" sz="3200" b="1" dirty="0">
                <a:solidFill>
                  <a:srgbClr val="FF0000"/>
                </a:solidFill>
              </a:rPr>
              <a:t>聽、讀</a:t>
            </a:r>
            <a:r>
              <a:rPr lang="zh-TW" altLang="en-US" sz="3200" b="1" dirty="0" smtClean="0">
                <a:solidFill>
                  <a:srgbClr val="FF0000"/>
                </a:solidFill>
              </a:rPr>
              <a:t>練習</a:t>
            </a:r>
            <a:endParaRPr lang="en-US" altLang="zh-TW" sz="3200" b="1" dirty="0">
              <a:solidFill>
                <a:srgbClr val="FF0000"/>
              </a:solidFill>
            </a:endParaRPr>
          </a:p>
        </p:txBody>
      </p:sp>
      <p:sp>
        <p:nvSpPr>
          <p:cNvPr id="5" name="向下箭號 4"/>
          <p:cNvSpPr/>
          <p:nvPr/>
        </p:nvSpPr>
        <p:spPr>
          <a:xfrm rot="16200000">
            <a:off x="3131809" y="1365923"/>
            <a:ext cx="270036" cy="45006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>
              <a:solidFill>
                <a:srgbClr val="7030A0"/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623C319C-3264-4C11-A091-979E570C716C}" type="slidenum">
              <a:rPr lang="zh-HK" altLang="en-US" smtClean="0"/>
              <a:pPr/>
              <a:t>9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51288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自訂 1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A50021"/>
      </a:hlink>
      <a:folHlink>
        <a:srgbClr val="FF66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0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1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2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3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4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5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6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7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8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19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0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1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2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3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4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5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26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3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4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5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6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7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8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ppt/theme/themeOverride9.xml><?xml version="1.0" encoding="utf-8"?>
<a:themeOverride xmlns:a="http://schemas.openxmlformats.org/drawingml/2006/main">
  <a:clrScheme name="自訂 1">
    <a:dk1>
      <a:sysClr val="windowText" lastClr="000000"/>
    </a:dk1>
    <a:lt1>
      <a:sysClr val="window" lastClr="FFFFFF"/>
    </a:lt1>
    <a:dk2>
      <a:srgbClr val="465E9C"/>
    </a:dk2>
    <a:lt2>
      <a:srgbClr val="CCDDEA"/>
    </a:lt2>
    <a:accent1>
      <a:srgbClr val="FDA023"/>
    </a:accent1>
    <a:accent2>
      <a:srgbClr val="AA2B1E"/>
    </a:accent2>
    <a:accent3>
      <a:srgbClr val="71685C"/>
    </a:accent3>
    <a:accent4>
      <a:srgbClr val="64A73B"/>
    </a:accent4>
    <a:accent5>
      <a:srgbClr val="EB5605"/>
    </a:accent5>
    <a:accent6>
      <a:srgbClr val="B9CA1A"/>
    </a:accent6>
    <a:hlink>
      <a:srgbClr val="A50021"/>
    </a:hlink>
    <a:folHlink>
      <a:srgbClr val="FF66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1451</TotalTime>
  <Words>811</Words>
  <Application>Microsoft Office PowerPoint</Application>
  <PresentationFormat>如螢幕大小 (4:3)</PresentationFormat>
  <Paragraphs>161</Paragraphs>
  <Slides>26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26</vt:i4>
      </vt:variant>
    </vt:vector>
  </HeadingPairs>
  <TitlesOfParts>
    <vt:vector size="27" baseType="lpstr">
      <vt:lpstr>Office 佈景主題</vt:lpstr>
      <vt:lpstr>新任小學普通話科教師研討會</vt:lpstr>
      <vt:lpstr>新任小學普通話科教師研討會</vt:lpstr>
      <vt:lpstr>PowerPoint 簡報</vt:lpstr>
      <vt:lpstr>PowerPoint 簡報</vt:lpstr>
      <vt:lpstr>1.  掌握教學目標</vt:lpstr>
      <vt:lpstr>PowerPoint 簡報</vt:lpstr>
      <vt:lpstr>PowerPoint 簡報</vt:lpstr>
      <vt:lpstr>3. 善用教材，多組織教學活動</vt:lpstr>
      <vt:lpstr>4. 擬定應用練習，鞏固學生課堂所學</vt:lpstr>
      <vt:lpstr>5.  注意教學與評估的配合</vt:lpstr>
      <vt:lpstr>6.  多組織推普活動，營造語境</vt:lpstr>
      <vt:lpstr>                  (二)  教學層面 </vt:lpstr>
      <vt:lpstr>PowerPoint 簡報</vt:lpstr>
      <vt:lpstr>PowerPoint 簡報</vt:lpstr>
      <vt:lpstr>(乙) 普通話科課堂教學分享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教無定法  各施各法</vt:lpstr>
      <vt:lpstr>謝謝各位！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新任小學普通話科教師研討會</dc:title>
  <dc:creator>KUNG, Siu-yan</dc:creator>
  <cp:lastModifiedBy>edb</cp:lastModifiedBy>
  <cp:revision>127</cp:revision>
  <cp:lastPrinted>2012-01-10T02:06:31Z</cp:lastPrinted>
  <dcterms:created xsi:type="dcterms:W3CDTF">2011-11-14T06:22:44Z</dcterms:created>
  <dcterms:modified xsi:type="dcterms:W3CDTF">2012-02-17T04:03:42Z</dcterms:modified>
</cp:coreProperties>
</file>