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7" r:id="rId3"/>
    <p:sldId id="258" r:id="rId4"/>
    <p:sldId id="263" r:id="rId5"/>
    <p:sldId id="265" r:id="rId6"/>
    <p:sldId id="266" r:id="rId7"/>
    <p:sldId id="267" r:id="rId8"/>
    <p:sldId id="268" r:id="rId9"/>
    <p:sldId id="273" r:id="rId10"/>
    <p:sldId id="269" r:id="rId11"/>
    <p:sldId id="276" r:id="rId12"/>
    <p:sldId id="275" r:id="rId13"/>
    <p:sldId id="274" r:id="rId14"/>
    <p:sldId id="272" r:id="rId15"/>
    <p:sldId id="271" r:id="rId16"/>
    <p:sldId id="270" r:id="rId17"/>
    <p:sldId id="278" r:id="rId18"/>
    <p:sldId id="279" r:id="rId19"/>
    <p:sldId id="280" r:id="rId20"/>
    <p:sldId id="284" r:id="rId21"/>
    <p:sldId id="285" r:id="rId22"/>
    <p:sldId id="281" r:id="rId23"/>
    <p:sldId id="282" r:id="rId24"/>
    <p:sldId id="283" r:id="rId25"/>
    <p:sldId id="287" r:id="rId26"/>
    <p:sldId id="288" r:id="rId27"/>
    <p:sldId id="289" r:id="rId28"/>
    <p:sldId id="291" r:id="rId29"/>
    <p:sldId id="290" r:id="rId30"/>
    <p:sldId id="286" r:id="rId31"/>
    <p:sldId id="277" r:id="rId32"/>
    <p:sldId id="294" r:id="rId33"/>
    <p:sldId id="293" r:id="rId34"/>
    <p:sldId id="296" r:id="rId35"/>
    <p:sldId id="295" r:id="rId36"/>
    <p:sldId id="292" r:id="rId37"/>
    <p:sldId id="307" r:id="rId38"/>
    <p:sldId id="306" r:id="rId39"/>
    <p:sldId id="262" r:id="rId40"/>
  </p:sldIdLst>
  <p:sldSz cx="9144000" cy="6858000" type="screen4x3"/>
  <p:notesSz cx="6797675" cy="9926638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0000"/>
    <a:srgbClr val="305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中等深淺樣式 3 - 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0" autoAdjust="0"/>
  </p:normalViewPr>
  <p:slideViewPr>
    <p:cSldViewPr>
      <p:cViewPr>
        <p:scale>
          <a:sx n="75" d="100"/>
          <a:sy n="75" d="100"/>
        </p:scale>
        <p:origin x="-2580" y="-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77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A83C61-7B25-48A9-BA77-64DD204C59FE}" type="doc">
      <dgm:prSet loTypeId="urn:microsoft.com/office/officeart/2005/8/layout/vList2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zh-CN" altLang="en-US"/>
        </a:p>
      </dgm:t>
    </dgm:pt>
    <dgm:pt modelId="{8C5C824B-BB8B-4B2C-83F9-CBE6999E3976}">
      <dgm:prSet phldrT="[文本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noFill/>
      </dgm:spPr>
      <dgm:t>
        <a:bodyPr/>
        <a:lstStyle/>
        <a:p>
          <a:r>
            <a:rPr lang="zh-TW" altLang="en-US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甲</a:t>
          </a:r>
          <a:r>
            <a:rPr lang="en-US" altLang="zh-TW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.</a:t>
          </a:r>
          <a:r>
            <a:rPr lang="zh-TW" altLang="en-US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簡介科主任的工作</a:t>
          </a:r>
          <a:endParaRPr lang="zh-CN" altLang="en-US" b="1" dirty="0">
            <a:solidFill>
              <a:schemeClr val="tx1"/>
            </a:solidFill>
          </a:endParaRPr>
        </a:p>
      </dgm:t>
    </dgm:pt>
    <dgm:pt modelId="{9BCDD55B-CF5D-496C-A983-984B1166E244}" type="parTrans" cxnId="{83F8CB5D-93A3-4DDD-AAFE-7FEECBC012DB}">
      <dgm:prSet/>
      <dgm:spPr/>
      <dgm:t>
        <a:bodyPr/>
        <a:lstStyle/>
        <a:p>
          <a:endParaRPr lang="zh-CN" altLang="en-US"/>
        </a:p>
      </dgm:t>
    </dgm:pt>
    <dgm:pt modelId="{E4EA6085-6D95-4C46-8EB6-9585018E5592}" type="sibTrans" cxnId="{83F8CB5D-93A3-4DDD-AAFE-7FEECBC012DB}">
      <dgm:prSet/>
      <dgm:spPr/>
      <dgm:t>
        <a:bodyPr/>
        <a:lstStyle/>
        <a:p>
          <a:endParaRPr lang="zh-CN" altLang="en-US"/>
        </a:p>
      </dgm:t>
    </dgm:pt>
    <dgm:pt modelId="{44A405B3-2B24-4202-AB30-A4C0FB9568D5}">
      <dgm:prSet phldrT="[文本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noFill/>
      </dgm:spPr>
      <dgm:t>
        <a:bodyPr/>
        <a:lstStyle/>
        <a:p>
          <a:r>
            <a:rPr lang="zh-TW" altLang="en-US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乙</a:t>
          </a:r>
          <a:r>
            <a:rPr lang="en-US" altLang="zh-TW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.</a:t>
          </a:r>
          <a:r>
            <a:rPr lang="zh-TW" altLang="en-US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經驗分享：如何透過</a:t>
          </a:r>
          <a:r>
            <a:rPr lang="zh-TW" altLang="zh-HK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評估</a:t>
          </a:r>
          <a:r>
            <a:rPr lang="zh-TW" altLang="en-US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回饋學與教</a:t>
          </a:r>
          <a:endParaRPr lang="zh-CN" altLang="en-US" b="1" dirty="0" smtClean="0">
            <a:solidFill>
              <a:schemeClr val="tx1"/>
            </a:solidFill>
            <a:ea typeface="宋体" charset="-122"/>
          </a:endParaRPr>
        </a:p>
      </dgm:t>
    </dgm:pt>
    <dgm:pt modelId="{CB52494E-3BCF-4B74-B92E-6A97B9373561}" type="parTrans" cxnId="{3C3F9173-67A5-43DF-98A3-F3E0D4568CE1}">
      <dgm:prSet/>
      <dgm:spPr/>
      <dgm:t>
        <a:bodyPr/>
        <a:lstStyle/>
        <a:p>
          <a:endParaRPr lang="zh-CN" altLang="en-US"/>
        </a:p>
      </dgm:t>
    </dgm:pt>
    <dgm:pt modelId="{16FD05AB-DA21-4489-97AC-1635AD11DB2E}" type="sibTrans" cxnId="{3C3F9173-67A5-43DF-98A3-F3E0D4568CE1}">
      <dgm:prSet/>
      <dgm:spPr/>
      <dgm:t>
        <a:bodyPr/>
        <a:lstStyle/>
        <a:p>
          <a:endParaRPr lang="zh-CN" altLang="en-US"/>
        </a:p>
      </dgm:t>
    </dgm:pt>
    <dgm:pt modelId="{1CA7D875-638B-4E84-BED1-CAD3A224ACBA}">
      <dgm:prSet phldrT="[文本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noFill/>
      </dgm:spPr>
      <dgm:t>
        <a:bodyPr/>
        <a:lstStyle/>
        <a:p>
          <a:r>
            <a:rPr lang="zh-TW" altLang="en-US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丙</a:t>
          </a:r>
          <a:r>
            <a:rPr lang="en-US" altLang="zh-TW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.</a:t>
          </a:r>
          <a:r>
            <a:rPr lang="zh-TW" altLang="en-US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教學設計：小四語音及說話課</a:t>
          </a:r>
          <a:endParaRPr lang="zh-CN" altLang="en-US" b="1" dirty="0" smtClean="0">
            <a:solidFill>
              <a:schemeClr val="tx1"/>
            </a:solidFill>
            <a:ea typeface="宋体" charset="-122"/>
          </a:endParaRPr>
        </a:p>
      </dgm:t>
    </dgm:pt>
    <dgm:pt modelId="{05F6474F-154C-4ED4-ADCF-8840015AC9F2}" type="parTrans" cxnId="{DD848C34-3C20-4C61-B8D4-9312842DBD7F}">
      <dgm:prSet/>
      <dgm:spPr/>
      <dgm:t>
        <a:bodyPr/>
        <a:lstStyle/>
        <a:p>
          <a:endParaRPr lang="zh-CN" altLang="en-US"/>
        </a:p>
      </dgm:t>
    </dgm:pt>
    <dgm:pt modelId="{0D875054-7B14-4C5D-A581-C3C6B4857889}" type="sibTrans" cxnId="{DD848C34-3C20-4C61-B8D4-9312842DBD7F}">
      <dgm:prSet/>
      <dgm:spPr/>
      <dgm:t>
        <a:bodyPr/>
        <a:lstStyle/>
        <a:p>
          <a:endParaRPr lang="zh-CN" altLang="en-US"/>
        </a:p>
      </dgm:t>
    </dgm:pt>
    <dgm:pt modelId="{01A8154D-10BC-49AA-8D9E-58EB052E22C5}" type="pres">
      <dgm:prSet presAssocID="{71A83C61-7B25-48A9-BA77-64DD204C59F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44CA859F-8504-4787-B1FD-F270975BB039}" type="pres">
      <dgm:prSet presAssocID="{8C5C824B-BB8B-4B2C-83F9-CBE6999E3976}" presName="parentText" presStyleLbl="node1" presStyleIdx="0" presStyleCnt="3" custScaleY="114459" custLinFactY="-6592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C01A50C-5284-4318-9C5C-539A54E282FB}" type="pres">
      <dgm:prSet presAssocID="{E4EA6085-6D95-4C46-8EB6-9585018E5592}" presName="spacer" presStyleCnt="0"/>
      <dgm:spPr/>
    </dgm:pt>
    <dgm:pt modelId="{E5C40BDA-C5EC-4BEE-892C-8CDD37A8E6F8}" type="pres">
      <dgm:prSet presAssocID="{44A405B3-2B24-4202-AB30-A4C0FB9568D5}" presName="parentText" presStyleLbl="node1" presStyleIdx="1" presStyleCnt="3" custScaleY="114459" custLinFactY="-2564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8971AD7-9302-4B22-9156-B0391518A03F}" type="pres">
      <dgm:prSet presAssocID="{16FD05AB-DA21-4489-97AC-1635AD11DB2E}" presName="spacer" presStyleCnt="0"/>
      <dgm:spPr/>
    </dgm:pt>
    <dgm:pt modelId="{F967505E-B955-4582-986C-E1664E345E8E}" type="pres">
      <dgm:prSet presAssocID="{1CA7D875-638B-4E84-BED1-CAD3A224ACBA}" presName="parentText" presStyleLbl="node1" presStyleIdx="2" presStyleCnt="3" custScaleY="114459" custLinFactNeighborX="-8203" custLinFactNeighborY="-47369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D323598C-5351-4F80-B88F-D94B1A725FD3}" type="presOf" srcId="{8C5C824B-BB8B-4B2C-83F9-CBE6999E3976}" destId="{44CA859F-8504-4787-B1FD-F270975BB039}" srcOrd="0" destOrd="0" presId="urn:microsoft.com/office/officeart/2005/8/layout/vList2"/>
    <dgm:cxn modelId="{AC377856-2253-44F4-9418-BACFD3289757}" type="presOf" srcId="{1CA7D875-638B-4E84-BED1-CAD3A224ACBA}" destId="{F967505E-B955-4582-986C-E1664E345E8E}" srcOrd="0" destOrd="0" presId="urn:microsoft.com/office/officeart/2005/8/layout/vList2"/>
    <dgm:cxn modelId="{83F8CB5D-93A3-4DDD-AAFE-7FEECBC012DB}" srcId="{71A83C61-7B25-48A9-BA77-64DD204C59FE}" destId="{8C5C824B-BB8B-4B2C-83F9-CBE6999E3976}" srcOrd="0" destOrd="0" parTransId="{9BCDD55B-CF5D-496C-A983-984B1166E244}" sibTransId="{E4EA6085-6D95-4C46-8EB6-9585018E5592}"/>
    <dgm:cxn modelId="{7E02669F-BF94-4090-8000-235DC2432DAB}" type="presOf" srcId="{71A83C61-7B25-48A9-BA77-64DD204C59FE}" destId="{01A8154D-10BC-49AA-8D9E-58EB052E22C5}" srcOrd="0" destOrd="0" presId="urn:microsoft.com/office/officeart/2005/8/layout/vList2"/>
    <dgm:cxn modelId="{B092F7E5-D025-40D3-90FE-7E2D52866B9F}" type="presOf" srcId="{44A405B3-2B24-4202-AB30-A4C0FB9568D5}" destId="{E5C40BDA-C5EC-4BEE-892C-8CDD37A8E6F8}" srcOrd="0" destOrd="0" presId="urn:microsoft.com/office/officeart/2005/8/layout/vList2"/>
    <dgm:cxn modelId="{3C3F9173-67A5-43DF-98A3-F3E0D4568CE1}" srcId="{71A83C61-7B25-48A9-BA77-64DD204C59FE}" destId="{44A405B3-2B24-4202-AB30-A4C0FB9568D5}" srcOrd="1" destOrd="0" parTransId="{CB52494E-3BCF-4B74-B92E-6A97B9373561}" sibTransId="{16FD05AB-DA21-4489-97AC-1635AD11DB2E}"/>
    <dgm:cxn modelId="{DD848C34-3C20-4C61-B8D4-9312842DBD7F}" srcId="{71A83C61-7B25-48A9-BA77-64DD204C59FE}" destId="{1CA7D875-638B-4E84-BED1-CAD3A224ACBA}" srcOrd="2" destOrd="0" parTransId="{05F6474F-154C-4ED4-ADCF-8840015AC9F2}" sibTransId="{0D875054-7B14-4C5D-A581-C3C6B4857889}"/>
    <dgm:cxn modelId="{7B093363-342E-4CBA-9AC3-DF501FB16EE3}" type="presParOf" srcId="{01A8154D-10BC-49AA-8D9E-58EB052E22C5}" destId="{44CA859F-8504-4787-B1FD-F270975BB039}" srcOrd="0" destOrd="0" presId="urn:microsoft.com/office/officeart/2005/8/layout/vList2"/>
    <dgm:cxn modelId="{68906DFA-B7FA-4649-BF0D-40568B8064A6}" type="presParOf" srcId="{01A8154D-10BC-49AA-8D9E-58EB052E22C5}" destId="{5C01A50C-5284-4318-9C5C-539A54E282FB}" srcOrd="1" destOrd="0" presId="urn:microsoft.com/office/officeart/2005/8/layout/vList2"/>
    <dgm:cxn modelId="{D79F967C-A648-4435-B912-5271FF16EDB3}" type="presParOf" srcId="{01A8154D-10BC-49AA-8D9E-58EB052E22C5}" destId="{E5C40BDA-C5EC-4BEE-892C-8CDD37A8E6F8}" srcOrd="2" destOrd="0" presId="urn:microsoft.com/office/officeart/2005/8/layout/vList2"/>
    <dgm:cxn modelId="{2E89F52A-6549-4B75-B79A-85EDC0DCF9B8}" type="presParOf" srcId="{01A8154D-10BC-49AA-8D9E-58EB052E22C5}" destId="{D8971AD7-9302-4B22-9156-B0391518A03F}" srcOrd="3" destOrd="0" presId="urn:microsoft.com/office/officeart/2005/8/layout/vList2"/>
    <dgm:cxn modelId="{C16B8FCB-536D-4B97-9188-1CCF729C7D4C}" type="presParOf" srcId="{01A8154D-10BC-49AA-8D9E-58EB052E22C5}" destId="{F967505E-B955-4582-986C-E1664E345E8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A0DAE3-1E4A-4903-ABD4-AEE9F6CA1171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HK" altLang="en-US"/>
        </a:p>
      </dgm:t>
    </dgm:pt>
    <dgm:pt modelId="{059F8100-9267-444E-8A1A-191273507516}">
      <dgm:prSet phldrT="[文字]" custT="1"/>
      <dgm:spPr>
        <a:noFill/>
      </dgm:spPr>
      <dgm:t>
        <a:bodyPr/>
        <a:lstStyle/>
        <a:p>
          <a:r>
            <a:rPr lang="zh-TW" altLang="en-US" sz="30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了解學生的學習難點</a:t>
          </a:r>
          <a:endParaRPr lang="zh-HK" altLang="en-US" sz="3000" b="1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DC9FE3E4-3CE4-42DD-B25D-907589EA7A1B}" type="parTrans" cxnId="{D31FBB54-88D8-4FCA-8A56-EA77391F3439}">
      <dgm:prSet/>
      <dgm:spPr/>
      <dgm:t>
        <a:bodyPr/>
        <a:lstStyle/>
        <a:p>
          <a:endParaRPr lang="zh-HK" altLang="en-US"/>
        </a:p>
      </dgm:t>
    </dgm:pt>
    <dgm:pt modelId="{A3A2E077-5221-4992-A893-C7DA85BEC7EE}" type="sibTrans" cxnId="{D31FBB54-88D8-4FCA-8A56-EA77391F3439}">
      <dgm:prSet/>
      <dgm:spPr>
        <a:ln w="19050"/>
      </dgm:spPr>
      <dgm:t>
        <a:bodyPr/>
        <a:lstStyle/>
        <a:p>
          <a:endParaRPr lang="zh-HK" altLang="en-US"/>
        </a:p>
      </dgm:t>
    </dgm:pt>
    <dgm:pt modelId="{355A6252-A4EE-48D7-AEEA-D466F2C913A5}">
      <dgm:prSet phldrT="[文字]" custT="1"/>
      <dgm:spPr>
        <a:noFill/>
      </dgm:spPr>
      <dgm:t>
        <a:bodyPr/>
        <a:lstStyle/>
        <a:p>
          <a:r>
            <a:rPr lang="zh-TW" altLang="en-US" sz="30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調整教學</a:t>
          </a:r>
          <a:endParaRPr lang="en-US" altLang="zh-TW" sz="3000" b="1" dirty="0" smtClean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30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策略</a:t>
          </a:r>
          <a:endParaRPr lang="zh-HK" altLang="en-US" sz="3000" b="1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FE043AB4-EFD2-4C4C-BF6F-CD7525D4F417}" type="parTrans" cxnId="{08E6B628-C1FC-464B-A503-FE5F5C4D48FB}">
      <dgm:prSet/>
      <dgm:spPr/>
      <dgm:t>
        <a:bodyPr/>
        <a:lstStyle/>
        <a:p>
          <a:endParaRPr lang="zh-HK" altLang="en-US"/>
        </a:p>
      </dgm:t>
    </dgm:pt>
    <dgm:pt modelId="{001C1A74-ED1B-42E2-90B3-27C65B4FEA65}" type="sibTrans" cxnId="{08E6B628-C1FC-464B-A503-FE5F5C4D48FB}">
      <dgm:prSet/>
      <dgm:spPr>
        <a:ln w="19050"/>
      </dgm:spPr>
      <dgm:t>
        <a:bodyPr/>
        <a:lstStyle/>
        <a:p>
          <a:endParaRPr lang="zh-HK" altLang="en-US"/>
        </a:p>
      </dgm:t>
    </dgm:pt>
    <dgm:pt modelId="{86E59907-F8DA-4ECA-A8A3-482D9CD28161}">
      <dgm:prSet phldrT="[文字]" custT="1"/>
      <dgm:spPr>
        <a:noFill/>
      </dgm:spPr>
      <dgm:t>
        <a:bodyPr/>
        <a:lstStyle/>
        <a:p>
          <a:r>
            <a:rPr lang="zh-TW" altLang="en-US" sz="30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評估</a:t>
          </a:r>
          <a:endParaRPr lang="zh-HK" altLang="en-US" sz="3000" b="1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7489486F-DA9A-49CB-8AED-403DAC59CEA3}" type="parTrans" cxnId="{956EDBCA-F546-455F-9B66-6C86731E435E}">
      <dgm:prSet/>
      <dgm:spPr/>
      <dgm:t>
        <a:bodyPr/>
        <a:lstStyle/>
        <a:p>
          <a:endParaRPr lang="zh-HK" altLang="en-US"/>
        </a:p>
      </dgm:t>
    </dgm:pt>
    <dgm:pt modelId="{8DDCCBBD-6ACA-4514-AC86-8E9F71D3F710}" type="sibTrans" cxnId="{956EDBCA-F546-455F-9B66-6C86731E435E}">
      <dgm:prSet/>
      <dgm:spPr>
        <a:ln w="19050"/>
      </dgm:spPr>
      <dgm:t>
        <a:bodyPr/>
        <a:lstStyle/>
        <a:p>
          <a:endParaRPr lang="zh-HK" altLang="en-US"/>
        </a:p>
      </dgm:t>
    </dgm:pt>
    <dgm:pt modelId="{DA487EAA-E40C-4F29-8355-4335BDBC9AC7}">
      <dgm:prSet phldrT="[文字]" custT="1"/>
      <dgm:spPr>
        <a:noFill/>
      </dgm:spPr>
      <dgm:t>
        <a:bodyPr/>
        <a:lstStyle/>
        <a:p>
          <a:r>
            <a:rPr lang="zh-TW" altLang="en-US" sz="30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檢視學生</a:t>
          </a:r>
          <a:endParaRPr lang="en-US" altLang="zh-TW" sz="3000" b="1" dirty="0" smtClean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30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學習情況</a:t>
          </a:r>
          <a:endParaRPr lang="zh-HK" altLang="en-US" sz="3000" b="1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5ABF5686-348A-44FC-AC14-9C226AAED3D2}" type="parTrans" cxnId="{756E80A2-601D-4291-AF61-19E54F4B0116}">
      <dgm:prSet/>
      <dgm:spPr/>
      <dgm:t>
        <a:bodyPr/>
        <a:lstStyle/>
        <a:p>
          <a:endParaRPr lang="zh-HK" altLang="en-US"/>
        </a:p>
      </dgm:t>
    </dgm:pt>
    <dgm:pt modelId="{30ECBC19-4182-4314-93FC-AAF8840DB333}" type="sibTrans" cxnId="{756E80A2-601D-4291-AF61-19E54F4B0116}">
      <dgm:prSet/>
      <dgm:spPr>
        <a:ln w="19050"/>
      </dgm:spPr>
      <dgm:t>
        <a:bodyPr/>
        <a:lstStyle/>
        <a:p>
          <a:endParaRPr lang="zh-HK" altLang="en-US"/>
        </a:p>
      </dgm:t>
    </dgm:pt>
    <dgm:pt modelId="{A96FBD66-AD16-4B59-8972-7FC6DB9984B3}">
      <dgm:prSet phldrT="[文字]" custT="1"/>
      <dgm:spPr>
        <a:noFill/>
      </dgm:spPr>
      <dgm:t>
        <a:bodyPr/>
        <a:lstStyle/>
        <a:p>
          <a:r>
            <a:rPr lang="zh-TW" altLang="en-US" sz="30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共同備課</a:t>
          </a:r>
          <a:endParaRPr lang="en-US" altLang="zh-TW" sz="3000" b="1" dirty="0" smtClean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en-US" altLang="zh-TW" sz="30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(</a:t>
          </a:r>
          <a:r>
            <a:rPr lang="zh-TW" altLang="en-US" sz="30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回饋教學</a:t>
          </a:r>
          <a:r>
            <a:rPr lang="en-US" altLang="zh-TW" sz="30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)</a:t>
          </a:r>
          <a:endParaRPr lang="zh-HK" altLang="en-US" sz="3000" b="1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FE82C671-C0A8-4F93-9B17-D95B2DD92818}" type="parTrans" cxnId="{5D1F71B8-9A1F-4B06-B455-F4380C8ECE82}">
      <dgm:prSet/>
      <dgm:spPr/>
      <dgm:t>
        <a:bodyPr/>
        <a:lstStyle/>
        <a:p>
          <a:endParaRPr lang="zh-HK" altLang="en-US"/>
        </a:p>
      </dgm:t>
    </dgm:pt>
    <dgm:pt modelId="{2381F723-147F-4A32-A47A-2A2E847D675F}" type="sibTrans" cxnId="{5D1F71B8-9A1F-4B06-B455-F4380C8ECE82}">
      <dgm:prSet/>
      <dgm:spPr>
        <a:ln w="19050"/>
      </dgm:spPr>
      <dgm:t>
        <a:bodyPr/>
        <a:lstStyle/>
        <a:p>
          <a:endParaRPr lang="zh-HK" altLang="en-US"/>
        </a:p>
      </dgm:t>
    </dgm:pt>
    <dgm:pt modelId="{065A9B54-08E2-499F-8EFF-AAF3932FF10D}" type="pres">
      <dgm:prSet presAssocID="{42A0DAE3-1E4A-4903-ABD4-AEE9F6CA117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B8954F32-7F5F-48B3-822B-F71471665763}" type="pres">
      <dgm:prSet presAssocID="{059F8100-9267-444E-8A1A-191273507516}" presName="node" presStyleLbl="node1" presStyleIdx="0" presStyleCnt="5" custScaleX="137348" custScaleY="112969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706A022C-3128-4255-8C01-CB67E7BC6106}" type="pres">
      <dgm:prSet presAssocID="{059F8100-9267-444E-8A1A-191273507516}" presName="spNode" presStyleCnt="0"/>
      <dgm:spPr/>
    </dgm:pt>
    <dgm:pt modelId="{8FFA6DF8-76DA-49CC-BC4A-9A114D64C66C}" type="pres">
      <dgm:prSet presAssocID="{A3A2E077-5221-4992-A893-C7DA85BEC7EE}" presName="sibTrans" presStyleLbl="sibTrans1D1" presStyleIdx="0" presStyleCnt="5"/>
      <dgm:spPr/>
      <dgm:t>
        <a:bodyPr/>
        <a:lstStyle/>
        <a:p>
          <a:endParaRPr lang="zh-HK" altLang="en-US"/>
        </a:p>
      </dgm:t>
    </dgm:pt>
    <dgm:pt modelId="{CD28CBE6-2001-4C4E-A8A1-82F58047A731}" type="pres">
      <dgm:prSet presAssocID="{355A6252-A4EE-48D7-AEEA-D466F2C913A5}" presName="node" presStyleLbl="node1" presStyleIdx="1" presStyleCnt="5" custScaleX="133256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62B3AC1A-F8DA-4C91-951C-84171CE18164}" type="pres">
      <dgm:prSet presAssocID="{355A6252-A4EE-48D7-AEEA-D466F2C913A5}" presName="spNode" presStyleCnt="0"/>
      <dgm:spPr/>
    </dgm:pt>
    <dgm:pt modelId="{32E72B26-3CE0-4CA2-A795-99D7FEA1A997}" type="pres">
      <dgm:prSet presAssocID="{001C1A74-ED1B-42E2-90B3-27C65B4FEA65}" presName="sibTrans" presStyleLbl="sibTrans1D1" presStyleIdx="1" presStyleCnt="5"/>
      <dgm:spPr/>
      <dgm:t>
        <a:bodyPr/>
        <a:lstStyle/>
        <a:p>
          <a:endParaRPr lang="zh-HK" altLang="en-US"/>
        </a:p>
      </dgm:t>
    </dgm:pt>
    <dgm:pt modelId="{622651A9-A497-4976-A275-B0DE7040601A}" type="pres">
      <dgm:prSet presAssocID="{86E59907-F8DA-4ECA-A8A3-482D9CD28161}" presName="node" presStyleLbl="node1" presStyleIdx="2" presStyleCnt="5" custScaleX="77478" custRadScaleRad="104295" custRadScaleInc="-28915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FFA0D091-97F0-402B-A111-2E9B7499EB4B}" type="pres">
      <dgm:prSet presAssocID="{86E59907-F8DA-4ECA-A8A3-482D9CD28161}" presName="spNode" presStyleCnt="0"/>
      <dgm:spPr/>
    </dgm:pt>
    <dgm:pt modelId="{8648525A-1330-4CE2-9BB8-BD1D2E5E79A8}" type="pres">
      <dgm:prSet presAssocID="{8DDCCBBD-6ACA-4514-AC86-8E9F71D3F710}" presName="sibTrans" presStyleLbl="sibTrans1D1" presStyleIdx="2" presStyleCnt="5"/>
      <dgm:spPr/>
      <dgm:t>
        <a:bodyPr/>
        <a:lstStyle/>
        <a:p>
          <a:endParaRPr lang="zh-HK" altLang="en-US"/>
        </a:p>
      </dgm:t>
    </dgm:pt>
    <dgm:pt modelId="{40444A02-C996-43A0-B20E-AE9D16F660C0}" type="pres">
      <dgm:prSet presAssocID="{DA487EAA-E40C-4F29-8355-4335BDBC9AC7}" presName="node" presStyleLbl="node1" presStyleIdx="3" presStyleCnt="5" custScaleX="127132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3399B1DB-FDDD-411B-BA78-E69A23475807}" type="pres">
      <dgm:prSet presAssocID="{DA487EAA-E40C-4F29-8355-4335BDBC9AC7}" presName="spNode" presStyleCnt="0"/>
      <dgm:spPr/>
    </dgm:pt>
    <dgm:pt modelId="{D29D4FA1-92E4-4796-A349-40A62CE547B8}" type="pres">
      <dgm:prSet presAssocID="{30ECBC19-4182-4314-93FC-AAF8840DB333}" presName="sibTrans" presStyleLbl="sibTrans1D1" presStyleIdx="3" presStyleCnt="5"/>
      <dgm:spPr/>
      <dgm:t>
        <a:bodyPr/>
        <a:lstStyle/>
        <a:p>
          <a:endParaRPr lang="zh-HK" altLang="en-US"/>
        </a:p>
      </dgm:t>
    </dgm:pt>
    <dgm:pt modelId="{5E719301-3873-4516-BBA1-39DD83D1D032}" type="pres">
      <dgm:prSet presAssocID="{A96FBD66-AD16-4B59-8972-7FC6DB9984B3}" presName="node" presStyleLbl="node1" presStyleIdx="4" presStyleCnt="5" custScaleX="119539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3300F7DD-F0D4-433E-8BEF-34C0BBAA9D24}" type="pres">
      <dgm:prSet presAssocID="{A96FBD66-AD16-4B59-8972-7FC6DB9984B3}" presName="spNode" presStyleCnt="0"/>
      <dgm:spPr/>
    </dgm:pt>
    <dgm:pt modelId="{F995686B-C989-48A1-8336-EBE6D4B11DBC}" type="pres">
      <dgm:prSet presAssocID="{2381F723-147F-4A32-A47A-2A2E847D675F}" presName="sibTrans" presStyleLbl="sibTrans1D1" presStyleIdx="4" presStyleCnt="5"/>
      <dgm:spPr/>
      <dgm:t>
        <a:bodyPr/>
        <a:lstStyle/>
        <a:p>
          <a:endParaRPr lang="zh-HK" altLang="en-US"/>
        </a:p>
      </dgm:t>
    </dgm:pt>
  </dgm:ptLst>
  <dgm:cxnLst>
    <dgm:cxn modelId="{F04297EE-A230-4892-9EA4-A17F8F8CDE4F}" type="presOf" srcId="{059F8100-9267-444E-8A1A-191273507516}" destId="{B8954F32-7F5F-48B3-822B-F71471665763}" srcOrd="0" destOrd="0" presId="urn:microsoft.com/office/officeart/2005/8/layout/cycle5"/>
    <dgm:cxn modelId="{956EDBCA-F546-455F-9B66-6C86731E435E}" srcId="{42A0DAE3-1E4A-4903-ABD4-AEE9F6CA1171}" destId="{86E59907-F8DA-4ECA-A8A3-482D9CD28161}" srcOrd="2" destOrd="0" parTransId="{7489486F-DA9A-49CB-8AED-403DAC59CEA3}" sibTransId="{8DDCCBBD-6ACA-4514-AC86-8E9F71D3F710}"/>
    <dgm:cxn modelId="{2E3E6F89-9011-4C76-AD97-BF90F2A41AF1}" type="presOf" srcId="{42A0DAE3-1E4A-4903-ABD4-AEE9F6CA1171}" destId="{065A9B54-08E2-499F-8EFF-AAF3932FF10D}" srcOrd="0" destOrd="0" presId="urn:microsoft.com/office/officeart/2005/8/layout/cycle5"/>
    <dgm:cxn modelId="{756E80A2-601D-4291-AF61-19E54F4B0116}" srcId="{42A0DAE3-1E4A-4903-ABD4-AEE9F6CA1171}" destId="{DA487EAA-E40C-4F29-8355-4335BDBC9AC7}" srcOrd="3" destOrd="0" parTransId="{5ABF5686-348A-44FC-AC14-9C226AAED3D2}" sibTransId="{30ECBC19-4182-4314-93FC-AAF8840DB333}"/>
    <dgm:cxn modelId="{E6508171-DB38-4226-84E0-E7D25580922B}" type="presOf" srcId="{DA487EAA-E40C-4F29-8355-4335BDBC9AC7}" destId="{40444A02-C996-43A0-B20E-AE9D16F660C0}" srcOrd="0" destOrd="0" presId="urn:microsoft.com/office/officeart/2005/8/layout/cycle5"/>
    <dgm:cxn modelId="{DBF81251-A848-4C4B-955D-91F2CF5508A1}" type="presOf" srcId="{30ECBC19-4182-4314-93FC-AAF8840DB333}" destId="{D29D4FA1-92E4-4796-A349-40A62CE547B8}" srcOrd="0" destOrd="0" presId="urn:microsoft.com/office/officeart/2005/8/layout/cycle5"/>
    <dgm:cxn modelId="{08E6B628-C1FC-464B-A503-FE5F5C4D48FB}" srcId="{42A0DAE3-1E4A-4903-ABD4-AEE9F6CA1171}" destId="{355A6252-A4EE-48D7-AEEA-D466F2C913A5}" srcOrd="1" destOrd="0" parTransId="{FE043AB4-EFD2-4C4C-BF6F-CD7525D4F417}" sibTransId="{001C1A74-ED1B-42E2-90B3-27C65B4FEA65}"/>
    <dgm:cxn modelId="{0717C270-CF5C-4B66-94AE-F1028E728DAA}" type="presOf" srcId="{A3A2E077-5221-4992-A893-C7DA85BEC7EE}" destId="{8FFA6DF8-76DA-49CC-BC4A-9A114D64C66C}" srcOrd="0" destOrd="0" presId="urn:microsoft.com/office/officeart/2005/8/layout/cycle5"/>
    <dgm:cxn modelId="{CFCA1E72-03B8-47FE-8543-7F35217031E8}" type="presOf" srcId="{2381F723-147F-4A32-A47A-2A2E847D675F}" destId="{F995686B-C989-48A1-8336-EBE6D4B11DBC}" srcOrd="0" destOrd="0" presId="urn:microsoft.com/office/officeart/2005/8/layout/cycle5"/>
    <dgm:cxn modelId="{5D1F71B8-9A1F-4B06-B455-F4380C8ECE82}" srcId="{42A0DAE3-1E4A-4903-ABD4-AEE9F6CA1171}" destId="{A96FBD66-AD16-4B59-8972-7FC6DB9984B3}" srcOrd="4" destOrd="0" parTransId="{FE82C671-C0A8-4F93-9B17-D95B2DD92818}" sibTransId="{2381F723-147F-4A32-A47A-2A2E847D675F}"/>
    <dgm:cxn modelId="{11ACC5FF-FC78-4076-87BC-FF87D31CB9AB}" type="presOf" srcId="{001C1A74-ED1B-42E2-90B3-27C65B4FEA65}" destId="{32E72B26-3CE0-4CA2-A795-99D7FEA1A997}" srcOrd="0" destOrd="0" presId="urn:microsoft.com/office/officeart/2005/8/layout/cycle5"/>
    <dgm:cxn modelId="{FF79519A-363A-4EFF-B238-CF1BC8A1614D}" type="presOf" srcId="{86E59907-F8DA-4ECA-A8A3-482D9CD28161}" destId="{622651A9-A497-4976-A275-B0DE7040601A}" srcOrd="0" destOrd="0" presId="urn:microsoft.com/office/officeart/2005/8/layout/cycle5"/>
    <dgm:cxn modelId="{F259E332-1055-408A-8091-54008E67FD0F}" type="presOf" srcId="{355A6252-A4EE-48D7-AEEA-D466F2C913A5}" destId="{CD28CBE6-2001-4C4E-A8A1-82F58047A731}" srcOrd="0" destOrd="0" presId="urn:microsoft.com/office/officeart/2005/8/layout/cycle5"/>
    <dgm:cxn modelId="{D31FBB54-88D8-4FCA-8A56-EA77391F3439}" srcId="{42A0DAE3-1E4A-4903-ABD4-AEE9F6CA1171}" destId="{059F8100-9267-444E-8A1A-191273507516}" srcOrd="0" destOrd="0" parTransId="{DC9FE3E4-3CE4-42DD-B25D-907589EA7A1B}" sibTransId="{A3A2E077-5221-4992-A893-C7DA85BEC7EE}"/>
    <dgm:cxn modelId="{25005349-7896-4682-B37C-AB40C125E233}" type="presOf" srcId="{8DDCCBBD-6ACA-4514-AC86-8E9F71D3F710}" destId="{8648525A-1330-4CE2-9BB8-BD1D2E5E79A8}" srcOrd="0" destOrd="0" presId="urn:microsoft.com/office/officeart/2005/8/layout/cycle5"/>
    <dgm:cxn modelId="{C73528FF-CE3D-49C5-98FB-EC57F3FF8ECF}" type="presOf" srcId="{A96FBD66-AD16-4B59-8972-7FC6DB9984B3}" destId="{5E719301-3873-4516-BBA1-39DD83D1D032}" srcOrd="0" destOrd="0" presId="urn:microsoft.com/office/officeart/2005/8/layout/cycle5"/>
    <dgm:cxn modelId="{0DE79746-A4C4-46B2-ABB6-887FF25A9386}" type="presParOf" srcId="{065A9B54-08E2-499F-8EFF-AAF3932FF10D}" destId="{B8954F32-7F5F-48B3-822B-F71471665763}" srcOrd="0" destOrd="0" presId="urn:microsoft.com/office/officeart/2005/8/layout/cycle5"/>
    <dgm:cxn modelId="{47E34152-DB80-42B6-85DA-9A1B695A9AFF}" type="presParOf" srcId="{065A9B54-08E2-499F-8EFF-AAF3932FF10D}" destId="{706A022C-3128-4255-8C01-CB67E7BC6106}" srcOrd="1" destOrd="0" presId="urn:microsoft.com/office/officeart/2005/8/layout/cycle5"/>
    <dgm:cxn modelId="{68D1DD10-BB90-4CFB-A9E9-EEEFD352B8C3}" type="presParOf" srcId="{065A9B54-08E2-499F-8EFF-AAF3932FF10D}" destId="{8FFA6DF8-76DA-49CC-BC4A-9A114D64C66C}" srcOrd="2" destOrd="0" presId="urn:microsoft.com/office/officeart/2005/8/layout/cycle5"/>
    <dgm:cxn modelId="{4AAE3D16-B2EA-465E-8380-550FC4114CC2}" type="presParOf" srcId="{065A9B54-08E2-499F-8EFF-AAF3932FF10D}" destId="{CD28CBE6-2001-4C4E-A8A1-82F58047A731}" srcOrd="3" destOrd="0" presId="urn:microsoft.com/office/officeart/2005/8/layout/cycle5"/>
    <dgm:cxn modelId="{7F9EA7AD-97DE-4CEB-BCE2-A1E36CDADA93}" type="presParOf" srcId="{065A9B54-08E2-499F-8EFF-AAF3932FF10D}" destId="{62B3AC1A-F8DA-4C91-951C-84171CE18164}" srcOrd="4" destOrd="0" presId="urn:microsoft.com/office/officeart/2005/8/layout/cycle5"/>
    <dgm:cxn modelId="{03EC116B-7E0F-4B54-89A9-11674E4A6CFF}" type="presParOf" srcId="{065A9B54-08E2-499F-8EFF-AAF3932FF10D}" destId="{32E72B26-3CE0-4CA2-A795-99D7FEA1A997}" srcOrd="5" destOrd="0" presId="urn:microsoft.com/office/officeart/2005/8/layout/cycle5"/>
    <dgm:cxn modelId="{2ADEF13F-22BF-41B4-975F-1A808A8031DC}" type="presParOf" srcId="{065A9B54-08E2-499F-8EFF-AAF3932FF10D}" destId="{622651A9-A497-4976-A275-B0DE7040601A}" srcOrd="6" destOrd="0" presId="urn:microsoft.com/office/officeart/2005/8/layout/cycle5"/>
    <dgm:cxn modelId="{417E2AAE-A9BE-442C-BF1E-B14084DC5B33}" type="presParOf" srcId="{065A9B54-08E2-499F-8EFF-AAF3932FF10D}" destId="{FFA0D091-97F0-402B-A111-2E9B7499EB4B}" srcOrd="7" destOrd="0" presId="urn:microsoft.com/office/officeart/2005/8/layout/cycle5"/>
    <dgm:cxn modelId="{AAB36000-F4CE-4C8B-AE40-54547FA4A1CF}" type="presParOf" srcId="{065A9B54-08E2-499F-8EFF-AAF3932FF10D}" destId="{8648525A-1330-4CE2-9BB8-BD1D2E5E79A8}" srcOrd="8" destOrd="0" presId="urn:microsoft.com/office/officeart/2005/8/layout/cycle5"/>
    <dgm:cxn modelId="{41064B4E-C451-4FC5-AC87-DCFA47842CD8}" type="presParOf" srcId="{065A9B54-08E2-499F-8EFF-AAF3932FF10D}" destId="{40444A02-C996-43A0-B20E-AE9D16F660C0}" srcOrd="9" destOrd="0" presId="urn:microsoft.com/office/officeart/2005/8/layout/cycle5"/>
    <dgm:cxn modelId="{61419548-48CB-43BB-986E-86F58B41DAC2}" type="presParOf" srcId="{065A9B54-08E2-499F-8EFF-AAF3932FF10D}" destId="{3399B1DB-FDDD-411B-BA78-E69A23475807}" srcOrd="10" destOrd="0" presId="urn:microsoft.com/office/officeart/2005/8/layout/cycle5"/>
    <dgm:cxn modelId="{39A0918D-C8B4-4470-9F8B-C40D11F85EC1}" type="presParOf" srcId="{065A9B54-08E2-499F-8EFF-AAF3932FF10D}" destId="{D29D4FA1-92E4-4796-A349-40A62CE547B8}" srcOrd="11" destOrd="0" presId="urn:microsoft.com/office/officeart/2005/8/layout/cycle5"/>
    <dgm:cxn modelId="{03AF9903-316D-4E3B-B9E9-C4D4ADD3B31E}" type="presParOf" srcId="{065A9B54-08E2-499F-8EFF-AAF3932FF10D}" destId="{5E719301-3873-4516-BBA1-39DD83D1D032}" srcOrd="12" destOrd="0" presId="urn:microsoft.com/office/officeart/2005/8/layout/cycle5"/>
    <dgm:cxn modelId="{AA123EE1-B325-4BDA-8892-8DD742935A23}" type="presParOf" srcId="{065A9B54-08E2-499F-8EFF-AAF3932FF10D}" destId="{3300F7DD-F0D4-433E-8BEF-34C0BBAA9D24}" srcOrd="13" destOrd="0" presId="urn:microsoft.com/office/officeart/2005/8/layout/cycle5"/>
    <dgm:cxn modelId="{A4E58B60-00B2-49FF-BC37-C953809E987B}" type="presParOf" srcId="{065A9B54-08E2-499F-8EFF-AAF3932FF10D}" destId="{F995686B-C989-48A1-8336-EBE6D4B11DBC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CA859F-8504-4787-B1FD-F270975BB039}">
      <dsp:nvSpPr>
        <dsp:cNvPr id="0" name=""/>
        <dsp:cNvSpPr/>
      </dsp:nvSpPr>
      <dsp:spPr>
        <a:xfrm>
          <a:off x="0" y="0"/>
          <a:ext cx="8136904" cy="1009525"/>
        </a:xfrm>
        <a:prstGeom prst="roundRect">
          <a:avLst/>
        </a:prstGeom>
        <a:noFill/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400" b="1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甲</a:t>
          </a:r>
          <a:r>
            <a:rPr lang="en-US" altLang="zh-TW" sz="3400" b="1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.</a:t>
          </a:r>
          <a:r>
            <a:rPr lang="zh-TW" altLang="en-US" sz="3400" b="1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簡介科主任的工作</a:t>
          </a:r>
          <a:endParaRPr lang="zh-CN" altLang="en-US" sz="3400" b="1" kern="1200" dirty="0">
            <a:solidFill>
              <a:schemeClr val="tx1"/>
            </a:solidFill>
          </a:endParaRPr>
        </a:p>
      </dsp:txBody>
      <dsp:txXfrm>
        <a:off x="49281" y="49281"/>
        <a:ext cx="8038342" cy="910963"/>
      </dsp:txXfrm>
    </dsp:sp>
    <dsp:sp modelId="{E5C40BDA-C5EC-4BEE-892C-8CDD37A8E6F8}">
      <dsp:nvSpPr>
        <dsp:cNvPr id="0" name=""/>
        <dsp:cNvSpPr/>
      </dsp:nvSpPr>
      <dsp:spPr>
        <a:xfrm>
          <a:off x="0" y="1279957"/>
          <a:ext cx="8136904" cy="1009525"/>
        </a:xfrm>
        <a:prstGeom prst="roundRect">
          <a:avLst/>
        </a:prstGeom>
        <a:noFill/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400" b="1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乙</a:t>
          </a:r>
          <a:r>
            <a:rPr lang="en-US" altLang="zh-TW" sz="3400" b="1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.</a:t>
          </a:r>
          <a:r>
            <a:rPr lang="zh-TW" altLang="en-US" sz="3400" b="1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經驗分享：如何透過</a:t>
          </a:r>
          <a:r>
            <a:rPr lang="zh-TW" altLang="zh-HK" sz="3400" b="1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評估</a:t>
          </a:r>
          <a:r>
            <a:rPr lang="zh-TW" altLang="en-US" sz="3400" b="1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回饋學與教</a:t>
          </a:r>
          <a:endParaRPr lang="zh-CN" altLang="en-US" sz="3400" b="1" kern="1200" dirty="0" smtClean="0">
            <a:solidFill>
              <a:schemeClr val="tx1"/>
            </a:solidFill>
            <a:ea typeface="宋体" charset="-122"/>
          </a:endParaRPr>
        </a:p>
      </dsp:txBody>
      <dsp:txXfrm>
        <a:off x="49281" y="1329238"/>
        <a:ext cx="8038342" cy="910963"/>
      </dsp:txXfrm>
    </dsp:sp>
    <dsp:sp modelId="{F967505E-B955-4582-986C-E1664E345E8E}">
      <dsp:nvSpPr>
        <dsp:cNvPr id="0" name=""/>
        <dsp:cNvSpPr/>
      </dsp:nvSpPr>
      <dsp:spPr>
        <a:xfrm>
          <a:off x="0" y="2665144"/>
          <a:ext cx="8136904" cy="1009525"/>
        </a:xfrm>
        <a:prstGeom prst="roundRect">
          <a:avLst/>
        </a:prstGeom>
        <a:noFill/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400" b="1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丙</a:t>
          </a:r>
          <a:r>
            <a:rPr lang="en-US" altLang="zh-TW" sz="3400" b="1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.</a:t>
          </a:r>
          <a:r>
            <a:rPr lang="zh-TW" altLang="en-US" sz="3400" b="1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教學設計：小四語音及說話課</a:t>
          </a:r>
          <a:endParaRPr lang="zh-CN" altLang="en-US" sz="3400" b="1" kern="1200" dirty="0" smtClean="0">
            <a:solidFill>
              <a:schemeClr val="tx1"/>
            </a:solidFill>
            <a:ea typeface="宋体" charset="-122"/>
          </a:endParaRPr>
        </a:p>
      </dsp:txBody>
      <dsp:txXfrm>
        <a:off x="49281" y="2714425"/>
        <a:ext cx="8038342" cy="9109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954F32-7F5F-48B3-822B-F71471665763}">
      <dsp:nvSpPr>
        <dsp:cNvPr id="0" name=""/>
        <dsp:cNvSpPr/>
      </dsp:nvSpPr>
      <dsp:spPr>
        <a:xfrm>
          <a:off x="2757676" y="-36791"/>
          <a:ext cx="2565452" cy="1371558"/>
        </a:xfrm>
        <a:prstGeom prst="round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b="1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了解學生的學習難點</a:t>
          </a:r>
          <a:endParaRPr lang="zh-HK" altLang="en-US" sz="3000" b="1" kern="12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2824630" y="30163"/>
        <a:ext cx="2431544" cy="1237650"/>
      </dsp:txXfrm>
    </dsp:sp>
    <dsp:sp modelId="{8FFA6DF8-76DA-49CC-BC4A-9A114D64C66C}">
      <dsp:nvSpPr>
        <dsp:cNvPr id="0" name=""/>
        <dsp:cNvSpPr/>
      </dsp:nvSpPr>
      <dsp:spPr>
        <a:xfrm>
          <a:off x="1614255" y="648987"/>
          <a:ext cx="4852294" cy="4852294"/>
        </a:xfrm>
        <a:custGeom>
          <a:avLst/>
          <a:gdLst/>
          <a:ahLst/>
          <a:cxnLst/>
          <a:rect l="0" t="0" r="0" b="0"/>
          <a:pathLst>
            <a:path>
              <a:moveTo>
                <a:pt x="3876031" y="480890"/>
              </a:moveTo>
              <a:arcTo wR="2426147" hR="2426147" stAng="18401926" swAng="871096"/>
            </a:path>
          </a:pathLst>
        </a:custGeom>
        <a:noFill/>
        <a:ln w="1905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28CBE6-2001-4C4E-A8A1-82F58047A731}">
      <dsp:nvSpPr>
        <dsp:cNvPr id="0" name=""/>
        <dsp:cNvSpPr/>
      </dsp:nvSpPr>
      <dsp:spPr>
        <a:xfrm>
          <a:off x="5103296" y="1718363"/>
          <a:ext cx="2489019" cy="1214101"/>
        </a:xfrm>
        <a:prstGeom prst="round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b="1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調整教學</a:t>
          </a:r>
          <a:endParaRPr lang="en-US" altLang="zh-TW" sz="3000" b="1" kern="1200" dirty="0" smtClean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b="1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策略</a:t>
          </a:r>
          <a:endParaRPr lang="zh-HK" altLang="en-US" sz="3000" b="1" kern="12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5162564" y="1777631"/>
        <a:ext cx="2370483" cy="1095565"/>
      </dsp:txXfrm>
    </dsp:sp>
    <dsp:sp modelId="{32E72B26-3CE0-4CA2-A795-99D7FEA1A997}">
      <dsp:nvSpPr>
        <dsp:cNvPr id="0" name=""/>
        <dsp:cNvSpPr/>
      </dsp:nvSpPr>
      <dsp:spPr>
        <a:xfrm>
          <a:off x="1632832" y="837972"/>
          <a:ext cx="4852294" cy="4852294"/>
        </a:xfrm>
        <a:custGeom>
          <a:avLst/>
          <a:gdLst/>
          <a:ahLst/>
          <a:cxnLst/>
          <a:rect l="0" t="0" r="0" b="0"/>
          <a:pathLst>
            <a:path>
              <a:moveTo>
                <a:pt x="4851744" y="2374500"/>
              </a:moveTo>
              <a:arcTo wR="2426147" hR="2426147" stAng="21526814" swAng="1223631"/>
            </a:path>
          </a:pathLst>
        </a:custGeom>
        <a:noFill/>
        <a:ln w="1905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2651A9-A497-4976-A275-B0DE7040601A}">
      <dsp:nvSpPr>
        <dsp:cNvPr id="0" name=""/>
        <dsp:cNvSpPr/>
      </dsp:nvSpPr>
      <dsp:spPr>
        <a:xfrm>
          <a:off x="5040560" y="4320483"/>
          <a:ext cx="1447171" cy="1214101"/>
        </a:xfrm>
        <a:prstGeom prst="round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b="1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評估</a:t>
          </a:r>
          <a:endParaRPr lang="zh-HK" altLang="en-US" sz="3000" b="1" kern="12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5099828" y="4379751"/>
        <a:ext cx="1328635" cy="1095565"/>
      </dsp:txXfrm>
    </dsp:sp>
    <dsp:sp modelId="{8648525A-1330-4CE2-9BB8-BD1D2E5E79A8}">
      <dsp:nvSpPr>
        <dsp:cNvPr id="0" name=""/>
        <dsp:cNvSpPr/>
      </dsp:nvSpPr>
      <dsp:spPr>
        <a:xfrm>
          <a:off x="1824896" y="679193"/>
          <a:ext cx="4852294" cy="4852294"/>
        </a:xfrm>
        <a:custGeom>
          <a:avLst/>
          <a:gdLst/>
          <a:ahLst/>
          <a:cxnLst/>
          <a:rect l="0" t="0" r="0" b="0"/>
          <a:pathLst>
            <a:path>
              <a:moveTo>
                <a:pt x="2977027" y="4788925"/>
              </a:moveTo>
              <a:arcTo wR="2426147" hR="2426147" stAng="4612558" swAng="1075871"/>
            </a:path>
          </a:pathLst>
        </a:custGeom>
        <a:noFill/>
        <a:ln w="1905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444A02-C996-43A0-B20E-AE9D16F660C0}">
      <dsp:nvSpPr>
        <dsp:cNvPr id="0" name=""/>
        <dsp:cNvSpPr/>
      </dsp:nvSpPr>
      <dsp:spPr>
        <a:xfrm>
          <a:off x="1427032" y="4430878"/>
          <a:ext cx="2374632" cy="1214101"/>
        </a:xfrm>
        <a:prstGeom prst="round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b="1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檢視學生</a:t>
          </a:r>
          <a:endParaRPr lang="en-US" altLang="zh-TW" sz="3000" b="1" kern="1200" dirty="0" smtClean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b="1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學習情況</a:t>
          </a:r>
          <a:endParaRPr lang="zh-HK" altLang="en-US" sz="3000" b="1" kern="12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1486300" y="4490146"/>
        <a:ext cx="2256096" cy="1095565"/>
      </dsp:txXfrm>
    </dsp:sp>
    <dsp:sp modelId="{D29D4FA1-92E4-4796-A349-40A62CE547B8}">
      <dsp:nvSpPr>
        <dsp:cNvPr id="0" name=""/>
        <dsp:cNvSpPr/>
      </dsp:nvSpPr>
      <dsp:spPr>
        <a:xfrm>
          <a:off x="1614255" y="648987"/>
          <a:ext cx="4852294" cy="4852294"/>
        </a:xfrm>
        <a:custGeom>
          <a:avLst/>
          <a:gdLst/>
          <a:ahLst/>
          <a:cxnLst/>
          <a:rect l="0" t="0" r="0" b="0"/>
          <a:pathLst>
            <a:path>
              <a:moveTo>
                <a:pt x="257477" y="3513833"/>
              </a:moveTo>
              <a:arcTo wR="2426147" hR="2426147" stAng="9201850" swAng="1360181"/>
            </a:path>
          </a:pathLst>
        </a:custGeom>
        <a:noFill/>
        <a:ln w="1905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719301-3873-4516-BBA1-39DD83D1D032}">
      <dsp:nvSpPr>
        <dsp:cNvPr id="0" name=""/>
        <dsp:cNvSpPr/>
      </dsp:nvSpPr>
      <dsp:spPr>
        <a:xfrm>
          <a:off x="616596" y="1718363"/>
          <a:ext cx="2232806" cy="1214101"/>
        </a:xfrm>
        <a:prstGeom prst="round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b="1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共同備課</a:t>
          </a:r>
          <a:endParaRPr lang="en-US" altLang="zh-TW" sz="3000" b="1" kern="1200" dirty="0" smtClean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000" b="1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(</a:t>
          </a:r>
          <a:r>
            <a:rPr lang="zh-TW" altLang="en-US" sz="3000" b="1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回饋教學</a:t>
          </a:r>
          <a:r>
            <a:rPr lang="en-US" altLang="zh-TW" sz="3000" b="1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)</a:t>
          </a:r>
          <a:endParaRPr lang="zh-HK" altLang="en-US" sz="3000" b="1" kern="12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675864" y="1777631"/>
        <a:ext cx="2114270" cy="1095565"/>
      </dsp:txXfrm>
    </dsp:sp>
    <dsp:sp modelId="{F995686B-C989-48A1-8336-EBE6D4B11DBC}">
      <dsp:nvSpPr>
        <dsp:cNvPr id="0" name=""/>
        <dsp:cNvSpPr/>
      </dsp:nvSpPr>
      <dsp:spPr>
        <a:xfrm>
          <a:off x="1614255" y="648987"/>
          <a:ext cx="4852294" cy="4852294"/>
        </a:xfrm>
        <a:custGeom>
          <a:avLst/>
          <a:gdLst/>
          <a:ahLst/>
          <a:cxnLst/>
          <a:rect l="0" t="0" r="0" b="0"/>
          <a:pathLst>
            <a:path>
              <a:moveTo>
                <a:pt x="534906" y="906476"/>
              </a:moveTo>
              <a:arcTo wR="2426147" hR="2426147" stAng="13126978" swAng="871096"/>
            </a:path>
          </a:pathLst>
        </a:custGeom>
        <a:noFill/>
        <a:ln w="1905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713" tIns="45857" rIns="91713" bIns="45857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713" tIns="45857" rIns="91713" bIns="45857" rtlCol="0"/>
          <a:lstStyle>
            <a:lvl1pPr algn="r">
              <a:defRPr sz="1200"/>
            </a:lvl1pPr>
          </a:lstStyle>
          <a:p>
            <a:fld id="{54D8455A-AA4A-45D0-AD76-761DCAC5D752}" type="datetimeFigureOut">
              <a:rPr lang="zh-HK" altLang="en-US" smtClean="0"/>
              <a:t>27/1/2015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1713" tIns="45857" rIns="91713" bIns="45857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1713" tIns="45857" rIns="91713" bIns="45857" rtlCol="0" anchor="b"/>
          <a:lstStyle>
            <a:lvl1pPr algn="r">
              <a:defRPr sz="1200"/>
            </a:lvl1pPr>
          </a:lstStyle>
          <a:p>
            <a:fld id="{B61D851C-5FEF-48AA-8EFE-C3DD12A0198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60083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713" tIns="45857" rIns="91713" bIns="45857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713" tIns="45857" rIns="91713" bIns="45857" rtlCol="0"/>
          <a:lstStyle>
            <a:lvl1pPr algn="r">
              <a:defRPr sz="1200"/>
            </a:lvl1pPr>
          </a:lstStyle>
          <a:p>
            <a:fld id="{B61CC45D-A94C-4CD1-85A2-32857AFB8D2A}" type="datetimeFigureOut">
              <a:rPr lang="zh-CN" altLang="en-US" smtClean="0"/>
              <a:pPr/>
              <a:t>2015/1/27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13" tIns="45857" rIns="91713" bIns="45857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8"/>
          </a:xfrm>
          <a:prstGeom prst="rect">
            <a:avLst/>
          </a:prstGeom>
        </p:spPr>
        <p:txBody>
          <a:bodyPr vert="horz" lIns="91713" tIns="45857" rIns="91713" bIns="45857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1713" tIns="45857" rIns="91713" bIns="45857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1713" tIns="45857" rIns="91713" bIns="45857" rtlCol="0" anchor="b"/>
          <a:lstStyle>
            <a:lvl1pPr algn="r">
              <a:defRPr sz="1200"/>
            </a:lvl1pPr>
          </a:lstStyle>
          <a:p>
            <a:fld id="{4685B367-E661-40E5-9443-89393A4B6F4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3717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1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1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3475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94161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5B367-E661-40E5-9443-89393A4B6F48}" type="slidenum">
              <a:rPr lang="zh-CN" altLang="en-US" smtClean="0"/>
              <a:pPr/>
              <a:t>39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资源\09PPT模板设计\商务展示\images\images\教育2_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540829" y="2357430"/>
            <a:ext cx="3603171" cy="4163665"/>
          </a:xfrm>
          <a:prstGeom prst="rect">
            <a:avLst/>
          </a:prstGeom>
          <a:noFill/>
        </p:spPr>
      </p:pic>
      <p:grpSp>
        <p:nvGrpSpPr>
          <p:cNvPr id="10" name="组合 9"/>
          <p:cNvGrpSpPr/>
          <p:nvPr userDrawn="1"/>
        </p:nvGrpSpPr>
        <p:grpSpPr>
          <a:xfrm>
            <a:off x="0" y="285728"/>
            <a:ext cx="9144000" cy="1240311"/>
            <a:chOff x="0" y="214290"/>
            <a:chExt cx="9144000" cy="1240311"/>
          </a:xfrm>
          <a:solidFill>
            <a:schemeClr val="bg1">
              <a:lumMod val="65000"/>
            </a:schemeClr>
          </a:solidFill>
        </p:grpSpPr>
        <p:sp>
          <p:nvSpPr>
            <p:cNvPr id="11" name="矩形 10"/>
            <p:cNvSpPr/>
            <p:nvPr userDrawn="1"/>
          </p:nvSpPr>
          <p:spPr>
            <a:xfrm>
              <a:off x="0" y="214290"/>
              <a:ext cx="9144000" cy="64294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 userDrawn="1"/>
          </p:nvSpPr>
          <p:spPr>
            <a:xfrm>
              <a:off x="4000496" y="285728"/>
              <a:ext cx="1168873" cy="116887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lang="zh-CN" altLang="en-US"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28596" y="1643050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grpSp>
        <p:nvGrpSpPr>
          <p:cNvPr id="9" name="组合 8"/>
          <p:cNvGrpSpPr/>
          <p:nvPr userDrawn="1"/>
        </p:nvGrpSpPr>
        <p:grpSpPr>
          <a:xfrm>
            <a:off x="0" y="214290"/>
            <a:ext cx="9144000" cy="1240311"/>
            <a:chOff x="0" y="214290"/>
            <a:chExt cx="9144000" cy="1240311"/>
          </a:xfrm>
        </p:grpSpPr>
        <p:sp>
          <p:nvSpPr>
            <p:cNvPr id="7" name="矩形 6"/>
            <p:cNvSpPr/>
            <p:nvPr userDrawn="1"/>
          </p:nvSpPr>
          <p:spPr>
            <a:xfrm>
              <a:off x="0" y="214290"/>
              <a:ext cx="9144000" cy="642942"/>
            </a:xfrm>
            <a:prstGeom prst="rect">
              <a:avLst/>
            </a:prstGeom>
            <a:solidFill>
              <a:srgbClr val="82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 userDrawn="1"/>
          </p:nvSpPr>
          <p:spPr>
            <a:xfrm>
              <a:off x="4000496" y="285728"/>
              <a:ext cx="1168873" cy="1168873"/>
            </a:xfrm>
            <a:prstGeom prst="ellipse">
              <a:avLst/>
            </a:prstGeom>
            <a:solidFill>
              <a:srgbClr val="82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lang="zh-CN" altLang="en-US"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3" name="组合 12"/>
          <p:cNvGrpSpPr/>
          <p:nvPr userDrawn="1"/>
        </p:nvGrpSpPr>
        <p:grpSpPr>
          <a:xfrm flipV="1">
            <a:off x="0" y="5286388"/>
            <a:ext cx="9144000" cy="1240311"/>
            <a:chOff x="0" y="214290"/>
            <a:chExt cx="9144000" cy="1240311"/>
          </a:xfrm>
          <a:solidFill>
            <a:schemeClr val="bg1">
              <a:lumMod val="65000"/>
            </a:schemeClr>
          </a:solidFill>
        </p:grpSpPr>
        <p:sp>
          <p:nvSpPr>
            <p:cNvPr id="14" name="矩形 13"/>
            <p:cNvSpPr/>
            <p:nvPr userDrawn="1"/>
          </p:nvSpPr>
          <p:spPr>
            <a:xfrm>
              <a:off x="0" y="214290"/>
              <a:ext cx="9144000" cy="64294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椭圆 14"/>
            <p:cNvSpPr/>
            <p:nvPr userDrawn="1"/>
          </p:nvSpPr>
          <p:spPr>
            <a:xfrm>
              <a:off x="4000496" y="285728"/>
              <a:ext cx="1168873" cy="116887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lang="zh-CN" altLang="en-US"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6" name="组合 15"/>
          <p:cNvGrpSpPr/>
          <p:nvPr userDrawn="1"/>
        </p:nvGrpSpPr>
        <p:grpSpPr>
          <a:xfrm flipV="1">
            <a:off x="0" y="5357826"/>
            <a:ext cx="9144000" cy="1240311"/>
            <a:chOff x="0" y="214290"/>
            <a:chExt cx="9144000" cy="1240311"/>
          </a:xfrm>
        </p:grpSpPr>
        <p:sp>
          <p:nvSpPr>
            <p:cNvPr id="17" name="矩形 16"/>
            <p:cNvSpPr/>
            <p:nvPr userDrawn="1"/>
          </p:nvSpPr>
          <p:spPr>
            <a:xfrm>
              <a:off x="0" y="214290"/>
              <a:ext cx="9144000" cy="642942"/>
            </a:xfrm>
            <a:prstGeom prst="rect">
              <a:avLst/>
            </a:prstGeom>
            <a:solidFill>
              <a:srgbClr val="305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椭圆 17"/>
            <p:cNvSpPr/>
            <p:nvPr userDrawn="1"/>
          </p:nvSpPr>
          <p:spPr>
            <a:xfrm>
              <a:off x="4000496" y="285728"/>
              <a:ext cx="1168873" cy="1168873"/>
            </a:xfrm>
            <a:prstGeom prst="ellipse">
              <a:avLst/>
            </a:prstGeom>
            <a:solidFill>
              <a:srgbClr val="305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lang="zh-CN" altLang="en-US"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9" name="矩形 18"/>
          <p:cNvSpPr/>
          <p:nvPr userDrawn="1"/>
        </p:nvSpPr>
        <p:spPr>
          <a:xfrm>
            <a:off x="0" y="285728"/>
            <a:ext cx="914400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 userDrawn="1"/>
        </p:nvSpPr>
        <p:spPr>
          <a:xfrm>
            <a:off x="0" y="6500834"/>
            <a:ext cx="914400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BA26-C663-4685-90E0-15B239C3C70A}" type="datetimeFigureOut">
              <a:rPr lang="zh-CN" altLang="en-US" smtClean="0"/>
              <a:pPr/>
              <a:t>2015/1/27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2D24-66E1-40E7-BA71-0F87488C6B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BA26-C663-4685-90E0-15B239C3C70A}" type="datetimeFigureOut">
              <a:rPr lang="zh-CN" altLang="en-US" smtClean="0"/>
              <a:pPr/>
              <a:t>2015/1/27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2D24-66E1-40E7-BA71-0F87488C6B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BA26-C663-4685-90E0-15B239C3C70A}" type="datetimeFigureOut">
              <a:rPr lang="zh-CN" altLang="en-US" smtClean="0"/>
              <a:pPr/>
              <a:t>2015/1/27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2D24-66E1-40E7-BA71-0F87488C6B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BA26-C663-4685-90E0-15B239C3C70A}" type="datetimeFigureOut">
              <a:rPr lang="zh-CN" altLang="en-US" smtClean="0"/>
              <a:pPr/>
              <a:t>2015/1/27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2D24-66E1-40E7-BA71-0F87488C6B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 descr="D:\资源\09PPT模板设计\商务展示\images\images\教育2_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540829" y="2694335"/>
            <a:ext cx="3603171" cy="4163665"/>
          </a:xfrm>
          <a:prstGeom prst="rect">
            <a:avLst/>
          </a:prstGeom>
          <a:noFill/>
        </p:spPr>
      </p:pic>
      <p:sp>
        <p:nvSpPr>
          <p:cNvPr id="24" name="矩形 23"/>
          <p:cNvSpPr/>
          <p:nvPr userDrawn="1"/>
        </p:nvSpPr>
        <p:spPr>
          <a:xfrm>
            <a:off x="5357818" y="2143116"/>
            <a:ext cx="3786182" cy="4143404"/>
          </a:xfrm>
          <a:prstGeom prst="rect">
            <a:avLst/>
          </a:prstGeom>
          <a:solidFill>
            <a:schemeClr val="bg1"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 userDrawn="1"/>
        </p:nvSpPr>
        <p:spPr>
          <a:xfrm flipV="1">
            <a:off x="4412775" y="5912981"/>
            <a:ext cx="873605" cy="873605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zh-CN" alt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矩形 14"/>
          <p:cNvSpPr/>
          <p:nvPr userDrawn="1"/>
        </p:nvSpPr>
        <p:spPr>
          <a:xfrm flipV="1">
            <a:off x="0" y="6215082"/>
            <a:ext cx="9144000" cy="57150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 userDrawn="1"/>
        </p:nvSpPr>
        <p:spPr>
          <a:xfrm flipV="1">
            <a:off x="0" y="6286496"/>
            <a:ext cx="9144000" cy="571504"/>
          </a:xfrm>
          <a:prstGeom prst="rect">
            <a:avLst/>
          </a:prstGeom>
          <a:solidFill>
            <a:srgbClr val="305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 userDrawn="1"/>
        </p:nvSpPr>
        <p:spPr>
          <a:xfrm flipV="1">
            <a:off x="4412775" y="5984395"/>
            <a:ext cx="873605" cy="873605"/>
          </a:xfrm>
          <a:prstGeom prst="ellipse">
            <a:avLst/>
          </a:prstGeom>
          <a:solidFill>
            <a:srgbClr val="305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zh-CN" alt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矩形 19"/>
          <p:cNvSpPr/>
          <p:nvPr userDrawn="1"/>
        </p:nvSpPr>
        <p:spPr>
          <a:xfrm>
            <a:off x="0" y="6357958"/>
            <a:ext cx="9144000" cy="4571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724416" y="6000768"/>
            <a:ext cx="276212" cy="365125"/>
          </a:xfrm>
        </p:spPr>
        <p:txBody>
          <a:bodyPr/>
          <a:lstStyle/>
          <a:p>
            <a:r>
              <a:rPr lang="en-US" altLang="zh-CN" smtClean="0"/>
              <a:t>1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 descr="D:\资源\09PPT模板设计\商务展示\images\images\教育2_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540829" y="2694335"/>
            <a:ext cx="3603171" cy="4163665"/>
          </a:xfrm>
          <a:prstGeom prst="rect">
            <a:avLst/>
          </a:prstGeom>
          <a:noFill/>
        </p:spPr>
      </p:pic>
      <p:sp>
        <p:nvSpPr>
          <p:cNvPr id="24" name="矩形 23"/>
          <p:cNvSpPr/>
          <p:nvPr userDrawn="1"/>
        </p:nvSpPr>
        <p:spPr>
          <a:xfrm>
            <a:off x="5357818" y="2143116"/>
            <a:ext cx="3786182" cy="4143404"/>
          </a:xfrm>
          <a:prstGeom prst="rect">
            <a:avLst/>
          </a:prstGeom>
          <a:solidFill>
            <a:schemeClr val="bg1"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 userDrawn="1"/>
        </p:nvSpPr>
        <p:spPr>
          <a:xfrm flipV="1">
            <a:off x="4412775" y="5912981"/>
            <a:ext cx="873605" cy="873605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zh-CN" alt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矩形 14"/>
          <p:cNvSpPr/>
          <p:nvPr userDrawn="1"/>
        </p:nvSpPr>
        <p:spPr>
          <a:xfrm flipV="1">
            <a:off x="0" y="6215082"/>
            <a:ext cx="9144000" cy="57150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 userDrawn="1"/>
        </p:nvSpPr>
        <p:spPr>
          <a:xfrm flipV="1">
            <a:off x="0" y="6286496"/>
            <a:ext cx="9144000" cy="571504"/>
          </a:xfrm>
          <a:prstGeom prst="rect">
            <a:avLst/>
          </a:prstGeom>
          <a:solidFill>
            <a:srgbClr val="305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 userDrawn="1"/>
        </p:nvSpPr>
        <p:spPr>
          <a:xfrm flipV="1">
            <a:off x="4412775" y="5984395"/>
            <a:ext cx="873605" cy="873605"/>
          </a:xfrm>
          <a:prstGeom prst="ellipse">
            <a:avLst/>
          </a:prstGeom>
          <a:solidFill>
            <a:srgbClr val="305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zh-CN" alt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矩形 19"/>
          <p:cNvSpPr/>
          <p:nvPr userDrawn="1"/>
        </p:nvSpPr>
        <p:spPr>
          <a:xfrm>
            <a:off x="0" y="6357958"/>
            <a:ext cx="9144000" cy="4571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724416" y="6000768"/>
            <a:ext cx="276212" cy="365125"/>
          </a:xfrm>
        </p:spPr>
        <p:txBody>
          <a:bodyPr/>
          <a:lstStyle/>
          <a:p>
            <a:r>
              <a:rPr lang="en-US" altLang="zh-CN" smtClean="0"/>
              <a:t>1</a:t>
            </a:r>
            <a:endParaRPr lang="zh-CN" altLang="en-US"/>
          </a:p>
        </p:txBody>
      </p:sp>
      <p:sp>
        <p:nvSpPr>
          <p:cNvPr id="25" name="图片占位符 24"/>
          <p:cNvSpPr>
            <a:spLocks noGrp="1"/>
          </p:cNvSpPr>
          <p:nvPr>
            <p:ph type="pic" sz="quarter" idx="13"/>
          </p:nvPr>
        </p:nvSpPr>
        <p:spPr>
          <a:xfrm>
            <a:off x="714365" y="428604"/>
            <a:ext cx="2428875" cy="3286125"/>
          </a:xfrm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zh-CN" altLang="en-US"/>
          </a:p>
        </p:txBody>
      </p:sp>
      <p:sp>
        <p:nvSpPr>
          <p:cNvPr id="40" name="图片占位符 24"/>
          <p:cNvSpPr>
            <a:spLocks noGrp="1"/>
          </p:cNvSpPr>
          <p:nvPr>
            <p:ph type="pic" sz="quarter" idx="15"/>
          </p:nvPr>
        </p:nvSpPr>
        <p:spPr>
          <a:xfrm>
            <a:off x="3357571" y="428604"/>
            <a:ext cx="2428875" cy="3286125"/>
          </a:xfrm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zh-CN" altLang="en-US"/>
          </a:p>
        </p:txBody>
      </p:sp>
      <p:sp>
        <p:nvSpPr>
          <p:cNvPr id="42" name="图片占位符 24"/>
          <p:cNvSpPr>
            <a:spLocks noGrp="1"/>
          </p:cNvSpPr>
          <p:nvPr>
            <p:ph type="pic" sz="quarter" idx="17"/>
          </p:nvPr>
        </p:nvSpPr>
        <p:spPr>
          <a:xfrm>
            <a:off x="6000777" y="428604"/>
            <a:ext cx="2428875" cy="3286125"/>
          </a:xfrm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zh-CN" altLang="en-US"/>
          </a:p>
        </p:txBody>
      </p:sp>
      <p:sp>
        <p:nvSpPr>
          <p:cNvPr id="45" name="文本占位符 44"/>
          <p:cNvSpPr>
            <a:spLocks noGrp="1"/>
          </p:cNvSpPr>
          <p:nvPr>
            <p:ph type="body" sz="quarter" idx="19"/>
          </p:nvPr>
        </p:nvSpPr>
        <p:spPr>
          <a:xfrm>
            <a:off x="1000100" y="4857760"/>
            <a:ext cx="1785938" cy="78581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46" name="文本占位符 44"/>
          <p:cNvSpPr>
            <a:spLocks noGrp="1"/>
          </p:cNvSpPr>
          <p:nvPr>
            <p:ph type="body" sz="quarter" idx="20"/>
          </p:nvPr>
        </p:nvSpPr>
        <p:spPr>
          <a:xfrm>
            <a:off x="3643306" y="4857760"/>
            <a:ext cx="1785938" cy="78581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47" name="文本占位符 44"/>
          <p:cNvSpPr>
            <a:spLocks noGrp="1"/>
          </p:cNvSpPr>
          <p:nvPr>
            <p:ph type="body" sz="quarter" idx="21"/>
          </p:nvPr>
        </p:nvSpPr>
        <p:spPr>
          <a:xfrm>
            <a:off x="6429388" y="4857760"/>
            <a:ext cx="1785938" cy="78581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 descr="D:\资源\09PPT模板设计\商务展示\images\images\教育2_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540829" y="2694335"/>
            <a:ext cx="3603171" cy="4163665"/>
          </a:xfrm>
          <a:prstGeom prst="rect">
            <a:avLst/>
          </a:prstGeom>
          <a:noFill/>
        </p:spPr>
      </p:pic>
      <p:sp>
        <p:nvSpPr>
          <p:cNvPr id="24" name="矩形 23"/>
          <p:cNvSpPr/>
          <p:nvPr userDrawn="1"/>
        </p:nvSpPr>
        <p:spPr>
          <a:xfrm>
            <a:off x="5357818" y="2143116"/>
            <a:ext cx="3786182" cy="4143404"/>
          </a:xfrm>
          <a:prstGeom prst="rect">
            <a:avLst/>
          </a:prstGeom>
          <a:solidFill>
            <a:schemeClr val="bg1"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 userDrawn="1"/>
        </p:nvSpPr>
        <p:spPr>
          <a:xfrm flipV="1">
            <a:off x="4412775" y="5912981"/>
            <a:ext cx="873605" cy="873605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zh-CN" alt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矩形 14"/>
          <p:cNvSpPr/>
          <p:nvPr userDrawn="1"/>
        </p:nvSpPr>
        <p:spPr>
          <a:xfrm flipV="1">
            <a:off x="0" y="6215082"/>
            <a:ext cx="9144000" cy="57150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 userDrawn="1"/>
        </p:nvSpPr>
        <p:spPr>
          <a:xfrm flipV="1">
            <a:off x="0" y="6286496"/>
            <a:ext cx="9144000" cy="571504"/>
          </a:xfrm>
          <a:prstGeom prst="rect">
            <a:avLst/>
          </a:prstGeom>
          <a:solidFill>
            <a:srgbClr val="305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 userDrawn="1"/>
        </p:nvSpPr>
        <p:spPr>
          <a:xfrm flipV="1">
            <a:off x="4412775" y="5984395"/>
            <a:ext cx="873605" cy="873605"/>
          </a:xfrm>
          <a:prstGeom prst="ellipse">
            <a:avLst/>
          </a:prstGeom>
          <a:solidFill>
            <a:srgbClr val="305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zh-CN" alt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矩形 19"/>
          <p:cNvSpPr/>
          <p:nvPr userDrawn="1"/>
        </p:nvSpPr>
        <p:spPr>
          <a:xfrm>
            <a:off x="0" y="6357958"/>
            <a:ext cx="9144000" cy="4571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724416" y="6000768"/>
            <a:ext cx="276212" cy="365125"/>
          </a:xfrm>
        </p:spPr>
        <p:txBody>
          <a:bodyPr/>
          <a:lstStyle/>
          <a:p>
            <a:r>
              <a:rPr lang="en-US" altLang="zh-CN" smtClean="0"/>
              <a:t>1</a:t>
            </a:r>
            <a:endParaRPr lang="zh-CN" altLang="en-US"/>
          </a:p>
        </p:txBody>
      </p:sp>
      <p:sp>
        <p:nvSpPr>
          <p:cNvPr id="11" name="图片占位符 10"/>
          <p:cNvSpPr>
            <a:spLocks noGrp="1"/>
          </p:cNvSpPr>
          <p:nvPr>
            <p:ph type="pic" sz="quarter" idx="13"/>
          </p:nvPr>
        </p:nvSpPr>
        <p:spPr>
          <a:xfrm>
            <a:off x="1428728" y="428627"/>
            <a:ext cx="3286147" cy="2615973"/>
          </a:xfrm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zh-CN" alt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4"/>
          </p:nvPr>
        </p:nvSpPr>
        <p:spPr>
          <a:xfrm>
            <a:off x="4857752" y="428604"/>
            <a:ext cx="3357559" cy="261599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17" name="图片占位符 10"/>
          <p:cNvSpPr>
            <a:spLocks noGrp="1"/>
          </p:cNvSpPr>
          <p:nvPr>
            <p:ph type="pic" sz="quarter" idx="15"/>
          </p:nvPr>
        </p:nvSpPr>
        <p:spPr>
          <a:xfrm>
            <a:off x="1428728" y="3143248"/>
            <a:ext cx="3286147" cy="2615973"/>
          </a:xfrm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zh-CN" altLang="en-US"/>
          </a:p>
        </p:txBody>
      </p:sp>
      <p:sp>
        <p:nvSpPr>
          <p:cNvPr id="25" name="文本占位符 12"/>
          <p:cNvSpPr>
            <a:spLocks noGrp="1"/>
          </p:cNvSpPr>
          <p:nvPr>
            <p:ph type="body" sz="quarter" idx="16"/>
          </p:nvPr>
        </p:nvSpPr>
        <p:spPr>
          <a:xfrm>
            <a:off x="4857752" y="3143225"/>
            <a:ext cx="3357559" cy="261599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BA26-C663-4685-90E0-15B239C3C70A}" type="datetimeFigureOut">
              <a:rPr lang="zh-CN" altLang="en-US" smtClean="0"/>
              <a:pPr/>
              <a:t>2015/1/27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1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BA26-C663-4685-90E0-15B239C3C70A}" type="datetimeFigureOut">
              <a:rPr lang="zh-CN" altLang="en-US" smtClean="0"/>
              <a:pPr/>
              <a:t>2015/1/27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2D24-66E1-40E7-BA71-0F87488C6B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BA26-C663-4685-90E0-15B239C3C70A}" type="datetimeFigureOut">
              <a:rPr lang="zh-CN" altLang="en-US" smtClean="0"/>
              <a:pPr/>
              <a:t>2015/1/27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2D24-66E1-40E7-BA71-0F87488C6B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BA26-C663-4685-90E0-15B239C3C70A}" type="datetimeFigureOut">
              <a:rPr lang="zh-CN" altLang="en-US" smtClean="0"/>
              <a:pPr/>
              <a:t>2015/1/27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2D24-66E1-40E7-BA71-0F87488C6B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BA26-C663-4685-90E0-15B239C3C70A}" type="datetimeFigureOut">
              <a:rPr lang="zh-CN" altLang="en-US" smtClean="0"/>
              <a:pPr/>
              <a:t>2015/1/27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2D24-66E1-40E7-BA71-0F87488C6B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FBA26-C663-4685-90E0-15B239C3C70A}" type="datetimeFigureOut">
              <a:rPr lang="zh-CN" altLang="en-US" smtClean="0"/>
              <a:pPr/>
              <a:t>2015/1/27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72D24-66E1-40E7-BA71-0F87488C6B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圖片 11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087" y="980728"/>
            <a:ext cx="6534372" cy="2407721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419872" y="3861048"/>
            <a:ext cx="2698175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聖公會基顯</a:t>
            </a:r>
            <a:r>
              <a:rPr lang="zh-TW" alt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小學</a:t>
            </a:r>
            <a:endParaRPr lang="en-US" altLang="zh-TW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/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蘇燕芳老師</a:t>
            </a:r>
            <a:endParaRPr lang="en-US" altLang="zh-TW" sz="28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/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2015</a:t>
            </a:r>
            <a:r>
              <a:rPr lang="zh-TW" alt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24</a:t>
            </a:r>
            <a:r>
              <a:rPr lang="zh-TW" alt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日</a:t>
            </a:r>
            <a:endParaRPr lang="zh-HK" altLang="en-US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153893"/>
              </p:ext>
            </p:extLst>
          </p:nvPr>
        </p:nvGraphicFramePr>
        <p:xfrm>
          <a:off x="467544" y="1581497"/>
          <a:ext cx="8312150" cy="3143647"/>
        </p:xfrm>
        <a:graphic>
          <a:graphicData uri="http://schemas.openxmlformats.org/drawingml/2006/table">
            <a:tbl>
              <a:tblPr/>
              <a:tblGrid>
                <a:gridCol w="720009"/>
                <a:gridCol w="4895846"/>
                <a:gridCol w="2696295"/>
              </a:tblGrid>
              <a:tr h="705247">
                <a:tc gridSpan="2">
                  <a:txBody>
                    <a:bodyPr/>
                    <a:lstStyle/>
                    <a:p>
                      <a:pPr algn="ctr">
                        <a:lnSpc>
                          <a:spcPts val="4800"/>
                        </a:lnSpc>
                        <a:spcAft>
                          <a:spcPts val="0"/>
                        </a:spcAft>
                      </a:pPr>
                      <a:r>
                        <a:rPr lang="zh-TW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項目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78" marR="17778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800"/>
                        </a:lnSpc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完成</a:t>
                      </a:r>
                      <a:r>
                        <a:rPr lang="en-US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/</a:t>
                      </a: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進行日期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78" marR="17778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ts val="4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3000" kern="1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1.</a:t>
                      </a:r>
                      <a:endParaRPr lang="zh-TW" sz="3000" kern="1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78" marR="17778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4800"/>
                        </a:lnSpc>
                        <a:spcAft>
                          <a:spcPts val="0"/>
                        </a:spcAft>
                      </a:pPr>
                      <a:r>
                        <a:rPr lang="zh-TW" altLang="zh-HK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撰寫</a:t>
                      </a:r>
                      <a:r>
                        <a:rPr lang="zh-TW" altLang="en-US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與本科有關的稿件</a:t>
                      </a:r>
                      <a:endParaRPr lang="zh-TW" sz="30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78" marR="17778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800"/>
                        </a:lnSpc>
                        <a:spcAft>
                          <a:spcPts val="0"/>
                        </a:spcAft>
                      </a:pPr>
                      <a:r>
                        <a:rPr lang="zh-TW" sz="3000" kern="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按需要</a:t>
                      </a:r>
                      <a:endParaRPr lang="zh-TW" sz="3000" kern="0" baseline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78" marR="17778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ts val="4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3000" kern="1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2.</a:t>
                      </a:r>
                      <a:endParaRPr lang="zh-TW" sz="3000" kern="1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78" marR="17778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4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鼓勵</a:t>
                      </a:r>
                      <a:r>
                        <a:rPr lang="zh-TW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教師</a:t>
                      </a:r>
                      <a:r>
                        <a:rPr lang="zh-TW" altLang="en-US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參與</a:t>
                      </a:r>
                      <a:r>
                        <a:rPr lang="zh-TW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培訓</a:t>
                      </a:r>
                      <a:r>
                        <a:rPr lang="zh-TW" altLang="en-US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課程</a:t>
                      </a:r>
                      <a:endParaRPr lang="zh-TW" sz="30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78" marR="17778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800"/>
                        </a:lnSpc>
                        <a:spcAft>
                          <a:spcPts val="0"/>
                        </a:spcAft>
                      </a:pPr>
                      <a:r>
                        <a:rPr lang="zh-TW" sz="3000" kern="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全學年</a:t>
                      </a:r>
                      <a:endParaRPr lang="zh-TW" sz="3000" kern="0" baseline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78" marR="17778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ts val="48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TW" sz="3000" kern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  <a:cs typeface="+mn-cs"/>
                        </a:rPr>
                        <a:t>3.</a:t>
                      </a:r>
                      <a:endParaRPr kumimoji="0" lang="zh-HK" altLang="en-US" sz="3000" kern="0" baseline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/>
                        <a:ea typeface="標楷體"/>
                        <a:cs typeface="+mn-cs"/>
                      </a:endParaRPr>
                    </a:p>
                  </a:txBody>
                  <a:tcPr marL="17778" marR="17778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ts val="4800"/>
                        </a:lnSpc>
                        <a:spcAft>
                          <a:spcPts val="0"/>
                        </a:spcAft>
                      </a:pPr>
                      <a:r>
                        <a:rPr kumimoji="0" lang="zh-TW" altLang="en-US" sz="3000" b="0" kern="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  <a:cs typeface="+mn-cs"/>
                        </a:rPr>
                        <a:t>組織校內培訓項目</a:t>
                      </a:r>
                      <a:endParaRPr kumimoji="0" lang="zh-HK" altLang="en-US" sz="3000" b="0" kern="0" baseline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標楷體"/>
                        <a:cs typeface="+mn-cs"/>
                      </a:endParaRPr>
                    </a:p>
                  </a:txBody>
                  <a:tcPr marL="17778" marR="17778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4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HK" sz="3000" kern="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按需</a:t>
                      </a:r>
                      <a:r>
                        <a:rPr lang="zh-TW" altLang="en-US" sz="3000" kern="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要</a:t>
                      </a:r>
                      <a:endParaRPr lang="zh-TW" altLang="zh-HK" sz="3000" kern="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+mn-ea"/>
                      </a:endParaRPr>
                    </a:p>
                  </a:txBody>
                  <a:tcPr marL="17778" marR="17778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ts val="4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3000" kern="1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4.</a:t>
                      </a:r>
                      <a:endParaRPr lang="zh-TW" sz="3000" kern="1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78" marR="17778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4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聯絡外間機構</a:t>
                      </a:r>
                      <a:endParaRPr lang="zh-TW" sz="30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78" marR="17778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4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HK" sz="3000" kern="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按需要</a:t>
                      </a:r>
                      <a:endParaRPr lang="zh-TW" altLang="zh-HK" sz="3000" kern="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+mn-ea"/>
                      </a:endParaRPr>
                    </a:p>
                  </a:txBody>
                  <a:tcPr marL="17778" marR="17778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539552" y="620688"/>
            <a:ext cx="198002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r>
              <a:rPr lang="en-US" altLang="zh-HK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其他</a:t>
            </a:r>
            <a:endParaRPr lang="zh-HK" altLang="en-US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94254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9"/>
          <p:cNvSpPr txBox="1">
            <a:spLocks noChangeArrowheads="1"/>
          </p:cNvSpPr>
          <p:nvPr/>
        </p:nvSpPr>
        <p:spPr bwMode="auto">
          <a:xfrm>
            <a:off x="446088" y="1171054"/>
            <a:ext cx="8086352" cy="449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65163" indent="-571500" eaLnBrk="1" hangingPunct="1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kumimoji="0" lang="zh-TW" altLang="en-US" sz="4000" b="0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科主任除了處理與本科有關的各項事務，亦需扮演與課程組及校方等各方面的</a:t>
            </a:r>
            <a:r>
              <a:rPr kumimoji="0"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溝通橋樑</a:t>
            </a:r>
            <a:r>
              <a:rPr kumimoji="0" lang="zh-TW" altLang="en-US" sz="4000" b="0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kumimoji="0" lang="en-US" altLang="zh-TW" sz="4000" b="0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665163" indent="-571500" eaLnBrk="1" hangingPunct="1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kumimoji="0" lang="zh-TW" altLang="en-US" sz="4000" b="0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同時，科主任需要認識課程理念，帶領科組配合學校整體方向，發展普通話科課程。</a:t>
            </a:r>
            <a:endParaRPr kumimoji="0" lang="zh-TW" altLang="zh-HK" sz="4000" b="0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185738" indent="-92075" eaLnBrk="1" hangingPunct="1">
              <a:spcBef>
                <a:spcPct val="0"/>
              </a:spcBef>
              <a:buFontTx/>
              <a:buNone/>
            </a:pPr>
            <a:endParaRPr kumimoji="0" lang="zh-TW" altLang="en-US" sz="5400" b="1" dirty="0" smtClean="0">
              <a:solidFill>
                <a:schemeClr val="hlink"/>
              </a:solidFill>
              <a:latin typeface="華康魏碑體" pitchFamily="65" charset="-120"/>
              <a:ea typeface="華康魏碑體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11560" y="116632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5400" b="1" spc="50" dirty="0" smtClean="0">
                <a:ln w="11430">
                  <a:solidFill>
                    <a:schemeClr val="tx1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小結</a:t>
            </a:r>
            <a:endParaRPr lang="zh-HK" altLang="en-US" sz="5400" b="1" spc="50" dirty="0">
              <a:ln w="11430">
                <a:solidFill>
                  <a:schemeClr val="tx1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95983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07504" y="940726"/>
            <a:ext cx="40318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5400" b="1" cap="none" spc="50" dirty="0">
                <a:ln w="11430">
                  <a:solidFill>
                    <a:schemeClr val="tx1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乙</a:t>
            </a:r>
            <a:r>
              <a:rPr lang="en-US" altLang="zh-TW" sz="5400" b="1" cap="none" spc="50" dirty="0">
                <a:ln w="11430">
                  <a:solidFill>
                    <a:schemeClr val="tx1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5400" b="1" cap="none" spc="50" dirty="0">
                <a:ln w="11430">
                  <a:solidFill>
                    <a:schemeClr val="tx1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經驗分享</a:t>
            </a:r>
            <a:endParaRPr lang="zh-HK" altLang="en-US" sz="5400" b="1" cap="none" spc="50" dirty="0">
              <a:ln w="11430">
                <a:solidFill>
                  <a:schemeClr val="tx1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64334" y="2361654"/>
            <a:ext cx="78713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marL="68580">
              <a:spcBef>
                <a:spcPct val="0"/>
              </a:spcBef>
              <a:buClr>
                <a:schemeClr val="accent3"/>
              </a:buClr>
              <a:defRPr/>
            </a:pPr>
            <a:r>
              <a:rPr lang="zh-TW" altLang="en-US" sz="5400" b="1" dirty="0">
                <a:ln>
                  <a:solidFill>
                    <a:schemeClr val="tx1"/>
                  </a:solidFill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如何透過</a:t>
            </a:r>
            <a:r>
              <a:rPr lang="zh-TW" altLang="zh-HK" sz="5400" b="1" dirty="0">
                <a:ln>
                  <a:solidFill>
                    <a:schemeClr val="tx1"/>
                  </a:solidFill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評估</a:t>
            </a:r>
            <a:r>
              <a:rPr lang="zh-TW" altLang="en-US" sz="5400" b="1" dirty="0">
                <a:ln>
                  <a:solidFill>
                    <a:schemeClr val="tx1"/>
                  </a:solidFill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回饋</a:t>
            </a:r>
            <a:r>
              <a:rPr lang="zh-TW" altLang="en-US" sz="5400" b="1" dirty="0" smtClean="0">
                <a:ln>
                  <a:solidFill>
                    <a:schemeClr val="tx1"/>
                  </a:solidFill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學與教</a:t>
            </a:r>
            <a:endParaRPr lang="zh-TW" altLang="en-US" sz="5400" b="1" dirty="0">
              <a:ln>
                <a:solidFill>
                  <a:schemeClr val="tx1"/>
                </a:solidFill>
              </a:ln>
              <a:latin typeface="華康魏碑體" pitchFamily="65" charset="-120"/>
              <a:ea typeface="華康魏碑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7079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:p14="http://schemas.microsoft.com/office/powerpoint/2010/main" val="1943340465"/>
              </p:ext>
            </p:extLst>
          </p:nvPr>
        </p:nvGraphicFramePr>
        <p:xfrm>
          <a:off x="539552" y="116632"/>
          <a:ext cx="8208912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1466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27997" y="908720"/>
            <a:ext cx="55707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000" cap="all" spc="0" dirty="0">
                <a:ln w="9000" cmpd="sng">
                  <a:solidFill>
                    <a:schemeClr val="tx1"/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HK" sz="4000" cap="all" spc="0" dirty="0" smtClean="0">
                <a:ln w="9000" cmpd="sng">
                  <a:solidFill>
                    <a:schemeClr val="tx1"/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4000" cap="all" spc="0" dirty="0">
                <a:ln w="9000" cmpd="sng">
                  <a:solidFill>
                    <a:schemeClr val="tx1"/>
                  </a:solidFill>
                  <a:prstDash val="solid"/>
                </a:ln>
                <a:effectLst/>
                <a:latin typeface="華康魏碑體" pitchFamily="65" charset="-120"/>
                <a:ea typeface="華康魏碑體" pitchFamily="65" charset="-120"/>
              </a:rPr>
              <a:t>了解學生的學習難點</a:t>
            </a:r>
            <a:endParaRPr lang="zh-HK" altLang="en-US" sz="4000" cap="all" spc="0" dirty="0">
              <a:ln w="9000" cmpd="sng">
                <a:solidFill>
                  <a:schemeClr val="tx1"/>
                </a:solidFill>
                <a:prstDash val="solid"/>
              </a:ln>
              <a:effectLst/>
            </a:endParaRPr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>
          <a:xfrm>
            <a:off x="430949" y="1916832"/>
            <a:ext cx="8027987" cy="290041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0" indent="-571500">
              <a:defRPr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學期初，同級科任教師</a:t>
            </a:r>
            <a:r>
              <a:rPr lang="zh-TW" altLang="zh-HK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閱覽上年度最後一次分級會議記錄，了解學生的學習情況及困難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7303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9512" y="548680"/>
            <a:ext cx="48965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HK" altLang="en-US" sz="4000" cap="all" dirty="0">
                <a:ln w="9000" cmpd="sng">
                  <a:solidFill>
                    <a:schemeClr val="tx1"/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HK" sz="4000" cap="all" spc="0" dirty="0" smtClean="0">
                <a:ln w="9000" cmpd="sng">
                  <a:solidFill>
                    <a:schemeClr val="tx1"/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.</a:t>
            </a:r>
            <a:r>
              <a:rPr lang="zh-HK" altLang="en-US" sz="4000" cap="all" dirty="0" smtClean="0">
                <a:ln w="9000" cmpd="sng">
                  <a:solidFill>
                    <a:schemeClr val="tx1"/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調整</a:t>
            </a:r>
            <a:r>
              <a:rPr lang="zh-TW" altLang="en-US" sz="4000" cap="all" dirty="0" smtClean="0">
                <a:ln w="9000" cmpd="sng">
                  <a:solidFill>
                    <a:schemeClr val="tx1"/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教學策略</a:t>
            </a:r>
            <a:endParaRPr lang="zh-HK" altLang="en-US" sz="4000" cap="all" spc="0" dirty="0">
              <a:ln w="9000" cmpd="sng">
                <a:solidFill>
                  <a:schemeClr val="tx1"/>
                </a:solidFill>
                <a:prstDash val="solid"/>
              </a:ln>
              <a:effectLst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892070"/>
              </p:ext>
            </p:extLst>
          </p:nvPr>
        </p:nvGraphicFramePr>
        <p:xfrm>
          <a:off x="193204" y="1484784"/>
          <a:ext cx="8856984" cy="3384376"/>
        </p:xfrm>
        <a:graphic>
          <a:graphicData uri="http://schemas.openxmlformats.org/drawingml/2006/table">
            <a:tbl>
              <a:tblPr firstRow="1" firstCol="1" bandRow="1"/>
              <a:tblGrid>
                <a:gridCol w="3024336"/>
                <a:gridCol w="5832648"/>
              </a:tblGrid>
              <a:tr h="576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1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情況</a:t>
                      </a:r>
                      <a:endParaRPr lang="zh-TW" sz="28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策略</a:t>
                      </a:r>
                      <a:endParaRPr lang="en-US" altLang="zh-TW" sz="2800" b="1" kern="1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6815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8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學生拼</a:t>
                      </a:r>
                      <a:r>
                        <a:rPr lang="zh-TW" sz="28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讀</a:t>
                      </a:r>
                      <a:r>
                        <a:rPr lang="zh-TW" sz="28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能力</a:t>
                      </a:r>
                      <a:r>
                        <a:rPr lang="zh-TW" alt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較弱</a:t>
                      </a:r>
                      <a:endParaRPr lang="en-US" altLang="zh-TW" sz="2800" b="1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28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zh-HK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/>
                          <a:cs typeface="Times New Roman"/>
                        </a:rPr>
                        <a:t>課堂</a:t>
                      </a:r>
                      <a:r>
                        <a:rPr lang="zh-TW" alt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/>
                          <a:cs typeface="Times New Roman"/>
                        </a:rPr>
                        <a:t>進行</a:t>
                      </a:r>
                      <a:r>
                        <a:rPr lang="zh-TW" sz="28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「</a:t>
                      </a:r>
                      <a:r>
                        <a:rPr lang="zh-TW" sz="28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拼讀大風吹」</a:t>
                      </a:r>
                      <a:r>
                        <a:rPr lang="zh-TW" sz="28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遊戲</a:t>
                      </a:r>
                      <a:endParaRPr lang="en-US" altLang="zh-TW" sz="2800" b="1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加強韻母的認讀</a:t>
                      </a:r>
                      <a:endParaRPr lang="en-US" altLang="zh-TW" sz="2800" b="1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401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8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學生輕聲詞較</a:t>
                      </a:r>
                      <a:r>
                        <a:rPr lang="zh-TW" sz="28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弱</a:t>
                      </a:r>
                      <a:endParaRPr lang="en-US" altLang="zh-TW" sz="2800" b="1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28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工作紙</a:t>
                      </a:r>
                      <a:r>
                        <a:rPr lang="zh-TW" sz="28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增加</a:t>
                      </a:r>
                      <a:r>
                        <a:rPr lang="zh-TW" sz="28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找輕聲</a:t>
                      </a:r>
                      <a:r>
                        <a:rPr lang="zh-TW" sz="28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詞練習</a:t>
                      </a:r>
                      <a:endParaRPr lang="en-US" altLang="zh-TW" sz="2800" b="1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 marL="457200" indent="-4572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着學生把課文的</a:t>
                      </a:r>
                      <a:r>
                        <a:rPr lang="zh-TW" altLang="zh-HK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/>
                          <a:cs typeface="Times New Roman"/>
                        </a:rPr>
                        <a:t>輕聲詞</a:t>
                      </a:r>
                      <a:r>
                        <a:rPr lang="zh-TW" alt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/>
                          <a:cs typeface="Times New Roman"/>
                        </a:rPr>
                        <a:t>圈出來</a:t>
                      </a:r>
                      <a:endParaRPr lang="en-US" altLang="zh-TW" sz="2800" b="1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588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552" y="1196752"/>
            <a:ext cx="763284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HK" altLang="en-US" sz="4000" cap="all" dirty="0">
                <a:ln w="9000" cmpd="sng">
                  <a:solidFill>
                    <a:schemeClr val="tx1"/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三</a:t>
            </a:r>
            <a:r>
              <a:rPr lang="en-US" altLang="zh-HK" sz="4000" cap="all" spc="0" dirty="0" smtClean="0">
                <a:ln w="9000" cmpd="sng">
                  <a:solidFill>
                    <a:schemeClr val="tx1"/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.</a:t>
            </a:r>
            <a:r>
              <a:rPr lang="zh-HK" altLang="en-US" sz="4000" cap="all" dirty="0" smtClean="0">
                <a:ln w="9000" cmpd="sng">
                  <a:solidFill>
                    <a:schemeClr val="tx1"/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評估</a:t>
            </a:r>
            <a:endParaRPr lang="zh-HK" altLang="en-US" sz="4000" cap="all" spc="0" dirty="0">
              <a:ln w="9000" cmpd="sng">
                <a:solidFill>
                  <a:schemeClr val="tx1"/>
                </a:solidFill>
                <a:prstDash val="solid"/>
              </a:ln>
              <a:effectLst/>
            </a:endParaRPr>
          </a:p>
        </p:txBody>
      </p:sp>
      <p:sp>
        <p:nvSpPr>
          <p:cNvPr id="3" name="Rectangle 7"/>
          <p:cNvSpPr txBox="1">
            <a:spLocks noChangeArrowheads="1"/>
          </p:cNvSpPr>
          <p:nvPr/>
        </p:nvSpPr>
        <p:spPr>
          <a:xfrm>
            <a:off x="395536" y="2256780"/>
            <a:ext cx="8315523" cy="39085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0" indent="-571500">
              <a:buFont typeface="Wingdings 2"/>
              <a:buChar char=""/>
              <a:defRPr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就該年級的學習重點擬定適合的題目，以了解學生實際的學習情況。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" indent="0">
              <a:buClr>
                <a:schemeClr val="accent3"/>
              </a:buClr>
              <a:buFont typeface="Arial" pitchFamily="34" charset="0"/>
              <a:buNone/>
              <a:defRPr/>
            </a:pPr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95425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-26639" y="1222"/>
            <a:ext cx="6984776" cy="47545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sz="3000" dirty="0" smtClean="0">
                <a:solidFill>
                  <a:schemeClr val="accent5"/>
                </a:solidFill>
                <a:latin typeface="華康魏碑體" pitchFamily="65" charset="-120"/>
                <a:ea typeface="華康魏碑體" pitchFamily="65" charset="-120"/>
              </a:rPr>
              <a:t> </a:t>
            </a:r>
            <a:r>
              <a:rPr lang="en-US" altLang="zh-TW" sz="3000" dirty="0" smtClean="0">
                <a:latin typeface="華康魏碑體" pitchFamily="65" charset="-120"/>
                <a:ea typeface="華康魏碑體" pitchFamily="65" charset="-120"/>
              </a:rPr>
              <a:t>(1)</a:t>
            </a:r>
            <a:r>
              <a:rPr lang="zh-TW" altLang="en-US" sz="3000" dirty="0" smtClean="0">
                <a:latin typeface="華康魏碑體" pitchFamily="65" charset="-120"/>
                <a:ea typeface="華康魏碑體" pitchFamily="65" charset="-120"/>
              </a:rPr>
              <a:t>擬題綱要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018491"/>
              </p:ext>
            </p:extLst>
          </p:nvPr>
        </p:nvGraphicFramePr>
        <p:xfrm>
          <a:off x="179512" y="548680"/>
          <a:ext cx="8784975" cy="6303640"/>
        </p:xfrm>
        <a:graphic>
          <a:graphicData uri="http://schemas.openxmlformats.org/drawingml/2006/table">
            <a:tbl>
              <a:tblPr firstRow="1" firstCol="1" bandRow="1"/>
              <a:tblGrid>
                <a:gridCol w="594084"/>
                <a:gridCol w="1382536"/>
                <a:gridCol w="1755873"/>
                <a:gridCol w="1215266"/>
                <a:gridCol w="1274932"/>
                <a:gridCol w="1244538"/>
                <a:gridCol w="1317746"/>
              </a:tblGrid>
              <a:tr h="322579"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範疇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2300" marR="52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一年級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2300" marR="52300" marT="0" marB="0">
                    <a:lnL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二年級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2300" marR="52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三年級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2300" marR="52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四年級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2300" marR="52300" marT="0" marB="0"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五年級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2300" marR="52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六年級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2300" marR="52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2579">
                <a:tc rowSpan="4"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聆聽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2300" marR="523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marL="342900" lvl="0" indent="-342900">
                        <a:lnSpc>
                          <a:spcPts val="2600"/>
                        </a:lnSpc>
                        <a:spcAft>
                          <a:spcPts val="0"/>
                        </a:spcAft>
                        <a:buFont typeface="Wingdings"/>
                        <a:buChar char=""/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聆聽理解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2300" marR="52300" marT="0" marB="0">
                    <a:lnL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</a:tr>
              <a:tr h="322579">
                <a:tc v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342900" lvl="0" indent="-342900">
                        <a:lnSpc>
                          <a:spcPts val="2600"/>
                        </a:lnSpc>
                        <a:spcAft>
                          <a:spcPts val="0"/>
                        </a:spcAft>
                        <a:buFont typeface="Wingdings"/>
                        <a:buChar char=""/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聽辨雙</a:t>
                      </a:r>
                      <a:r>
                        <a:rPr 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音節</a:t>
                      </a:r>
                      <a:r>
                        <a:rPr lang="zh-TW" alt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字詞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2300" marR="52300" marT="0" marB="0">
                    <a:lnL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</a:tr>
              <a:tr h="322579">
                <a:tc v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42900" lvl="0" indent="-342900">
                        <a:lnSpc>
                          <a:spcPts val="2600"/>
                        </a:lnSpc>
                        <a:spcAft>
                          <a:spcPts val="0"/>
                        </a:spcAft>
                        <a:buFont typeface="Wingdings"/>
                        <a:buChar char=""/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聽辨聲母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2300" marR="52300" marT="0" marB="0">
                    <a:lnL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lvl="0" indent="-342900">
                        <a:lnSpc>
                          <a:spcPts val="2600"/>
                        </a:lnSpc>
                        <a:spcAft>
                          <a:spcPts val="0"/>
                        </a:spcAft>
                        <a:buFont typeface="Wingdings"/>
                        <a:buChar char=""/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聽</a:t>
                      </a:r>
                      <a:r>
                        <a:rPr 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辨</a:t>
                      </a:r>
                      <a:r>
                        <a:rPr lang="en-US" altLang="zh-TW" sz="2000" b="1" kern="1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i</a:t>
                      </a:r>
                      <a:r>
                        <a:rPr lang="zh-TW" alt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、</a:t>
                      </a:r>
                      <a:r>
                        <a:rPr lang="en-US" alt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u</a:t>
                      </a:r>
                      <a:r>
                        <a:rPr lang="zh-TW" alt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、</a:t>
                      </a:r>
                      <a:endParaRPr lang="en-US" altLang="zh-TW" sz="2000" b="1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標楷體"/>
                        <a:cs typeface="Times New Roman"/>
                      </a:endParaRPr>
                    </a:p>
                    <a:p>
                      <a:pPr marL="0" lvl="0" indent="0">
                        <a:lnSpc>
                          <a:spcPts val="26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en-US" altLang="zh-TW" sz="1400" b="1" kern="100" dirty="0" smtClean="0"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0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Ü</a:t>
                      </a:r>
                      <a:r>
                        <a:rPr lang="zh-TW" alt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/>
                          <a:cs typeface="Times New Roman"/>
                        </a:rPr>
                        <a:t>行以外的</a:t>
                      </a:r>
                      <a:r>
                        <a:rPr 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韻母</a:t>
                      </a:r>
                      <a:r>
                        <a:rPr lang="en-US" alt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(</a:t>
                      </a:r>
                      <a:r>
                        <a:rPr lang="zh-TW" alt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第一行</a:t>
                      </a:r>
                      <a:r>
                        <a:rPr lang="zh-TW" altLang="zh-HK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/>
                          <a:cs typeface="Times New Roman"/>
                        </a:rPr>
                        <a:t>韻</a:t>
                      </a:r>
                      <a:r>
                        <a:rPr lang="zh-TW" alt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母</a:t>
                      </a:r>
                      <a:r>
                        <a:rPr lang="en-US" alt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)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2300" marR="52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342900" lvl="0" indent="-342900">
                        <a:lnSpc>
                          <a:spcPts val="2600"/>
                        </a:lnSpc>
                        <a:spcAft>
                          <a:spcPts val="0"/>
                        </a:spcAft>
                        <a:buFont typeface="Wingdings"/>
                        <a:buChar char=""/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聽辨韻母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2300" marR="52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</a:tr>
              <a:tr h="386265">
                <a:tc v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342900" lvl="0" indent="-342900">
                        <a:lnSpc>
                          <a:spcPts val="2600"/>
                        </a:lnSpc>
                        <a:spcAft>
                          <a:spcPts val="0"/>
                        </a:spcAft>
                        <a:buFont typeface="Wingdings"/>
                        <a:buChar char=""/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聽辨單</a:t>
                      </a:r>
                      <a:r>
                        <a:rPr 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音節</a:t>
                      </a:r>
                      <a:r>
                        <a:rPr lang="zh-TW" alt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字詞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2300" marR="52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</a:tr>
              <a:tr h="1290316">
                <a:tc rowSpan="3"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語音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2300" marR="523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342900" lvl="0" indent="-342900">
                        <a:lnSpc>
                          <a:spcPts val="2600"/>
                        </a:lnSpc>
                        <a:spcAft>
                          <a:spcPts val="0"/>
                        </a:spcAft>
                        <a:buFont typeface="Wingdings"/>
                        <a:buChar char=""/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找聲調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ts val="2600"/>
                        </a:lnSpc>
                        <a:spcAft>
                          <a:spcPts val="0"/>
                        </a:spcAft>
                        <a:buFont typeface="Wingdings"/>
                        <a:buChar char=""/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找</a:t>
                      </a:r>
                      <a:r>
                        <a:rPr 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聲母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ts val="2600"/>
                        </a:lnSpc>
                        <a:spcAft>
                          <a:spcPts val="0"/>
                        </a:spcAft>
                        <a:buFont typeface="Wingdings"/>
                        <a:buChar char=""/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找單</a:t>
                      </a:r>
                      <a:r>
                        <a:rPr 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韻母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2300" marR="52300" marT="0" marB="0">
                    <a:lnL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2600"/>
                        </a:lnSpc>
                        <a:spcAft>
                          <a:spcPts val="0"/>
                        </a:spcAft>
                        <a:buFont typeface="Wingdings"/>
                        <a:buChar char=""/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找聲母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ts val="2600"/>
                        </a:lnSpc>
                        <a:spcAft>
                          <a:spcPts val="0"/>
                        </a:spcAft>
                        <a:buFont typeface="Wingdings"/>
                        <a:buChar char=""/>
                      </a:pPr>
                      <a:r>
                        <a:rPr 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找</a:t>
                      </a:r>
                      <a:r>
                        <a:rPr lang="en-US" altLang="zh-TW" sz="2000" b="1" kern="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/>
                          <a:cs typeface="Times New Roman"/>
                        </a:rPr>
                        <a:t>i</a:t>
                      </a:r>
                      <a:r>
                        <a:rPr lang="zh-TW" alt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/>
                          <a:cs typeface="Times New Roman"/>
                        </a:rPr>
                        <a:t>、</a:t>
                      </a:r>
                      <a:r>
                        <a:rPr lang="en-US" alt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/>
                          <a:cs typeface="Times New Roman"/>
                        </a:rPr>
                        <a:t>u</a:t>
                      </a:r>
                      <a:r>
                        <a:rPr lang="zh-TW" alt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/>
                          <a:cs typeface="Times New Roman"/>
                        </a:rPr>
                        <a:t>、</a:t>
                      </a:r>
                      <a:r>
                        <a:rPr lang="en-US" altLang="zh-TW" sz="1400" b="1" kern="100" dirty="0" smtClean="0"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0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Ü</a:t>
                      </a:r>
                      <a:r>
                        <a:rPr lang="zh-TW" alt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/>
                          <a:cs typeface="Times New Roman"/>
                        </a:rPr>
                        <a:t>行以外的</a:t>
                      </a:r>
                      <a:r>
                        <a:rPr lang="zh-TW" altLang="zh-HK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/>
                          <a:cs typeface="Times New Roman"/>
                        </a:rPr>
                        <a:t>韻母</a:t>
                      </a:r>
                      <a:endParaRPr lang="en-US" altLang="zh-TW" sz="2000" b="1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標楷體"/>
                        <a:cs typeface="Times New Roman"/>
                      </a:endParaRPr>
                    </a:p>
                    <a:p>
                      <a:pPr marL="0" lvl="0" indent="0">
                        <a:lnSpc>
                          <a:spcPts val="26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en-US" alt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/>
                          <a:cs typeface="Times New Roman"/>
                        </a:rPr>
                        <a:t>(</a:t>
                      </a:r>
                      <a:r>
                        <a:rPr lang="zh-TW" alt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/>
                          <a:cs typeface="Times New Roman"/>
                        </a:rPr>
                        <a:t>第一行</a:t>
                      </a:r>
                      <a:r>
                        <a:rPr lang="zh-TW" altLang="zh-HK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/>
                          <a:cs typeface="Times New Roman"/>
                        </a:rPr>
                        <a:t>韻</a:t>
                      </a:r>
                      <a:r>
                        <a:rPr lang="zh-TW" alt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/>
                          <a:cs typeface="Times New Roman"/>
                        </a:rPr>
                        <a:t>母</a:t>
                      </a:r>
                      <a:r>
                        <a:rPr lang="en-US" alt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/>
                          <a:cs typeface="Times New Roman"/>
                        </a:rPr>
                        <a:t>)</a:t>
                      </a:r>
                      <a:endParaRPr lang="en-US" altLang="zh-TW" sz="2000" b="1" kern="1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</a:txBody>
                  <a:tcPr marL="52300" marR="52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2600"/>
                        </a:lnSpc>
                        <a:spcAft>
                          <a:spcPts val="0"/>
                        </a:spcAft>
                        <a:buFont typeface="Wingdings"/>
                        <a:buChar char=""/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找聲母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ts val="2600"/>
                        </a:lnSpc>
                        <a:spcAft>
                          <a:spcPts val="0"/>
                        </a:spcAft>
                        <a:buFont typeface="Wingdings"/>
                        <a:buChar char=""/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找韻母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2300" marR="52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2600"/>
                        </a:lnSpc>
                        <a:spcAft>
                          <a:spcPts val="0"/>
                        </a:spcAft>
                        <a:buFont typeface="Wingdings"/>
                        <a:buChar char=""/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寫出漢字的韻母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2300" marR="52300" marT="0" marB="0"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"/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寫出漢字的韻母及聲調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2300" marR="52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"/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寫出漢字的拼音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2300" marR="52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2579">
                <a:tc v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342900" lvl="0" indent="-342900">
                        <a:lnSpc>
                          <a:spcPts val="2600"/>
                        </a:lnSpc>
                        <a:spcAft>
                          <a:spcPts val="0"/>
                        </a:spcAft>
                        <a:buFont typeface="Wingdings"/>
                        <a:buChar char=""/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找出拼音相對應的</a:t>
                      </a:r>
                      <a:r>
                        <a:rPr 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漢字</a:t>
                      </a:r>
                      <a:endParaRPr lang="en-US" altLang="zh-TW" sz="2000" b="1" kern="1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</a:txBody>
                  <a:tcPr marL="52300" marR="52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</a:tr>
              <a:tr h="322579">
                <a:tc v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ts val="26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2300" marR="52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ts val="26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2300" marR="52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lang="zh-TW" alt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/>
                          <a:cs typeface="Times New Roman"/>
                        </a:rPr>
                        <a:t>把拼音譯寫成</a:t>
                      </a:r>
                      <a:r>
                        <a:rPr lang="zh-TW" altLang="zh-HK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/>
                          <a:cs typeface="Times New Roman"/>
                        </a:rPr>
                        <a:t>漢字</a:t>
                      </a:r>
                      <a:endParaRPr lang="en-US" altLang="zh-TW" sz="2000" b="1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標楷體"/>
                        <a:cs typeface="Times New Roman"/>
                      </a:endParaRPr>
                    </a:p>
                  </a:txBody>
                  <a:tcPr marL="52300" marR="52300" marT="0" marB="0"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</a:tr>
              <a:tr h="637726"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說話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2300" marR="523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2600"/>
                        </a:lnSpc>
                        <a:spcAft>
                          <a:spcPts val="0"/>
                        </a:spcAft>
                        <a:buFont typeface="Wingdings"/>
                        <a:buChar char=""/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師生</a:t>
                      </a:r>
                      <a:r>
                        <a:rPr lang="zh-TW" sz="18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對話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ts val="2600"/>
                        </a:lnSpc>
                        <a:spcAft>
                          <a:spcPts val="0"/>
                        </a:spcAft>
                        <a:buFont typeface="Wingdings"/>
                        <a:buChar char=""/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看圖</a:t>
                      </a:r>
                      <a:r>
                        <a:rPr lang="zh-TW" sz="18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答問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2300" marR="52300" marT="0" marB="0">
                    <a:lnL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2600"/>
                        </a:lnSpc>
                        <a:spcAft>
                          <a:spcPts val="0"/>
                        </a:spcAft>
                        <a:buFont typeface="Wingdings"/>
                        <a:buChar char=""/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看圖說故事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(</a:t>
                      </a:r>
                      <a:r>
                        <a:rPr 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附</a:t>
                      </a: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問題</a:t>
                      </a:r>
                      <a:r>
                        <a:rPr 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引導</a:t>
                      </a:r>
                      <a:r>
                        <a:rPr lang="en-US" alt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)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2300" marR="52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2600"/>
                        </a:lnSpc>
                        <a:spcAft>
                          <a:spcPts val="0"/>
                        </a:spcAft>
                        <a:buFont typeface="Wingdings"/>
                        <a:buChar char=""/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看圖說故事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2300" marR="52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342900" lvl="0" indent="-342900">
                        <a:lnSpc>
                          <a:spcPts val="2600"/>
                        </a:lnSpc>
                        <a:spcAft>
                          <a:spcPts val="0"/>
                        </a:spcAft>
                        <a:buFont typeface="Wingdings"/>
                        <a:buChar char=""/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命題說話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2300" marR="52300" marT="0" marB="0">
                    <a:lnL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</a:tr>
              <a:tr h="360040">
                <a:tc rowSpan="2"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朗讀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 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2300" marR="523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marL="342900" lvl="0" indent="-342900">
                        <a:lnSpc>
                          <a:spcPts val="2600"/>
                        </a:lnSpc>
                        <a:spcAft>
                          <a:spcPts val="0"/>
                        </a:spcAft>
                        <a:buFont typeface="Wingdings"/>
                        <a:buChar char=""/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單</a:t>
                      </a:r>
                      <a:r>
                        <a:rPr 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音節</a:t>
                      </a:r>
                      <a:r>
                        <a:rPr lang="zh-TW" alt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字詞 、</a:t>
                      </a:r>
                      <a:r>
                        <a:rPr 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雙音節</a:t>
                      </a:r>
                      <a:r>
                        <a:rPr lang="zh-TW" alt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字詞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2300" marR="52300" marT="0" marB="0">
                    <a:lnL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</a:tr>
              <a:tr h="391535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6785" marR="5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>
                          <a:solidFill>
                            <a:schemeClr val="tx1"/>
                          </a:solidFill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 </a:t>
                      </a:r>
                      <a:endParaRPr lang="zh-TW" sz="2000" kern="10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2300" marR="52300" marT="0" marB="0">
                    <a:lnL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2600"/>
                        </a:lnSpc>
                        <a:spcAft>
                          <a:spcPts val="0"/>
                        </a:spcAft>
                        <a:buFont typeface="Wingdings"/>
                        <a:buChar char=""/>
                      </a:pPr>
                      <a:r>
                        <a:rPr lang="en-US" altLang="zh-TW" sz="2000" b="1" kern="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/>
                          <a:cs typeface="Times New Roman"/>
                        </a:rPr>
                        <a:t>i</a:t>
                      </a:r>
                      <a:r>
                        <a:rPr lang="zh-TW" alt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/>
                          <a:cs typeface="Times New Roman"/>
                        </a:rPr>
                        <a:t>、</a:t>
                      </a:r>
                      <a:r>
                        <a:rPr lang="en-US" alt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/>
                          <a:cs typeface="Times New Roman"/>
                        </a:rPr>
                        <a:t>u</a:t>
                      </a:r>
                      <a:r>
                        <a:rPr lang="zh-TW" alt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/>
                          <a:cs typeface="Times New Roman"/>
                        </a:rPr>
                        <a:t>、</a:t>
                      </a:r>
                      <a:r>
                        <a:rPr lang="en-US" altLang="zh-TW" sz="1400" b="1" kern="100" dirty="0" smtClean="0"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0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Ü</a:t>
                      </a:r>
                      <a:r>
                        <a:rPr lang="zh-TW" alt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/>
                          <a:cs typeface="Times New Roman"/>
                        </a:rPr>
                        <a:t>行以外的</a:t>
                      </a:r>
                      <a:r>
                        <a:rPr lang="zh-TW" altLang="zh-HK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/>
                          <a:cs typeface="Times New Roman"/>
                        </a:rPr>
                        <a:t>韻母</a:t>
                      </a:r>
                      <a:endParaRPr lang="en-US" altLang="zh-TW" sz="2000" b="1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標楷體"/>
                        <a:cs typeface="Times New Roman"/>
                      </a:endParaRPr>
                    </a:p>
                    <a:p>
                      <a:pPr marL="0" lvl="0" indent="0">
                        <a:lnSpc>
                          <a:spcPts val="26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en-US" alt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/>
                          <a:cs typeface="Times New Roman"/>
                        </a:rPr>
                        <a:t>(</a:t>
                      </a:r>
                      <a:r>
                        <a:rPr lang="zh-TW" alt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/>
                          <a:cs typeface="Times New Roman"/>
                        </a:rPr>
                        <a:t>第一行</a:t>
                      </a:r>
                      <a:r>
                        <a:rPr lang="zh-TW" altLang="zh-HK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/>
                          <a:cs typeface="Times New Roman"/>
                        </a:rPr>
                        <a:t>韻</a:t>
                      </a:r>
                      <a:r>
                        <a:rPr lang="zh-TW" alt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/>
                          <a:cs typeface="Times New Roman"/>
                        </a:rPr>
                        <a:t>母</a:t>
                      </a:r>
                      <a:r>
                        <a:rPr lang="en-US" alt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/>
                          <a:cs typeface="Times New Roman"/>
                        </a:rPr>
                        <a:t>)</a:t>
                      </a:r>
                    </a:p>
                  </a:txBody>
                  <a:tcPr marL="52300" marR="52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342900" lvl="0" indent="-342900">
                        <a:lnSpc>
                          <a:spcPts val="2600"/>
                        </a:lnSpc>
                        <a:spcAft>
                          <a:spcPts val="0"/>
                        </a:spcAft>
                        <a:buFont typeface="Wingdings"/>
                        <a:buChar char=""/>
                      </a:pPr>
                      <a:r>
                        <a:rPr lang="zh-TW" alt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所有</a:t>
                      </a:r>
                      <a:r>
                        <a:rPr 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韻母</a:t>
                      </a:r>
                      <a:endParaRPr lang="en-US" altLang="zh-TW" sz="2000" b="1" kern="1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</a:txBody>
                  <a:tcPr marL="52300" marR="52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776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7504" y="0"/>
            <a:ext cx="583264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HK" altLang="en-US" sz="4000" cap="all" dirty="0">
                <a:ln w="9000" cmpd="sng">
                  <a:solidFill>
                    <a:schemeClr val="tx1"/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四</a:t>
            </a:r>
            <a:r>
              <a:rPr lang="en-US" altLang="zh-HK" sz="4000" cap="all" spc="0" dirty="0" smtClean="0">
                <a:ln w="9000" cmpd="sng">
                  <a:solidFill>
                    <a:schemeClr val="tx1"/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.</a:t>
            </a:r>
            <a:r>
              <a:rPr lang="zh-HK" altLang="en-US" sz="4000" cap="all" dirty="0">
                <a:ln w="9000" cmpd="sng">
                  <a:solidFill>
                    <a:schemeClr val="tx1"/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檢視</a:t>
            </a:r>
            <a:r>
              <a:rPr lang="zh-HK" altLang="en-US" sz="4000" cap="all" dirty="0" smtClean="0">
                <a:ln w="9000" cmpd="sng">
                  <a:solidFill>
                    <a:schemeClr val="tx1"/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學生</a:t>
            </a:r>
            <a:r>
              <a:rPr lang="zh-TW" altLang="en-US" sz="4000" cap="all" dirty="0" smtClean="0">
                <a:ln w="9000" cmpd="sng">
                  <a:solidFill>
                    <a:schemeClr val="tx1"/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的</a:t>
            </a:r>
            <a:r>
              <a:rPr lang="zh-HK" altLang="en-US" sz="4000" cap="all" dirty="0" smtClean="0">
                <a:ln w="9000" cmpd="sng">
                  <a:solidFill>
                    <a:schemeClr val="tx1"/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學習</a:t>
            </a:r>
            <a:r>
              <a:rPr lang="zh-HK" altLang="en-US" sz="4000" cap="all" dirty="0">
                <a:ln w="9000" cmpd="sng">
                  <a:solidFill>
                    <a:schemeClr val="tx1"/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情況</a:t>
            </a:r>
            <a:endParaRPr lang="zh-HK" altLang="en-US" sz="4000" cap="all" spc="0" dirty="0">
              <a:ln w="9000" cmpd="sng">
                <a:solidFill>
                  <a:schemeClr val="tx1"/>
                </a:solidFill>
                <a:prstDash val="solid"/>
              </a:ln>
              <a:effectLst/>
            </a:endParaRPr>
          </a:p>
        </p:txBody>
      </p:sp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683568" y="836712"/>
            <a:ext cx="6984776" cy="69837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TW" sz="4000" dirty="0" smtClean="0">
                <a:latin typeface="華康魏碑體" pitchFamily="65" charset="-120"/>
                <a:ea typeface="華康魏碑體" pitchFamily="65" charset="-120"/>
              </a:rPr>
              <a:t>(1)</a:t>
            </a:r>
            <a:r>
              <a:rPr lang="zh-TW" altLang="en-US" sz="4000" dirty="0" smtClean="0">
                <a:latin typeface="華康魏碑體" pitchFamily="65" charset="-120"/>
                <a:ea typeface="華康魏碑體" pitchFamily="65" charset="-120"/>
              </a:rPr>
              <a:t>分級檢討會議</a:t>
            </a:r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251520" y="1556792"/>
            <a:ext cx="8640763" cy="446405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0" indent="-571500">
              <a:defRPr/>
            </a:pPr>
            <a:r>
              <a:rPr lang="zh-TW" altLang="zh-HK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考試後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HK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各級教師召開檢討會議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討論內容包括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marL="639763" indent="-17463">
              <a:buFont typeface="Wingdings" panose="05000000000000000000" pitchFamily="2" charset="2"/>
              <a:buChar char="Ø"/>
              <a:tabLst>
                <a:tab pos="1346200" algn="l"/>
              </a:tabLst>
              <a:defRPr/>
            </a:pP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HK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施教上遇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到的</a:t>
            </a:r>
            <a:r>
              <a:rPr lang="zh-TW" altLang="zh-HK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困難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39763" indent="-17463">
              <a:buFont typeface="Wingdings" panose="05000000000000000000" pitchFamily="2" charset="2"/>
              <a:buChar char="Ø"/>
              <a:tabLst>
                <a:tab pos="1346200" algn="l"/>
              </a:tabLst>
              <a:defRPr/>
            </a:pP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HK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學生的學習情況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（強弱項、難點）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;</a:t>
            </a:r>
          </a:p>
          <a:p>
            <a:pPr marL="639763" indent="-17463">
              <a:buFont typeface="Wingdings" panose="05000000000000000000" pitchFamily="2" charset="2"/>
              <a:buChar char="Ø"/>
              <a:tabLst>
                <a:tab pos="1346200" algn="l"/>
              </a:tabLst>
              <a:defRPr/>
            </a:pP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HK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試卷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擬題</a:t>
            </a:r>
            <a:r>
              <a:rPr lang="zh-TW" altLang="zh-HK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的情況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39763" indent="-17463">
              <a:buFont typeface="Wingdings" panose="05000000000000000000" pitchFamily="2" charset="2"/>
              <a:buChar char="Ø"/>
              <a:tabLst>
                <a:tab pos="1346200" algn="l"/>
              </a:tabLst>
              <a:defRPr/>
            </a:pP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HK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就上述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情況</a:t>
            </a:r>
            <a:r>
              <a:rPr lang="zh-TW" altLang="zh-HK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提出</a:t>
            </a:r>
            <a:r>
              <a:rPr lang="zh-TW" altLang="zh-HK" sz="36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改善建議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16884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5496" y="897687"/>
            <a:ext cx="9001001" cy="52322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Char char="Ø"/>
              <a:tabLst>
                <a:tab pos="304800" algn="l"/>
              </a:tabLst>
            </a:pPr>
            <a:r>
              <a:rPr kumimoji="1" lang="zh-TW" altLang="en-GB" sz="28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檢討施教上所遇的困難、學生的學習情況及改善建議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830197"/>
              </p:ext>
            </p:extLst>
          </p:nvPr>
        </p:nvGraphicFramePr>
        <p:xfrm>
          <a:off x="611560" y="1709123"/>
          <a:ext cx="7961312" cy="413635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36196"/>
                <a:gridCol w="2952497"/>
                <a:gridCol w="3672619"/>
              </a:tblGrid>
              <a:tr h="958340"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3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範疇</a:t>
                      </a:r>
                      <a:endParaRPr lang="zh-TW" sz="3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3000" b="1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分析現</a:t>
                      </a:r>
                      <a:r>
                        <a:rPr lang="zh-TW" sz="3000" b="1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況</a:t>
                      </a:r>
                      <a:endParaRPr lang="zh-TW" sz="30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en-US" sz="3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(</a:t>
                      </a:r>
                      <a:r>
                        <a:rPr lang="zh-TW" sz="3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學生的</a:t>
                      </a:r>
                      <a:r>
                        <a:rPr lang="zh-TW" altLang="en-US" sz="3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強弱項、學習難點等</a:t>
                      </a:r>
                      <a:r>
                        <a:rPr lang="en-US" sz="3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)</a:t>
                      </a:r>
                      <a:endParaRPr lang="zh-TW" sz="3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3000" b="1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具體改善</a:t>
                      </a:r>
                      <a:r>
                        <a:rPr lang="zh-TW" sz="3000" b="1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建議</a:t>
                      </a:r>
                      <a:endParaRPr lang="zh-TW" sz="30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813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04800" algn="l"/>
                        </a:tabLst>
                      </a:pPr>
                      <a:r>
                        <a:rPr lang="zh-TW" sz="36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聽</a:t>
                      </a: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4000"/>
                        </a:lnSpc>
                        <a:spcAft>
                          <a:spcPts val="0"/>
                        </a:spcAft>
                        <a:buSzPct val="50000"/>
                        <a:buFont typeface="Wingdings"/>
                        <a:buChar char=""/>
                      </a:pPr>
                      <a:r>
                        <a:rPr lang="en-US" sz="36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 </a:t>
                      </a:r>
                      <a:endParaRPr lang="zh-TW" sz="36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4000"/>
                        </a:lnSpc>
                        <a:spcAft>
                          <a:spcPts val="0"/>
                        </a:spcAft>
                        <a:buSzPct val="50000"/>
                        <a:buFont typeface="Wingdings"/>
                        <a:buChar char=""/>
                      </a:pPr>
                      <a:r>
                        <a:rPr lang="en-US" sz="36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 </a:t>
                      </a:r>
                      <a:endParaRPr lang="zh-TW" sz="36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04800" algn="l"/>
                        </a:tabLst>
                      </a:pPr>
                      <a:r>
                        <a:rPr lang="zh-TW" sz="3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說</a:t>
                      </a:r>
                      <a:endParaRPr lang="zh-TW" sz="3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4000"/>
                        </a:lnSpc>
                        <a:spcAft>
                          <a:spcPts val="0"/>
                        </a:spcAft>
                        <a:buSzPct val="50000"/>
                        <a:buFont typeface="Wingdings"/>
                        <a:buChar char=""/>
                      </a:pPr>
                      <a:r>
                        <a:rPr lang="en-US" sz="36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 </a:t>
                      </a:r>
                      <a:endParaRPr lang="zh-TW" sz="36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4000"/>
                        </a:lnSpc>
                        <a:spcAft>
                          <a:spcPts val="0"/>
                        </a:spcAft>
                        <a:buSzPct val="50000"/>
                        <a:buFont typeface="Wingdings"/>
                        <a:buChar char=""/>
                      </a:pPr>
                      <a:r>
                        <a:rPr lang="en-US" sz="36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 </a:t>
                      </a:r>
                      <a:endParaRPr lang="zh-TW" sz="36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04800" algn="l"/>
                        </a:tabLst>
                      </a:pPr>
                      <a:r>
                        <a:rPr lang="zh-TW" sz="3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讀</a:t>
                      </a:r>
                      <a:endParaRPr lang="zh-TW" sz="3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4000"/>
                        </a:lnSpc>
                        <a:spcAft>
                          <a:spcPts val="0"/>
                        </a:spcAft>
                        <a:buSzPct val="50000"/>
                        <a:buFont typeface="Wingdings"/>
                        <a:buChar char=""/>
                      </a:pPr>
                      <a:r>
                        <a:rPr lang="en-US" sz="36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 </a:t>
                      </a:r>
                      <a:endParaRPr lang="zh-TW" sz="36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4000"/>
                        </a:lnSpc>
                        <a:spcAft>
                          <a:spcPts val="0"/>
                        </a:spcAft>
                        <a:buSzPct val="50000"/>
                        <a:buFont typeface="Wingdings"/>
                        <a:buChar char=""/>
                      </a:pPr>
                      <a:r>
                        <a:rPr lang="en-US" sz="36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 </a:t>
                      </a:r>
                      <a:endParaRPr lang="zh-TW" sz="36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4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04800" algn="l"/>
                        </a:tabLst>
                      </a:pPr>
                      <a:r>
                        <a:rPr lang="zh-TW" sz="3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寫</a:t>
                      </a:r>
                      <a:endParaRPr lang="zh-TW" sz="3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4000"/>
                        </a:lnSpc>
                        <a:spcAft>
                          <a:spcPts val="0"/>
                        </a:spcAft>
                        <a:buSzPct val="50000"/>
                        <a:buFont typeface="Wingdings"/>
                        <a:buChar char=""/>
                      </a:pPr>
                      <a:r>
                        <a:rPr lang="en-US" sz="36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 </a:t>
                      </a:r>
                      <a:endParaRPr lang="zh-TW" sz="36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4000"/>
                        </a:lnSpc>
                        <a:spcAft>
                          <a:spcPts val="0"/>
                        </a:spcAft>
                        <a:buSzPct val="50000"/>
                        <a:buFont typeface="Wingdings"/>
                        <a:buChar char=""/>
                      </a:pPr>
                      <a:r>
                        <a:rPr lang="en-US" sz="36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 </a:t>
                      </a:r>
                      <a:endParaRPr lang="zh-TW" sz="36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35496" y="9525"/>
            <a:ext cx="770201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571500" indent="-571500">
              <a:buFont typeface="Wingdings" panose="05000000000000000000" pitchFamily="2" charset="2"/>
              <a:buChar char="l"/>
            </a:pP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分級檢討會議議程</a:t>
            </a:r>
            <a:endParaRPr lang="zh-TW" altLang="en-GB" sz="4000" dirty="0">
              <a:latin typeface="標楷體" panose="03000509000000000000" pitchFamily="65" charset="-120"/>
              <a:ea typeface="標楷體" panose="03000509000000000000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055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图示 6"/>
          <p:cNvGraphicFramePr/>
          <p:nvPr>
            <p:extLst>
              <p:ext uri="{D42A27DB-BD31-4B8C-83A1-F6EECF244321}">
                <p14:modId xmlns:p14="http://schemas.microsoft.com/office/powerpoint/2010/main" val="2793830694"/>
              </p:ext>
            </p:extLst>
          </p:nvPr>
        </p:nvGraphicFramePr>
        <p:xfrm>
          <a:off x="539552" y="908720"/>
          <a:ext cx="8136904" cy="42176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06996" y="30778"/>
            <a:ext cx="8675687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9pPr>
          </a:lstStyle>
          <a:p>
            <a:pPr marL="457200" indent="-457200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zh-TW" altLang="en-GB" sz="32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檢討</a:t>
            </a:r>
            <a:r>
              <a:rPr lang="zh-TW" altLang="en-GB" sz="32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試卷的情況及改善建議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36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</a:t>
            </a:r>
            <a:r>
              <a:rPr lang="en-US" altLang="zh-TW" sz="25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a.</a:t>
            </a:r>
            <a:r>
              <a:rPr lang="zh-TW" altLang="en-GB" sz="25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筆試檢討</a:t>
            </a:r>
            <a:r>
              <a:rPr lang="zh-TW" altLang="en-US" sz="25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舉隅</a:t>
            </a:r>
            <a:endParaRPr lang="zh-TW" altLang="en-GB" sz="2500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624124"/>
              </p:ext>
            </p:extLst>
          </p:nvPr>
        </p:nvGraphicFramePr>
        <p:xfrm>
          <a:off x="395536" y="1212147"/>
          <a:ext cx="8460432" cy="4556617"/>
        </p:xfrm>
        <a:graphic>
          <a:graphicData uri="http://schemas.openxmlformats.org/drawingml/2006/table">
            <a:tbl>
              <a:tblPr/>
              <a:tblGrid>
                <a:gridCol w="1213362"/>
                <a:gridCol w="2387038"/>
                <a:gridCol w="4860032"/>
              </a:tblGrid>
              <a:tr h="4662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itchFamily="18" charset="0"/>
                        </a:rPr>
                        <a:t>題型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itchFamily="18" charset="0"/>
                        </a:rPr>
                        <a:t>分析現</a:t>
                      </a:r>
                      <a:r>
                        <a:rPr kumimoji="0" lang="zh-TW" altLang="zh-HK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itchFamily="18" charset="0"/>
                        </a:rPr>
                        <a:t>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itchFamily="18" charset="0"/>
                        </a:rPr>
                        <a:t>具體改善</a:t>
                      </a:r>
                      <a:r>
                        <a:rPr kumimoji="0" lang="zh-TW" altLang="zh-HK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itchFamily="18" charset="0"/>
                        </a:rPr>
                        <a:t>建議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081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altLang="zh-HK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kumimoji="0" lang="zh-TW" altLang="zh-HK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聽辨</a:t>
                      </a: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kumimoji="0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一年級</a:t>
                      </a: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zh-HK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Pct val="50000"/>
                        <a:buFont typeface="Wingdings"/>
                        <a:buChar char=""/>
                        <a:tabLst/>
                      </a:pPr>
                      <a:r>
                        <a:rPr kumimoji="0" lang="zh-TW" altLang="zh-HK" sz="22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部分學生</a:t>
                      </a:r>
                      <a:r>
                        <a:rPr kumimoji="0" lang="zh-TW" altLang="en-US" sz="22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混淆</a:t>
                      </a:r>
                      <a:r>
                        <a:rPr kumimoji="0" lang="zh-TW" altLang="zh-HK" sz="22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聲母「</a:t>
                      </a:r>
                      <a:r>
                        <a:rPr kumimoji="0" lang="en-US" altLang="zh-HK" sz="22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h</a:t>
                      </a:r>
                      <a:r>
                        <a:rPr kumimoji="0" lang="zh-TW" altLang="zh-HK" sz="22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」</a:t>
                      </a:r>
                      <a:r>
                        <a:rPr kumimoji="0" lang="zh-TW" altLang="en-US" sz="22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和</a:t>
                      </a:r>
                      <a:r>
                        <a:rPr kumimoji="0" lang="zh-TW" altLang="zh-HK" sz="22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「</a:t>
                      </a:r>
                      <a:r>
                        <a:rPr kumimoji="0" lang="en-US" altLang="zh-HK" sz="22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k</a:t>
                      </a:r>
                      <a:r>
                        <a:rPr kumimoji="0" lang="zh-TW" altLang="zh-HK" sz="22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」。</a:t>
                      </a:r>
                      <a:endParaRPr kumimoji="0" lang="zh-TW" altLang="zh-HK" sz="2200" kern="1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Pct val="50000"/>
                        <a:buFont typeface="Wingdings"/>
                        <a:buChar char=""/>
                        <a:tabLst/>
                      </a:pPr>
                      <a:r>
                        <a:rPr kumimoji="0" lang="zh-TW" altLang="en-US" sz="22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教學時</a:t>
                      </a:r>
                      <a:r>
                        <a:rPr kumimoji="0" lang="zh-TW" altLang="zh-HK" sz="22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着學生用誇張及對比方法把發音接近的聲母讀出來，</a:t>
                      </a:r>
                      <a:r>
                        <a:rPr kumimoji="0" lang="zh-TW" altLang="en-US" sz="22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例</a:t>
                      </a:r>
                      <a:r>
                        <a:rPr kumimoji="0" lang="en-US" altLang="zh-TW" sz="22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:n</a:t>
                      </a:r>
                      <a:r>
                        <a:rPr kumimoji="0" lang="zh-TW" altLang="en-US" sz="22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、</a:t>
                      </a:r>
                      <a:r>
                        <a:rPr kumimoji="0" lang="en-US" altLang="zh-TW" sz="2200" kern="1200" dirty="0" err="1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l;k</a:t>
                      </a:r>
                      <a:r>
                        <a:rPr kumimoji="0" lang="zh-TW" altLang="en-US" sz="22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、</a:t>
                      </a:r>
                      <a:r>
                        <a:rPr kumimoji="0" lang="en-US" altLang="zh-TW" sz="22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h</a:t>
                      </a:r>
                      <a:r>
                        <a:rPr kumimoji="0" lang="zh-TW" altLang="en-US" sz="22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，</a:t>
                      </a:r>
                      <a:r>
                        <a:rPr kumimoji="0" lang="zh-TW" altLang="zh-HK" sz="22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從而找出它們在發音上的分別</a:t>
                      </a:r>
                      <a:endParaRPr kumimoji="0" lang="zh-TW" altLang="zh-HK" sz="2200" kern="1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79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zh-HK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kumimoji="0" lang="zh-TW" altLang="zh-HK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語音</a:t>
                      </a: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kumimoji="0" lang="zh-TW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二年級</a:t>
                      </a: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zh-HK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Pct val="50000"/>
                        <a:buFont typeface="Wingdings"/>
                        <a:buChar char=""/>
                        <a:tabLst/>
                      </a:pPr>
                      <a:r>
                        <a:rPr kumimoji="0" lang="zh-TW" altLang="zh-HK" sz="22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部分學生填聲母</a:t>
                      </a:r>
                      <a:r>
                        <a:rPr kumimoji="0" lang="zh-TW" altLang="en-US" sz="22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時</a:t>
                      </a:r>
                      <a:r>
                        <a:rPr kumimoji="0" lang="zh-TW" altLang="zh-HK" sz="22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受粵音影響</a:t>
                      </a:r>
                      <a:r>
                        <a:rPr kumimoji="0" lang="zh-TW" altLang="en-US" sz="22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，</a:t>
                      </a:r>
                      <a:r>
                        <a:rPr kumimoji="0" lang="zh-TW" altLang="zh-HK" sz="22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如</a:t>
                      </a:r>
                      <a:r>
                        <a:rPr kumimoji="0" lang="zh-TW" altLang="en-US" sz="22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「</a:t>
                      </a:r>
                      <a:r>
                        <a:rPr kumimoji="0" lang="zh-TW" altLang="zh-HK" sz="22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火</a:t>
                      </a:r>
                      <a:r>
                        <a:rPr kumimoji="0" lang="zh-TW" altLang="en-US" sz="22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」寫</a:t>
                      </a:r>
                      <a:r>
                        <a:rPr kumimoji="0" lang="zh-TW" altLang="zh-HK" sz="22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「</a:t>
                      </a:r>
                      <a:r>
                        <a:rPr kumimoji="0" lang="en-US" altLang="zh-HK" sz="22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f</a:t>
                      </a:r>
                      <a:r>
                        <a:rPr kumimoji="0" lang="zh-TW" altLang="zh-HK" sz="22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」</a:t>
                      </a:r>
                      <a:r>
                        <a:rPr kumimoji="0" lang="en-US" altLang="zh-HK" sz="22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 </a:t>
                      </a:r>
                      <a:endParaRPr kumimoji="0" lang="zh-TW" altLang="zh-HK" sz="2200" kern="1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indent="-342900">
                        <a:lnSpc>
                          <a:spcPct val="150000"/>
                        </a:lnSpc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kumimoji="0" lang="zh-TW" altLang="en-US" sz="22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教學時</a:t>
                      </a:r>
                      <a:r>
                        <a:rPr lang="zh-TW" altLang="en-US" sz="2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可用韻母相同的字協助練習及記憶，例如</a:t>
                      </a:r>
                      <a:r>
                        <a:rPr lang="en-US" altLang="zh-TW" sz="2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</a:t>
                      </a:r>
                      <a:r>
                        <a:rPr lang="zh-TW" altLang="zh-HK" sz="22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我們不能在火</a:t>
                      </a:r>
                      <a:r>
                        <a:rPr lang="en-US" altLang="zh-HK" sz="2200" kern="0" dirty="0" smtClean="0"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0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(</a:t>
                      </a:r>
                      <a:r>
                        <a:rPr lang="en-US" altLang="zh-HK" sz="2200" kern="0" dirty="0" err="1" smtClean="0"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0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huǒ</a:t>
                      </a:r>
                      <a:r>
                        <a:rPr lang="en-US" altLang="zh-HK" sz="2200" kern="0" dirty="0" smtClean="0"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0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)</a:t>
                      </a:r>
                      <a:r>
                        <a:rPr lang="zh-TW" altLang="zh-HK" sz="22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星生活</a:t>
                      </a:r>
                      <a:r>
                        <a:rPr lang="en-US" altLang="zh-HK" sz="22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(</a:t>
                      </a:r>
                      <a:r>
                        <a:rPr lang="en-US" altLang="zh-HK" sz="2200" kern="0" dirty="0" err="1" smtClean="0"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0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huó</a:t>
                      </a:r>
                      <a:r>
                        <a:rPr lang="en-US" altLang="zh-HK" sz="22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/>
                        </a:rPr>
                        <a:t>)</a:t>
                      </a:r>
                      <a:endParaRPr lang="en-US" altLang="zh-TW" sz="2200" kern="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/>
                      </a:endParaRPr>
                    </a:p>
                    <a:p>
                      <a:pPr marL="342900" indent="-342900">
                        <a:lnSpc>
                          <a:spcPct val="150000"/>
                        </a:lnSpc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kumimoji="0" lang="zh-TW" altLang="en-US" sz="22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透過口訣、笑話、歌曲、對比練習等，幫助學生掌握有關字詞的讀法</a:t>
                      </a:r>
                      <a:endParaRPr kumimoji="0" lang="zh-TW" altLang="zh-HK" sz="2200" kern="1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55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40904" y="0"/>
            <a:ext cx="2716902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5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b.</a:t>
            </a:r>
            <a:r>
              <a:rPr lang="zh-TW" altLang="zh-HK" sz="25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口試</a:t>
            </a:r>
            <a:r>
              <a:rPr lang="zh-TW" altLang="en-GB" sz="25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檢討</a:t>
            </a:r>
            <a:r>
              <a:rPr lang="zh-TW" altLang="en-US" sz="2500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舉隅</a:t>
            </a:r>
            <a:endParaRPr lang="zh-TW" altLang="zh-HK" sz="2500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582109"/>
              </p:ext>
            </p:extLst>
          </p:nvPr>
        </p:nvGraphicFramePr>
        <p:xfrm>
          <a:off x="179512" y="476673"/>
          <a:ext cx="8856984" cy="5325539"/>
        </p:xfrm>
        <a:graphic>
          <a:graphicData uri="http://schemas.openxmlformats.org/drawingml/2006/table">
            <a:tbl>
              <a:tblPr/>
              <a:tblGrid>
                <a:gridCol w="1728192"/>
                <a:gridCol w="3096344"/>
                <a:gridCol w="4032448"/>
              </a:tblGrid>
              <a:tr h="43904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題型</a:t>
                      </a:r>
                      <a:endParaRPr kumimoji="0" lang="zh-TW" altLang="zh-HK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分析現</a:t>
                      </a:r>
                      <a:r>
                        <a:rPr kumimoji="0" lang="zh-TW" altLang="zh-HK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具體改善</a:t>
                      </a:r>
                      <a:r>
                        <a:rPr kumimoji="0" lang="zh-TW" altLang="zh-HK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建議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6166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kumimoji="0" lang="zh-TW" altLang="en-US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</a:rPr>
                        <a:t>看圖說話</a:t>
                      </a:r>
                      <a:endParaRPr kumimoji="0" lang="en-US" altLang="zh-TW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二年級</a:t>
                      </a:r>
                      <a:r>
                        <a:rPr kumimoji="0" lang="en-US" altLang="zh-TW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zh-HK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lvl="0">
                        <a:buFont typeface="Arial" panose="020B0604020202020204" pitchFamily="34" charset="0"/>
                        <a:buChar char="•"/>
                      </a:pPr>
                      <a:r>
                        <a:rPr kumimoji="0" lang="zh-TW" altLang="zh-HK" sz="25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大致能講述一個完整的故事</a:t>
                      </a:r>
                      <a:r>
                        <a:rPr kumimoji="0" lang="zh-TW" altLang="en-US" sz="25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，包括時、地、人、事</a:t>
                      </a:r>
                      <a:endParaRPr kumimoji="0" lang="zh-TW" altLang="zh-HK" sz="2500" kern="12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kumimoji="0" lang="zh-TW" altLang="en-US" sz="25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但</a:t>
                      </a:r>
                      <a:r>
                        <a:rPr kumimoji="0" lang="zh-TW" altLang="zh-HK" sz="25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內容不夠豐富</a:t>
                      </a:r>
                      <a:r>
                        <a:rPr kumimoji="0" lang="en-US" altLang="zh-HK" sz="25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 </a:t>
                      </a:r>
                      <a:endParaRPr kumimoji="0" lang="zh-TW" altLang="zh-HK" sz="2500" kern="1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lvl="0">
                        <a:buFont typeface="Arial" panose="020B0604020202020204" pitchFamily="34" charset="0"/>
                        <a:buChar char="•"/>
                      </a:pPr>
                      <a:r>
                        <a:rPr kumimoji="0" lang="zh-TW" altLang="zh-HK" sz="25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指導學生細心觀察人物</a:t>
                      </a:r>
                      <a:r>
                        <a:rPr kumimoji="0" lang="zh-TW" altLang="en-US" sz="25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的</a:t>
                      </a:r>
                      <a:r>
                        <a:rPr kumimoji="0" lang="zh-TW" altLang="zh-HK" sz="25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表情及動作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kumimoji="0" lang="zh-TW" altLang="zh-HK" sz="25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內容可加入人物對話及心情</a:t>
                      </a:r>
                      <a:endParaRPr kumimoji="0" lang="zh-TW" altLang="zh-HK" sz="2500" kern="1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85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kumimoji="0" lang="zh-TW" altLang="en-US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</a:rPr>
                        <a:t>朗讀</a:t>
                      </a:r>
                      <a:endParaRPr kumimoji="0" lang="en-US" altLang="zh-TW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</a:rPr>
                        <a:t>三年級</a:t>
                      </a:r>
                      <a:r>
                        <a:rPr kumimoji="0" lang="en-US" altLang="zh-TW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zh-HK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itchFamily="18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HK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zh-TW" altLang="en-US" sz="25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學生朗讀輕聲詞的</a:t>
                      </a:r>
                      <a:r>
                        <a:rPr kumimoji="0" lang="zh-TW" altLang="zh-HK" sz="25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表現較參差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kumimoji="0" lang="zh-TW" altLang="zh-HK" sz="2500" kern="1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zh-TW" altLang="zh-HK" sz="25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在教授課文時，</a:t>
                      </a:r>
                      <a:r>
                        <a:rPr kumimoji="0" lang="zh-TW" altLang="en-US" sz="25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著學生在課文中</a:t>
                      </a:r>
                      <a:r>
                        <a:rPr kumimoji="0" lang="zh-TW" altLang="zh-HK" sz="25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圈出輕聲詞</a:t>
                      </a:r>
                      <a:endParaRPr kumimoji="0" lang="en-US" altLang="zh-TW" sz="2500" kern="12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342900" marR="0" lvl="0" indent="-34290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500" dirty="0" smtClean="0">
                          <a:solidFill>
                            <a:schemeClr val="tx1"/>
                          </a:solidFill>
                          <a:effectLst/>
                          <a:ea typeface="標楷體" pitchFamily="65" charset="-120"/>
                        </a:rPr>
                        <a:t>重溫</a:t>
                      </a:r>
                      <a:r>
                        <a:rPr kumimoji="0" lang="zh-TW" altLang="en-US" sz="25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輕聲詞的</a:t>
                      </a:r>
                      <a:r>
                        <a:rPr lang="zh-TW" altLang="en-US" sz="2500" dirty="0" smtClean="0">
                          <a:solidFill>
                            <a:schemeClr val="tx1"/>
                          </a:solidFill>
                          <a:effectLst/>
                          <a:ea typeface="標楷體" pitchFamily="65" charset="-120"/>
                        </a:rPr>
                        <a:t>口訣</a:t>
                      </a:r>
                      <a:endParaRPr lang="en-US" altLang="zh-TW" sz="2500" dirty="0" smtClean="0">
                        <a:solidFill>
                          <a:schemeClr val="tx1"/>
                        </a:solidFill>
                        <a:effectLst/>
                        <a:ea typeface="標楷體" pitchFamily="65" charset="-120"/>
                      </a:endParaRPr>
                    </a:p>
                    <a:p>
                      <a:pPr marL="342900" marR="0" lvl="0" indent="-34290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500" dirty="0" smtClean="0">
                          <a:solidFill>
                            <a:schemeClr val="tx1"/>
                          </a:solidFill>
                          <a:effectLst/>
                          <a:ea typeface="標楷體" pitchFamily="65" charset="-120"/>
                        </a:rPr>
                        <a:t>朗讀帶有輕聲詞的謎語</a:t>
                      </a:r>
                      <a:endParaRPr lang="en-US" altLang="zh-TW" sz="2500" dirty="0" smtClean="0">
                        <a:solidFill>
                          <a:schemeClr val="tx1"/>
                        </a:solidFill>
                        <a:effectLst/>
                        <a:ea typeface="標楷體" pitchFamily="65" charset="-120"/>
                      </a:endParaRPr>
                    </a:p>
                    <a:p>
                      <a:pPr marL="342900" marR="0" lvl="0" indent="-34290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zh-TW" altLang="en-US" sz="25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利用網上互動遊戲強化學生對輕聲詞的敏感度</a:t>
                      </a:r>
                      <a:endParaRPr kumimoji="0" lang="en-US" altLang="zh-TW" sz="2500" kern="12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zh-TW" altLang="zh-HK" sz="2500" kern="1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0702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323850" y="153781"/>
            <a:ext cx="7272808" cy="69837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(2)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科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務檢討會議</a:t>
            </a:r>
          </a:p>
        </p:txBody>
      </p:sp>
      <p:sp>
        <p:nvSpPr>
          <p:cNvPr id="4" name="Rectangle 9"/>
          <p:cNvSpPr txBox="1">
            <a:spLocks noChangeArrowheads="1"/>
          </p:cNvSpPr>
          <p:nvPr/>
        </p:nvSpPr>
        <p:spPr>
          <a:xfrm>
            <a:off x="395536" y="980728"/>
            <a:ext cx="8280400" cy="436708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444500" algn="just">
              <a:lnSpc>
                <a:spcPts val="4200"/>
              </a:lnSpc>
              <a:buFont typeface="Wingdings 2"/>
              <a:buChar char=""/>
              <a:defRPr/>
            </a:pPr>
            <a:r>
              <a:rPr lang="zh-TW" altLang="en-US" sz="3600" kern="100" dirty="0" smtClean="0">
                <a:latin typeface="Calibri"/>
                <a:ea typeface="標楷體"/>
                <a:cs typeface="Times New Roman"/>
              </a:rPr>
              <a:t>中期檢討</a:t>
            </a:r>
            <a:r>
              <a:rPr lang="zh-TW" altLang="zh-HK" sz="3600" kern="100" dirty="0" smtClean="0">
                <a:latin typeface="Calibri"/>
                <a:ea typeface="標楷體"/>
                <a:cs typeface="Times New Roman"/>
              </a:rPr>
              <a:t>會議時，</a:t>
            </a:r>
            <a:r>
              <a:rPr lang="zh-TW" altLang="en-US" sz="3600" kern="100" dirty="0" smtClean="0">
                <a:latin typeface="Calibri"/>
                <a:ea typeface="標楷體"/>
                <a:cs typeface="Times New Roman"/>
              </a:rPr>
              <a:t>科主任</a:t>
            </a:r>
            <a:r>
              <a:rPr lang="zh-TW" altLang="zh-HK" sz="3600" kern="100" dirty="0" smtClean="0">
                <a:latin typeface="Calibri"/>
                <a:ea typeface="標楷體"/>
                <a:cs typeface="Times New Roman"/>
              </a:rPr>
              <a:t>綜合各年級提出的問題及</a:t>
            </a:r>
            <a:r>
              <a:rPr lang="zh-TW" altLang="zh-HK" sz="3600" b="1" u="sng" kern="100" dirty="0" smtClean="0">
                <a:latin typeface="Calibri"/>
                <a:ea typeface="標楷體"/>
                <a:cs typeface="Times New Roman"/>
              </a:rPr>
              <a:t>改善建議</a:t>
            </a:r>
            <a:r>
              <a:rPr lang="zh-TW" altLang="en-US" sz="3600" kern="100" dirty="0" smtClean="0">
                <a:latin typeface="Calibri"/>
                <a:ea typeface="標楷體"/>
                <a:cs typeface="Times New Roman"/>
              </a:rPr>
              <a:t>，並</a:t>
            </a:r>
            <a:r>
              <a:rPr lang="zh-TW" altLang="zh-HK" sz="3600" kern="100" dirty="0" smtClean="0">
                <a:latin typeface="Calibri"/>
                <a:ea typeface="標楷體"/>
                <a:cs typeface="Times New Roman"/>
              </a:rPr>
              <a:t>給予</a:t>
            </a:r>
            <a:r>
              <a:rPr lang="zh-TW" altLang="en-US" sz="3600" kern="100" dirty="0" smtClean="0">
                <a:latin typeface="Calibri"/>
                <a:ea typeface="標楷體"/>
                <a:cs typeface="Times New Roman"/>
              </a:rPr>
              <a:t>具體</a:t>
            </a:r>
            <a:r>
              <a:rPr lang="zh-TW" altLang="en-US" sz="3600" kern="100" dirty="0">
                <a:latin typeface="Calibri"/>
                <a:ea typeface="標楷體"/>
                <a:cs typeface="Times New Roman"/>
              </a:rPr>
              <a:t>的回饋</a:t>
            </a:r>
            <a:r>
              <a:rPr lang="zh-TW" altLang="en-US" sz="3600" kern="100" dirty="0" smtClean="0">
                <a:latin typeface="Calibri"/>
                <a:ea typeface="標楷體"/>
                <a:cs typeface="Times New Roman"/>
              </a:rPr>
              <a:t>。</a:t>
            </a:r>
            <a:endParaRPr lang="en-US" altLang="zh-TW" sz="3600" kern="100" dirty="0" smtClean="0">
              <a:latin typeface="Calibri"/>
              <a:ea typeface="標楷體"/>
              <a:cs typeface="Times New Roman"/>
            </a:endParaRPr>
          </a:p>
          <a:p>
            <a:pPr marL="444500" indent="-444500" algn="just">
              <a:lnSpc>
                <a:spcPts val="4200"/>
              </a:lnSpc>
              <a:buFont typeface="Wingdings 2"/>
              <a:buChar char=""/>
              <a:defRPr/>
            </a:pPr>
            <a:r>
              <a:rPr lang="zh-TW" altLang="en-US" sz="3600" kern="100" dirty="0" smtClean="0">
                <a:latin typeface="Calibri"/>
                <a:ea typeface="標楷體"/>
                <a:cs typeface="Times New Roman"/>
              </a:rPr>
              <a:t>通過</a:t>
            </a:r>
            <a:r>
              <a:rPr lang="zh-TW" altLang="en-US" sz="3600" kern="100" dirty="0">
                <a:latin typeface="Calibri"/>
                <a:ea typeface="標楷體"/>
                <a:cs typeface="Times New Roman"/>
              </a:rPr>
              <a:t>科</a:t>
            </a:r>
            <a:r>
              <a:rPr lang="zh-TW" altLang="en-US" sz="3600" kern="100" dirty="0" smtClean="0">
                <a:latin typeface="Calibri"/>
                <a:ea typeface="標楷體"/>
                <a:cs typeface="Times New Roman"/>
              </a:rPr>
              <a:t>務檢討會議，讓全體教師</a:t>
            </a:r>
            <a:r>
              <a:rPr lang="zh-TW" altLang="zh-HK" sz="3600" kern="100" dirty="0" smtClean="0">
                <a:latin typeface="Calibri"/>
                <a:ea typeface="標楷體"/>
                <a:cs typeface="Times New Roman"/>
              </a:rPr>
              <a:t>了解各級學生的學習情況</a:t>
            </a:r>
            <a:r>
              <a:rPr lang="zh-TW" altLang="en-US" sz="3600" kern="100" dirty="0" smtClean="0">
                <a:latin typeface="Calibri"/>
                <a:ea typeface="標楷體"/>
                <a:cs typeface="Times New Roman"/>
              </a:rPr>
              <a:t>，並分享有效的教學方法，幫助學生解決學習困難。</a:t>
            </a:r>
            <a:endParaRPr lang="en-US" altLang="zh-TW" sz="3600" kern="100" dirty="0" smtClean="0">
              <a:latin typeface="Calibri"/>
              <a:ea typeface="標楷體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95289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214668"/>
              </p:ext>
            </p:extLst>
          </p:nvPr>
        </p:nvGraphicFramePr>
        <p:xfrm>
          <a:off x="467544" y="1124744"/>
          <a:ext cx="8496945" cy="3960440"/>
        </p:xfrm>
        <a:graphic>
          <a:graphicData uri="http://schemas.openxmlformats.org/drawingml/2006/table">
            <a:tbl>
              <a:tblPr/>
              <a:tblGrid>
                <a:gridCol w="1188717"/>
                <a:gridCol w="2311669"/>
                <a:gridCol w="2260254"/>
                <a:gridCol w="2736305"/>
              </a:tblGrid>
              <a:tr h="26837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年級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情況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HK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zh-HK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按讀寫聽說四個範疇，把各級提出的問題綜合起來。</a:t>
                      </a:r>
                      <a:r>
                        <a:rPr kumimoji="0" lang="en-US" altLang="zh-TW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0" lang="zh-TW" altLang="zh-HK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建議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HK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zh-HK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按讀寫聽說四個範疇，把各級提出的建議綜合起來。</a:t>
                      </a:r>
                      <a:r>
                        <a:rPr kumimoji="0" lang="en-US" altLang="zh-TW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0" lang="zh-TW" altLang="zh-HK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科主</a:t>
                      </a:r>
                      <a:r>
                        <a:rPr kumimoji="0" lang="zh-TW" alt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任</a:t>
                      </a:r>
                      <a:r>
                        <a:rPr kumimoji="0" lang="zh-TW" altLang="zh-HK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回應</a:t>
                      </a:r>
                      <a:r>
                        <a:rPr kumimoji="0" lang="zh-TW" alt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及</a:t>
                      </a:r>
                      <a:endParaRPr kumimoji="0" lang="en-US" altLang="zh-TW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同事建議</a:t>
                      </a:r>
                      <a:endParaRPr kumimoji="0" lang="zh-TW" altLang="zh-HK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HK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zh-HK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科主</a:t>
                      </a:r>
                      <a:r>
                        <a:rPr kumimoji="0" lang="zh-TW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任</a:t>
                      </a:r>
                      <a:r>
                        <a:rPr kumimoji="0" lang="zh-TW" altLang="zh-HK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根據各級的建議提出</a:t>
                      </a:r>
                      <a:r>
                        <a:rPr kumimoji="0" lang="zh-TW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具體的回饋</a:t>
                      </a:r>
                      <a:r>
                        <a:rPr kumimoji="0" lang="zh-TW" altLang="zh-HK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r>
                        <a:rPr kumimoji="0" lang="en-US" altLang="zh-TW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0" lang="zh-TW" altLang="zh-HK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一年級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tabLst>
                          <a:tab pos="304800" algn="l"/>
                        </a:tabLst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tabLst>
                          <a:tab pos="3048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tabLst>
                          <a:tab pos="304800" algn="l"/>
                        </a:tabLst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0000"/>
                        <a:buFont typeface="Wingdings" pitchFamily="2" charset="2"/>
                        <a:buChar char=""/>
                        <a:tabLst>
                          <a:tab pos="304800" algn="l"/>
                        </a:tabLst>
                      </a:pPr>
                      <a:r>
                        <a:rPr kumimoji="0" lang="en-US" altLang="zh-HK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pitchFamily="18" charset="-120"/>
                          <a:cs typeface="Times New Roman" pitchFamily="18" charset="0"/>
                        </a:rPr>
                        <a:t> </a:t>
                      </a:r>
                      <a:endParaRPr kumimoji="0" lang="zh-TW" altLang="zh-HK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tabLst>
                          <a:tab pos="304800" algn="l"/>
                        </a:tabLst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tabLst>
                          <a:tab pos="3048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tabLst>
                          <a:tab pos="304800" algn="l"/>
                        </a:tabLst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0000"/>
                        <a:buFont typeface="Wingdings" pitchFamily="2" charset="2"/>
                        <a:buChar char=""/>
                        <a:tabLst>
                          <a:tab pos="304800" algn="l"/>
                        </a:tabLst>
                      </a:pPr>
                      <a:r>
                        <a:rPr kumimoji="0" lang="en-US" altLang="zh-HK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pitchFamily="18" charset="-120"/>
                          <a:cs typeface="Times New Roman" pitchFamily="18" charset="0"/>
                        </a:rPr>
                        <a:t> </a:t>
                      </a:r>
                      <a:endParaRPr kumimoji="0" lang="zh-TW" altLang="zh-HK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tabLst>
                          <a:tab pos="304800" algn="l"/>
                        </a:tabLst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tabLst>
                          <a:tab pos="3048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tabLst>
                          <a:tab pos="304800" algn="l"/>
                        </a:tabLst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0000"/>
                        <a:buFont typeface="Wingdings" pitchFamily="2" charset="2"/>
                        <a:buChar char=""/>
                        <a:tabLst>
                          <a:tab pos="304800" algn="l"/>
                        </a:tabLst>
                      </a:pPr>
                      <a:r>
                        <a:rPr kumimoji="0" lang="en-US" altLang="zh-HK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pitchFamily="18" charset="-120"/>
                          <a:cs typeface="Times New Roman" pitchFamily="18" charset="0"/>
                        </a:rPr>
                        <a:t> </a:t>
                      </a:r>
                      <a:endParaRPr kumimoji="0" lang="zh-TW" altLang="zh-HK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80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二年級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tabLst>
                          <a:tab pos="304800" algn="l"/>
                        </a:tabLst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tabLst>
                          <a:tab pos="3048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tabLst>
                          <a:tab pos="304800" algn="l"/>
                        </a:tabLst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0000"/>
                        <a:buFont typeface="Wingdings" pitchFamily="2" charset="2"/>
                        <a:buChar char=""/>
                        <a:tabLst>
                          <a:tab pos="304800" algn="l"/>
                        </a:tabLst>
                      </a:pPr>
                      <a:r>
                        <a:rPr kumimoji="0" lang="en-US" altLang="zh-HK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pitchFamily="18" charset="-120"/>
                          <a:cs typeface="Times New Roman" pitchFamily="18" charset="0"/>
                        </a:rPr>
                        <a:t> </a:t>
                      </a:r>
                      <a:endParaRPr kumimoji="0" lang="zh-TW" altLang="zh-HK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tabLst>
                          <a:tab pos="304800" algn="l"/>
                        </a:tabLst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tabLst>
                          <a:tab pos="3048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tabLst>
                          <a:tab pos="304800" algn="l"/>
                        </a:tabLst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0000"/>
                        <a:buFont typeface="Wingdings" pitchFamily="2" charset="2"/>
                        <a:buChar char=""/>
                        <a:tabLst>
                          <a:tab pos="304800" algn="l"/>
                        </a:tabLst>
                      </a:pPr>
                      <a:r>
                        <a:rPr kumimoji="0" lang="en-US" altLang="zh-HK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pitchFamily="18" charset="-120"/>
                          <a:cs typeface="Times New Roman" pitchFamily="18" charset="0"/>
                        </a:rPr>
                        <a:t> </a:t>
                      </a:r>
                      <a:endParaRPr kumimoji="0" lang="zh-TW" altLang="zh-HK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tabLst>
                          <a:tab pos="304800" algn="l"/>
                        </a:tabLst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tabLst>
                          <a:tab pos="3048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tabLst>
                          <a:tab pos="304800" algn="l"/>
                        </a:tabLst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tabLst>
                          <a:tab pos="304800" algn="l"/>
                        </a:tabLst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0000"/>
                        <a:buFont typeface="Wingdings" pitchFamily="2" charset="2"/>
                        <a:buChar char=""/>
                        <a:tabLst>
                          <a:tab pos="304800" algn="l"/>
                        </a:tabLst>
                      </a:pPr>
                      <a:r>
                        <a:rPr kumimoji="0" lang="en-US" altLang="zh-HK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pitchFamily="18" charset="-120"/>
                          <a:cs typeface="Times New Roman" pitchFamily="18" charset="0"/>
                        </a:rPr>
                        <a:t> </a:t>
                      </a:r>
                      <a:endParaRPr kumimoji="0" lang="zh-TW" altLang="zh-HK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519159" y="12998"/>
            <a:ext cx="48654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科務檢討會議舉隅</a:t>
            </a:r>
            <a:endParaRPr lang="zh-TW" altLang="en-GB" sz="4000" dirty="0">
              <a:latin typeface="標楷體" panose="03000509000000000000" pitchFamily="65" charset="-120"/>
              <a:ea typeface="標楷體" panose="03000509000000000000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043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165" y="0"/>
            <a:ext cx="300595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HK" altLang="en-US" sz="4000" b="1" cap="all" dirty="0">
                <a:ln w="9000" cmpd="sng">
                  <a:solidFill>
                    <a:schemeClr val="tx1"/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五</a:t>
            </a:r>
            <a:r>
              <a:rPr lang="en-US" altLang="zh-HK" sz="4000" b="1" cap="all" spc="0" dirty="0" smtClean="0">
                <a:ln w="9000" cmpd="sng">
                  <a:solidFill>
                    <a:schemeClr val="tx1"/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.</a:t>
            </a:r>
            <a:r>
              <a:rPr lang="zh-HK" altLang="en-US" sz="4000" b="1" cap="all" dirty="0">
                <a:ln w="9000" cmpd="sng">
                  <a:solidFill>
                    <a:schemeClr val="tx1"/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共同備課</a:t>
            </a:r>
            <a:endParaRPr lang="zh-HK" altLang="en-US" sz="4000" b="1" cap="all" spc="0" dirty="0">
              <a:ln w="9000" cmpd="sng">
                <a:solidFill>
                  <a:schemeClr val="tx1"/>
                </a:solidFill>
                <a:prstDash val="solid"/>
              </a:ln>
              <a:effectLst/>
            </a:endParaRPr>
          </a:p>
        </p:txBody>
      </p:sp>
      <p:sp>
        <p:nvSpPr>
          <p:cNvPr id="3" name="Rectangle 9"/>
          <p:cNvSpPr txBox="1">
            <a:spLocks noChangeArrowheads="1"/>
          </p:cNvSpPr>
          <p:nvPr/>
        </p:nvSpPr>
        <p:spPr>
          <a:xfrm>
            <a:off x="179512" y="836712"/>
            <a:ext cx="8136904" cy="482453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buFont typeface="Wingdings 2"/>
              <a:buChar char=""/>
              <a:defRPr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檢討會議後，</a:t>
            </a:r>
            <a:r>
              <a:rPr lang="zh-TW" altLang="zh-HK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各級教師根據學生的學習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難點及學習表現</a:t>
            </a:r>
            <a:r>
              <a:rPr lang="zh-TW" altLang="zh-HK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共同備課，商討教學內容及策略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，落實檢討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會議所得的具體改善建議</a:t>
            </a:r>
            <a:r>
              <a:rPr lang="zh-TW" altLang="zh-HK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 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33400" indent="-533400">
              <a:buFont typeface="Wingdings 2"/>
              <a:buChar char=""/>
              <a:defRPr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視乎實際情況，修訂學習重點或學與教策略。</a:t>
            </a:r>
            <a:endParaRPr lang="zh-TW" altLang="zh-HK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Clr>
                <a:schemeClr val="accent3"/>
              </a:buClr>
              <a:buFont typeface="Wingdings 2"/>
              <a:buNone/>
              <a:defRPr/>
            </a:pPr>
            <a:endParaRPr lang="zh-TW" altLang="zh-HK" sz="4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33400" indent="-533400">
              <a:buClr>
                <a:schemeClr val="accent3"/>
              </a:buClr>
              <a:buFontTx/>
              <a:buNone/>
              <a:defRPr/>
            </a:pPr>
            <a:endParaRPr lang="zh-TW" altLang="en-US" sz="4800" b="1" dirty="0" smtClean="0">
              <a:solidFill>
                <a:srgbClr val="0000FF"/>
              </a:solidFill>
              <a:latin typeface="華康魏碑體" pitchFamily="65" charset="-120"/>
              <a:ea typeface="華康魏碑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68365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3568" y="20953"/>
            <a:ext cx="158417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5400" b="1" spc="50" dirty="0" smtClean="0">
                <a:ln w="11430">
                  <a:solidFill>
                    <a:schemeClr val="tx1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小結</a:t>
            </a:r>
            <a:endParaRPr lang="zh-HK" altLang="en-US" sz="5400" b="1" spc="50" dirty="0">
              <a:ln w="11430">
                <a:solidFill>
                  <a:schemeClr val="tx1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Rectangle 9"/>
          <p:cNvSpPr txBox="1">
            <a:spLocks noChangeArrowheads="1"/>
          </p:cNvSpPr>
          <p:nvPr/>
        </p:nvSpPr>
        <p:spPr>
          <a:xfrm>
            <a:off x="572293" y="1052736"/>
            <a:ext cx="7920881" cy="4968899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Wingdings 2"/>
              <a:buNone/>
              <a:defRPr/>
            </a:pPr>
            <a:r>
              <a:rPr lang="zh-TW" altLang="zh-HK" sz="4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以上按部就班、</a:t>
            </a:r>
            <a:r>
              <a:rPr lang="zh-TW" altLang="en-US" sz="4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循環不息</a:t>
            </a:r>
            <a:r>
              <a:rPr lang="zh-TW" altLang="zh-HK" sz="4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的安排，讓全體教師</a:t>
            </a:r>
            <a:r>
              <a:rPr lang="zh-TW" altLang="en-US" sz="4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4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33400" indent="-533400">
              <a:lnSpc>
                <a:spcPct val="120000"/>
              </a:lnSpc>
              <a:buFont typeface="Wingdings 2"/>
              <a:buChar char=""/>
              <a:defRPr/>
            </a:pPr>
            <a:r>
              <a:rPr lang="zh-TW" altLang="zh-HK" sz="4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先從微觀的角度</a:t>
            </a:r>
            <a:r>
              <a:rPr lang="zh-TW" altLang="en-US" sz="4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了解</a:t>
            </a:r>
            <a:r>
              <a:rPr lang="zh-TW" altLang="zh-HK" sz="4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學生的學習困難及情況</a:t>
            </a:r>
            <a:r>
              <a:rPr lang="zh-TW" altLang="en-US" sz="4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4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33400" indent="-533400">
              <a:lnSpc>
                <a:spcPct val="120000"/>
              </a:lnSpc>
              <a:buFont typeface="Wingdings 2"/>
              <a:buChar char=""/>
              <a:defRPr/>
            </a:pPr>
            <a:r>
              <a:rPr lang="zh-TW" altLang="zh-HK" sz="4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然後從宏觀的角度了解全校學生的</a:t>
            </a:r>
            <a:r>
              <a:rPr lang="zh-TW" altLang="en-US" sz="4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學習概</a:t>
            </a:r>
            <a:r>
              <a:rPr lang="zh-TW" altLang="zh-HK" sz="4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況</a:t>
            </a:r>
            <a:r>
              <a:rPr lang="zh-TW" altLang="en-US" sz="4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4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33400" indent="-533400">
              <a:lnSpc>
                <a:spcPct val="120000"/>
              </a:lnSpc>
              <a:buFont typeface="Wingdings 2"/>
              <a:buChar char=""/>
              <a:defRPr/>
            </a:pPr>
            <a:r>
              <a:rPr lang="zh-TW" altLang="zh-HK" sz="4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最後在教學上作出相應的配合及跟進，從而提升學與教的成效。</a:t>
            </a:r>
          </a:p>
          <a:p>
            <a:pPr marL="533400" indent="-533400">
              <a:buClr>
                <a:schemeClr val="accent3"/>
              </a:buClr>
              <a:buFontTx/>
              <a:buNone/>
              <a:defRPr/>
            </a:pPr>
            <a:endParaRPr lang="zh-TW" altLang="en-US" sz="4800" b="1" dirty="0" smtClean="0">
              <a:solidFill>
                <a:srgbClr val="0000FF"/>
              </a:solidFill>
              <a:latin typeface="華康魏碑體" pitchFamily="65" charset="-120"/>
              <a:ea typeface="華康魏碑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34016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95536" y="1124744"/>
            <a:ext cx="513154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5400" b="1" spc="50" dirty="0">
                <a:ln w="11430"/>
                <a:latin typeface="標楷體" panose="03000509000000000000" pitchFamily="65" charset="-120"/>
                <a:ea typeface="標楷體" panose="03000509000000000000" pitchFamily="65" charset="-120"/>
              </a:rPr>
              <a:t>丙</a:t>
            </a:r>
            <a:r>
              <a:rPr lang="en-US" altLang="zh-TW" sz="5400" b="1" cap="none" spc="50" dirty="0" smtClean="0">
                <a:ln w="11430"/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5400" b="1" spc="50" dirty="0" smtClean="0">
                <a:ln w="11430"/>
                <a:latin typeface="標楷體" panose="03000509000000000000" pitchFamily="65" charset="-120"/>
                <a:ea typeface="標楷體" panose="03000509000000000000" pitchFamily="65" charset="-120"/>
              </a:rPr>
              <a:t>教學設計</a:t>
            </a:r>
            <a:endParaRPr lang="zh-HK" altLang="en-US" sz="5400" b="1" cap="none" spc="50" dirty="0">
              <a:ln w="1143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75656" y="2433662"/>
            <a:ext cx="57938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marL="68580">
              <a:spcBef>
                <a:spcPct val="0"/>
              </a:spcBef>
              <a:buClr>
                <a:schemeClr val="accent3"/>
              </a:buClr>
              <a:defRPr/>
            </a:pPr>
            <a:r>
              <a:rPr lang="zh-TW" altLang="en-US" sz="5400" b="1" dirty="0">
                <a:ln>
                  <a:solidFill>
                    <a:schemeClr val="tx1"/>
                  </a:solidFill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小四語音及說話課</a:t>
            </a:r>
            <a:endParaRPr lang="zh-TW" altLang="en-US" sz="5400" b="1" dirty="0">
              <a:ln>
                <a:solidFill>
                  <a:schemeClr val="tx1"/>
                </a:solidFill>
              </a:ln>
              <a:latin typeface="華康魏碑體" pitchFamily="65" charset="-120"/>
              <a:ea typeface="華康魏碑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22909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184230"/>
            <a:ext cx="62281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dirty="0" smtClean="0">
                <a:ln w="31550" cmpd="sng">
                  <a:solidFill>
                    <a:schemeClr val="tx1"/>
                  </a:solidFill>
                  <a:prstDash val="solid"/>
                </a:ln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5400" dirty="0" smtClean="0">
                <a:ln w="31550" cmpd="sng">
                  <a:solidFill>
                    <a:schemeClr val="tx1"/>
                  </a:solidFill>
                  <a:prstDash val="solid"/>
                </a:ln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5400" dirty="0" smtClean="0">
                <a:ln w="31550" cmpd="sng">
                  <a:solidFill>
                    <a:schemeClr val="tx1"/>
                  </a:solidFill>
                  <a:prstDash val="solid"/>
                </a:ln>
                <a:latin typeface="標楷體" pitchFamily="65" charset="-120"/>
                <a:ea typeface="標楷體" pitchFamily="65" charset="-120"/>
              </a:rPr>
              <a:t>語音教學情況</a:t>
            </a:r>
            <a:endParaRPr lang="zh-HK" altLang="en-US" sz="5400" dirty="0">
              <a:ln w="31550" cmpd="sng">
                <a:solidFill>
                  <a:schemeClr val="tx1"/>
                </a:solidFill>
                <a:prstDash val="solid"/>
              </a:ln>
            </a:endParaRPr>
          </a:p>
        </p:txBody>
      </p:sp>
      <p:sp>
        <p:nvSpPr>
          <p:cNvPr id="4" name="矩形 3"/>
          <p:cNvSpPr/>
          <p:nvPr/>
        </p:nvSpPr>
        <p:spPr>
          <a:xfrm>
            <a:off x="376403" y="1116027"/>
            <a:ext cx="833820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ts val="4200"/>
              </a:lnSpc>
              <a:buFont typeface="Arial" panose="020B0604020202020204" pitchFamily="34" charset="0"/>
              <a:buChar char="•"/>
            </a:pPr>
            <a:r>
              <a:rPr lang="zh-TW" altLang="zh-HK" sz="35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zh-HK" sz="35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年級</a:t>
            </a:r>
            <a:r>
              <a:rPr lang="zh-TW" altLang="en-US" sz="35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開始讓學生初步認識漢語</a:t>
            </a:r>
            <a:r>
              <a:rPr lang="zh-TW" altLang="en-US" sz="35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拼音</a:t>
            </a:r>
            <a:r>
              <a:rPr lang="zh-TW" altLang="en-US" sz="3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5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4200"/>
              </a:lnSpc>
            </a:pPr>
            <a:endParaRPr lang="en-US" altLang="zh-TW" sz="35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0" indent="-457200">
              <a:lnSpc>
                <a:spcPts val="4200"/>
              </a:lnSpc>
              <a:buFont typeface="Arial" panose="020B0604020202020204" pitchFamily="34" charset="0"/>
              <a:buChar char="•"/>
            </a:pPr>
            <a:r>
              <a:rPr lang="zh-TW" altLang="zh-HK" sz="35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利用</a:t>
            </a:r>
            <a:r>
              <a:rPr lang="zh-TW" altLang="zh-HK" sz="35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語音教學簡報，以口訣配上動作、手勢、誇張的口型及聲母韻母歌，進行聲</a:t>
            </a:r>
            <a:r>
              <a:rPr lang="zh-TW" altLang="en-US" sz="35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調、聲</a:t>
            </a:r>
            <a:r>
              <a:rPr lang="zh-TW" altLang="zh-HK" sz="35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母及韻母</a:t>
            </a:r>
            <a:r>
              <a:rPr lang="zh-TW" altLang="zh-HK" sz="35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教學。</a:t>
            </a:r>
            <a:endParaRPr lang="en-US" altLang="zh-TW" sz="35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>
              <a:lnSpc>
                <a:spcPts val="4200"/>
              </a:lnSpc>
            </a:pPr>
            <a:endParaRPr lang="en-US" altLang="zh-TW" sz="3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0" indent="-457200">
              <a:lnSpc>
                <a:spcPts val="4200"/>
              </a:lnSpc>
              <a:buFont typeface="Arial" panose="020B0604020202020204" pitchFamily="34" charset="0"/>
              <a:buChar char="•"/>
            </a:pPr>
            <a:r>
              <a:rPr lang="zh-TW" altLang="en-US" sz="3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要求中高年級學生</a:t>
            </a:r>
            <a:r>
              <a:rPr lang="zh-TW" altLang="en-US" sz="3500" dirty="0">
                <a:latin typeface="標楷體" panose="03000509000000000000" pitchFamily="65" charset="-120"/>
                <a:ea typeface="標楷體" panose="03000509000000000000" pitchFamily="65" charset="-120"/>
              </a:rPr>
              <a:t>先</a:t>
            </a:r>
            <a:r>
              <a:rPr lang="zh-TW" altLang="en-US" sz="35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掌握</a:t>
            </a:r>
            <a:r>
              <a:rPr lang="en-US" altLang="zh-TW" sz="3600" kern="100" dirty="0" err="1">
                <a:ea typeface="標楷體"/>
                <a:cs typeface="Times New Roman"/>
              </a:rPr>
              <a:t>i</a:t>
            </a:r>
            <a:r>
              <a:rPr lang="zh-TW" altLang="en-US" sz="3600" kern="100" dirty="0">
                <a:ea typeface="標楷體"/>
                <a:cs typeface="Times New Roman"/>
              </a:rPr>
              <a:t>、</a:t>
            </a:r>
            <a:r>
              <a:rPr lang="en-US" altLang="zh-TW" sz="3600" kern="100" dirty="0">
                <a:ea typeface="標楷體"/>
                <a:cs typeface="Times New Roman"/>
              </a:rPr>
              <a:t>u</a:t>
            </a:r>
            <a:r>
              <a:rPr lang="zh-TW" altLang="en-US" sz="3600" kern="100" dirty="0">
                <a:ea typeface="標楷體"/>
                <a:cs typeface="Times New Roman"/>
              </a:rPr>
              <a:t>、</a:t>
            </a:r>
            <a:r>
              <a:rPr lang="en-US" altLang="zh-TW" sz="2400" kern="1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Ü</a:t>
            </a:r>
            <a:r>
              <a:rPr lang="zh-TW" altLang="en-US" sz="3600" kern="100" dirty="0">
                <a:ea typeface="標楷體"/>
                <a:cs typeface="Times New Roman"/>
              </a:rPr>
              <a:t>行以外</a:t>
            </a:r>
            <a:r>
              <a:rPr lang="zh-TW" altLang="en-US" sz="3600" kern="100" dirty="0" smtClean="0">
                <a:ea typeface="標楷體"/>
                <a:cs typeface="Times New Roman"/>
              </a:rPr>
              <a:t>的</a:t>
            </a:r>
            <a:r>
              <a:rPr lang="zh-TW" altLang="zh-HK" sz="3600" kern="100" dirty="0" smtClean="0">
                <a:ea typeface="標楷體"/>
                <a:cs typeface="Times New Roman"/>
              </a:rPr>
              <a:t>韻母</a:t>
            </a:r>
            <a:r>
              <a:rPr lang="en-US" altLang="zh-TW" sz="3600" kern="100" dirty="0" smtClean="0">
                <a:ea typeface="標楷體"/>
                <a:cs typeface="Times New Roman"/>
              </a:rPr>
              <a:t>(</a:t>
            </a:r>
            <a:r>
              <a:rPr lang="zh-TW" altLang="en-US" sz="3600" kern="100" dirty="0">
                <a:ea typeface="標楷體"/>
                <a:cs typeface="Times New Roman"/>
              </a:rPr>
              <a:t>第一行</a:t>
            </a:r>
            <a:r>
              <a:rPr lang="zh-TW" altLang="zh-HK" sz="3600" kern="100" dirty="0">
                <a:ea typeface="標楷體"/>
                <a:cs typeface="Times New Roman"/>
              </a:rPr>
              <a:t>韻</a:t>
            </a:r>
            <a:r>
              <a:rPr lang="zh-TW" altLang="en-US" sz="3600" kern="100" dirty="0">
                <a:ea typeface="標楷體"/>
                <a:cs typeface="Times New Roman"/>
              </a:rPr>
              <a:t>母</a:t>
            </a:r>
            <a:r>
              <a:rPr lang="en-US" altLang="zh-TW" sz="3600" kern="100" dirty="0" smtClean="0">
                <a:ea typeface="標楷體"/>
                <a:cs typeface="Times New Roman"/>
              </a:rPr>
              <a:t>)</a:t>
            </a:r>
            <a:r>
              <a:rPr lang="zh-TW" altLang="en-US" sz="3600" kern="100" dirty="0" smtClean="0">
                <a:ea typeface="標楷體"/>
                <a:cs typeface="Times New Roman"/>
              </a:rPr>
              <a:t>。</a:t>
            </a:r>
            <a:endParaRPr lang="en-US" altLang="zh-TW" sz="3600" kern="100" dirty="0">
              <a:ea typeface="標楷體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60895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102"/>
          <p:cNvSpPr txBox="1">
            <a:spLocks noChangeArrowheads="1"/>
          </p:cNvSpPr>
          <p:nvPr/>
        </p:nvSpPr>
        <p:spPr bwMode="auto">
          <a:xfrm>
            <a:off x="365363" y="476672"/>
            <a:ext cx="8167075" cy="5555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endParaRPr lang="en-US" altLang="zh-TW" sz="3000" dirty="0" smtClean="0">
              <a:solidFill>
                <a:schemeClr val="accent5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0" indent="-457200">
              <a:lnSpc>
                <a:spcPts val="4200"/>
              </a:lnSpc>
              <a:buFont typeface="Arial" panose="020B0604020202020204" pitchFamily="34" charset="0"/>
              <a:buChar char="•"/>
            </a:pPr>
            <a:r>
              <a:rPr lang="zh-TW" altLang="zh-HK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</a:t>
            </a:r>
            <a:r>
              <a:rPr lang="zh-TW" altLang="zh-HK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高年級於課前或下課</a:t>
            </a:r>
            <a:r>
              <a:rPr lang="zh-TW" altLang="zh-HK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前進行</a:t>
            </a:r>
            <a:r>
              <a:rPr lang="zh-TW" altLang="zh-HK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「拼讀或拼寫大風吹遊戲」</a:t>
            </a:r>
            <a:r>
              <a:rPr lang="zh-TW" altLang="zh-HK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>
              <a:lnSpc>
                <a:spcPts val="4200"/>
              </a:lnSpc>
            </a:pP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0" indent="-457200">
              <a:lnSpc>
                <a:spcPts val="4200"/>
              </a:lnSpc>
              <a:buFont typeface="Arial" panose="020B0604020202020204" pitchFamily="34" charset="0"/>
              <a:buChar char="•"/>
            </a:pPr>
            <a:r>
              <a:rPr lang="zh-TW" altLang="zh-HK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zh-TW" altLang="zh-HK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動作</a:t>
            </a:r>
            <a:r>
              <a:rPr lang="zh-TW" altLang="zh-HK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方式進行</a:t>
            </a:r>
            <a:r>
              <a:rPr lang="zh-TW" altLang="zh-HK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或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着</a:t>
            </a:r>
            <a:r>
              <a:rPr lang="zh-TW" altLang="zh-HK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zh-HK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把答案寫在課本筆記頁</a:t>
            </a:r>
            <a:r>
              <a:rPr lang="zh-TW" altLang="zh-HK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>
              <a:lnSpc>
                <a:spcPts val="4200"/>
              </a:lnSpc>
            </a:pP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0" indent="-457200">
              <a:lnSpc>
                <a:spcPts val="4200"/>
              </a:lnSpc>
              <a:buFont typeface="Arial" panose="020B0604020202020204" pitchFamily="34" charset="0"/>
              <a:buChar char="•"/>
            </a:pPr>
            <a:r>
              <a:rPr lang="zh-TW" altLang="zh-HK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最</a:t>
            </a:r>
            <a:r>
              <a:rPr lang="zh-TW" altLang="zh-HK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快完成的</a:t>
            </a:r>
            <a:r>
              <a:rPr lang="en-US" altLang="zh-HK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zh-HK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個學生或一分鐘內完成的學生可</a:t>
            </a:r>
            <a:r>
              <a:rPr lang="zh-TW" altLang="zh-HK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獲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本科特製的拼音連圖案貼紙</a:t>
            </a:r>
            <a:r>
              <a:rPr lang="zh-TW" altLang="zh-HK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HK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49349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71600" y="476672"/>
            <a:ext cx="547260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TW" altLang="en-US" sz="5400" dirty="0" smtClean="0">
                <a:ln w="31550" cmpd="sng">
                  <a:solidFill>
                    <a:schemeClr val="tx1"/>
                  </a:solidFill>
                  <a:prstDash val="solid"/>
                </a:ln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5400" dirty="0" smtClean="0">
                <a:ln w="31550" cmpd="sng">
                  <a:solidFill>
                    <a:schemeClr val="tx1"/>
                  </a:solidFill>
                  <a:prstDash val="solid"/>
                </a:ln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5400" dirty="0" smtClean="0">
                <a:ln w="31550" cmpd="sng">
                  <a:solidFill>
                    <a:schemeClr val="tx1"/>
                  </a:solidFill>
                  <a:prstDash val="solid"/>
                </a:ln>
                <a:latin typeface="標楷體" pitchFamily="65" charset="-120"/>
                <a:ea typeface="標楷體" pitchFamily="65" charset="-120"/>
              </a:rPr>
              <a:t> 教學</a:t>
            </a:r>
            <a:r>
              <a:rPr lang="zh-TW" altLang="en-US" sz="5400" dirty="0">
                <a:ln w="31550" cmpd="sng">
                  <a:solidFill>
                    <a:schemeClr val="tx1"/>
                  </a:solidFill>
                  <a:prstDash val="solid"/>
                </a:ln>
                <a:latin typeface="標楷體" pitchFamily="65" charset="-120"/>
                <a:ea typeface="標楷體" pitchFamily="65" charset="-120"/>
              </a:rPr>
              <a:t>流程</a:t>
            </a:r>
            <a:endParaRPr lang="zh-HK" altLang="en-US" sz="5400" dirty="0">
              <a:ln w="31550" cmpd="sng">
                <a:solidFill>
                  <a:schemeClr val="tx1"/>
                </a:solidFill>
                <a:prstDash val="solid"/>
              </a:ln>
            </a:endParaRPr>
          </a:p>
        </p:txBody>
      </p:sp>
      <p:sp>
        <p:nvSpPr>
          <p:cNvPr id="3" name="矩形 1"/>
          <p:cNvSpPr>
            <a:spLocks noChangeArrowheads="1"/>
          </p:cNvSpPr>
          <p:nvPr/>
        </p:nvSpPr>
        <p:spPr bwMode="auto">
          <a:xfrm>
            <a:off x="755576" y="1700808"/>
            <a:ext cx="7991475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zh-HK" sz="5400" b="0" dirty="0">
                <a:solidFill>
                  <a:srgbClr val="10253F"/>
                </a:solidFill>
                <a:latin typeface="Times New Roman" pitchFamily="18" charset="0"/>
                <a:ea typeface="標楷體" pitchFamily="65" charset="-120"/>
              </a:rPr>
              <a:t>上ㄧ節課，我們學習過《西遊記》主要有哪</a:t>
            </a:r>
            <a:r>
              <a:rPr lang="zh-TW" altLang="en-US" sz="5400" b="0" dirty="0">
                <a:solidFill>
                  <a:srgbClr val="10253F"/>
                </a:solidFill>
                <a:latin typeface="Times New Roman" pitchFamily="18" charset="0"/>
                <a:ea typeface="標楷體" pitchFamily="65" charset="-120"/>
              </a:rPr>
              <a:t>幾位主角</a:t>
            </a:r>
            <a:r>
              <a:rPr lang="zh-TW" altLang="zh-HK" sz="5400" b="0" dirty="0">
                <a:solidFill>
                  <a:srgbClr val="10253F"/>
                </a:solidFill>
                <a:latin typeface="Times New Roman" pitchFamily="18" charset="0"/>
                <a:ea typeface="標楷體" pitchFamily="65" charset="-120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76101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289221" y="944841"/>
            <a:ext cx="640871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buClr>
                <a:schemeClr val="accent1">
                  <a:lumMod val="50000"/>
                </a:schemeClr>
              </a:buClr>
              <a:tabLst>
                <a:tab pos="1168400" algn="l"/>
              </a:tabLst>
              <a:defRPr/>
            </a:pPr>
            <a:r>
              <a:rPr lang="zh-TW" alt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召開會議</a:t>
            </a:r>
            <a:endParaRPr lang="en-US" altLang="zh-TW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buClr>
                <a:schemeClr val="accent1">
                  <a:lumMod val="50000"/>
                </a:schemeClr>
              </a:buClr>
              <a:tabLst>
                <a:tab pos="1168400" algn="l"/>
              </a:tabLst>
              <a:defRPr/>
            </a:pPr>
            <a:r>
              <a:rPr lang="zh-TW" alt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計劃周年工作</a:t>
            </a:r>
            <a:endParaRPr lang="en-US" altLang="zh-TW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buClr>
                <a:schemeClr val="accent1">
                  <a:lumMod val="50000"/>
                </a:schemeClr>
              </a:buClr>
              <a:tabLst>
                <a:tab pos="1168400" algn="l"/>
              </a:tabLst>
              <a:defRPr/>
            </a:pPr>
            <a:r>
              <a:rPr lang="zh-TW" alt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統籌學與教的</a:t>
            </a:r>
            <a:r>
              <a:rPr lang="zh-TW" alt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工作</a:t>
            </a:r>
            <a:endParaRPr lang="en-US" altLang="zh-TW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buClr>
                <a:schemeClr val="accent1">
                  <a:lumMod val="50000"/>
                </a:schemeClr>
              </a:buClr>
              <a:tabLst>
                <a:tab pos="1168400" algn="l"/>
              </a:tabLst>
              <a:defRPr/>
            </a:pPr>
            <a:r>
              <a:rPr lang="zh-TW" alt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en-US" altLang="zh-TW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組織全校推普活動</a:t>
            </a:r>
            <a:endParaRPr lang="en-US" altLang="zh-TW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buClr>
                <a:schemeClr val="accent1">
                  <a:lumMod val="50000"/>
                </a:schemeClr>
              </a:buClr>
              <a:tabLst>
                <a:tab pos="1168400" algn="l"/>
              </a:tabLst>
              <a:defRPr/>
            </a:pPr>
            <a:r>
              <a:rPr lang="zh-TW" alt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altLang="zh-TW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添置及整理</a:t>
            </a:r>
            <a:r>
              <a:rPr lang="zh-TW" alt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教具</a:t>
            </a:r>
            <a:endParaRPr lang="en-US" altLang="zh-TW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buClr>
                <a:schemeClr val="accent1">
                  <a:lumMod val="50000"/>
                </a:schemeClr>
              </a:buClr>
              <a:tabLst>
                <a:tab pos="1168400" algn="l"/>
              </a:tabLst>
              <a:defRPr/>
            </a:pPr>
            <a:r>
              <a:rPr lang="zh-TW" alt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r>
              <a:rPr lang="en-US" altLang="zh-TW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其他</a:t>
            </a:r>
            <a:endParaRPr lang="en-US" altLang="zh-TW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HK" altLang="en-US" dirty="0"/>
          </a:p>
        </p:txBody>
      </p:sp>
      <p:sp>
        <p:nvSpPr>
          <p:cNvPr id="3" name="矩形 2"/>
          <p:cNvSpPr/>
          <p:nvPr/>
        </p:nvSpPr>
        <p:spPr>
          <a:xfrm>
            <a:off x="0" y="0"/>
            <a:ext cx="53783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5400" b="1" spc="50" dirty="0">
                <a:ln w="11430">
                  <a:solidFill>
                    <a:schemeClr val="tx1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甲</a:t>
            </a:r>
            <a:r>
              <a:rPr lang="en-US" altLang="zh-TW" sz="5400" b="1" spc="50" dirty="0">
                <a:ln w="11430">
                  <a:solidFill>
                    <a:schemeClr val="tx1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5400" b="1" spc="50" dirty="0">
                <a:ln w="11430">
                  <a:solidFill>
                    <a:schemeClr val="tx1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科主任的工作</a:t>
            </a:r>
            <a:endParaRPr lang="zh-HK" altLang="en-US" sz="5400" b="1" spc="50" dirty="0">
              <a:ln w="11430">
                <a:solidFill>
                  <a:schemeClr val="tx1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987824" y="0"/>
            <a:ext cx="2954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cap="all" spc="0" dirty="0">
                <a:ln w="9000" cmpd="sng">
                  <a:solidFill>
                    <a:schemeClr val="tx1"/>
                  </a:solidFill>
                  <a:prstDash val="solid"/>
                </a:ln>
                <a:effectLst/>
                <a:ea typeface="標楷體" pitchFamily="65" charset="-120"/>
              </a:rPr>
              <a:t>熱身</a:t>
            </a:r>
            <a:r>
              <a:rPr lang="zh-TW" altLang="en-US" sz="5400" cap="all" spc="0" dirty="0" smtClean="0">
                <a:ln w="9000" cmpd="sng">
                  <a:solidFill>
                    <a:schemeClr val="tx1"/>
                  </a:solidFill>
                  <a:prstDash val="solid"/>
                </a:ln>
                <a:effectLst/>
                <a:ea typeface="標楷體" pitchFamily="65" charset="-120"/>
              </a:rPr>
              <a:t>活動</a:t>
            </a:r>
            <a:endParaRPr lang="zh-HK" altLang="en-US" sz="5400" cap="all" spc="0" dirty="0">
              <a:ln w="9000" cmpd="sng">
                <a:solidFill>
                  <a:schemeClr val="tx1"/>
                </a:solidFill>
                <a:prstDash val="solid"/>
              </a:ln>
              <a:effectLst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95313" y="1519238"/>
            <a:ext cx="8080375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HK" sz="4800" kern="100" dirty="0" err="1">
                <a:solidFill>
                  <a:srgbClr val="4F81BD">
                    <a:lumMod val="50000"/>
                  </a:srgbClr>
                </a:solidFill>
                <a:latin typeface="Arial Unicode MS"/>
                <a:ea typeface="標楷體" pitchFamily="65" charset="-120"/>
              </a:rPr>
              <a:t>Xīyóujì</a:t>
            </a:r>
            <a:r>
              <a:rPr lang="en-US" altLang="zh-HK" sz="4800" kern="100" dirty="0">
                <a:solidFill>
                  <a:srgbClr val="4F81BD">
                    <a:lumMod val="50000"/>
                  </a:srgbClr>
                </a:solidFill>
                <a:latin typeface="Arial Unicode MS"/>
                <a:ea typeface="標楷體" pitchFamily="65" charset="-120"/>
              </a:rPr>
              <a:t> </a:t>
            </a:r>
            <a:r>
              <a:rPr lang="en-US" altLang="zh-HK" sz="4800" kern="100" dirty="0" err="1">
                <a:solidFill>
                  <a:srgbClr val="4F81BD">
                    <a:lumMod val="50000"/>
                  </a:srgbClr>
                </a:solidFill>
                <a:latin typeface="Arial Unicode MS"/>
                <a:ea typeface="標楷體" pitchFamily="65" charset="-120"/>
              </a:rPr>
              <a:t>shì</a:t>
            </a:r>
            <a:r>
              <a:rPr lang="en-US" altLang="zh-HK" sz="4800" kern="100" dirty="0">
                <a:solidFill>
                  <a:srgbClr val="4F81BD">
                    <a:lumMod val="50000"/>
                  </a:srgbClr>
                </a:solidFill>
                <a:latin typeface="Arial Unicode MS"/>
                <a:ea typeface="標楷體" pitchFamily="65" charset="-120"/>
              </a:rPr>
              <a:t> </a:t>
            </a:r>
            <a:r>
              <a:rPr lang="en-US" altLang="zh-HK" sz="4800" kern="100" dirty="0" err="1">
                <a:solidFill>
                  <a:srgbClr val="4F81BD">
                    <a:lumMod val="50000"/>
                  </a:srgbClr>
                </a:solidFill>
                <a:latin typeface="Arial Unicode MS"/>
                <a:ea typeface="標楷體" pitchFamily="65" charset="-120"/>
              </a:rPr>
              <a:t>nɑ</a:t>
            </a:r>
            <a:r>
              <a:rPr lang="en-US" altLang="zh-HK" sz="4800" kern="100" dirty="0">
                <a:solidFill>
                  <a:srgbClr val="4F81BD">
                    <a:lumMod val="50000"/>
                  </a:srgbClr>
                </a:solidFill>
                <a:latin typeface="Arial Unicode MS"/>
                <a:ea typeface="標楷體" pitchFamily="65" charset="-120"/>
              </a:rPr>
              <a:t>̌ </a:t>
            </a:r>
            <a:r>
              <a:rPr lang="en-US" altLang="zh-HK" sz="4800" kern="100" dirty="0" err="1">
                <a:solidFill>
                  <a:srgbClr val="4F81BD">
                    <a:lumMod val="50000"/>
                  </a:srgbClr>
                </a:solidFill>
                <a:latin typeface="Arial Unicode MS"/>
                <a:ea typeface="標楷體" pitchFamily="65" charset="-120"/>
              </a:rPr>
              <a:t>ge</a:t>
            </a:r>
            <a:r>
              <a:rPr lang="en-US" altLang="zh-HK" sz="4800" kern="100" dirty="0">
                <a:solidFill>
                  <a:srgbClr val="4F81BD">
                    <a:lumMod val="50000"/>
                  </a:srgbClr>
                </a:solidFill>
                <a:latin typeface="Arial Unicode MS"/>
                <a:ea typeface="標楷體" pitchFamily="65" charset="-120"/>
              </a:rPr>
              <a:t> </a:t>
            </a:r>
            <a:r>
              <a:rPr lang="en-US" altLang="zh-HK" sz="4800" kern="100" dirty="0" err="1">
                <a:solidFill>
                  <a:srgbClr val="4F81BD">
                    <a:lumMod val="50000"/>
                  </a:srgbClr>
                </a:solidFill>
                <a:latin typeface="Arial Unicode MS"/>
                <a:ea typeface="標楷體" pitchFamily="65" charset="-120"/>
              </a:rPr>
              <a:t>guó</a:t>
            </a:r>
            <a:r>
              <a:rPr lang="en-US" altLang="zh-HK" sz="4800" kern="100" dirty="0">
                <a:solidFill>
                  <a:srgbClr val="4F81BD">
                    <a:lumMod val="50000"/>
                  </a:srgbClr>
                </a:solidFill>
                <a:latin typeface="Arial Unicode MS"/>
                <a:ea typeface="標楷體" pitchFamily="65" charset="-120"/>
              </a:rPr>
              <a:t> </a:t>
            </a:r>
            <a:r>
              <a:rPr lang="en-US" altLang="zh-HK" sz="4800" kern="100" dirty="0" err="1">
                <a:solidFill>
                  <a:srgbClr val="4F81BD">
                    <a:lumMod val="50000"/>
                  </a:srgbClr>
                </a:solidFill>
                <a:latin typeface="Arial Unicode MS"/>
                <a:ea typeface="標楷體" pitchFamily="65" charset="-120"/>
              </a:rPr>
              <a:t>jiɑ</a:t>
            </a:r>
            <a:r>
              <a:rPr lang="en-US" altLang="zh-HK" sz="4800" kern="100" dirty="0">
                <a:solidFill>
                  <a:srgbClr val="4F81BD">
                    <a:lumMod val="50000"/>
                  </a:srgbClr>
                </a:solidFill>
                <a:latin typeface="Arial Unicode MS"/>
                <a:ea typeface="標楷體" pitchFamily="65" charset="-120"/>
              </a:rPr>
              <a:t>̄ de </a:t>
            </a:r>
            <a:r>
              <a:rPr lang="en-US" altLang="zh-HK" sz="4800" kern="100" dirty="0" err="1">
                <a:solidFill>
                  <a:srgbClr val="4F81BD">
                    <a:lumMod val="50000"/>
                  </a:srgbClr>
                </a:solidFill>
                <a:latin typeface="Arial Unicode MS"/>
                <a:ea typeface="標楷體" pitchFamily="65" charset="-120"/>
              </a:rPr>
              <a:t>míng</a:t>
            </a:r>
            <a:r>
              <a:rPr lang="en-US" altLang="zh-HK" sz="4800" kern="100" dirty="0">
                <a:solidFill>
                  <a:srgbClr val="4F81BD">
                    <a:lumMod val="50000"/>
                  </a:srgbClr>
                </a:solidFill>
                <a:latin typeface="Arial Unicode MS"/>
                <a:ea typeface="標楷體" pitchFamily="65" charset="-120"/>
              </a:rPr>
              <a:t> </a:t>
            </a:r>
            <a:r>
              <a:rPr lang="en-US" altLang="zh-HK" sz="4800" kern="100" dirty="0" err="1">
                <a:solidFill>
                  <a:srgbClr val="4F81BD">
                    <a:lumMod val="50000"/>
                  </a:srgbClr>
                </a:solidFill>
                <a:latin typeface="Arial Unicode MS"/>
                <a:ea typeface="標楷體" pitchFamily="65" charset="-120"/>
              </a:rPr>
              <a:t>zhù</a:t>
            </a:r>
            <a:r>
              <a:rPr lang="en-US" altLang="zh-HK" sz="4800" kern="100" dirty="0">
                <a:solidFill>
                  <a:srgbClr val="4F81BD">
                    <a:lumMod val="50000"/>
                  </a:srgbClr>
                </a:solidFill>
                <a:latin typeface="Arial Unicode MS"/>
                <a:ea typeface="標楷體" pitchFamily="65" charset="-120"/>
              </a:rPr>
              <a:t> ? </a:t>
            </a:r>
            <a:endParaRPr lang="zh-HK" altLang="en-US" sz="4800" dirty="0">
              <a:solidFill>
                <a:srgbClr val="4F81BD">
                  <a:lumMod val="50000"/>
                </a:srgbClr>
              </a:solidFill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80978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094672" y="0"/>
            <a:ext cx="2954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cap="all" spc="0" dirty="0">
                <a:ln w="9000" cmpd="sng">
                  <a:solidFill>
                    <a:schemeClr val="tx1"/>
                  </a:solidFill>
                  <a:prstDash val="solid"/>
                </a:ln>
                <a:effectLst/>
                <a:latin typeface="Times New Roman" pitchFamily="18" charset="0"/>
                <a:ea typeface="標楷體" pitchFamily="65" charset="-120"/>
              </a:rPr>
              <a:t>學習重點</a:t>
            </a:r>
            <a:endParaRPr lang="zh-HK" altLang="en-US" sz="5400" cap="all" spc="0" dirty="0">
              <a:ln w="9000" cmpd="sng">
                <a:solidFill>
                  <a:schemeClr val="tx1"/>
                </a:solidFill>
                <a:prstDash val="solid"/>
              </a:ln>
              <a:effectLst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23850" y="1276350"/>
            <a:ext cx="8820150" cy="24003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zh-TW" altLang="zh-HK" sz="5000" b="0" dirty="0">
                <a:ea typeface="標楷體" pitchFamily="65" charset="-120"/>
              </a:rPr>
              <a:t>利用《西遊記》進行</a:t>
            </a:r>
            <a:r>
              <a:rPr lang="en-US" altLang="zh-TW" sz="5000" b="0" dirty="0">
                <a:ea typeface="標楷體" pitchFamily="65" charset="-120"/>
              </a:rPr>
              <a:t>:</a:t>
            </a:r>
          </a:p>
          <a:p>
            <a:pPr marL="742950" indent="-742950">
              <a:buFont typeface="+mj-lt"/>
              <a:buAutoNum type="arabicPeriod"/>
              <a:defRPr/>
            </a:pPr>
            <a:r>
              <a:rPr lang="zh-TW" altLang="en-US" sz="5000" b="0" dirty="0">
                <a:ea typeface="標楷體" pitchFamily="65" charset="-120"/>
              </a:rPr>
              <a:t>拼讀及拼寫音節</a:t>
            </a:r>
            <a:r>
              <a:rPr lang="zh-TW" altLang="zh-HK" sz="5000" b="0" dirty="0">
                <a:ea typeface="標楷體" pitchFamily="65" charset="-120"/>
              </a:rPr>
              <a:t>訓練</a:t>
            </a:r>
            <a:endParaRPr lang="en-US" altLang="zh-TW" sz="5000" b="0" dirty="0">
              <a:ea typeface="標楷體" pitchFamily="65" charset="-120"/>
            </a:endParaRPr>
          </a:p>
          <a:p>
            <a:pPr marL="742950" indent="-742950">
              <a:buFont typeface="+mj-lt"/>
              <a:buAutoNum type="arabicPeriod"/>
              <a:defRPr/>
            </a:pPr>
            <a:r>
              <a:rPr lang="zh-TW" altLang="zh-HK" sz="5000" b="0" dirty="0">
                <a:ea typeface="標楷體" pitchFamily="65" charset="-120"/>
              </a:rPr>
              <a:t>說話訓練</a:t>
            </a:r>
            <a:endParaRPr lang="zh-HK" altLang="en-US" sz="5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4042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402173" y="24110"/>
            <a:ext cx="43396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cap="all" dirty="0" smtClean="0">
                <a:ln w="9000" cmpd="sng">
                  <a:solidFill>
                    <a:schemeClr val="tx1"/>
                  </a:solidFill>
                  <a:prstDash val="solid"/>
                </a:ln>
                <a:effectLst/>
                <a:ea typeface="標楷體" pitchFamily="65" charset="-120"/>
              </a:rPr>
              <a:t>拼</a:t>
            </a:r>
            <a:r>
              <a:rPr lang="zh-TW" altLang="en-US" sz="5400" cap="all" dirty="0">
                <a:ln w="9000" cmpd="sng">
                  <a:solidFill>
                    <a:schemeClr val="tx1"/>
                  </a:solidFill>
                  <a:prstDash val="solid"/>
                </a:ln>
                <a:effectLst/>
                <a:ea typeface="標楷體" pitchFamily="65" charset="-120"/>
              </a:rPr>
              <a:t>讀音節</a:t>
            </a:r>
            <a:r>
              <a:rPr lang="zh-TW" altLang="en-US" sz="5400" cap="all" dirty="0" smtClean="0">
                <a:ln w="9000" cmpd="sng">
                  <a:solidFill>
                    <a:schemeClr val="tx1"/>
                  </a:solidFill>
                  <a:prstDash val="solid"/>
                </a:ln>
                <a:effectLst/>
                <a:ea typeface="標楷體" pitchFamily="65" charset="-120"/>
              </a:rPr>
              <a:t>策略</a:t>
            </a:r>
            <a:endParaRPr lang="en-US" altLang="zh-TW" sz="5400" cap="all" dirty="0">
              <a:ln w="9000" cmpd="sng">
                <a:solidFill>
                  <a:schemeClr val="tx1"/>
                </a:solidFill>
                <a:prstDash val="solid"/>
              </a:ln>
              <a:effectLst/>
              <a:ea typeface="標楷體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290513" y="1022350"/>
            <a:ext cx="8694737" cy="4402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buFont typeface="Arial" pitchFamily="34" charset="0"/>
              <a:buChar char="•"/>
              <a:defRPr/>
            </a:pPr>
            <a:r>
              <a:rPr lang="zh-TW" altLang="zh-HK" sz="4000" b="0" dirty="0">
                <a:ea typeface="標楷體" pitchFamily="65" charset="-120"/>
              </a:rPr>
              <a:t>先唸聲母，再唸韻母</a:t>
            </a:r>
            <a:r>
              <a:rPr lang="zh-TW" altLang="en-US" sz="4000" b="0" dirty="0">
                <a:ea typeface="標楷體" pitchFamily="65" charset="-120"/>
              </a:rPr>
              <a:t>，</a:t>
            </a:r>
            <a:r>
              <a:rPr lang="zh-TW" altLang="zh-HK" sz="4000" b="0" dirty="0">
                <a:ea typeface="標楷體" pitchFamily="65" charset="-120"/>
              </a:rPr>
              <a:t>發音要領是「</a:t>
            </a:r>
            <a:r>
              <a:rPr lang="zh-TW" altLang="zh-HK" sz="4000" dirty="0">
                <a:ea typeface="標楷體" pitchFamily="65" charset="-120"/>
              </a:rPr>
              <a:t>聲</a:t>
            </a:r>
            <a:r>
              <a:rPr lang="zh-TW" altLang="en-US" sz="4000" dirty="0">
                <a:ea typeface="標楷體" pitchFamily="65" charset="-120"/>
              </a:rPr>
              <a:t>母</a:t>
            </a:r>
            <a:r>
              <a:rPr lang="zh-TW" altLang="zh-HK" sz="4000" dirty="0">
                <a:ea typeface="標楷體" pitchFamily="65" charset="-120"/>
              </a:rPr>
              <a:t>輕</a:t>
            </a:r>
            <a:r>
              <a:rPr lang="zh-TW" altLang="en-US" sz="4000" dirty="0">
                <a:ea typeface="標楷體" pitchFamily="65" charset="-120"/>
              </a:rPr>
              <a:t>，</a:t>
            </a:r>
            <a:r>
              <a:rPr lang="zh-TW" altLang="zh-HK" sz="4000" dirty="0">
                <a:ea typeface="標楷體" pitchFamily="65" charset="-120"/>
              </a:rPr>
              <a:t>韻母亮</a:t>
            </a:r>
            <a:r>
              <a:rPr lang="zh-TW" altLang="en-US" sz="4000" b="0" dirty="0">
                <a:ea typeface="標楷體" pitchFamily="65" charset="-120"/>
              </a:rPr>
              <a:t>」。</a:t>
            </a:r>
            <a:endParaRPr lang="en-US" altLang="zh-TW" sz="4000" b="0" dirty="0">
              <a:ea typeface="標楷體" pitchFamily="65" charset="-120"/>
            </a:endParaRP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zh-TW" altLang="en-US" sz="4000" b="0" dirty="0">
                <a:ea typeface="標楷體" pitchFamily="65" charset="-120"/>
              </a:rPr>
              <a:t>示例</a:t>
            </a:r>
            <a:r>
              <a:rPr lang="en-US" altLang="zh-TW" sz="5000" b="0" dirty="0">
                <a:ea typeface="標楷體" pitchFamily="65" charset="-120"/>
              </a:rPr>
              <a:t>:</a:t>
            </a:r>
            <a:r>
              <a:rPr lang="zh-TW" altLang="zh-HK" sz="5000" b="0" dirty="0">
                <a:ea typeface="標楷體" pitchFamily="65" charset="-120"/>
              </a:rPr>
              <a:t> </a:t>
            </a:r>
            <a:r>
              <a:rPr lang="en-US" altLang="zh-TW" sz="5000" b="0" dirty="0" err="1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t</a:t>
            </a:r>
            <a:r>
              <a:rPr lang="en-US" altLang="zh-HK" sz="5000" b="0" dirty="0" err="1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ōng</a:t>
            </a:r>
            <a:r>
              <a:rPr lang="zh-TW" altLang="en-US" sz="5000" b="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</a:t>
            </a:r>
            <a:endParaRPr lang="en-US" altLang="zh-TW" sz="5000" b="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>
              <a:defRPr/>
            </a:pPr>
            <a:endParaRPr lang="en-US" altLang="zh-HK" sz="5000" b="0" dirty="0">
              <a:solidFill>
                <a:srgbClr val="C0504D">
                  <a:lumMod val="50000"/>
                </a:srgbClr>
              </a:solidFill>
              <a:latin typeface="標楷體" pitchFamily="65" charset="-120"/>
              <a:ea typeface="標楷體" pitchFamily="65" charset="-120"/>
              <a:cs typeface="Arial Unicode MS" pitchFamily="34" charset="-120"/>
            </a:endParaRPr>
          </a:p>
          <a:p>
            <a:pPr>
              <a:defRPr/>
            </a:pPr>
            <a:endParaRPr lang="en-US" altLang="zh-HK" sz="5000" b="0" dirty="0">
              <a:solidFill>
                <a:srgbClr val="C0504D">
                  <a:lumMod val="50000"/>
                </a:srgbClr>
              </a:solidFill>
              <a:latin typeface="標楷體" pitchFamily="65" charset="-120"/>
              <a:ea typeface="標楷體" pitchFamily="65" charset="-120"/>
              <a:cs typeface="Arial Unicode MS" pitchFamily="34" charset="-120"/>
            </a:endParaRPr>
          </a:p>
          <a:p>
            <a:pPr>
              <a:spcAft>
                <a:spcPts val="0"/>
              </a:spcAft>
              <a:defRPr/>
            </a:pPr>
            <a:r>
              <a:rPr lang="en-US" altLang="zh-TW" sz="5000" b="0" dirty="0">
                <a:solidFill>
                  <a:srgbClr val="C0504D">
                    <a:lumMod val="50000"/>
                  </a:srgbClr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 </a:t>
            </a:r>
            <a:endParaRPr lang="en-US" altLang="zh-HK" sz="5000" b="0" kern="100" dirty="0">
              <a:solidFill>
                <a:srgbClr val="C0504D">
                  <a:lumMod val="50000"/>
                </a:srgbClr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684213" y="3213100"/>
            <a:ext cx="3816350" cy="8620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5000" b="0" dirty="0">
                <a:ea typeface="標楷體" pitchFamily="65" charset="-120"/>
              </a:rPr>
              <a:t>聲母</a:t>
            </a:r>
            <a:r>
              <a:rPr lang="en-US" altLang="zh-TW" sz="5000" b="0" dirty="0">
                <a:ea typeface="標楷體" pitchFamily="65" charset="-120"/>
              </a:rPr>
              <a:t>:</a:t>
            </a:r>
            <a:r>
              <a:rPr lang="en-US" altLang="zh-TW" sz="5000" b="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5000" b="0" dirty="0">
                <a:ea typeface="標楷體" pitchFamily="65" charset="-120"/>
              </a:rPr>
              <a:t> </a:t>
            </a:r>
            <a:r>
              <a:rPr lang="en-US" altLang="zh-TW" sz="5000" b="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t</a:t>
            </a:r>
            <a:r>
              <a:rPr lang="zh-TW" altLang="en-US" sz="5000" b="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en-US" altLang="zh-TW" sz="5000" b="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en-US" altLang="zh-TW" sz="5000" b="0" dirty="0">
                <a:ea typeface="標楷體" pitchFamily="65" charset="-120"/>
              </a:rPr>
              <a:t> </a:t>
            </a:r>
            <a:r>
              <a:rPr lang="zh-TW" altLang="en-US" sz="5000" b="0" dirty="0">
                <a:ea typeface="標楷體" pitchFamily="65" charset="-120"/>
              </a:rPr>
              <a:t>輕</a:t>
            </a:r>
            <a:r>
              <a:rPr lang="zh-TW" altLang="en-US" sz="5000" b="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endParaRPr lang="zh-HK" altLang="en-US" sz="5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4208463" y="3213100"/>
            <a:ext cx="5116512" cy="86201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5000" b="0" dirty="0" smtClean="0">
                <a:latin typeface="標楷體" pitchFamily="65" charset="-120"/>
                <a:ea typeface="標楷體" pitchFamily="65" charset="-120"/>
                <a:cs typeface="Arial Unicode MS" pitchFamily="34" charset="-120"/>
              </a:rPr>
              <a:t>韻母</a:t>
            </a:r>
            <a:r>
              <a:rPr lang="en-US" altLang="zh-TW" sz="5000" b="0" dirty="0" smtClean="0">
                <a:latin typeface="標楷體" pitchFamily="65" charset="-120"/>
                <a:ea typeface="標楷體" pitchFamily="65" charset="-120"/>
                <a:cs typeface="Arial Unicode MS" pitchFamily="34" charset="-120"/>
              </a:rPr>
              <a:t>:(</a:t>
            </a:r>
            <a:r>
              <a:rPr lang="en-US" altLang="zh-HK" sz="5000" b="0" dirty="0" err="1" smtClean="0">
                <a:latin typeface="Arial Unicode MS" pitchFamily="34" charset="-120"/>
                <a:ea typeface="標楷體" pitchFamily="65" charset="-120"/>
                <a:cs typeface="Arial Unicode MS" pitchFamily="34" charset="-120"/>
              </a:rPr>
              <a:t>ōng</a:t>
            </a:r>
            <a:r>
              <a:rPr lang="en-US" altLang="zh-HK" sz="5000" b="0" dirty="0" smtClean="0">
                <a:latin typeface="標楷體" pitchFamily="65" charset="-120"/>
                <a:ea typeface="標楷體" pitchFamily="65" charset="-120"/>
                <a:cs typeface="Arial Unicode MS" pitchFamily="34" charset="-120"/>
              </a:rPr>
              <a:t>)</a:t>
            </a:r>
            <a:r>
              <a:rPr lang="zh-TW" altLang="en-US" sz="5000" b="0" dirty="0" smtClean="0">
                <a:latin typeface="標楷體" pitchFamily="65" charset="-120"/>
                <a:ea typeface="標楷體" pitchFamily="65" charset="-120"/>
                <a:cs typeface="Arial Unicode MS" pitchFamily="34" charset="-120"/>
              </a:rPr>
              <a:t>亮</a:t>
            </a:r>
            <a:r>
              <a:rPr lang="zh-TW" altLang="en-US" sz="5000" b="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endParaRPr lang="zh-HK" altLang="en-US" sz="5000" b="0" dirty="0" smtClean="0">
              <a:effectLst>
                <a:outerShdw blurRad="38100" dist="38100" dir="2700000" algn="tl">
                  <a:srgbClr val="C0C0C0"/>
                </a:outerShdw>
              </a:effectLst>
              <a:ea typeface="標楷體" pitchFamily="65" charset="-120"/>
            </a:endParaRPr>
          </a:p>
        </p:txBody>
      </p:sp>
      <p:cxnSp>
        <p:nvCxnSpPr>
          <p:cNvPr id="7" name="直線單箭頭接點 6"/>
          <p:cNvCxnSpPr/>
          <p:nvPr/>
        </p:nvCxnSpPr>
        <p:spPr>
          <a:xfrm flipV="1">
            <a:off x="3899694" y="4829671"/>
            <a:ext cx="558800" cy="476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字方塊 7"/>
          <p:cNvSpPr txBox="1"/>
          <p:nvPr/>
        </p:nvSpPr>
        <p:spPr>
          <a:xfrm>
            <a:off x="2436019" y="4323258"/>
            <a:ext cx="1463675" cy="8620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5000" b="0" dirty="0">
                <a:solidFill>
                  <a:srgbClr val="C0504D">
                    <a:lumMod val="50000"/>
                  </a:srgbClr>
                </a:solidFill>
                <a:ea typeface="標楷體" pitchFamily="65" charset="-120"/>
              </a:rPr>
              <a:t> </a:t>
            </a:r>
            <a:r>
              <a:rPr lang="en-US" altLang="zh-TW" sz="5000" b="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t</a:t>
            </a:r>
            <a:r>
              <a:rPr lang="zh-TW" altLang="en-US" sz="5000" b="0" dirty="0">
                <a:solidFill>
                  <a:srgbClr val="C0504D">
                    <a:lumMod val="50000"/>
                  </a:srgbClr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     </a:t>
            </a:r>
            <a:endParaRPr lang="zh-HK" altLang="en-US" sz="5000" b="0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637881" y="4293096"/>
            <a:ext cx="1811338" cy="8620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HK" sz="5000" b="0" dirty="0" err="1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ōng</a:t>
            </a:r>
            <a:r>
              <a:rPr lang="zh-TW" altLang="en-US" sz="5000" b="0" dirty="0">
                <a:solidFill>
                  <a:srgbClr val="C0504D">
                    <a:lumMod val="50000"/>
                  </a:srgbClr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</a:t>
            </a:r>
            <a:endParaRPr lang="zh-HK" altLang="en-US" sz="5000" b="0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07401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483768" y="5060"/>
            <a:ext cx="43396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ea typeface="標楷體" pitchFamily="65" charset="-120"/>
              </a:rPr>
              <a:t>拼讀音節策略</a:t>
            </a:r>
            <a:endParaRPr lang="zh-HK" altLang="en-US" sz="5400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360363" y="836712"/>
            <a:ext cx="8693150" cy="41862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71500" indent="-5715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sz="3800" b="0" dirty="0">
                <a:ea typeface="標楷體" pitchFamily="65" charset="-120"/>
              </a:rPr>
              <a:t>如果有介音</a:t>
            </a:r>
            <a:r>
              <a:rPr lang="en-US" altLang="zh-TW" sz="3800" b="0" dirty="0">
                <a:ea typeface="標楷體" pitchFamily="65" charset="-120"/>
              </a:rPr>
              <a:t>(</a:t>
            </a:r>
            <a:r>
              <a:rPr lang="en-US" altLang="zh-HK" sz="3800" b="0" dirty="0" err="1">
                <a:ea typeface="標楷體" pitchFamily="65" charset="-120"/>
              </a:rPr>
              <a:t>i</a:t>
            </a:r>
            <a:r>
              <a:rPr lang="en-US" altLang="zh-HK" sz="3800" b="0" dirty="0">
                <a:ea typeface="標楷體" pitchFamily="65" charset="-120"/>
              </a:rPr>
              <a:t> u ü </a:t>
            </a:r>
            <a:r>
              <a:rPr lang="zh-TW" altLang="zh-HK" sz="3800" b="0" dirty="0">
                <a:ea typeface="標楷體" pitchFamily="65" charset="-120"/>
              </a:rPr>
              <a:t>的韻母</a:t>
            </a:r>
            <a:r>
              <a:rPr lang="en-US" altLang="zh-TW" sz="3800" b="0" dirty="0">
                <a:ea typeface="標楷體" pitchFamily="65" charset="-120"/>
              </a:rPr>
              <a:t>)</a:t>
            </a:r>
            <a:r>
              <a:rPr lang="zh-TW" altLang="en-US" sz="3800" b="0" dirty="0">
                <a:ea typeface="標楷體" pitchFamily="65" charset="-120"/>
              </a:rPr>
              <a:t>，可以</a:t>
            </a:r>
            <a:r>
              <a:rPr lang="zh-TW" altLang="zh-HK" sz="3800" b="0" dirty="0">
                <a:ea typeface="標楷體" pitchFamily="65" charset="-120"/>
              </a:rPr>
              <a:t>先唸聲母，後唸介音，再唸韻母，快速連讀</a:t>
            </a:r>
            <a:r>
              <a:rPr lang="zh-TW" altLang="en-US" sz="3800" b="0" dirty="0">
                <a:ea typeface="標楷體" pitchFamily="65" charset="-120"/>
              </a:rPr>
              <a:t>。</a:t>
            </a:r>
            <a:endParaRPr lang="en-US" altLang="zh-TW" sz="3800" b="0" dirty="0">
              <a:ea typeface="標楷體" pitchFamily="65" charset="-120"/>
            </a:endParaRPr>
          </a:p>
          <a:p>
            <a:pPr marL="571500" indent="-5715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HK" sz="3800" b="0" dirty="0">
                <a:ea typeface="標楷體" pitchFamily="65" charset="-120"/>
              </a:rPr>
              <a:t>發音要領是「</a:t>
            </a:r>
            <a:r>
              <a:rPr lang="zh-TW" altLang="zh-HK" sz="3800" dirty="0">
                <a:ea typeface="標楷體" pitchFamily="65" charset="-120"/>
              </a:rPr>
              <a:t>聲</a:t>
            </a:r>
            <a:r>
              <a:rPr lang="zh-TW" altLang="en-US" sz="3800" dirty="0">
                <a:ea typeface="標楷體" pitchFamily="65" charset="-120"/>
              </a:rPr>
              <a:t>母</a:t>
            </a:r>
            <a:r>
              <a:rPr lang="zh-TW" altLang="zh-HK" sz="3800" dirty="0">
                <a:ea typeface="標楷體" pitchFamily="65" charset="-120"/>
              </a:rPr>
              <a:t>輕</a:t>
            </a:r>
            <a:r>
              <a:rPr lang="zh-TW" altLang="en-US" sz="3800" dirty="0">
                <a:ea typeface="標楷體" pitchFamily="65" charset="-120"/>
              </a:rPr>
              <a:t>，</a:t>
            </a:r>
            <a:r>
              <a:rPr lang="zh-TW" altLang="zh-HK" sz="3800" dirty="0">
                <a:ea typeface="標楷體" pitchFamily="65" charset="-120"/>
              </a:rPr>
              <a:t>介</a:t>
            </a:r>
            <a:r>
              <a:rPr lang="zh-TW" altLang="en-US" sz="3800" dirty="0">
                <a:ea typeface="標楷體" pitchFamily="65" charset="-120"/>
              </a:rPr>
              <a:t>音</a:t>
            </a:r>
            <a:r>
              <a:rPr lang="zh-TW" altLang="zh-HK" sz="3800" dirty="0">
                <a:ea typeface="標楷體" pitchFamily="65" charset="-120"/>
              </a:rPr>
              <a:t>快</a:t>
            </a:r>
            <a:r>
              <a:rPr lang="zh-TW" altLang="en-US" sz="3800" dirty="0">
                <a:ea typeface="標楷體" pitchFamily="65" charset="-120"/>
              </a:rPr>
              <a:t>，</a:t>
            </a:r>
            <a:r>
              <a:rPr lang="zh-TW" altLang="zh-HK" sz="3800" dirty="0">
                <a:ea typeface="標楷體" pitchFamily="65" charset="-120"/>
              </a:rPr>
              <a:t>韻母亮</a:t>
            </a:r>
            <a:r>
              <a:rPr lang="zh-TW" altLang="en-US" sz="3800" b="0" dirty="0">
                <a:ea typeface="標楷體" pitchFamily="65" charset="-120"/>
              </a:rPr>
              <a:t>」。</a:t>
            </a:r>
            <a:endParaRPr lang="en-US" altLang="zh-TW" sz="3800" b="0" dirty="0">
              <a:ea typeface="標楷體" pitchFamily="65" charset="-120"/>
            </a:endParaRPr>
          </a:p>
          <a:p>
            <a:pPr marL="571500" indent="-5715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sz="3800" b="0" dirty="0">
                <a:ea typeface="標楷體" pitchFamily="65" charset="-120"/>
              </a:rPr>
              <a:t>示例</a:t>
            </a:r>
            <a:r>
              <a:rPr lang="en-US" altLang="zh-TW" sz="3800" b="0" dirty="0">
                <a:ea typeface="標楷體" pitchFamily="65" charset="-120"/>
              </a:rPr>
              <a:t>:</a:t>
            </a:r>
            <a:r>
              <a:rPr lang="en-US" altLang="zh-TW" sz="3800" b="0" dirty="0" err="1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zhu</a:t>
            </a:r>
            <a:r>
              <a:rPr lang="en-US" altLang="zh-HK" sz="3800" b="0" dirty="0" err="1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ɑ</a:t>
            </a:r>
            <a:r>
              <a:rPr lang="en-US" altLang="zh-HK" sz="3800" b="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̄</a:t>
            </a:r>
            <a:endParaRPr lang="en-US" altLang="zh-HK" sz="3800" b="0" kern="100" dirty="0">
              <a:latin typeface="Arial Unicode MS"/>
              <a:ea typeface="新細明體"/>
              <a:cs typeface="Times New Roman"/>
            </a:endParaRPr>
          </a:p>
          <a:p>
            <a:pPr marL="571500" indent="-571500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zh-TW" sz="3800" b="0" dirty="0">
              <a:solidFill>
                <a:srgbClr val="1F497D">
                  <a:lumMod val="50000"/>
                </a:srgbClr>
              </a:solidFill>
              <a:ea typeface="標楷體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467544" y="4449167"/>
            <a:ext cx="31750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4000" b="0" dirty="0">
                <a:ea typeface="標楷體" pitchFamily="65" charset="-120"/>
              </a:rPr>
              <a:t>聲母</a:t>
            </a:r>
            <a:r>
              <a:rPr lang="en-US" altLang="zh-TW" sz="4000" b="0" dirty="0">
                <a:ea typeface="標楷體" pitchFamily="65" charset="-120"/>
              </a:rPr>
              <a:t>:(</a:t>
            </a:r>
            <a:r>
              <a:rPr lang="zh-TW" altLang="en-US" sz="4000" b="0" dirty="0">
                <a:ea typeface="標楷體" pitchFamily="65" charset="-120"/>
              </a:rPr>
              <a:t> </a:t>
            </a:r>
            <a:r>
              <a:rPr lang="en-US" altLang="zh-TW" sz="4000" b="0" dirty="0" err="1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zh</a:t>
            </a:r>
            <a:r>
              <a:rPr lang="zh-TW" altLang="en-US" sz="4000" b="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en-US" altLang="zh-TW" sz="4000" b="0" dirty="0">
                <a:ea typeface="標楷體" pitchFamily="65" charset="-120"/>
              </a:rPr>
              <a:t>) </a:t>
            </a:r>
            <a:r>
              <a:rPr lang="zh-TW" altLang="en-US" sz="4000" b="0" dirty="0">
                <a:ea typeface="標楷體" pitchFamily="65" charset="-120"/>
              </a:rPr>
              <a:t>輕</a:t>
            </a:r>
            <a:r>
              <a:rPr lang="zh-TW" altLang="en-US" sz="4000" b="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endParaRPr lang="zh-HK" altLang="en-US" sz="4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5906319" y="4428529"/>
            <a:ext cx="3671888" cy="7080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lang="zh-TW" altLang="en-US" sz="4000" b="0" dirty="0" smtClean="0">
                <a:latin typeface="標楷體" pitchFamily="65" charset="-120"/>
                <a:ea typeface="標楷體" pitchFamily="65" charset="-120"/>
                <a:cs typeface="Arial Unicode MS" pitchFamily="34" charset="-120"/>
              </a:rPr>
              <a:t>韻母</a:t>
            </a:r>
            <a:r>
              <a:rPr lang="en-US" altLang="zh-TW" sz="4000" b="0" dirty="0" smtClean="0">
                <a:latin typeface="標楷體" pitchFamily="65" charset="-120"/>
                <a:ea typeface="標楷體" pitchFamily="65" charset="-120"/>
                <a:cs typeface="Arial Unicode MS" pitchFamily="34" charset="-120"/>
              </a:rPr>
              <a:t>:(</a:t>
            </a:r>
            <a:r>
              <a:rPr lang="en-US" altLang="zh-HK" sz="4000" b="0" dirty="0" smtClean="0">
                <a:latin typeface="Arial Unicode MS" pitchFamily="34" charset="-120"/>
                <a:ea typeface="標楷體" pitchFamily="65" charset="-120"/>
                <a:cs typeface="Arial Unicode MS" pitchFamily="34" charset="-120"/>
              </a:rPr>
              <a:t>ɑ̄ </a:t>
            </a:r>
            <a:r>
              <a:rPr lang="en-US" altLang="zh-HK" sz="4000" b="0" dirty="0" smtClean="0">
                <a:latin typeface="標楷體" pitchFamily="65" charset="-120"/>
                <a:ea typeface="標楷體" pitchFamily="65" charset="-120"/>
                <a:cs typeface="Arial Unicode MS" pitchFamily="34" charset="-120"/>
              </a:rPr>
              <a:t>)</a:t>
            </a:r>
            <a:r>
              <a:rPr lang="zh-TW" altLang="en-US" sz="4000" b="0" dirty="0" smtClean="0">
                <a:latin typeface="標楷體" pitchFamily="65" charset="-120"/>
                <a:ea typeface="標楷體" pitchFamily="65" charset="-120"/>
                <a:cs typeface="Arial Unicode MS" pitchFamily="34" charset="-120"/>
              </a:rPr>
              <a:t>亮</a:t>
            </a:r>
            <a:r>
              <a:rPr lang="zh-TW" altLang="en-US" sz="4000" b="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endParaRPr lang="zh-HK" altLang="en-US" sz="4000" b="0" dirty="0" smtClean="0">
              <a:effectLst>
                <a:outerShdw blurRad="38100" dist="38100" dir="2700000" algn="tl">
                  <a:srgbClr val="C0C0C0"/>
                </a:outerShdw>
              </a:effectLst>
              <a:ea typeface="標楷體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2627784" y="5194796"/>
            <a:ext cx="1152525" cy="8620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HK" sz="5000" b="0" dirty="0" err="1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zh</a:t>
            </a:r>
            <a:endParaRPr lang="zh-HK" altLang="en-US" sz="5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5693246" y="5094784"/>
            <a:ext cx="1147763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HK" sz="5000" b="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ɑ</a:t>
            </a:r>
            <a:r>
              <a:rPr lang="en-US" altLang="zh-HK" sz="6000" b="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̄ </a:t>
            </a:r>
            <a:endParaRPr lang="zh-HK" altLang="en-US" sz="6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642544" y="4434879"/>
            <a:ext cx="22590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4000" dirty="0">
                <a:ea typeface="標楷體" pitchFamily="65" charset="-120"/>
              </a:rPr>
              <a:t>介音</a:t>
            </a:r>
            <a:r>
              <a:rPr lang="en-US" altLang="zh-TW" sz="4000" dirty="0">
                <a:ea typeface="標楷體" pitchFamily="65" charset="-120"/>
                <a:sym typeface="Wingdings" pitchFamily="2" charset="2"/>
              </a:rPr>
              <a:t>:(</a:t>
            </a:r>
            <a:r>
              <a:rPr lang="zh-TW" altLang="en-US" sz="4000" dirty="0">
                <a:ea typeface="標楷體" pitchFamily="65" charset="-120"/>
                <a:sym typeface="Wingdings" pitchFamily="2" charset="2"/>
              </a:rPr>
              <a:t> </a:t>
            </a:r>
            <a:r>
              <a:rPr lang="en-US" altLang="zh-TW" sz="4000" kern="100" dirty="0" err="1">
                <a:latin typeface="Arial Unicode MS"/>
                <a:ea typeface="新細明體"/>
                <a:cs typeface="Times New Roman"/>
                <a:sym typeface="Wingdings" pitchFamily="2" charset="2"/>
              </a:rPr>
              <a:t>u</a:t>
            </a:r>
            <a:r>
              <a:rPr lang="zh-TW" altLang="en-US" sz="4000" kern="100" dirty="0">
                <a:latin typeface="Arial Unicode MS"/>
                <a:ea typeface="新細明體"/>
                <a:cs typeface="Times New Roman"/>
              </a:rPr>
              <a:t> </a:t>
            </a:r>
            <a:r>
              <a:rPr lang="en-US" altLang="zh-TW" sz="4000" dirty="0">
                <a:ea typeface="標楷體" pitchFamily="65" charset="-120"/>
                <a:sym typeface="Wingdings" pitchFamily="2" charset="2"/>
              </a:rPr>
              <a:t>)</a:t>
            </a:r>
            <a:endParaRPr lang="zh-HK" altLang="en-US" sz="4000" dirty="0">
              <a:ea typeface="標楷體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4323234" y="5172571"/>
            <a:ext cx="676275" cy="8620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HK" sz="5000" kern="100" dirty="0" err="1">
                <a:latin typeface="Arial Unicode MS"/>
                <a:ea typeface="新細明體"/>
                <a:cs typeface="Times New Roman"/>
              </a:rPr>
              <a:t>u</a:t>
            </a:r>
            <a:endParaRPr lang="zh-HK" altLang="en-US" sz="5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itchFamily="65" charset="-120"/>
            </a:endParaRPr>
          </a:p>
        </p:txBody>
      </p:sp>
      <p:cxnSp>
        <p:nvCxnSpPr>
          <p:cNvPr id="11" name="直線單箭頭接點 10"/>
          <p:cNvCxnSpPr/>
          <p:nvPr/>
        </p:nvCxnSpPr>
        <p:spPr>
          <a:xfrm flipV="1">
            <a:off x="5007446" y="5642471"/>
            <a:ext cx="558800" cy="476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單箭頭接點 11"/>
          <p:cNvCxnSpPr/>
          <p:nvPr/>
        </p:nvCxnSpPr>
        <p:spPr>
          <a:xfrm flipV="1">
            <a:off x="3716809" y="5666284"/>
            <a:ext cx="558800" cy="476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3776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899592" y="0"/>
            <a:ext cx="73003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ea typeface="標楷體" pitchFamily="65" charset="-120"/>
              </a:rPr>
              <a:t>拼讀活動</a:t>
            </a:r>
            <a:r>
              <a:rPr lang="en-US" altLang="zh-TW" sz="5400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ea typeface="標楷體" pitchFamily="65" charset="-120"/>
              </a:rPr>
              <a:t>:</a:t>
            </a:r>
            <a:r>
              <a:rPr lang="zh-TW" altLang="en-US" sz="5400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ea typeface="標楷體" pitchFamily="65" charset="-120"/>
              </a:rPr>
              <a:t>猜猜他們是誰</a:t>
            </a:r>
            <a:endParaRPr lang="zh-HK" altLang="en-US" sz="5400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4" name="Text Box 4102"/>
          <p:cNvSpPr txBox="1">
            <a:spLocks noChangeArrowheads="1"/>
          </p:cNvSpPr>
          <p:nvPr/>
        </p:nvSpPr>
        <p:spPr bwMode="auto">
          <a:xfrm>
            <a:off x="558105" y="1168291"/>
            <a:ext cx="8334375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en-US" altLang="zh-TW" sz="5000" kern="100" dirty="0">
                <a:latin typeface="Arial Unicode MS"/>
                <a:ea typeface="新細明體"/>
                <a:cs typeface="Times New Roman"/>
              </a:rPr>
              <a:t>1.</a:t>
            </a:r>
            <a:r>
              <a:rPr lang="en-US" altLang="zh-HK" sz="5000" kern="100" dirty="0">
                <a:latin typeface="Arial Unicode MS"/>
                <a:ea typeface="新細明體"/>
                <a:cs typeface="Times New Roman"/>
              </a:rPr>
              <a:t>Zhū </a:t>
            </a:r>
            <a:r>
              <a:rPr lang="en-US" altLang="zh-TW" sz="5000" kern="100" dirty="0" err="1">
                <a:latin typeface="Arial Unicode MS"/>
                <a:ea typeface="新細明體"/>
                <a:cs typeface="Times New Roman"/>
              </a:rPr>
              <a:t>B</a:t>
            </a:r>
            <a:r>
              <a:rPr lang="en-US" altLang="zh-HK" sz="5000" kern="100" dirty="0" err="1">
                <a:latin typeface="Arial Unicode MS"/>
                <a:ea typeface="新細明體"/>
                <a:cs typeface="Times New Roman"/>
              </a:rPr>
              <a:t>ɑ̄jiè</a:t>
            </a:r>
            <a:r>
              <a:rPr lang="en-US" altLang="zh-HK" sz="5000" kern="100" dirty="0">
                <a:latin typeface="Arial Unicode MS"/>
                <a:ea typeface="新細明體"/>
                <a:cs typeface="Times New Roman"/>
              </a:rPr>
              <a:t> </a:t>
            </a:r>
            <a:endParaRPr lang="zh-TW" altLang="zh-HK" sz="5000" kern="100" dirty="0">
              <a:latin typeface="Calibri"/>
              <a:ea typeface="新細明體"/>
              <a:cs typeface="Times New Roman"/>
            </a:endParaRPr>
          </a:p>
          <a:p>
            <a:pPr>
              <a:spcAft>
                <a:spcPts val="0"/>
              </a:spcAft>
              <a:defRPr/>
            </a:pPr>
            <a:r>
              <a:rPr lang="en-US" altLang="zh-TW" sz="5000" kern="100" dirty="0">
                <a:latin typeface="Arial Unicode MS"/>
                <a:ea typeface="新細明體"/>
                <a:cs typeface="Times New Roman"/>
              </a:rPr>
              <a:t>2.</a:t>
            </a:r>
            <a:r>
              <a:rPr lang="en-US" altLang="zh-HK" sz="5000" kern="100" dirty="0">
                <a:latin typeface="Arial Unicode MS"/>
                <a:ea typeface="新細明體"/>
                <a:cs typeface="Times New Roman"/>
              </a:rPr>
              <a:t>Sūn </a:t>
            </a:r>
            <a:r>
              <a:rPr lang="en-US" altLang="zh-TW" sz="5000" kern="100" dirty="0" err="1">
                <a:latin typeface="Arial Unicode MS"/>
                <a:ea typeface="新細明體"/>
                <a:cs typeface="Times New Roman"/>
              </a:rPr>
              <a:t>W</a:t>
            </a:r>
            <a:r>
              <a:rPr lang="en-US" altLang="zh-HK" sz="5000" kern="100" dirty="0" err="1">
                <a:latin typeface="Arial Unicode MS"/>
                <a:ea typeface="新細明體"/>
                <a:cs typeface="Times New Roman"/>
              </a:rPr>
              <a:t>ùkōng</a:t>
            </a:r>
            <a:r>
              <a:rPr lang="en-US" altLang="zh-HK" sz="5000" kern="100" dirty="0">
                <a:latin typeface="Arial Unicode MS"/>
                <a:ea typeface="新細明體"/>
                <a:cs typeface="Times New Roman"/>
              </a:rPr>
              <a:t> </a:t>
            </a:r>
            <a:endParaRPr lang="zh-TW" altLang="zh-HK" sz="5000" kern="100" dirty="0">
              <a:latin typeface="Calibri"/>
              <a:ea typeface="新細明體"/>
              <a:cs typeface="Times New Roman"/>
            </a:endParaRPr>
          </a:p>
          <a:p>
            <a:pPr>
              <a:spcAft>
                <a:spcPts val="0"/>
              </a:spcAft>
              <a:defRPr/>
            </a:pPr>
            <a:r>
              <a:rPr lang="en-US" altLang="zh-TW" sz="5000" kern="100" dirty="0">
                <a:latin typeface="Arial Unicode MS"/>
                <a:ea typeface="新細明體"/>
                <a:cs typeface="Times New Roman"/>
              </a:rPr>
              <a:t>3.</a:t>
            </a:r>
            <a:r>
              <a:rPr lang="en-US" altLang="zh-HK" sz="5000" kern="100" dirty="0">
                <a:latin typeface="Arial Unicode MS"/>
                <a:ea typeface="新細明體"/>
                <a:cs typeface="Times New Roman"/>
              </a:rPr>
              <a:t>Shɑ̄ </a:t>
            </a:r>
            <a:r>
              <a:rPr lang="en-US" altLang="zh-TW" sz="5000" kern="100" dirty="0" err="1">
                <a:latin typeface="Arial Unicode MS"/>
                <a:ea typeface="新細明體"/>
                <a:cs typeface="Times New Roman"/>
              </a:rPr>
              <a:t>H</a:t>
            </a:r>
            <a:r>
              <a:rPr lang="en-US" altLang="zh-HK" sz="5000" kern="100" dirty="0" err="1">
                <a:latin typeface="Arial Unicode MS"/>
                <a:ea typeface="新細明體"/>
                <a:cs typeface="Times New Roman"/>
              </a:rPr>
              <a:t>éshɑng</a:t>
            </a:r>
            <a:r>
              <a:rPr lang="en-US" altLang="zh-HK" sz="5000" kern="100" dirty="0">
                <a:latin typeface="Arial Unicode MS"/>
                <a:ea typeface="新細明體"/>
                <a:cs typeface="Times New Roman"/>
              </a:rPr>
              <a:t> </a:t>
            </a:r>
            <a:endParaRPr lang="zh-TW" altLang="zh-HK" sz="5000" kern="100" dirty="0">
              <a:latin typeface="Calibri"/>
              <a:ea typeface="新細明體"/>
              <a:cs typeface="Times New Roman"/>
            </a:endParaRPr>
          </a:p>
          <a:p>
            <a:pPr>
              <a:spcAft>
                <a:spcPts val="0"/>
              </a:spcAft>
              <a:defRPr/>
            </a:pPr>
            <a:r>
              <a:rPr lang="en-US" altLang="zh-TW" sz="5000" kern="100" dirty="0">
                <a:latin typeface="Arial Unicode MS"/>
                <a:ea typeface="新細明體"/>
                <a:cs typeface="Times New Roman"/>
              </a:rPr>
              <a:t>4.</a:t>
            </a:r>
            <a:r>
              <a:rPr lang="en-US" altLang="zh-HK" sz="5000" kern="100" dirty="0">
                <a:latin typeface="Arial Unicode MS"/>
                <a:ea typeface="新細明體"/>
                <a:cs typeface="Times New Roman"/>
              </a:rPr>
              <a:t>Tɑ́ng </a:t>
            </a:r>
            <a:r>
              <a:rPr lang="en-US" altLang="zh-TW" sz="5000" kern="100" dirty="0" err="1">
                <a:latin typeface="Arial Unicode MS"/>
                <a:ea typeface="新細明體"/>
                <a:cs typeface="Times New Roman"/>
              </a:rPr>
              <a:t>S</a:t>
            </a:r>
            <a:r>
              <a:rPr lang="en-US" altLang="zh-HK" sz="5000" kern="100" dirty="0" err="1">
                <a:latin typeface="Arial Unicode MS"/>
                <a:ea typeface="新細明體"/>
                <a:cs typeface="Times New Roman"/>
              </a:rPr>
              <a:t>ɑ̄nzɑ̀ng</a:t>
            </a:r>
            <a:endParaRPr lang="en-US" altLang="zh-HK" sz="5000" kern="100" dirty="0">
              <a:latin typeface="Arial Unicode MS"/>
              <a:ea typeface="新細明體"/>
              <a:cs typeface="Times New Roman"/>
            </a:endParaRPr>
          </a:p>
          <a:p>
            <a:pPr>
              <a:spcAft>
                <a:spcPts val="0"/>
              </a:spcAft>
              <a:defRPr/>
            </a:pPr>
            <a:r>
              <a:rPr lang="en-US" altLang="zh-TW" sz="5000" kern="100" dirty="0">
                <a:latin typeface="Arial Unicode MS"/>
                <a:ea typeface="新細明體"/>
                <a:cs typeface="Times New Roman"/>
              </a:rPr>
              <a:t>5.</a:t>
            </a:r>
            <a:r>
              <a:rPr lang="en-US" altLang="zh-HK" sz="5000" kern="100" dirty="0">
                <a:latin typeface="Arial Unicode MS"/>
                <a:ea typeface="標楷體" pitchFamily="65" charset="-120"/>
              </a:rPr>
              <a:t>Èrlɑ́ng </a:t>
            </a:r>
            <a:r>
              <a:rPr lang="en-US" altLang="zh-TW" sz="5000" kern="100" dirty="0" err="1">
                <a:latin typeface="Arial Unicode MS"/>
                <a:ea typeface="標楷體" pitchFamily="65" charset="-120"/>
              </a:rPr>
              <a:t>S</a:t>
            </a:r>
            <a:r>
              <a:rPr lang="en-US" altLang="zh-HK" sz="5000" kern="100" dirty="0" err="1">
                <a:latin typeface="Arial Unicode MS"/>
                <a:ea typeface="標楷體" pitchFamily="65" charset="-120"/>
              </a:rPr>
              <a:t>hén</a:t>
            </a:r>
            <a:endParaRPr lang="en-US" altLang="zh-HK" sz="5000" kern="100" dirty="0">
              <a:latin typeface="Arial Unicode MS"/>
              <a:ea typeface="標楷體" pitchFamily="65" charset="-120"/>
            </a:endParaRPr>
          </a:p>
          <a:p>
            <a:pPr>
              <a:spcAft>
                <a:spcPts val="0"/>
              </a:spcAft>
              <a:defRPr/>
            </a:pPr>
            <a:r>
              <a:rPr lang="en-US" altLang="zh-TW" sz="5000" kern="100" dirty="0">
                <a:latin typeface="Arial Unicode MS"/>
                <a:ea typeface="新細明體"/>
                <a:cs typeface="Times New Roman"/>
              </a:rPr>
              <a:t>6.</a:t>
            </a:r>
            <a:r>
              <a:rPr lang="en-US" altLang="zh-HK" sz="5000" kern="100" dirty="0">
                <a:latin typeface="Arial Unicode MS"/>
                <a:ea typeface="標楷體" pitchFamily="65" charset="-120"/>
              </a:rPr>
              <a:t>Yùhuɑ́ng </a:t>
            </a:r>
            <a:r>
              <a:rPr lang="en-US" altLang="zh-HK" sz="5000" kern="100" dirty="0" err="1">
                <a:latin typeface="Arial Unicode MS"/>
                <a:ea typeface="標楷體" pitchFamily="65" charset="-120"/>
              </a:rPr>
              <a:t>Dɑ̀dì</a:t>
            </a:r>
            <a:endParaRPr lang="zh-TW" altLang="zh-HK" sz="5000" kern="100" dirty="0">
              <a:latin typeface="Calibri"/>
              <a:ea typeface="新細明體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88551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072462" y="0"/>
            <a:ext cx="29546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HK" altLang="en-US" sz="5400" cap="all" dirty="0">
                <a:ln w="9000" cmpd="sng">
                  <a:solidFill>
                    <a:schemeClr val="tx1"/>
                  </a:solidFill>
                  <a:prstDash val="solid"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分組活動</a:t>
            </a:r>
            <a:endParaRPr lang="zh-HK" altLang="en-US" sz="5400" cap="all" spc="0" dirty="0">
              <a:ln w="9000" cmpd="sng">
                <a:solidFill>
                  <a:schemeClr val="tx1"/>
                </a:solidFill>
                <a:prstDash val="solid"/>
              </a:ln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2388" y="903486"/>
            <a:ext cx="8836025" cy="5693866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indent="-742950">
              <a:buFont typeface="+mj-lt"/>
              <a:buAutoNum type="arabicPeriod"/>
              <a:defRPr/>
            </a:pPr>
            <a:r>
              <a:rPr lang="zh-TW" altLang="zh-HK" sz="4000" b="0" dirty="0" smtClean="0">
                <a:ea typeface="標楷體" pitchFamily="65" charset="-120"/>
              </a:rPr>
              <a:t>兩人一組</a:t>
            </a:r>
            <a:r>
              <a:rPr lang="zh-TW" altLang="zh-HK" sz="4000" dirty="0" smtClean="0">
                <a:ea typeface="標楷體" pitchFamily="65" charset="-120"/>
              </a:rPr>
              <a:t>把工作紙上</a:t>
            </a:r>
            <a:r>
              <a:rPr lang="zh-TW" altLang="en-US" sz="4000" dirty="0" smtClean="0">
                <a:ea typeface="標楷體" pitchFamily="65" charset="-120"/>
              </a:rPr>
              <a:t>的</a:t>
            </a:r>
            <a:r>
              <a:rPr lang="zh-TW" altLang="zh-HK" sz="4000" dirty="0" smtClean="0">
                <a:ea typeface="標楷體" pitchFamily="65" charset="-120"/>
              </a:rPr>
              <a:t>音節</a:t>
            </a:r>
            <a:r>
              <a:rPr lang="zh-TW" altLang="en-US" sz="4000" dirty="0" smtClean="0">
                <a:ea typeface="標楷體" pitchFamily="65" charset="-120"/>
              </a:rPr>
              <a:t>拼讀出來，然後把漢字寫出來</a:t>
            </a:r>
            <a:r>
              <a:rPr lang="zh-TW" altLang="zh-HK" sz="4000" b="0" dirty="0" smtClean="0">
                <a:ea typeface="標楷體" pitchFamily="65" charset="-120"/>
              </a:rPr>
              <a:t>。</a:t>
            </a:r>
          </a:p>
          <a:p>
            <a:pPr marL="742950" indent="-742950">
              <a:buFont typeface="+mj-lt"/>
              <a:buAutoNum type="arabicPeriod"/>
              <a:defRPr/>
            </a:pPr>
            <a:endParaRPr lang="en-US" altLang="zh-TW" sz="4000" b="0" dirty="0" smtClean="0">
              <a:ea typeface="標楷體" pitchFamily="65" charset="-120"/>
            </a:endParaRPr>
          </a:p>
          <a:p>
            <a:pPr marL="742950" indent="-742950">
              <a:buFont typeface="+mj-lt"/>
              <a:buAutoNum type="arabicPeriod"/>
              <a:defRPr/>
            </a:pPr>
            <a:r>
              <a:rPr lang="zh-TW" altLang="en-US" sz="4000" b="0" dirty="0" smtClean="0">
                <a:ea typeface="標楷體" pitchFamily="65" charset="-120"/>
              </a:rPr>
              <a:t>拼讀</a:t>
            </a:r>
            <a:r>
              <a:rPr lang="zh-TW" altLang="zh-HK" sz="4000" b="0" dirty="0" smtClean="0">
                <a:ea typeface="標楷體" pitchFamily="65" charset="-120"/>
              </a:rPr>
              <a:t>時，「</a:t>
            </a:r>
            <a:r>
              <a:rPr lang="zh-TW" altLang="zh-HK" sz="4000" dirty="0" smtClean="0">
                <a:ea typeface="標楷體" pitchFamily="65" charset="-120"/>
              </a:rPr>
              <a:t>聲</a:t>
            </a:r>
            <a:r>
              <a:rPr lang="zh-TW" altLang="en-US" sz="4000" dirty="0" smtClean="0">
                <a:ea typeface="標楷體" pitchFamily="65" charset="-120"/>
              </a:rPr>
              <a:t>母</a:t>
            </a:r>
            <a:r>
              <a:rPr lang="zh-TW" altLang="zh-HK" sz="4000" dirty="0" smtClean="0">
                <a:ea typeface="標楷體" pitchFamily="65" charset="-120"/>
              </a:rPr>
              <a:t>輕</a:t>
            </a:r>
            <a:r>
              <a:rPr lang="zh-TW" altLang="en-US" sz="4000" dirty="0" smtClean="0">
                <a:ea typeface="標楷體" pitchFamily="65" charset="-120"/>
              </a:rPr>
              <a:t>，</a:t>
            </a:r>
            <a:r>
              <a:rPr lang="zh-TW" altLang="zh-HK" sz="4000" dirty="0" smtClean="0">
                <a:ea typeface="標楷體" pitchFamily="65" charset="-120"/>
              </a:rPr>
              <a:t>介</a:t>
            </a:r>
            <a:r>
              <a:rPr lang="zh-TW" altLang="en-US" sz="4000" dirty="0" smtClean="0">
                <a:ea typeface="標楷體" pitchFamily="65" charset="-120"/>
              </a:rPr>
              <a:t>音</a:t>
            </a:r>
            <a:r>
              <a:rPr lang="zh-TW" altLang="zh-HK" sz="4000" dirty="0" smtClean="0">
                <a:ea typeface="標楷體" pitchFamily="65" charset="-120"/>
              </a:rPr>
              <a:t>快</a:t>
            </a:r>
            <a:r>
              <a:rPr lang="zh-TW" altLang="en-US" sz="4000" dirty="0" smtClean="0">
                <a:ea typeface="標楷體" pitchFamily="65" charset="-120"/>
              </a:rPr>
              <a:t>，</a:t>
            </a:r>
            <a:r>
              <a:rPr lang="zh-TW" altLang="zh-HK" sz="4000" dirty="0" smtClean="0">
                <a:ea typeface="標楷體" pitchFamily="65" charset="-120"/>
              </a:rPr>
              <a:t>韻母亮</a:t>
            </a:r>
            <a:r>
              <a:rPr lang="zh-TW" altLang="en-US" sz="4000" dirty="0" smtClean="0">
                <a:ea typeface="標楷體" pitchFamily="65" charset="-120"/>
              </a:rPr>
              <a:t>」。</a:t>
            </a:r>
            <a:r>
              <a:rPr lang="en-US" altLang="zh-TW" sz="4000" dirty="0">
                <a:ea typeface="標楷體" pitchFamily="65" charset="-120"/>
              </a:rPr>
              <a:t/>
            </a:r>
            <a:br>
              <a:rPr lang="en-US" altLang="zh-TW" sz="4000" dirty="0">
                <a:ea typeface="標楷體" pitchFamily="65" charset="-120"/>
              </a:rPr>
            </a:br>
            <a:endParaRPr lang="en-US" altLang="zh-TW" sz="4000" b="0" dirty="0" smtClean="0">
              <a:ea typeface="標楷體" pitchFamily="65" charset="-120"/>
            </a:endParaRPr>
          </a:p>
          <a:p>
            <a:pPr marL="742950" indent="-742950">
              <a:buFont typeface="+mj-lt"/>
              <a:buAutoNum type="arabicPeriod"/>
              <a:defRPr/>
            </a:pPr>
            <a:r>
              <a:rPr lang="zh-TW" altLang="en-US" sz="4000" b="0" dirty="0" smtClean="0">
                <a:ea typeface="標楷體" pitchFamily="65" charset="-120"/>
              </a:rPr>
              <a:t>完成後，把工作紙描述的人物寫在</a:t>
            </a:r>
            <a:r>
              <a:rPr lang="en-US" altLang="zh-TW" sz="4000" b="0" dirty="0" smtClean="0">
                <a:ea typeface="標楷體" pitchFamily="65" charset="-120"/>
              </a:rPr>
              <a:t>___</a:t>
            </a:r>
            <a:r>
              <a:rPr lang="zh-TW" altLang="en-US" sz="4000" b="0" dirty="0" smtClean="0">
                <a:ea typeface="標楷體" pitchFamily="65" charset="-120"/>
              </a:rPr>
              <a:t>上。</a:t>
            </a:r>
            <a:endParaRPr lang="zh-TW" altLang="zh-HK" sz="4000" b="0" dirty="0" smtClean="0">
              <a:ea typeface="標楷體" pitchFamily="65" charset="-120"/>
            </a:endParaRPr>
          </a:p>
          <a:p>
            <a:pPr>
              <a:defRPr/>
            </a:pPr>
            <a:endParaRPr lang="zh-TW" altLang="zh-HK" sz="4400" b="0" dirty="0">
              <a:solidFill>
                <a:srgbClr val="FF3300"/>
              </a:solidFill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60770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102"/>
          <p:cNvSpPr txBox="1">
            <a:spLocks noChangeArrowheads="1"/>
          </p:cNvSpPr>
          <p:nvPr/>
        </p:nvSpPr>
        <p:spPr bwMode="auto">
          <a:xfrm>
            <a:off x="899096" y="7938"/>
            <a:ext cx="727330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匯</a:t>
            </a: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報時間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猜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猜他是誰</a:t>
            </a:r>
            <a:endParaRPr lang="zh-HK" altLang="zh-HK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22325" y="1268760"/>
            <a:ext cx="7421563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  <a:defRPr/>
            </a:pPr>
            <a:r>
              <a:rPr lang="zh-TW" altLang="en-US" sz="5000" b="0" dirty="0" smtClean="0">
                <a:ea typeface="標楷體" pitchFamily="65" charset="-120"/>
              </a:rPr>
              <a:t>請同學把</a:t>
            </a:r>
            <a:r>
              <a:rPr lang="zh-TW" altLang="zh-HK" sz="5000" b="0" dirty="0" smtClean="0">
                <a:ea typeface="標楷體" pitchFamily="65" charset="-120"/>
              </a:rPr>
              <a:t>工作紙</a:t>
            </a:r>
            <a:r>
              <a:rPr lang="zh-TW" altLang="en-US" sz="5000" b="0" dirty="0" smtClean="0">
                <a:ea typeface="標楷體" pitchFamily="65" charset="-120"/>
              </a:rPr>
              <a:t>的內容朗讀出來。</a:t>
            </a:r>
            <a:endParaRPr lang="en-US" altLang="zh-TW" sz="5000" b="0" dirty="0" smtClean="0">
              <a:ea typeface="標楷體" pitchFamily="65" charset="-120"/>
            </a:endParaRPr>
          </a:p>
          <a:p>
            <a:pPr marL="685800" indent="-685800">
              <a:buFont typeface="Arial" panose="020B0604020202020204" pitchFamily="34" charset="0"/>
              <a:buChar char="•"/>
              <a:defRPr/>
            </a:pPr>
            <a:r>
              <a:rPr lang="zh-TW" altLang="en-US" sz="5000" b="0" dirty="0" smtClean="0">
                <a:ea typeface="標楷體" pitchFamily="65" charset="-120"/>
              </a:rPr>
              <a:t>其他同學猜猜工作紙</a:t>
            </a:r>
            <a:r>
              <a:rPr lang="zh-TW" altLang="zh-HK" sz="5000" b="0" dirty="0" smtClean="0">
                <a:ea typeface="標楷體" pitchFamily="65" charset="-120"/>
              </a:rPr>
              <a:t>描述</a:t>
            </a:r>
            <a:r>
              <a:rPr lang="zh-TW" altLang="zh-HK" sz="5000" b="0" dirty="0">
                <a:ea typeface="標楷體" pitchFamily="65" charset="-120"/>
              </a:rPr>
              <a:t>的人物</a:t>
            </a:r>
            <a:r>
              <a:rPr lang="zh-TW" altLang="en-US" sz="5000" b="0" dirty="0">
                <a:ea typeface="標楷體" pitchFamily="65" charset="-120"/>
              </a:rPr>
              <a:t>是</a:t>
            </a:r>
            <a:r>
              <a:rPr lang="zh-TW" altLang="en-US" sz="5000" b="0" dirty="0" smtClean="0">
                <a:ea typeface="標楷體" pitchFamily="65" charset="-120"/>
              </a:rPr>
              <a:t>誰</a:t>
            </a:r>
            <a:r>
              <a:rPr lang="zh-TW" altLang="en-US" sz="5000" dirty="0">
                <a:ea typeface="標楷體" pitchFamily="65" charset="-120"/>
              </a:rPr>
              <a:t>。</a:t>
            </a:r>
            <a:endParaRPr lang="zh-HK" altLang="en-US" sz="5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9249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2"/>
          <p:cNvSpPr txBox="1">
            <a:spLocks noChangeArrowheads="1"/>
          </p:cNvSpPr>
          <p:nvPr/>
        </p:nvSpPr>
        <p:spPr bwMode="auto">
          <a:xfrm>
            <a:off x="1547390" y="678160"/>
            <a:ext cx="59769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4400" b="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rPr>
              <a:t>角色扮演</a:t>
            </a:r>
            <a:endParaRPr lang="zh-HK" altLang="en-US" sz="4400" b="0" dirty="0">
              <a:solidFill>
                <a:schemeClr val="tx1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1213" y="1916832"/>
            <a:ext cx="8785225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indent="-742950">
              <a:buFont typeface="+mj-lt"/>
              <a:buAutoNum type="arabicPeriod"/>
              <a:defRPr/>
            </a:pPr>
            <a:r>
              <a:rPr lang="zh-TW" altLang="zh-HK" sz="3300" b="0" dirty="0">
                <a:solidFill>
                  <a:srgbClr val="1F497D">
                    <a:lumMod val="50000"/>
                  </a:srgbClr>
                </a:solidFill>
                <a:ea typeface="標楷體" pitchFamily="65" charset="-120"/>
              </a:rPr>
              <a:t>根據「借芭蕉扇」的故事內容，演出故事</a:t>
            </a:r>
            <a:r>
              <a:rPr lang="zh-TW" altLang="en-US" sz="3300" b="0" dirty="0" smtClean="0">
                <a:solidFill>
                  <a:srgbClr val="1F497D">
                    <a:lumMod val="50000"/>
                  </a:srgbClr>
                </a:solidFill>
                <a:ea typeface="標楷體" pitchFamily="65" charset="-120"/>
              </a:rPr>
              <a:t>。</a:t>
            </a:r>
            <a:endParaRPr lang="en-US" altLang="zh-TW" sz="3300" b="0" dirty="0" smtClean="0">
              <a:solidFill>
                <a:srgbClr val="1F497D">
                  <a:lumMod val="50000"/>
                </a:srgbClr>
              </a:solidFill>
              <a:ea typeface="標楷體" pitchFamily="65" charset="-120"/>
            </a:endParaRPr>
          </a:p>
          <a:p>
            <a:pPr marL="742950" indent="-742950">
              <a:buFont typeface="+mj-lt"/>
              <a:buAutoNum type="arabicPeriod"/>
              <a:defRPr/>
            </a:pPr>
            <a:endParaRPr lang="en-US" altLang="zh-TW" sz="3300" b="0" dirty="0">
              <a:solidFill>
                <a:srgbClr val="1F497D">
                  <a:lumMod val="50000"/>
                </a:srgbClr>
              </a:solidFill>
              <a:ea typeface="標楷體" pitchFamily="65" charset="-120"/>
            </a:endParaRPr>
          </a:p>
          <a:p>
            <a:pPr marL="742950" indent="-742950">
              <a:buFont typeface="+mj-lt"/>
              <a:buAutoNum type="arabicPeriod"/>
              <a:defRPr/>
            </a:pPr>
            <a:r>
              <a:rPr lang="zh-TW" altLang="en-US" sz="3300" b="0" dirty="0">
                <a:solidFill>
                  <a:srgbClr val="1F497D">
                    <a:lumMod val="50000"/>
                  </a:srgbClr>
                </a:solidFill>
                <a:ea typeface="標楷體" pitchFamily="65" charset="-120"/>
              </a:rPr>
              <a:t>演出時要運用聲音</a:t>
            </a:r>
            <a:r>
              <a:rPr lang="zh-TW" altLang="zh-HK" sz="3300" b="0" dirty="0">
                <a:solidFill>
                  <a:srgbClr val="1F497D">
                    <a:lumMod val="50000"/>
                  </a:srgbClr>
                </a:solidFill>
                <a:ea typeface="標楷體" pitchFamily="65" charset="-120"/>
              </a:rPr>
              <a:t>及表情</a:t>
            </a:r>
            <a:r>
              <a:rPr lang="zh-TW" altLang="en-US" sz="3300" b="0" dirty="0">
                <a:solidFill>
                  <a:srgbClr val="1F497D">
                    <a:lumMod val="50000"/>
                  </a:srgbClr>
                </a:solidFill>
                <a:ea typeface="標楷體" pitchFamily="65" charset="-120"/>
              </a:rPr>
              <a:t>融入對話，還要注意</a:t>
            </a:r>
            <a:r>
              <a:rPr lang="zh-TW" altLang="zh-HK" sz="3300" kern="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詞彙</a:t>
            </a:r>
            <a:r>
              <a:rPr lang="zh-TW" altLang="en-US" sz="3300" kern="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、</a:t>
            </a:r>
            <a:r>
              <a:rPr lang="zh-TW" altLang="zh-HK" sz="3300" kern="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語音、語法及聲量</a:t>
            </a:r>
            <a:r>
              <a:rPr lang="zh-TW" altLang="zh-HK" sz="3300" b="0" kern="0" dirty="0" smtClean="0">
                <a:solidFill>
                  <a:srgbClr val="000000"/>
                </a:solidFill>
                <a:latin typeface="Times New Roman"/>
                <a:ea typeface="標楷體"/>
                <a:cs typeface="新細明體"/>
              </a:rPr>
              <a:t>。</a:t>
            </a:r>
            <a:endParaRPr lang="en-US" altLang="zh-TW" sz="3300" b="0" kern="0" dirty="0" smtClean="0">
              <a:solidFill>
                <a:srgbClr val="000000"/>
              </a:solidFill>
              <a:latin typeface="Times New Roman"/>
              <a:ea typeface="標楷體"/>
              <a:cs typeface="新細明體"/>
            </a:endParaRPr>
          </a:p>
          <a:p>
            <a:pPr>
              <a:defRPr/>
            </a:pPr>
            <a:endParaRPr lang="en-US" altLang="zh-TW" sz="3300" b="0" kern="0" dirty="0" smtClean="0">
              <a:solidFill>
                <a:srgbClr val="000000"/>
              </a:solidFill>
              <a:latin typeface="Times New Roman"/>
              <a:ea typeface="標楷體"/>
              <a:cs typeface="新細明體"/>
            </a:endParaRPr>
          </a:p>
          <a:p>
            <a:pPr>
              <a:defRPr/>
            </a:pPr>
            <a:r>
              <a:rPr lang="zh-TW" altLang="en-US" sz="3300" dirty="0" smtClean="0">
                <a:solidFill>
                  <a:srgbClr val="1F497D">
                    <a:lumMod val="50000"/>
                  </a:srgbClr>
                </a:solidFill>
                <a:ea typeface="標楷體" pitchFamily="65" charset="-120"/>
              </a:rPr>
              <a:t>      </a:t>
            </a:r>
            <a:r>
              <a:rPr lang="en-US" altLang="zh-TW" sz="3300" dirty="0" smtClean="0">
                <a:solidFill>
                  <a:srgbClr val="1F497D">
                    <a:lumMod val="50000"/>
                  </a:srgbClr>
                </a:solidFill>
                <a:ea typeface="標楷體" pitchFamily="65" charset="-120"/>
              </a:rPr>
              <a:t>(</a:t>
            </a:r>
            <a:r>
              <a:rPr lang="zh-TW" altLang="en-US" sz="3300" dirty="0">
                <a:solidFill>
                  <a:srgbClr val="1F497D">
                    <a:lumMod val="50000"/>
                  </a:srgbClr>
                </a:solidFill>
                <a:ea typeface="標楷體" pitchFamily="65" charset="-120"/>
              </a:rPr>
              <a:t>學生預先分組、設計對白及製作道具。</a:t>
            </a:r>
            <a:r>
              <a:rPr lang="en-US" altLang="zh-TW" sz="3300" dirty="0">
                <a:solidFill>
                  <a:srgbClr val="1F497D">
                    <a:lumMod val="50000"/>
                  </a:srgbClr>
                </a:solidFill>
                <a:ea typeface="標楷體" pitchFamily="65" charset="-120"/>
              </a:rPr>
              <a:t>)</a:t>
            </a:r>
            <a:endParaRPr lang="zh-TW" altLang="zh-HK" sz="3300" b="0" kern="100" dirty="0">
              <a:solidFill>
                <a:srgbClr val="FF3300"/>
              </a:solidFill>
              <a:latin typeface="Times New Roman"/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3548432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563888" y="14585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5400" b="1" spc="50" dirty="0">
                <a:ln w="11430">
                  <a:solidFill>
                    <a:schemeClr val="tx1"/>
                  </a:solidFill>
                </a:ln>
                <a:latin typeface="標楷體" pitchFamily="65" charset="-120"/>
                <a:ea typeface="標楷體" pitchFamily="65" charset="-120"/>
              </a:rPr>
              <a:t>總結</a:t>
            </a:r>
            <a:endParaRPr lang="zh-HK" altLang="en-US" sz="5400" b="1" spc="50" dirty="0">
              <a:ln w="11430">
                <a:solidFill>
                  <a:schemeClr val="tx1"/>
                </a:solidFill>
              </a:ln>
            </a:endParaRPr>
          </a:p>
        </p:txBody>
      </p:sp>
      <p:sp>
        <p:nvSpPr>
          <p:cNvPr id="5" name="矩形 4"/>
          <p:cNvSpPr/>
          <p:nvPr/>
        </p:nvSpPr>
        <p:spPr>
          <a:xfrm>
            <a:off x="22696" y="1090479"/>
            <a:ext cx="8802410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拼讀及拼寫音節的策略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b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1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先唸聲母，再唸韻母。</a:t>
            </a:r>
          </a:p>
          <a:p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2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發音要領是「聲母輕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，介音快，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  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韻母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亮」。</a:t>
            </a:r>
          </a:p>
        </p:txBody>
      </p:sp>
      <p:sp>
        <p:nvSpPr>
          <p:cNvPr id="6" name="矩形 5"/>
          <p:cNvSpPr/>
          <p:nvPr/>
        </p:nvSpPr>
        <p:spPr>
          <a:xfrm>
            <a:off x="0" y="3840033"/>
            <a:ext cx="91440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角色扮演策略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演出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時要運用聲音及表情融入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對話，   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	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還要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注意詞彙、語音、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語法及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聲量。</a:t>
            </a:r>
          </a:p>
        </p:txBody>
      </p:sp>
    </p:spTree>
    <p:extLst>
      <p:ext uri="{BB962C8B-B14F-4D97-AF65-F5344CB8AC3E}">
        <p14:creationId xmlns:p14="http://schemas.microsoft.com/office/powerpoint/2010/main" val="2876281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203848" y="1853306"/>
            <a:ext cx="281198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HK" altLang="en-US" sz="8800" b="1" dirty="0" smtClean="0">
                <a:ln w="11430">
                  <a:solidFill>
                    <a:schemeClr val="tx1"/>
                  </a:solidFill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謝謝</a:t>
            </a:r>
            <a:r>
              <a:rPr lang="en-US" altLang="zh-CN" sz="8800" b="1" cap="none" spc="0" dirty="0" smtClean="0">
                <a:ln w="11430">
                  <a:solidFill>
                    <a:schemeClr val="tx1"/>
                  </a:solidFill>
                </a:ln>
                <a:effectLst/>
              </a:rPr>
              <a:t>!</a:t>
            </a:r>
            <a:endParaRPr lang="zh-CN" altLang="en-US" sz="8800" b="1" cap="none" spc="0" dirty="0">
              <a:ln w="11430">
                <a:solidFill>
                  <a:schemeClr val="tx1"/>
                </a:solidFill>
              </a:ln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814804"/>
              </p:ext>
            </p:extLst>
          </p:nvPr>
        </p:nvGraphicFramePr>
        <p:xfrm>
          <a:off x="539552" y="1844824"/>
          <a:ext cx="8140898" cy="3081446"/>
        </p:xfrm>
        <a:graphic>
          <a:graphicData uri="http://schemas.openxmlformats.org/drawingml/2006/table">
            <a:tbl>
              <a:tblPr/>
              <a:tblGrid>
                <a:gridCol w="2956322"/>
                <a:gridCol w="2448272"/>
                <a:gridCol w="2736304"/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項目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時期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完成</a:t>
                      </a:r>
                      <a:r>
                        <a:rPr lang="en-US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進行日期</a:t>
                      </a:r>
                    </a:p>
                  </a:txBody>
                  <a:tcPr marL="17781" marR="177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87122">
                <a:tc rowSpan="3">
                  <a:txBody>
                    <a:bodyPr/>
                    <a:lstStyle/>
                    <a:p>
                      <a:pPr marL="177800" marR="0" indent="0" algn="just" defTabSz="914400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>
                            <a:lumMod val="50000"/>
                          </a:schemeClr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4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r>
                        <a:rPr lang="zh-TW" altLang="zh-HK" sz="34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草擬議程</a:t>
                      </a:r>
                      <a:endParaRPr lang="en-US" altLang="zh-TW" sz="3400" b="0" kern="1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177800" marR="0" indent="0" algn="just" defTabSz="914400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>
                            <a:lumMod val="50000"/>
                          </a:schemeClr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4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r>
                        <a:rPr lang="zh-TW" altLang="zh-HK" sz="34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主持會議</a:t>
                      </a:r>
                      <a:endParaRPr lang="en-US" altLang="zh-TW" sz="3400" b="0" kern="1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177800" marR="0" indent="0" algn="just" defTabSz="914400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>
                            <a:lumMod val="50000"/>
                          </a:schemeClr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4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3.</a:t>
                      </a:r>
                      <a:r>
                        <a:rPr lang="zh-TW" altLang="en-US" sz="34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撰寫紀錄</a:t>
                      </a:r>
                      <a:endParaRPr lang="zh-TW" sz="34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學期初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月</a:t>
                      </a:r>
                    </a:p>
                  </a:txBody>
                  <a:tcPr marL="17781" marR="177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7122">
                <a:tc vMerge="1">
                  <a:txBody>
                    <a:bodyPr/>
                    <a:lstStyle/>
                    <a:p>
                      <a:pPr algn="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中期檢討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月</a:t>
                      </a:r>
                    </a:p>
                  </a:txBody>
                  <a:tcPr marL="17781" marR="177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7122">
                <a:tc vMerge="1">
                  <a:txBody>
                    <a:bodyPr/>
                    <a:lstStyle/>
                    <a:p>
                      <a:pPr algn="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學年終檢討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月</a:t>
                      </a:r>
                    </a:p>
                  </a:txBody>
                  <a:tcPr marL="17781" marR="177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513904" y="123197"/>
            <a:ext cx="300595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HK" sz="4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4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召開會議</a:t>
            </a:r>
            <a:endParaRPr lang="zh-HK" altLang="en-US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13904" y="980728"/>
            <a:ext cx="2666114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3500" b="1" spc="50" dirty="0" smtClean="0">
                <a:ln w="12700" cmpd="sng">
                  <a:solidFill>
                    <a:schemeClr val="tx1"/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(</a:t>
            </a:r>
            <a:r>
              <a:rPr lang="en-US" altLang="zh-TW" sz="3500" b="1" spc="50" dirty="0">
                <a:ln w="12700" cmpd="sng">
                  <a:solidFill>
                    <a:schemeClr val="tx1"/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1)</a:t>
            </a:r>
            <a:r>
              <a:rPr lang="zh-TW" altLang="en-US" sz="3500" b="1" spc="50" dirty="0">
                <a:ln w="12700" cmpd="sng">
                  <a:solidFill>
                    <a:schemeClr val="tx1"/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科務</a:t>
            </a:r>
            <a:r>
              <a:rPr lang="zh-TW" altLang="zh-HK" sz="3500" b="1" spc="50" dirty="0">
                <a:ln w="12700" cmpd="sng">
                  <a:solidFill>
                    <a:schemeClr val="tx1"/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會議</a:t>
            </a:r>
            <a:endParaRPr lang="zh-HK" altLang="en-US" sz="3500" b="1" spc="50" dirty="0">
              <a:ln w="12700" cmpd="sng">
                <a:solidFill>
                  <a:schemeClr val="tx1"/>
                </a:solidFill>
                <a:prstDash val="solid"/>
              </a:ln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805605"/>
              </p:ext>
            </p:extLst>
          </p:nvPr>
        </p:nvGraphicFramePr>
        <p:xfrm>
          <a:off x="395536" y="1204992"/>
          <a:ext cx="8284914" cy="3592160"/>
        </p:xfrm>
        <a:graphic>
          <a:graphicData uri="http://schemas.openxmlformats.org/drawingml/2006/table">
            <a:tbl>
              <a:tblPr/>
              <a:tblGrid>
                <a:gridCol w="3188618"/>
                <a:gridCol w="2432000"/>
                <a:gridCol w="2664296"/>
              </a:tblGrid>
              <a:tr h="6969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項目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時期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完成</a:t>
                      </a:r>
                      <a:r>
                        <a:rPr lang="en-US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進行日期</a:t>
                      </a:r>
                    </a:p>
                  </a:txBody>
                  <a:tcPr marL="17781" marR="177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71164">
                <a:tc rowSpan="4">
                  <a:txBody>
                    <a:bodyPr/>
                    <a:lstStyle/>
                    <a:p>
                      <a:pPr marL="8890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4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r>
                        <a:rPr lang="zh-TW" altLang="zh-HK" sz="34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草擬議程</a:t>
                      </a:r>
                      <a:endParaRPr lang="en-US" altLang="zh-TW" sz="3400" b="0" kern="1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889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zh-TW" sz="34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r>
                        <a:rPr lang="zh-TW" altLang="en-US" sz="34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閱覽</a:t>
                      </a:r>
                      <a:r>
                        <a:rPr lang="zh-TW" altLang="zh-HK" sz="34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紀錄</a:t>
                      </a:r>
                      <a:r>
                        <a:rPr lang="en-US" altLang="zh-HK" sz="34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endParaRPr lang="zh-TW" altLang="zh-HK" sz="3400" b="0" kern="1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上學期初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月</a:t>
                      </a:r>
                    </a:p>
                  </a:txBody>
                  <a:tcPr marL="17781" marR="177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791">
                <a:tc vMerge="1">
                  <a:txBody>
                    <a:bodyPr/>
                    <a:lstStyle/>
                    <a:p>
                      <a:pPr algn="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中期檢討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TW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月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791">
                <a:tc v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下學期初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zh-TW" altLang="en-US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altLang="zh-TW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zh-TW" altLang="en-US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月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426">
                <a:tc vMerge="1">
                  <a:txBody>
                    <a:bodyPr/>
                    <a:lstStyle/>
                    <a:p>
                      <a:pPr algn="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學年終檢討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zh-TW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altLang="zh-TW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zh-TW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月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373094" y="344297"/>
            <a:ext cx="2698175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en-US" altLang="zh-TW" sz="3500" b="1" spc="50" dirty="0" smtClean="0">
                <a:ln w="12700" cmpd="sng">
                  <a:solidFill>
                    <a:schemeClr val="tx1"/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(2)</a:t>
            </a:r>
            <a:r>
              <a:rPr kumimoji="0" lang="zh-TW" altLang="en-US" sz="3500" b="1" spc="50" dirty="0" smtClean="0">
                <a:ln w="12700" cmpd="sng">
                  <a:solidFill>
                    <a:schemeClr val="tx1"/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分級</a:t>
            </a:r>
            <a:r>
              <a:rPr kumimoji="0" lang="zh-TW" altLang="zh-HK" sz="3500" b="1" spc="50" dirty="0" smtClean="0">
                <a:ln w="12700" cmpd="sng">
                  <a:solidFill>
                    <a:schemeClr val="tx1"/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會議</a:t>
            </a:r>
            <a:endParaRPr lang="zh-HK" altLang="en-US" sz="3500" b="1" spc="50" dirty="0">
              <a:ln w="12700" cmpd="sng">
                <a:solidFill>
                  <a:schemeClr val="tx1"/>
                </a:solidFill>
                <a:prstDash val="solid"/>
              </a:ln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1672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881319"/>
              </p:ext>
            </p:extLst>
          </p:nvPr>
        </p:nvGraphicFramePr>
        <p:xfrm>
          <a:off x="539552" y="1628800"/>
          <a:ext cx="8219256" cy="3006700"/>
        </p:xfrm>
        <a:graphic>
          <a:graphicData uri="http://schemas.openxmlformats.org/drawingml/2006/table">
            <a:tbl>
              <a:tblPr/>
              <a:tblGrid>
                <a:gridCol w="658891"/>
                <a:gridCol w="4237653"/>
                <a:gridCol w="3322712"/>
              </a:tblGrid>
              <a:tr h="702444">
                <a:tc gridSpan="2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項目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完成</a:t>
                      </a:r>
                      <a:r>
                        <a:rPr lang="en-US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進行日期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ts val="5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30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30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.</a:t>
                      </a:r>
                      <a:endParaRPr lang="zh-TW" sz="30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5000"/>
                        </a:lnSpc>
                        <a:spcAft>
                          <a:spcPts val="0"/>
                        </a:spcAft>
                      </a:pPr>
                      <a:r>
                        <a:rPr lang="zh-TW" sz="34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撰寫</a:t>
                      </a:r>
                      <a:r>
                        <a:rPr lang="zh-TW" altLang="en-US" sz="34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周年</a:t>
                      </a:r>
                      <a:r>
                        <a:rPr lang="zh-TW" sz="34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工作計劃</a:t>
                      </a:r>
                      <a:endParaRPr lang="zh-TW" sz="34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0"/>
                        </a:lnSpc>
                        <a:spcAft>
                          <a:spcPts val="0"/>
                        </a:spcAft>
                      </a:pPr>
                      <a:r>
                        <a:rPr lang="en-US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zh-TW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zh-TW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alt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zh-TW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月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ts val="5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30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5000"/>
                        </a:lnSpc>
                        <a:spcAft>
                          <a:spcPts val="0"/>
                        </a:spcAft>
                      </a:pPr>
                      <a:r>
                        <a:rPr lang="zh-TW" sz="34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撰寫</a:t>
                      </a:r>
                      <a:r>
                        <a:rPr lang="zh-TW" altLang="en-US" sz="34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周年工作</a:t>
                      </a:r>
                      <a:r>
                        <a:rPr lang="zh-TW" sz="34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報告</a:t>
                      </a:r>
                      <a:endParaRPr lang="zh-TW" sz="34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0"/>
                        </a:lnSpc>
                        <a:spcAft>
                          <a:spcPts val="0"/>
                        </a:spcAft>
                      </a:pPr>
                      <a:r>
                        <a:rPr lang="en-US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zh-TW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alt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zh-TW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月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ts val="5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30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30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.</a:t>
                      </a:r>
                      <a:endParaRPr lang="zh-TW" sz="30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5000"/>
                        </a:lnSpc>
                        <a:spcAft>
                          <a:spcPts val="0"/>
                        </a:spcAft>
                      </a:pPr>
                      <a:r>
                        <a:rPr lang="zh-TW" sz="34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紀錄</a:t>
                      </a:r>
                      <a:r>
                        <a:rPr lang="zh-TW" altLang="en-US" sz="34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本科各項</a:t>
                      </a:r>
                      <a:r>
                        <a:rPr lang="zh-TW" sz="34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支</a:t>
                      </a:r>
                      <a:r>
                        <a:rPr lang="zh-TW" altLang="en-US" sz="34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出</a:t>
                      </a:r>
                      <a:endParaRPr lang="zh-TW" sz="34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0"/>
                        </a:lnSpc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全學年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539552" y="548680"/>
            <a:ext cx="40318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zh-TW" altLang="en-US" sz="4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HK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.</a:t>
            </a:r>
            <a:r>
              <a:rPr kumimoji="0" lang="zh-TW" altLang="en-US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計劃周年工作</a:t>
            </a:r>
            <a:endParaRPr lang="zh-HK" altLang="en-US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0859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43142"/>
              </p:ext>
            </p:extLst>
          </p:nvPr>
        </p:nvGraphicFramePr>
        <p:xfrm>
          <a:off x="467544" y="836711"/>
          <a:ext cx="8352928" cy="4968553"/>
        </p:xfrm>
        <a:graphic>
          <a:graphicData uri="http://schemas.openxmlformats.org/drawingml/2006/table">
            <a:tbl>
              <a:tblPr/>
              <a:tblGrid>
                <a:gridCol w="495701"/>
                <a:gridCol w="5237696"/>
                <a:gridCol w="2619531"/>
              </a:tblGrid>
              <a:tr h="638510">
                <a:tc gridSpan="2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項目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完成</a:t>
                      </a:r>
                      <a:r>
                        <a:rPr lang="en-US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進行日期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38046"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1.</a:t>
                      </a:r>
                      <a:endParaRPr lang="zh-TW" sz="30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3000" b="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更新教學備</a:t>
                      </a:r>
                      <a:r>
                        <a:rPr lang="zh-TW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忘</a:t>
                      </a:r>
                      <a:endParaRPr lang="zh-TW" sz="30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en-US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zh-TW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zh-TW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月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4163"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2.</a:t>
                      </a:r>
                      <a:endParaRPr lang="zh-TW" sz="30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閱覽</a:t>
                      </a:r>
                      <a:r>
                        <a:rPr lang="zh-TW" altLang="en-US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各級教學</a:t>
                      </a:r>
                      <a:r>
                        <a:rPr lang="zh-TW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進度</a:t>
                      </a:r>
                      <a:endParaRPr lang="zh-TW" sz="30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en-US" sz="3000" kern="1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zh-TW" sz="3000" kern="1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sz="3000" kern="1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zh-TW" sz="3000" kern="1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月</a:t>
                      </a:r>
                      <a:endParaRPr lang="zh-TW" sz="3000" kern="1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280"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30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3.</a:t>
                      </a:r>
                      <a:endParaRPr lang="en-US" sz="30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統籌及調適</a:t>
                      </a:r>
                      <a:r>
                        <a:rPr lang="zh-TW" altLang="en-US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本科</a:t>
                      </a:r>
                      <a:r>
                        <a:rPr lang="zh-TW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課程</a:t>
                      </a:r>
                      <a:endParaRPr lang="zh-TW" sz="30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全學年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2655"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30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4.</a:t>
                      </a:r>
                      <a:endParaRPr lang="zh-TW" sz="30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altLang="zh-HK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閱覽各</a:t>
                      </a:r>
                      <a:r>
                        <a:rPr lang="zh-TW" altLang="en-US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級</a:t>
                      </a:r>
                      <a:r>
                        <a:rPr lang="zh-TW" altLang="zh-HK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文件</a:t>
                      </a:r>
                      <a:r>
                        <a:rPr lang="zh-TW" altLang="en-US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，如擬題綱要、評估卷、補充紙</a:t>
                      </a:r>
                      <a:r>
                        <a:rPr lang="en-US" altLang="zh-TW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……</a:t>
                      </a:r>
                      <a:endParaRPr lang="zh-TW" altLang="zh-HK" sz="30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HK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全學年</a:t>
                      </a:r>
                      <a:endParaRPr lang="zh-TW" altLang="zh-HK" sz="3000" kern="1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3497"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30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30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.</a:t>
                      </a:r>
                      <a:endParaRPr lang="zh-TW" sz="30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跟進</a:t>
                      </a:r>
                      <a:r>
                        <a:rPr lang="zh-TW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跨學</a:t>
                      </a:r>
                      <a:r>
                        <a:rPr lang="zh-TW" altLang="en-US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科教學</a:t>
                      </a:r>
                      <a:r>
                        <a:rPr lang="zh-TW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計</a:t>
                      </a:r>
                      <a:r>
                        <a:rPr lang="zh-TW" altLang="en-US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劃</a:t>
                      </a:r>
                      <a:endParaRPr lang="zh-TW" sz="30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全學年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1402"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30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30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.</a:t>
                      </a:r>
                      <a:endParaRPr lang="zh-TW" sz="30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整理及點算各級軟</a:t>
                      </a:r>
                      <a:r>
                        <a:rPr lang="zh-TW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件</a:t>
                      </a:r>
                      <a:endParaRPr lang="zh-TW" sz="30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月及</a:t>
                      </a:r>
                      <a:r>
                        <a:rPr lang="en-US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月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395535" y="0"/>
            <a:ext cx="547260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TW" altLang="en-US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三</a:t>
            </a:r>
            <a:r>
              <a:rPr lang="en-US" altLang="zh-TW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統籌學與教的工作</a:t>
            </a:r>
            <a:endParaRPr lang="zh-HK" altLang="en-US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41506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649867"/>
              </p:ext>
            </p:extLst>
          </p:nvPr>
        </p:nvGraphicFramePr>
        <p:xfrm>
          <a:off x="251520" y="836712"/>
          <a:ext cx="8713788" cy="4938290"/>
        </p:xfrm>
        <a:graphic>
          <a:graphicData uri="http://schemas.openxmlformats.org/drawingml/2006/table">
            <a:tbl>
              <a:tblPr/>
              <a:tblGrid>
                <a:gridCol w="504758"/>
                <a:gridCol w="5688625"/>
                <a:gridCol w="2520405"/>
              </a:tblGrid>
              <a:tr h="689818">
                <a:tc gridSpan="2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項</a:t>
                      </a:r>
                      <a:r>
                        <a:rPr lang="en-US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      </a:t>
                      </a: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目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3" marR="177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完成</a:t>
                      </a:r>
                      <a:r>
                        <a:rPr lang="en-US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/</a:t>
                      </a: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進行日期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3" marR="177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en-US" sz="3000" kern="1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30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30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.</a:t>
                      </a:r>
                      <a:endParaRPr lang="zh-TW" sz="30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83" marR="177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統籌</a:t>
                      </a:r>
                      <a:r>
                        <a:rPr lang="zh-TW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各項推</a:t>
                      </a:r>
                      <a:r>
                        <a:rPr lang="zh-TW" sz="3000" b="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普活動</a:t>
                      </a:r>
                      <a:endParaRPr lang="zh-TW" sz="30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3" marR="177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全學年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3" marR="177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en-US" sz="3000" kern="1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30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30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.</a:t>
                      </a:r>
                      <a:endParaRPr lang="zh-TW" sz="30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83" marR="177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統籌「</a:t>
                      </a:r>
                      <a:r>
                        <a:rPr lang="zh-TW" altLang="zh-HK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推</a:t>
                      </a:r>
                      <a:r>
                        <a:rPr lang="zh-TW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普大使</a:t>
                      </a:r>
                      <a:r>
                        <a:rPr lang="zh-TW" altLang="en-US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」活動</a:t>
                      </a:r>
                      <a:endParaRPr lang="zh-TW" sz="30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3" marR="177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全學年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3" marR="177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en-US" sz="3000" kern="1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30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30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.</a:t>
                      </a:r>
                      <a:endParaRPr lang="zh-TW" sz="30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83" marR="177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統籌</a:t>
                      </a:r>
                      <a:r>
                        <a:rPr lang="zh-TW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普通話</a:t>
                      </a:r>
                      <a:r>
                        <a:rPr lang="zh-TW" altLang="en-US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科</a:t>
                      </a:r>
                      <a:r>
                        <a:rPr lang="zh-TW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課餘</a:t>
                      </a:r>
                      <a:r>
                        <a:rPr lang="zh-TW" sz="3000" b="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興趣</a:t>
                      </a:r>
                      <a:r>
                        <a:rPr lang="zh-TW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班</a:t>
                      </a:r>
                      <a:endParaRPr lang="zh-TW" sz="30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3" marR="177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全學年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3" marR="177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en-US" altLang="zh-TW" sz="3000" kern="1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30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17783" marR="177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統籌</a:t>
                      </a:r>
                      <a:r>
                        <a:rPr lang="zh-TW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「</a:t>
                      </a:r>
                      <a:r>
                        <a:rPr lang="zh-TW" sz="3000" b="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普通話午間</a:t>
                      </a:r>
                      <a:r>
                        <a:rPr lang="zh-TW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廣播」及</a:t>
                      </a:r>
                      <a:r>
                        <a:rPr lang="zh-TW" altLang="zh-HK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訓練學生</a:t>
                      </a:r>
                      <a:r>
                        <a:rPr lang="zh-TW" altLang="en-US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主持有關節目</a:t>
                      </a:r>
                      <a:endParaRPr lang="zh-TW" sz="30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3" marR="177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全學年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3" marR="177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en-US" altLang="zh-TW" sz="3000" kern="1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30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30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.</a:t>
                      </a:r>
                      <a:endParaRPr lang="zh-TW" sz="30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83" marR="177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處理</a:t>
                      </a:r>
                      <a:r>
                        <a:rPr lang="zh-TW" altLang="en-US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及跟進校外</a:t>
                      </a:r>
                      <a:r>
                        <a:rPr lang="zh-TW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比賽</a:t>
                      </a:r>
                      <a:r>
                        <a:rPr lang="zh-TW" sz="3000" b="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的各項事宜</a:t>
                      </a:r>
                      <a:endParaRPr lang="zh-TW" sz="30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3" marR="177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全學年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3" marR="177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en-US" altLang="zh-TW" sz="3000" kern="1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30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30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.</a:t>
                      </a:r>
                      <a:endParaRPr lang="zh-TW" sz="30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83" marR="177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3000" b="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訓練學生參加</a:t>
                      </a:r>
                      <a:r>
                        <a:rPr lang="zh-TW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校外比賽</a:t>
                      </a:r>
                      <a:endParaRPr lang="zh-TW" sz="30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3" marR="177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標楷體"/>
                        </a:rPr>
                        <a:t>全學年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3" marR="177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251520" y="0"/>
            <a:ext cx="505779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四</a:t>
            </a:r>
            <a:r>
              <a:rPr lang="en-US" altLang="zh-HK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組織全校推普活動</a:t>
            </a:r>
            <a:endParaRPr lang="zh-HK" altLang="en-US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98096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19664"/>
              </p:ext>
            </p:extLst>
          </p:nvPr>
        </p:nvGraphicFramePr>
        <p:xfrm>
          <a:off x="467544" y="1268760"/>
          <a:ext cx="8280400" cy="3716432"/>
        </p:xfrm>
        <a:graphic>
          <a:graphicData uri="http://schemas.openxmlformats.org/drawingml/2006/table">
            <a:tbl>
              <a:tblPr/>
              <a:tblGrid>
                <a:gridCol w="575802"/>
                <a:gridCol w="5184069"/>
                <a:gridCol w="2520529"/>
              </a:tblGrid>
              <a:tr h="648072">
                <a:tc gridSpan="2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項目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完成</a:t>
                      </a:r>
                      <a:r>
                        <a:rPr lang="en-US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進行日期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73257"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1.</a:t>
                      </a:r>
                      <a:endParaRPr lang="zh-TW" sz="30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添置</a:t>
                      </a:r>
                      <a:r>
                        <a:rPr lang="zh-TW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參考書</a:t>
                      </a:r>
                      <a:r>
                        <a:rPr lang="zh-TW" altLang="en-US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及</a:t>
                      </a:r>
                      <a:r>
                        <a:rPr lang="zh-TW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教具</a:t>
                      </a:r>
                      <a:endParaRPr lang="zh-TW" sz="30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全學年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451"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2.</a:t>
                      </a:r>
                      <a:endParaRPr lang="zh-TW" sz="30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填寫</a:t>
                      </a:r>
                      <a:r>
                        <a:rPr lang="zh-TW" altLang="en-US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及更新</a:t>
                      </a:r>
                      <a:r>
                        <a:rPr lang="zh-TW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教具登記</a:t>
                      </a:r>
                      <a:r>
                        <a:rPr lang="zh-TW" sz="3000" b="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表</a:t>
                      </a:r>
                      <a:endParaRPr lang="zh-TW" sz="30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月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451"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30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3.</a:t>
                      </a:r>
                      <a:endParaRPr lang="en-US" sz="30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整理</a:t>
                      </a:r>
                      <a:r>
                        <a:rPr lang="zh-TW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參考書</a:t>
                      </a:r>
                      <a:r>
                        <a:rPr lang="zh-TW" altLang="en-US" sz="3000" b="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及</a:t>
                      </a:r>
                      <a:r>
                        <a:rPr lang="zh-TW" sz="3000" b="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教具</a:t>
                      </a:r>
                      <a:endParaRPr lang="zh-TW" sz="30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月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451"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30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4.</a:t>
                      </a:r>
                      <a:endParaRPr lang="zh-TW" sz="30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3000" b="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回收課室教學資源清點表</a:t>
                      </a:r>
                      <a:endParaRPr lang="zh-TW" sz="30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en-US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zh-TW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alt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zh-TW" sz="3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月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750"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30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30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.</a:t>
                      </a:r>
                      <a:endParaRPr lang="zh-TW" sz="30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82" marR="177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zh-TW" sz="3000" b="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教具編碼及印製標貼</a:t>
                      </a:r>
                      <a:endParaRPr lang="zh-TW" sz="30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新細明體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zh-TW" sz="3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月</a:t>
                      </a:r>
                      <a:endParaRPr lang="zh-TW" sz="30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新細明體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467544" y="337010"/>
            <a:ext cx="640871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TW" altLang="en-US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五</a:t>
            </a:r>
            <a:r>
              <a:rPr lang="en-US" altLang="zh-HK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標楷體" pitchFamily="65" charset="-120"/>
                <a:ea typeface="標楷體" pitchFamily="65" charset="-120"/>
              </a:rPr>
              <a:t>添置及整理教具</a:t>
            </a:r>
            <a:endParaRPr lang="zh-HK" altLang="en-US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10123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ucation-3">
  <a:themeElements>
    <a:clrScheme name="自定义 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Education-3</Template>
  <TotalTime>669</TotalTime>
  <Words>1848</Words>
  <Application>Microsoft Office PowerPoint</Application>
  <PresentationFormat>如螢幕大小 (4:3)</PresentationFormat>
  <Paragraphs>368</Paragraphs>
  <Slides>39</Slides>
  <Notes>7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39</vt:i4>
      </vt:variant>
    </vt:vector>
  </HeadingPairs>
  <TitlesOfParts>
    <vt:vector size="40" baseType="lpstr">
      <vt:lpstr>Education-3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chengmt</dc:creator>
  <cp:lastModifiedBy>edb</cp:lastModifiedBy>
  <cp:revision>117</cp:revision>
  <cp:lastPrinted>2015-01-21T02:50:28Z</cp:lastPrinted>
  <dcterms:created xsi:type="dcterms:W3CDTF">2014-12-02T01:08:16Z</dcterms:created>
  <dcterms:modified xsi:type="dcterms:W3CDTF">2015-01-27T07:05:58Z</dcterms:modified>
</cp:coreProperties>
</file>