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3"/>
  </p:notesMasterIdLst>
  <p:handoutMasterIdLst>
    <p:handoutMasterId r:id="rId24"/>
  </p:handoutMasterIdLst>
  <p:sldIdLst>
    <p:sldId id="340" r:id="rId2"/>
    <p:sldId id="312" r:id="rId3"/>
    <p:sldId id="311" r:id="rId4"/>
    <p:sldId id="313" r:id="rId5"/>
    <p:sldId id="314" r:id="rId6"/>
    <p:sldId id="315" r:id="rId7"/>
    <p:sldId id="317" r:id="rId8"/>
    <p:sldId id="318" r:id="rId9"/>
    <p:sldId id="335" r:id="rId10"/>
    <p:sldId id="332" r:id="rId11"/>
    <p:sldId id="336" r:id="rId12"/>
    <p:sldId id="320" r:id="rId13"/>
    <p:sldId id="306" r:id="rId14"/>
    <p:sldId id="344" r:id="rId15"/>
    <p:sldId id="345" r:id="rId16"/>
    <p:sldId id="329" r:id="rId17"/>
    <p:sldId id="305" r:id="rId18"/>
    <p:sldId id="325" r:id="rId19"/>
    <p:sldId id="326" r:id="rId20"/>
    <p:sldId id="334" r:id="rId21"/>
    <p:sldId id="333" r:id="rId22"/>
  </p:sldIdLst>
  <p:sldSz cx="9144000" cy="6858000" type="screen4x3"/>
  <p:notesSz cx="6797675" cy="992822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E" initials="CLE" lastIdx="1" clrIdx="0">
    <p:extLst>
      <p:ext uri="{19B8F6BF-5375-455C-9EA6-DF929625EA0E}">
        <p15:presenceInfo xmlns:p15="http://schemas.microsoft.com/office/powerpoint/2012/main" userId="C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CCFFCC"/>
    <a:srgbClr val="FFFF99"/>
    <a:srgbClr val="DBECD0"/>
    <a:srgbClr val="BCDBA9"/>
    <a:srgbClr val="425DA8"/>
    <a:srgbClr val="DBE1F1"/>
    <a:srgbClr val="77B550"/>
    <a:srgbClr val="E6F1DF"/>
    <a:srgbClr val="C2D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3" autoAdjust="0"/>
    <p:restoredTop sz="93801" autoAdjust="0"/>
  </p:normalViewPr>
  <p:slideViewPr>
    <p:cSldViewPr snapToGrid="0">
      <p:cViewPr varScale="1">
        <p:scale>
          <a:sx n="79" d="100"/>
          <a:sy n="79" d="100"/>
        </p:scale>
        <p:origin x="13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5659" cy="498135"/>
          </a:xfrm>
          <a:prstGeom prst="rect">
            <a:avLst/>
          </a:prstGeom>
        </p:spPr>
        <p:txBody>
          <a:bodyPr vert="horz" lIns="91382" tIns="45691" rIns="91382" bIns="45691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9" y="0"/>
            <a:ext cx="2945659" cy="498135"/>
          </a:xfrm>
          <a:prstGeom prst="rect">
            <a:avLst/>
          </a:prstGeom>
        </p:spPr>
        <p:txBody>
          <a:bodyPr vert="horz" lIns="91382" tIns="45691" rIns="91382" bIns="45691" rtlCol="0"/>
          <a:lstStyle>
            <a:lvl1pPr algn="r">
              <a:defRPr sz="1200"/>
            </a:lvl1pPr>
          </a:lstStyle>
          <a:p>
            <a:fld id="{1FEAE239-E947-4D7E-A241-AC801F6912ED}" type="datetimeFigureOut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6" y="9430094"/>
            <a:ext cx="2945659" cy="498134"/>
          </a:xfrm>
          <a:prstGeom prst="rect">
            <a:avLst/>
          </a:prstGeom>
        </p:spPr>
        <p:txBody>
          <a:bodyPr vert="horz" lIns="91382" tIns="45691" rIns="91382" bIns="45691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9" y="9430094"/>
            <a:ext cx="2945659" cy="498134"/>
          </a:xfrm>
          <a:prstGeom prst="rect">
            <a:avLst/>
          </a:prstGeom>
        </p:spPr>
        <p:txBody>
          <a:bodyPr vert="horz" lIns="91382" tIns="45691" rIns="91382" bIns="45691" rtlCol="0" anchor="b"/>
          <a:lstStyle>
            <a:lvl1pPr algn="r">
              <a:defRPr sz="1200"/>
            </a:lvl1pPr>
          </a:lstStyle>
          <a:p>
            <a:fld id="{3ADB290C-065C-44C1-B48D-658824A31FE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91464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6400" cy="498475"/>
          </a:xfrm>
          <a:prstGeom prst="rect">
            <a:avLst/>
          </a:prstGeom>
        </p:spPr>
        <p:txBody>
          <a:bodyPr vert="horz" lIns="91382" tIns="45691" rIns="91382" bIns="45691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90" y="1"/>
            <a:ext cx="2946400" cy="498475"/>
          </a:xfrm>
          <a:prstGeom prst="rect">
            <a:avLst/>
          </a:prstGeom>
        </p:spPr>
        <p:txBody>
          <a:bodyPr vert="horz" lIns="91382" tIns="45691" rIns="91382" bIns="45691" rtlCol="0"/>
          <a:lstStyle>
            <a:lvl1pPr algn="r">
              <a:defRPr sz="1200"/>
            </a:lvl1pPr>
          </a:lstStyle>
          <a:p>
            <a:fld id="{C1C03357-77B2-4B63-9D3F-71F08EF27A47}" type="datetimeFigureOut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2" tIns="45691" rIns="91382" bIns="45691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5" y="4778380"/>
            <a:ext cx="5438775" cy="3908425"/>
          </a:xfrm>
          <a:prstGeom prst="rect">
            <a:avLst/>
          </a:prstGeom>
        </p:spPr>
        <p:txBody>
          <a:bodyPr vert="horz" lIns="91382" tIns="45691" rIns="91382" bIns="45691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4" y="9429751"/>
            <a:ext cx="2946400" cy="498475"/>
          </a:xfrm>
          <a:prstGeom prst="rect">
            <a:avLst/>
          </a:prstGeom>
        </p:spPr>
        <p:txBody>
          <a:bodyPr vert="horz" lIns="91382" tIns="45691" rIns="91382" bIns="45691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90" y="9429751"/>
            <a:ext cx="2946400" cy="498475"/>
          </a:xfrm>
          <a:prstGeom prst="rect">
            <a:avLst/>
          </a:prstGeom>
        </p:spPr>
        <p:txBody>
          <a:bodyPr vert="horz" lIns="91382" tIns="45691" rIns="91382" bIns="45691" rtlCol="0" anchor="b"/>
          <a:lstStyle>
            <a:lvl1pPr algn="r">
              <a:defRPr sz="1200"/>
            </a:lvl1pPr>
          </a:lstStyle>
          <a:p>
            <a:fld id="{192D1879-0629-40DB-B8BD-B7662F3CF4A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0089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1879-0629-40DB-B8BD-B7662F3CF4A1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9652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6562-65B4-41F5-94DE-CD26685EF009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203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6562-65B4-41F5-94DE-CD26685EF009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6859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6562-65B4-41F5-94DE-CD26685EF009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65080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16562-65B4-41F5-94DE-CD26685EF009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53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4DD2A2-14D6-4565-9B4E-AFC3EA5B2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B58DEDB-8ADD-4DFD-A19C-66A4A3A04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024A75-4C10-4D5E-A20E-C2509266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1CCC-DAAC-4122-81CE-AC9257CAA52A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2C8318-3E43-4391-A84D-E486F618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2B21D1-2278-4D70-9EFE-0CC42F89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500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AE6002-F185-4A72-8483-E9FCE60B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2133D51-89BD-46DC-96FB-9EFDC3517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AE99E5-CAF3-4291-8AB6-3D99FB07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FEF439-9B5C-4F3D-A963-18048B05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7D1300-212F-410F-97FA-6CC02D8C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5561106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252CE14-7ABB-4158-A39A-9C7CCAC57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85B2718-B3A1-4DA3-9A78-C7A8F9DA8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CC83FC-E246-4EB2-A269-FDF38D1C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CB0F68-F172-4E0A-98EC-BA68AEB4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9856B1-AD3B-4EEB-AA36-281F69DF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0431143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4ECE4B-AF23-4551-A053-EDACE4B37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3A2967-55A5-4ED3-A33C-5B2154F7C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60412C-E0A6-4EA6-8380-415EEE8D5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693047-FBA1-450D-92BB-8D01BD92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5CAD76-439B-4A38-9CDD-8001D3AF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8171930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147CEC-4665-4E37-967C-0B5853070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676DEC-1C41-4A05-A006-550476DAC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047D84-5841-496A-8196-69FC92C0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42A4FD-5EFE-4DFE-B660-315995F3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51044E-F9F2-430F-BC4D-0A84B5DE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2726493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6775CC-B96A-4757-BBE0-198379E4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F06AE2-CC8F-4E9A-B184-AB09394B6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06651A8-B4A3-49AC-8CA0-32A5246EC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DB4567F-0117-47D7-831F-BEB94CCC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109C4E7-2AE5-40C3-98DB-7D1CCD11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7BDAB0-9A32-4E21-A091-864AFA79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891518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5EA831-68D2-4F81-B033-D52CB913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E3106C-DE40-4E79-889A-CBF30847A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BAD5D4-318B-453F-8F03-B8FFCF238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840899-D436-4A52-ABA7-877018AC4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763726-F522-420F-85EA-EE2232E6F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14169BF-B229-4339-8963-6AA3BD9C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96C3FFF-AFA9-4EF6-B5E3-63716394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F6259C7-8095-47F6-AA9E-71E3DE42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7485317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DA63A-1D09-4F31-8D0B-24920D4AA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9FA50D9-4DF6-4316-9BFB-9FB810E2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FB887BD-0E12-4533-84C8-163D4291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37A050-381B-4B8E-B077-70C3BAE5F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6703170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9AB6265-5471-4CF5-A5A4-2522094BF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06744CF-29A5-4CF1-9ECB-5CEFCDA8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D46C3B-C614-47B2-BB5A-9769FB43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345440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646D97-758D-4D41-9514-73B51648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3E9419-8044-4992-9CBF-ABCEEDCD5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91C67BC-5846-4F46-A594-6969E917E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16F740D-9D13-4EF2-BC12-AF168D6B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E7297A-2367-4B25-BC41-14F45253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6EB009D-0F2F-4C91-B324-24E7D67C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8839107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EE2AE-8E7E-4F39-B7B5-F8A5729AC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118E168-D028-4BBD-922A-C9FF0A0AD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3635521-6480-444D-9552-92960238C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B99314-2B43-433B-962D-E02AD0B8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F40B44F-0A50-47A5-AB53-444791C4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00229D-B1D2-496B-A395-8551C48B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231664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1DFB9BA-BA8B-421A-83A3-D1D9757D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F7452CE-D41B-4DB3-A522-EC3290539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D0A53D-0F5C-46EF-A7E8-F74553924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CBE5-3CA0-495A-9F18-DC94A8A9A89F}" type="datetime1">
              <a:rPr lang="zh-HK" altLang="en-US" smtClean="0"/>
              <a:t>1/4/2021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F625E6-579E-45A8-9B3A-744CAA19C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E51571-8F28-4772-A747-5E59620C9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9642D-0520-4BEA-AE4A-3C807D1A96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823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dbchinese.hk/trad/" TargetMode="Externa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jpeg"/><Relationship Id="rId11" Type="http://schemas.openxmlformats.org/officeDocument/2006/relationships/image" Target="../media/image39.jpeg"/><Relationship Id="rId5" Type="http://schemas.openxmlformats.org/officeDocument/2006/relationships/image" Target="../media/image36.png"/><Relationship Id="rId10" Type="http://schemas.openxmlformats.org/officeDocument/2006/relationships/image" Target="../media/image1.png"/><Relationship Id="rId4" Type="http://schemas.openxmlformats.org/officeDocument/2006/relationships/image" Target="../media/image35.png"/><Relationship Id="rId9" Type="http://schemas.openxmlformats.org/officeDocument/2006/relationships/hyperlink" Target="https://www.edbchinese.hk/lexlis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hyperlink" Target="https://www.edb.gov.hk/tc/curriculum-development/kla/chi-edu/second-lang/video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hyperlink" Target="https://www.edb.gov.hk/tc/curriculum-development/kla/chi-edu/second-lang/l-t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b.gov.hk/tc/curriculum-development/kla/chi-edu/second-lang/usp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46.jpg"/><Relationship Id="rId5" Type="http://schemas.openxmlformats.org/officeDocument/2006/relationships/image" Target="../media/image8.jpg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12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hyperlink" Target="https://www.edb.gov.hk/tc/curriculum-development/kla/chi-edu/second-lang/student.html" TargetMode="External"/><Relationship Id="rId10" Type="http://schemas.openxmlformats.org/officeDocument/2006/relationships/image" Target="../media/image5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12" Type="http://schemas.openxmlformats.org/officeDocument/2006/relationships/image" Target="../media/image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www.edb.gov.hk/tc/curriculum-development/kla/chi-edu/second-lang/resource.html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.png"/><Relationship Id="rId5" Type="http://schemas.openxmlformats.org/officeDocument/2006/relationships/image" Target="../media/image66.jp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hyperlink" Target="https://www.edb.gov.hk/tc/curriculum-development/kla/chi-edu/second-lang/resourc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hyperlink" Target="https://cd.edb.gov.hk/chi/resource/index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06492" y="1190921"/>
            <a:ext cx="7896267" cy="1719072"/>
          </a:xfrm>
        </p:spPr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支援非華語學生學習中文：</a:t>
            </a:r>
            <a:r>
              <a:rPr lang="en-US" altLang="zh-TW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HK" altLang="en-US" sz="40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900114" y="3566395"/>
            <a:ext cx="5509025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sz="2400" spc="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課程發展處</a:t>
            </a:r>
            <a:endParaRPr lang="en-US" altLang="zh-TW" sz="2400" spc="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zh-TW" altLang="en-US" sz="2400" spc="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中國語文教育組</a:t>
            </a:r>
            <a:r>
              <a:rPr lang="en-US" altLang="zh-TW" sz="2400" spc="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錄製 (75)">
            <a:hlinkClick r:id="" action="ppaction://media"/>
            <a:extLst>
              <a:ext uri="{FF2B5EF4-FFF2-40B4-BE49-F238E27FC236}">
                <a16:creationId xmlns:a16="http://schemas.microsoft.com/office/drawing/2014/main" id="{E501784B-D02D-4944-90B2-814A26F18B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74.2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98987" y="2434976"/>
            <a:ext cx="297914" cy="2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" r="15789"/>
          <a:stretch/>
        </p:blipFill>
        <p:spPr>
          <a:xfrm>
            <a:off x="1339829" y="1606378"/>
            <a:ext cx="7502307" cy="43645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圓角矩形 8"/>
          <p:cNvSpPr/>
          <p:nvPr/>
        </p:nvSpPr>
        <p:spPr>
          <a:xfrm>
            <a:off x="-356136" y="1606378"/>
            <a:ext cx="1603911" cy="46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737" y="3113478"/>
            <a:ext cx="468614" cy="1325563"/>
          </a:xfr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投影片編號版面配置區 2">
            <a:extLst>
              <a:ext uri="{FF2B5EF4-FFF2-40B4-BE49-F238E27FC236}">
                <a16:creationId xmlns:a16="http://schemas.microsoft.com/office/drawing/2014/main" id="{AE9BFB3D-402B-413B-A0C9-FEEA231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10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D932D13-CFDB-4DE7-8AEE-004C65B04C97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147E80E-7586-416C-B2A6-9AD148F3A6D3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CAB72F7-1A47-4C2F-B1DA-B82357F14BFF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 descr="C:\Users\shekpy\AppData\Local\Microsoft\Windows\INetCache\Content.Word\Red pocket2.jpg">
            <a:extLst>
              <a:ext uri="{FF2B5EF4-FFF2-40B4-BE49-F238E27FC236}">
                <a16:creationId xmlns:a16="http://schemas.microsoft.com/office/drawing/2014/main" id="{41EE608F-1C6E-4FA5-8BA7-042C827B8C8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09" y="4687899"/>
            <a:ext cx="2945039" cy="173384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2E023B0-0935-4232-A08F-A669487413E0}"/>
              </a:ext>
            </a:extLst>
          </p:cNvPr>
          <p:cNvSpPr/>
          <p:nvPr/>
        </p:nvSpPr>
        <p:spPr>
          <a:xfrm>
            <a:off x="1409965" y="4019664"/>
            <a:ext cx="2423126" cy="15129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6B800B9-D564-4329-AE8C-2A171AAE0FB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1" y="3113478"/>
            <a:ext cx="3096578" cy="1821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錄製 (124)">
            <a:hlinkClick r:id="" action="ppaction://media"/>
            <a:extLst>
              <a:ext uri="{FF2B5EF4-FFF2-40B4-BE49-F238E27FC236}">
                <a16:creationId xmlns:a16="http://schemas.microsoft.com/office/drawing/2014/main" id="{800D8CC1-336E-43B1-BBE5-2EBA0F41D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217863" y="834047"/>
            <a:ext cx="552484" cy="5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1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00"/>
    </mc:Choice>
    <mc:Fallback xmlns="">
      <p:transition spd="slow" advTm="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-356136" y="1606378"/>
            <a:ext cx="1603911" cy="46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737" y="3113478"/>
            <a:ext cx="468614" cy="1325563"/>
          </a:xfr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投影片編號版面配置區 2">
            <a:extLst>
              <a:ext uri="{FF2B5EF4-FFF2-40B4-BE49-F238E27FC236}">
                <a16:creationId xmlns:a16="http://schemas.microsoft.com/office/drawing/2014/main" id="{AE9BFB3D-402B-413B-A0C9-FEEA231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11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D932D13-CFDB-4DE7-8AEE-004C65B04C97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147E80E-7586-416C-B2A6-9AD148F3A6D3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CAB72F7-1A47-4C2F-B1DA-B82357F14BFF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9600" y="982810"/>
            <a:ext cx="8534400" cy="66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TW" altLang="zh-HK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情境學習系列</a:t>
            </a:r>
            <a:endParaRPr kumimoji="1"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77950" y="1868362"/>
            <a:ext cx="69977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HK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社交與書信</a:t>
            </a:r>
            <a:endParaRPr lang="en-US" altLang="zh-HK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4500"/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透過不同情境，掌握基本社交用語、語氣及態度，提高口頭和書面表達能力，做到達意得體。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HK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求職文書、履歷表</a:t>
            </a:r>
          </a:p>
          <a:p>
            <a:pPr marL="533400"/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透過求職情境，掌握與求職、工作有關的詞彙及自我介紹的方法。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81" y="5346700"/>
            <a:ext cx="1400431" cy="140043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37690" y="504245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邀請與感謝</a:t>
            </a:r>
            <a:endParaRPr lang="zh-HK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錄製 (51)">
            <a:hlinkClick r:id="" action="ppaction://media"/>
            <a:extLst>
              <a:ext uri="{FF2B5EF4-FFF2-40B4-BE49-F238E27FC236}">
                <a16:creationId xmlns:a16="http://schemas.microsoft.com/office/drawing/2014/main" id="{DF3361D6-A1DD-48DD-9504-2CE3A22A1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22671" y="3113478"/>
            <a:ext cx="418773" cy="41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0"/>
    </mc:Choice>
    <mc:Fallback xmlns="">
      <p:transition spd="slow" advTm="5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-654517" y="1606378"/>
            <a:ext cx="1903984" cy="46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641" y="3052751"/>
            <a:ext cx="515172" cy="1325563"/>
          </a:xfr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E298ADF-2C0B-4E73-9952-111CD8525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227" y="5366667"/>
            <a:ext cx="1232401" cy="124472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3E76E09-3984-493D-892F-38B8A4F07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431" y="5190371"/>
            <a:ext cx="1270847" cy="1277298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345466ED-AEF4-4B85-B917-C295C38C257B}"/>
              </a:ext>
            </a:extLst>
          </p:cNvPr>
          <p:cNvSpPr txBox="1"/>
          <p:nvPr/>
        </p:nvSpPr>
        <p:spPr>
          <a:xfrm>
            <a:off x="2371586" y="1004836"/>
            <a:ext cx="5842853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w"/>
            </a:pPr>
            <a:r>
              <a:rPr kumimoji="1" lang="zh-TW" altLang="zh-HK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致知達德：小學中華傳統美德語文學習軟件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w"/>
            </a:pPr>
            <a:r>
              <a:rPr kumimoji="1" lang="zh-TW" altLang="zh-HK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中英對照香港學校中文學習基礎字詞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" name="Picture 8" descr="zzdd">
            <a:extLst>
              <a:ext uri="{FF2B5EF4-FFF2-40B4-BE49-F238E27FC236}">
                <a16:creationId xmlns:a16="http://schemas.microsoft.com/office/drawing/2014/main" id="{95446C63-6E37-42D9-B1C2-9175B6318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12" y="2344669"/>
            <a:ext cx="1988420" cy="270206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2">
            <a:extLst>
              <a:ext uri="{FF2B5EF4-FFF2-40B4-BE49-F238E27FC236}">
                <a16:creationId xmlns:a16="http://schemas.microsoft.com/office/drawing/2014/main" id="{38348618-9B4E-44F2-B796-59AFA9BF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003" y="6457505"/>
            <a:ext cx="2433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HK" sz="1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altLang="zh-HK" sz="1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www.edbchinese.hk/trad</a:t>
            </a:r>
            <a:r>
              <a:rPr lang="en-US" altLang="zh-HK" sz="12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/</a:t>
            </a:r>
            <a:endParaRPr lang="zh-HK" altLang="en-US" sz="12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E33AEC3F-9133-42FA-860E-294D5C478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4" t="24362" r="14328" b="20657"/>
          <a:stretch>
            <a:fillRect/>
          </a:stretch>
        </p:blipFill>
        <p:spPr bwMode="auto">
          <a:xfrm>
            <a:off x="6560770" y="1931934"/>
            <a:ext cx="2180396" cy="3288524"/>
          </a:xfrm>
          <a:prstGeom prst="rect">
            <a:avLst/>
          </a:prstGeom>
          <a:noFill/>
          <a:ln w="1270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6600"/>
                    </a:gs>
                    <a:gs pos="50000">
                      <a:srgbClr val="FFFF00"/>
                    </a:gs>
                    <a:gs pos="100000">
                      <a:srgbClr val="FF6600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90000"/>
                  </a:outerShdw>
                </a:effectLst>
              </a14:hiddenEffects>
            </a:ext>
          </a:extLst>
        </p:spPr>
      </p:pic>
      <p:sp>
        <p:nvSpPr>
          <p:cNvPr id="38" name="矩形 1">
            <a:extLst>
              <a:ext uri="{FF2B5EF4-FFF2-40B4-BE49-F238E27FC236}">
                <a16:creationId xmlns:a16="http://schemas.microsoft.com/office/drawing/2014/main" id="{EBBEF621-4D3E-4CE7-A314-F24D43C9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449" y="6467669"/>
            <a:ext cx="26688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HK" sz="14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/>
              </a:rPr>
              <a:t>https://www.edbchinese.hk/lexlist/</a:t>
            </a:r>
            <a:endParaRPr lang="zh-HK" altLang="en-US" sz="14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9D9E2A8-E604-4097-A2C2-28BF9C88E0CB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BC7F119B-CFE0-44C2-B381-5BF4F109CA24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6B514A5-5AD9-4B23-9B35-1F79C2085012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13_mp3_r">
            <a:hlinkClick r:id="" action="ppaction://media"/>
            <a:extLst>
              <a:ext uri="{FF2B5EF4-FFF2-40B4-BE49-F238E27FC236}">
                <a16:creationId xmlns:a16="http://schemas.microsoft.com/office/drawing/2014/main" id="{DE3FF5FD-D364-418A-9358-CF0D9C324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244231" y="2530969"/>
            <a:ext cx="350889" cy="3508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47" b="15933"/>
          <a:stretch/>
        </p:blipFill>
        <p:spPr>
          <a:xfrm>
            <a:off x="1401896" y="2098601"/>
            <a:ext cx="2607297" cy="3283930"/>
          </a:xfrm>
          <a:prstGeom prst="rect">
            <a:avLst/>
          </a:prstGeom>
        </p:spPr>
      </p:pic>
      <p:sp>
        <p:nvSpPr>
          <p:cNvPr id="16" name="投影片編號版面配置區 2">
            <a:extLst>
              <a:ext uri="{FF2B5EF4-FFF2-40B4-BE49-F238E27FC236}">
                <a16:creationId xmlns:a16="http://schemas.microsoft.com/office/drawing/2014/main" id="{AE9BFB3D-402B-413B-A0C9-FEEA231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12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00"/>
    </mc:Choice>
    <mc:Fallback xmlns="">
      <p:transition spd="slow" advTm="9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/>
        </p:nvSpPr>
        <p:spPr>
          <a:xfrm rot="210311">
            <a:off x="5574235" y="3865277"/>
            <a:ext cx="3342964" cy="248923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已上載</a:t>
            </a:r>
            <a:endParaRPr lang="en-US" altLang="zh-HK" sz="2000" b="1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257175">
              <a:spcBef>
                <a:spcPts val="600"/>
              </a:spcBef>
              <a:buFontTx/>
              <a:buAutoNum type="arabicPeriod"/>
            </a:pPr>
            <a:r>
              <a:rPr lang="zh-HK" altLang="zh-HK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教育局</a:t>
            </a:r>
            <a:r>
              <a:rPr lang="en-US" altLang="zh-HK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You</a:t>
            </a:r>
            <a:r>
              <a:rPr lang="en-US" altLang="zh-TW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</a:t>
            </a:r>
            <a:r>
              <a:rPr lang="en-US" altLang="zh-HK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ube Channel</a:t>
            </a:r>
            <a:endParaRPr lang="zh-TW" altLang="zh-HK" sz="2000" dirty="0">
              <a:solidFill>
                <a:srgbClr val="6633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257175">
              <a:spcBef>
                <a:spcPts val="600"/>
              </a:spcBef>
              <a:buFontTx/>
              <a:buAutoNum type="arabicPeriod"/>
            </a:pPr>
            <a:r>
              <a:rPr lang="zh-HK" altLang="zh-HK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中國語文課程第二語言學習架構專頁</a:t>
            </a:r>
            <a:endParaRPr lang="zh-TW" altLang="zh-HK" sz="2000" dirty="0">
              <a:solidFill>
                <a:srgbClr val="6633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257175">
              <a:spcBef>
                <a:spcPts val="600"/>
              </a:spcBef>
              <a:buFontTx/>
              <a:buAutoNum type="arabicPeriod"/>
            </a:pPr>
            <a:r>
              <a:rPr lang="zh-HK" altLang="zh-HK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家長智</a:t>
            </a:r>
            <a:r>
              <a:rPr lang="en-US" altLang="zh-HK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Net</a:t>
            </a:r>
            <a:endParaRPr lang="zh-TW" altLang="zh-HK" sz="2000" dirty="0">
              <a:solidFill>
                <a:srgbClr val="6633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257175">
              <a:spcBef>
                <a:spcPts val="600"/>
              </a:spcBef>
              <a:buAutoNum type="arabicPeriod"/>
            </a:pPr>
            <a:r>
              <a:rPr lang="zh-HK" altLang="zh-HK" sz="2000" dirty="0">
                <a:solidFill>
                  <a:srgbClr val="6633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香港教育城</a:t>
            </a:r>
            <a:endParaRPr lang="en-US" altLang="zh-HK" sz="2000" dirty="0">
              <a:solidFill>
                <a:srgbClr val="6633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421517" y="409051"/>
            <a:ext cx="7001352" cy="747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zh-TW" altLang="en-US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支援非華語學生學習中文系列</a:t>
            </a:r>
            <a:r>
              <a:rPr kumimoji="1" lang="en-US" altLang="zh-TW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影片</a:t>
            </a:r>
            <a:r>
              <a:rPr kumimoji="1" lang="en-US" altLang="zh-TW" sz="32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0" name="矩形 9"/>
          <p:cNvSpPr/>
          <p:nvPr/>
        </p:nvSpPr>
        <p:spPr>
          <a:xfrm>
            <a:off x="1820155" y="1755139"/>
            <a:ext cx="647282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解</a:t>
            </a:r>
            <a:r>
              <a:rPr lang="zh-TW" altLang="en-US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説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「中國語文課程第二</a:t>
            </a:r>
            <a:r>
              <a:rPr lang="zh-HK" altLang="zh-HK" sz="1900" kern="100" spc="-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語言學習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架構</a:t>
            </a:r>
            <a:r>
              <a:rPr lang="zh-TW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的迷思</a:t>
            </a:r>
            <a:r>
              <a:rPr lang="en-US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解</a:t>
            </a:r>
            <a:r>
              <a:rPr lang="zh-TW" altLang="en-US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説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「中國語文課程第二</a:t>
            </a:r>
            <a:r>
              <a:rPr lang="zh-HK" altLang="zh-HK" sz="1900" kern="100" spc="-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語言學習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架構</a:t>
            </a:r>
            <a:r>
              <a:rPr lang="zh-TW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的迷思</a:t>
            </a:r>
            <a:r>
              <a:rPr lang="en-US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HK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HK" sz="1900" kern="100" spc="-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學習語文無捷徑</a:t>
            </a:r>
            <a:endParaRPr lang="en-US" altLang="zh-HK" sz="19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家校協作，提升效能</a:t>
            </a:r>
            <a:endParaRPr lang="en-US" altLang="zh-HK" sz="19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單一教材不可行</a:t>
            </a:r>
            <a:endParaRPr lang="en-US" altLang="zh-HK" sz="19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學好中文好重要</a:t>
            </a:r>
            <a:endParaRPr lang="en-US" altLang="zh-HK" sz="19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協助非華語學生提升語文能力</a:t>
            </a:r>
            <a:endParaRPr lang="en-US" altLang="zh-HK" sz="19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zh-HK" altLang="zh-HK" sz="19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善用資源，支援學習</a:t>
            </a:r>
            <a:endParaRPr lang="zh-HK" altLang="en-US" sz="19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10963" y="6517346"/>
            <a:ext cx="74224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4"/>
              </a:rPr>
              <a:t>https://www.edb.gov.hk/tc/curriculum-development/kla/chi-edu/second-lang/video.html</a:t>
            </a:r>
            <a:endParaRPr lang="zh-HK" altLang="en-US" sz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9" name="投影片編號版面配置區 2">
            <a:extLst>
              <a:ext uri="{FF2B5EF4-FFF2-40B4-BE49-F238E27FC236}">
                <a16:creationId xmlns:a16="http://schemas.microsoft.com/office/drawing/2014/main" id="{80A73251-DC1D-402C-8BAF-A9AC66F4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13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31" name="AutoShape 10" descr="data:image/svg+xml;charset=utf8,%20%3Csvg%20width%3D'216'%20height%3D'216'%20xmlns%3D'http%3A%2F%2Fwww.w3.org%2F2000%2Fsvg'%20xmlns%3Axlink%3D'http%3A%2F%2Fwww.w3.org%2F1999%2Fxlink'%20overflow%3D'hidden'%3E%3Cdefs%3E%3CclipPath%20id%3D'clip0'%3E%3Cpath%20d%3D'M0%200%20216%200%20216%20216%200%20216Z'%20fill-rule%3D'evenodd'%20clip-rule%3D'evenodd'%2F%3E%3C%2FclipPath%3E%3C%2Fdefs%3E%3Cg%20clip-path%3D'url(%23clip0)'%3E%3Cpath%20d%3D'M183.15%2049.293%20182.281%2049.293C182.157%2042.5486%20178.917%2036.2416%20173.506%2032.2132L173.369%2032.1097%20173.223%2032.0175C169.635%2029.659%20165.441%2028.3891%20161.147%2028.3612%20158.89%2028.3468%20156.644%2028.6816%20154.489%2029.3535%20150.216%2021.1307%20141.707%2015.9844%20132.439%2016.0177%20130.573%2016.0598%20128.713%2016.2592%20126.88%2016.614L126.747%2016.6365%20126.605%2016.668C115.332%2019.2493%20107.319%2029.2504%20107.257%2040.815%20107.257%2040.9365%20107.257%2041.1907%20107.257%2041.1907%20106.263%2041.02%20105.254%2040.9446%20104.245%2040.9657%2097.6273%2040.9795%2091.4101%2044.1373%2087.4957%2049.473%2082.8641%2055.7334%2081.9427%2063.9956%2085.0815%2071.1225L85.1332%2071.2417%2085.1917%2071.361C88.6531%2078.174%2095.4283%2082.6778%20103.05%2083.232L103.243%2083.25%20182.905%2083.25C192.182%2083.1535%20199.782%2075.8527%20200.25%2066.5865L200.25%2066.4965%20200.25%2066.4065C200.251%2056.9596%20192.597%2049.2993%20183.15%2049.293ZM182.869%2078.75%20103.444%2078.75C97.3881%2078.318%2091.9969%2074.758%2089.2215%2069.3585%2086.7229%2063.7103%2087.4397%2057.1565%2091.1002%2052.182%2094.1726%2047.9887%2099.0508%2045.5002%20104.249%2045.4747%20105.17%2045.4763%20106.089%2045.5402%20107.001%2045.666L111.726%2046.5435C111.738%2046.546%20111.75%2046.5381%20111.753%2046.5259%20111.753%2046.5244%20111.753%2046.5226%20111.753%2046.521L111.753%2041.175C111.651%2031.5808%20118.238%2023.2078%20127.586%2021.0487%20129.179%2020.7383%20130.795%2020.5592%20132.417%2020.5132%20140.153%2020.4761%20147.234%2024.8497%20150.664%2031.7835L152.266%2034.9852C152.274%2034.9922%20152.286%2034.9922%20152.293%2034.9852L155.763%2033.651C157.499%2033.1024%20159.311%2032.8306%20161.131%2032.8455%20164.569%2032.8747%20167.924%2033.9001%20170.791%2035.7975%20175.132%2039.0222%20177.714%2044.0923%20177.77%2049.5L177.77%2053.775C177.77%2053.7874%20177.78%2053.7975%20177.793%2053.7975L183.136%2053.7975C190.095%2053.7901%20195.743%2059.4252%20195.75%2066.384%20195.75%2066.3914%20195.75%2066.3991%20195.75%2066.4065%20195.42%2073.2908%20189.761%2078.7135%20182.869%2078.75Z'%20fill%3D'%23ED7D31'%20transform%3D'matrix(1%200%20-0%201%202.88714e-05%20-2.62467e-05)'%2F%3E%3Cpath%20d%3D'M112.5%20101.25%2027%20101.25C22.0294%20101.25%2018%20105.28%2018%20110.25L18%20166.5C18%20171.47%2022.0294%20175.5%2027%20175.5L60.75%20175.5%2060.75%20189%2047.25%20189%2047.25%20193.5%2092.25%20193.5%2092.25%20189%2078.75%20189%2078.75%20175.5%20112.5%20175.5C117.47%20175.5%20121.5%20171.47%20121.5%20166.5L121.5%20110.25C121.5%20105.28%20117.47%20101.25%20112.5%20101.25ZM74.25%20189%2065.25%20189%2065.25%20175.5%2074.25%20175.5ZM117%20166.5C117%20168.985%20114.985%20171%20112.5%20171L27%20171C24.5146%20171%2022.5%20168.985%2022.5%20166.5L22.5%20110.25C22.5%20107.765%2024.5146%20105.75%2027%20105.75L112.5%20105.75C114.985%20105.75%20117%20107.765%20117%20110.25Z'%20fill%3D'%23ED7D31'%20transform%3D'matrix(1%200%20-0%201%202.88714e-05%20-2.62467e-05)'%2F%3E%3Cpath%20d%3D'M27%20166.5%20112.5%20166.5%20112.5%20110.25%2027%20110.25ZM31.5%20114.75%20108%20114.75%20108%20162%2031.5%20162Z'%20fill%3D'%23ED7D31'%20transform%3D'matrix(1%200%20-0%201%202.88714e-05%20-2.62467e-05)'%2F%3E%3Cpath%20d%3D'M42.6555%2091.332C41.3444%2088.4063%2040.6177%2085.2527%2040.5157%2082.0485%2040.3897%2067.9264%2051.7356%2056.376%2065.8577%2056.25%2066.0091%2056.2486%2066.1606%2056.2486%2066.312%2056.25L66.5145%2056.25C66.5437%2056.25%2066.5505%2056.268%2066.5302%2056.2882L54.6592%2068.1592%2057.8407%2071.3407%2072.9315%2056.25%2057.8407%2041.1592%2054.6592%2044.3407%2062.2147%2051.8962C62.2327%2051.9142%2062.2147%2051.9322%2062.2012%2051.9345%2046.0433%2053.7201%2034.3924%2068.2663%2036.1782%2084.424%2036.5119%2087.4435%2037.3108%2090.3931%2038.547%2093.168Z'%20fill%3D'%23ED7D31'%20transform%3D'matrix(1%200%20-0%201%202.88714e-05%20-2.62467e-05)'%2F%3E%3Cpath%20d%3D'M162.094%2095.418C163.406%2098.3437%20164.132%20101.497%20164.234%20104.701%20164.36%20118.824%20153.014%20130.374%20138.892%20130.5%20138.741%20130.501%20138.589%20130.501%20138.438%20130.5L138.235%20130.5C138.206%20130.5%20138.199%20130.482%20138.22%20130.462L150.091%20118.591%20146.909%20115.409%20131.818%20130.5%20146.909%20145.591%20150.091%20142.409%20142.535%20134.854C142.517%20134.836%20142.535%20134.818%20142.549%20134.815%20158.707%20133.03%20170.358%20118.484%20168.572%20102.326%20168.238%2099.3064%20167.439%2096.3569%20166.203%2093.582Z'%20fill%3D'%23ED7D31'%20transform%3D'matrix(1%200%20-0%201%202.88714e-05%20-2.62467e-05)'%2F%3E%3C%2Fg%3E%3C%2Fsvg%3E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錄製 (112)">
            <a:hlinkClick r:id="" action="ppaction://media"/>
            <a:extLst>
              <a:ext uri="{FF2B5EF4-FFF2-40B4-BE49-F238E27FC236}">
                <a16:creationId xmlns:a16="http://schemas.microsoft.com/office/drawing/2014/main" id="{9F035EF5-F7FE-4672-A072-DE17F6B82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00317" y="1066934"/>
            <a:ext cx="487466" cy="487466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-570013" y="1133495"/>
            <a:ext cx="1903984" cy="4631862"/>
            <a:chOff x="-616857" y="1623638"/>
            <a:chExt cx="1903984" cy="4631862"/>
          </a:xfrm>
          <a:solidFill>
            <a:srgbClr val="A9D18E"/>
          </a:solidFill>
        </p:grpSpPr>
        <p:sp>
          <p:nvSpPr>
            <p:cNvPr id="30" name="圓角矩形 29"/>
            <p:cNvSpPr/>
            <p:nvPr/>
          </p:nvSpPr>
          <p:spPr>
            <a:xfrm>
              <a:off x="-616857" y="1623638"/>
              <a:ext cx="1903984" cy="46318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標題 1"/>
            <p:cNvSpPr txBox="1">
              <a:spLocks/>
            </p:cNvSpPr>
            <p:nvPr/>
          </p:nvSpPr>
          <p:spPr>
            <a:xfrm>
              <a:off x="320641" y="3052751"/>
              <a:ext cx="515172" cy="1325563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學與教資源</a:t>
              </a:r>
              <a:endParaRPr lang="zh-HK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971" y="5017959"/>
            <a:ext cx="1158867" cy="1176337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9D9E2A8-E604-4097-A2C2-28BF9C88E0CB}"/>
              </a:ext>
            </a:extLst>
          </p:cNvPr>
          <p:cNvSpPr txBox="1"/>
          <p:nvPr/>
        </p:nvSpPr>
        <p:spPr>
          <a:xfrm>
            <a:off x="15271" y="-142611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C7F119B-CFE0-44C2-B381-5BF4F109CA24}"/>
              </a:ext>
            </a:extLst>
          </p:cNvPr>
          <p:cNvSpPr txBox="1"/>
          <p:nvPr/>
        </p:nvSpPr>
        <p:spPr>
          <a:xfrm>
            <a:off x="2078849" y="-142611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6B514A5-5AD9-4B23-9B35-1F79C2085012}"/>
              </a:ext>
            </a:extLst>
          </p:cNvPr>
          <p:cNvSpPr txBox="1"/>
          <p:nvPr/>
        </p:nvSpPr>
        <p:spPr>
          <a:xfrm>
            <a:off x="5106254" y="-137528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51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207512" y="2659842"/>
            <a:ext cx="789661" cy="14646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教師專業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發展</a:t>
            </a:r>
            <a:endParaRPr lang="zh-HK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"/>
          <p:cNvSpPr>
            <a:spLocks noChangeArrowheads="1"/>
          </p:cNvSpPr>
          <p:nvPr/>
        </p:nvSpPr>
        <p:spPr bwMode="auto">
          <a:xfrm>
            <a:off x="1867005" y="509248"/>
            <a:ext cx="6774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ctr" hangingPunct="1">
              <a:spcBef>
                <a:spcPct val="0"/>
              </a:spcBef>
              <a:buNone/>
            </a:pPr>
            <a:r>
              <a:rPr lang="zh-TW" altLang="en-US" sz="3600" b="1" spc="-60" dirty="0">
                <a:latin typeface="標楷體" pitchFamily="65" charset="-120"/>
                <a:ea typeface="標楷體" pitchFamily="65" charset="-120"/>
                <a:cs typeface="+mj-cs"/>
              </a:rPr>
              <a:t>「中文作為第二語言的學與教」</a:t>
            </a:r>
            <a:endParaRPr lang="en-US" altLang="zh-TW" sz="3600" b="1" spc="-60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2833576" y="1360297"/>
            <a:ext cx="4567814" cy="6521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專題文章、常見的學習難點</a:t>
            </a:r>
            <a:endParaRPr lang="zh-HK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00189" y="6304321"/>
            <a:ext cx="650848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HK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https://www.edb.gov.hk/tc/curriculum-development/kla/chi-edu/second-lang/l-t.html</a:t>
            </a:r>
            <a:endParaRPr lang="zh-HK" alt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/>
          <a:srcRect b="16298"/>
          <a:stretch/>
        </p:blipFill>
        <p:spPr>
          <a:xfrm>
            <a:off x="2132789" y="2155615"/>
            <a:ext cx="5969388" cy="38337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錄製 (71)">
            <a:hlinkClick r:id="" action="ppaction://media"/>
            <a:extLst>
              <a:ext uri="{FF2B5EF4-FFF2-40B4-BE49-F238E27FC236}">
                <a16:creationId xmlns:a16="http://schemas.microsoft.com/office/drawing/2014/main" id="{E2DCC459-1B92-4CAD-AFDC-F46D897D3D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3603" y="2342385"/>
            <a:ext cx="447800" cy="447800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-746936" y="832413"/>
            <a:ext cx="1903984" cy="4631862"/>
            <a:chOff x="-616857" y="1623638"/>
            <a:chExt cx="1903984" cy="4631862"/>
          </a:xfrm>
          <a:solidFill>
            <a:srgbClr val="A9D18E"/>
          </a:solidFill>
        </p:grpSpPr>
        <p:sp>
          <p:nvSpPr>
            <p:cNvPr id="10" name="圓角矩形 9"/>
            <p:cNvSpPr/>
            <p:nvPr/>
          </p:nvSpPr>
          <p:spPr>
            <a:xfrm>
              <a:off x="-616857" y="1623638"/>
              <a:ext cx="1903984" cy="4631862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標題 1"/>
            <p:cNvSpPr txBox="1">
              <a:spLocks/>
            </p:cNvSpPr>
            <p:nvPr/>
          </p:nvSpPr>
          <p:spPr>
            <a:xfrm>
              <a:off x="320641" y="3052751"/>
              <a:ext cx="515172" cy="1325563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教師專業發展</a:t>
              </a:r>
              <a:endParaRPr lang="zh-HK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2" name="投影片編號版面配置區 2">
            <a:extLst>
              <a:ext uri="{FF2B5EF4-FFF2-40B4-BE49-F238E27FC236}">
                <a16:creationId xmlns:a16="http://schemas.microsoft.com/office/drawing/2014/main" id="{AE9BFB3D-402B-413B-A0C9-FEEA231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14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3850060" y="650015"/>
            <a:ext cx="2835385" cy="6521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專題參考書籍</a:t>
            </a:r>
            <a:endParaRPr lang="zh-HK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2984500" y="1899478"/>
            <a:ext cx="4824185" cy="4171853"/>
            <a:chOff x="3321324" y="1555443"/>
            <a:chExt cx="4310355" cy="390594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43688">
              <a:off x="5309658" y="1572610"/>
              <a:ext cx="1511523" cy="2273053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53497">
              <a:off x="3321324" y="1555443"/>
              <a:ext cx="1546737" cy="219375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82572">
              <a:off x="6115387" y="3356645"/>
              <a:ext cx="1516292" cy="2097584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13" name="圖片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95" t="9325" r="33080" b="4823"/>
            <a:stretch>
              <a:fillRect/>
            </a:stretch>
          </p:blipFill>
          <p:spPr bwMode="auto">
            <a:xfrm rot="21411062">
              <a:off x="4223500" y="3349488"/>
              <a:ext cx="1372019" cy="211189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2135449" y="6262460"/>
            <a:ext cx="6671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https://www.edb.gov.hk/tc/curriculum-development/kla/chi-edu/second-lang/usp.html</a:t>
            </a:r>
            <a:endParaRPr lang="en-US" altLang="zh-H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錄製 (82)">
            <a:hlinkClick r:id="" action="ppaction://media"/>
            <a:extLst>
              <a:ext uri="{FF2B5EF4-FFF2-40B4-BE49-F238E27FC236}">
                <a16:creationId xmlns:a16="http://schemas.microsoft.com/office/drawing/2014/main" id="{518ACB68-6861-4C46-AEAF-2476D6518C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5.95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33800" y="1934721"/>
            <a:ext cx="628822" cy="628822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-579451" y="1192337"/>
            <a:ext cx="1903984" cy="4631862"/>
            <a:chOff x="-616857" y="1623638"/>
            <a:chExt cx="1903984" cy="4631862"/>
          </a:xfrm>
          <a:solidFill>
            <a:srgbClr val="A9D18E"/>
          </a:solidFill>
        </p:grpSpPr>
        <p:sp>
          <p:nvSpPr>
            <p:cNvPr id="16" name="圓角矩形 15"/>
            <p:cNvSpPr/>
            <p:nvPr/>
          </p:nvSpPr>
          <p:spPr>
            <a:xfrm>
              <a:off x="-616857" y="1623638"/>
              <a:ext cx="1903984" cy="4631862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標題 1"/>
            <p:cNvSpPr txBox="1">
              <a:spLocks/>
            </p:cNvSpPr>
            <p:nvPr/>
          </p:nvSpPr>
          <p:spPr>
            <a:xfrm>
              <a:off x="320641" y="3052751"/>
              <a:ext cx="515172" cy="1325563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3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教師專業發展</a:t>
              </a:r>
              <a:endParaRPr lang="zh-HK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8" name="投影片編號版面配置區 2">
            <a:extLst>
              <a:ext uri="{FF2B5EF4-FFF2-40B4-BE49-F238E27FC236}">
                <a16:creationId xmlns:a16="http://schemas.microsoft.com/office/drawing/2014/main" id="{AE9BFB3D-402B-413B-A0C9-FEEA231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88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15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479A09-D85E-4F7F-B06C-E7FA7EA1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7" name="15">
            <a:hlinkClick r:id="" action="ppaction://media"/>
            <a:extLst>
              <a:ext uri="{FF2B5EF4-FFF2-40B4-BE49-F238E27FC236}">
                <a16:creationId xmlns:a16="http://schemas.microsoft.com/office/drawing/2014/main" id="{5EF75C75-0ECE-4C6F-9011-DC4866E97E3A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36800" y="3802063"/>
            <a:ext cx="406400" cy="406400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BAAD376-4E01-4201-85D4-68F1F39F79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9332" r="21881"/>
          <a:stretch/>
        </p:blipFill>
        <p:spPr>
          <a:xfrm>
            <a:off x="1998793" y="0"/>
            <a:ext cx="5553075" cy="4005289"/>
          </a:xfrm>
          <a:prstGeom prst="rect">
            <a:avLst/>
          </a:prstGeom>
          <a:ln>
            <a:noFill/>
          </a:ln>
        </p:spPr>
      </p:pic>
      <p:sp>
        <p:nvSpPr>
          <p:cNvPr id="10" name="圓角矩形 8">
            <a:extLst>
              <a:ext uri="{FF2B5EF4-FFF2-40B4-BE49-F238E27FC236}">
                <a16:creationId xmlns:a16="http://schemas.microsoft.com/office/drawing/2014/main" id="{E973000D-8DC5-4382-83CA-945097BB9B44}"/>
              </a:ext>
            </a:extLst>
          </p:cNvPr>
          <p:cNvSpPr/>
          <p:nvPr/>
        </p:nvSpPr>
        <p:spPr>
          <a:xfrm>
            <a:off x="-839734" y="785034"/>
            <a:ext cx="2929967" cy="5753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7A03287B-C933-4276-9EBA-BB0F9979B9EC}"/>
              </a:ext>
            </a:extLst>
          </p:cNvPr>
          <p:cNvSpPr txBox="1">
            <a:spLocks/>
          </p:cNvSpPr>
          <p:nvPr/>
        </p:nvSpPr>
        <p:spPr>
          <a:xfrm>
            <a:off x="207429" y="1910079"/>
            <a:ext cx="1684135" cy="2024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zh-TW" altLang="en-US" sz="3000" b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endParaRPr lang="en-US" altLang="zh-TW" sz="3000" b="1" spc="-6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ctr"/>
            <a:r>
              <a:rPr lang="zh-TW" altLang="en-US" sz="3000" b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自學資源</a:t>
            </a:r>
            <a:endParaRPr lang="en-US" altLang="zh-TW" sz="3000" b="1" spc="-6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7777704-D61E-4FC1-97C3-637046C5E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r="18786"/>
          <a:stretch/>
        </p:blipFill>
        <p:spPr>
          <a:xfrm>
            <a:off x="2090233" y="2368782"/>
            <a:ext cx="5749160" cy="396933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DC8AF35-CDD3-4956-8A6A-06A0549D957A}"/>
              </a:ext>
            </a:extLst>
          </p:cNvPr>
          <p:cNvSpPr/>
          <p:nvPr/>
        </p:nvSpPr>
        <p:spPr>
          <a:xfrm>
            <a:off x="2090233" y="5585564"/>
            <a:ext cx="6600582" cy="7707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F59E682-AC9A-41BF-B8F4-63A682E4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0" y="3591385"/>
            <a:ext cx="1524132" cy="1524132"/>
          </a:xfrm>
          <a:prstGeom prst="rect">
            <a:avLst/>
          </a:prstGeom>
        </p:spPr>
      </p:pic>
      <p:sp>
        <p:nvSpPr>
          <p:cNvPr id="14" name="投影片編號版面配置區 2">
            <a:extLst>
              <a:ext uri="{FF2B5EF4-FFF2-40B4-BE49-F238E27FC236}">
                <a16:creationId xmlns:a16="http://schemas.microsoft.com/office/drawing/2014/main" id="{51DD00EC-6DA6-4A54-B4E4-ADFF6A3C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16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5391" y="438219"/>
            <a:ext cx="3067556" cy="50741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8545" y="2148507"/>
            <a:ext cx="2368245" cy="33598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10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93584" y="6322660"/>
            <a:ext cx="78645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https://www.edb.gov.hk/tc/curriculum-development/kla/chi-edu/second-lang/student.html</a:t>
            </a:r>
            <a:endParaRPr lang="en-US" altLang="zh-HK" sz="13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HK" sz="1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A61FEB1-DD8C-4B95-90A9-A0E71187BC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395"/>
          <a:stretch/>
        </p:blipFill>
        <p:spPr>
          <a:xfrm>
            <a:off x="861179" y="375113"/>
            <a:ext cx="6571755" cy="3766955"/>
          </a:xfrm>
          <a:prstGeom prst="rect">
            <a:avLst/>
          </a:prstGeom>
        </p:spPr>
      </p:pic>
      <p:sp>
        <p:nvSpPr>
          <p:cNvPr id="33" name="投影片編號版面配置區 2">
            <a:extLst>
              <a:ext uri="{FF2B5EF4-FFF2-40B4-BE49-F238E27FC236}">
                <a16:creationId xmlns:a16="http://schemas.microsoft.com/office/drawing/2014/main" id="{32E85423-AC16-470A-9184-E59AD962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17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958" y="4261655"/>
            <a:ext cx="1557456" cy="1995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583" y="4243571"/>
            <a:ext cx="1525105" cy="2006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160" y="4243571"/>
            <a:ext cx="1525104" cy="2026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圓角矩形 8">
            <a:extLst>
              <a:ext uri="{FF2B5EF4-FFF2-40B4-BE49-F238E27FC236}">
                <a16:creationId xmlns:a16="http://schemas.microsoft.com/office/drawing/2014/main" id="{C9E60245-D498-429F-BA25-605ED7A407D4}"/>
              </a:ext>
            </a:extLst>
          </p:cNvPr>
          <p:cNvSpPr/>
          <p:nvPr/>
        </p:nvSpPr>
        <p:spPr>
          <a:xfrm>
            <a:off x="-839733" y="785034"/>
            <a:ext cx="1845574" cy="5753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5D46EFF-8A92-4F61-96DF-9F3B23899354}"/>
              </a:ext>
            </a:extLst>
          </p:cNvPr>
          <p:cNvSpPr txBox="1">
            <a:spLocks/>
          </p:cNvSpPr>
          <p:nvPr/>
        </p:nvSpPr>
        <p:spPr>
          <a:xfrm>
            <a:off x="253438" y="1623698"/>
            <a:ext cx="674109" cy="357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zh-TW" altLang="en-US" sz="3000" b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學生自學資源</a:t>
            </a:r>
            <a:endParaRPr lang="en-US" altLang="zh-TW" sz="3000" b="1" spc="-6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108CD6E-BC73-4845-97D9-F1D8D39FCF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721">
            <a:off x="5357124" y="1570506"/>
            <a:ext cx="1523852" cy="218089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A62EAF1-888F-45E8-B2CE-C7545BF90E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261">
            <a:off x="7101830" y="1581942"/>
            <a:ext cx="1513545" cy="2158022"/>
          </a:xfrm>
          <a:prstGeom prst="rect">
            <a:avLst/>
          </a:prstGeom>
        </p:spPr>
      </p:pic>
      <p:pic>
        <p:nvPicPr>
          <p:cNvPr id="5" name="錄製 (108)">
            <a:hlinkClick r:id="" action="ppaction://media"/>
            <a:extLst>
              <a:ext uri="{FF2B5EF4-FFF2-40B4-BE49-F238E27FC236}">
                <a16:creationId xmlns:a16="http://schemas.microsoft.com/office/drawing/2014/main" id="{78FAE73E-34B7-4A1D-9CE3-F4BD8738C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941300" y="375113"/>
            <a:ext cx="487981" cy="4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0"/>
    </mc:Choice>
    <mc:Fallback xmlns="">
      <p:transition spd="slow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8E1FF507-311D-4339-A7F5-C4D76C8E8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395" b="841"/>
          <a:stretch/>
        </p:blipFill>
        <p:spPr>
          <a:xfrm>
            <a:off x="570271" y="466813"/>
            <a:ext cx="5881329" cy="526609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/>
          <a:srcRect t="1237" b="1"/>
          <a:stretch/>
        </p:blipFill>
        <p:spPr>
          <a:xfrm>
            <a:off x="6843868" y="4426076"/>
            <a:ext cx="1438300" cy="18264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7"/>
          <a:srcRect t="906" r="1197"/>
          <a:stretch/>
        </p:blipFill>
        <p:spPr>
          <a:xfrm>
            <a:off x="4679194" y="4435048"/>
            <a:ext cx="1438344" cy="181930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6" name="投影片編號版面配置區 2">
            <a:extLst>
              <a:ext uri="{FF2B5EF4-FFF2-40B4-BE49-F238E27FC236}">
                <a16:creationId xmlns:a16="http://schemas.microsoft.com/office/drawing/2014/main" id="{84F7409D-218C-4AC4-A673-8B40BD2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18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圓角矩形 8">
            <a:extLst>
              <a:ext uri="{FF2B5EF4-FFF2-40B4-BE49-F238E27FC236}">
                <a16:creationId xmlns:a16="http://schemas.microsoft.com/office/drawing/2014/main" id="{07984FC4-3D10-4962-856A-88F56479630B}"/>
              </a:ext>
            </a:extLst>
          </p:cNvPr>
          <p:cNvSpPr/>
          <p:nvPr/>
        </p:nvSpPr>
        <p:spPr>
          <a:xfrm>
            <a:off x="-839733" y="785034"/>
            <a:ext cx="1845574" cy="5753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9880E03A-FD73-42C4-B465-D76F12084393}"/>
              </a:ext>
            </a:extLst>
          </p:cNvPr>
          <p:cNvSpPr txBox="1">
            <a:spLocks/>
          </p:cNvSpPr>
          <p:nvPr/>
        </p:nvSpPr>
        <p:spPr>
          <a:xfrm>
            <a:off x="253438" y="1623698"/>
            <a:ext cx="674109" cy="357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zh-TW" altLang="en-US" sz="3000" b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學生自學資源</a:t>
            </a:r>
            <a:endParaRPr lang="en-US" altLang="zh-TW" sz="3000" b="1" spc="-6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CB2A1B4-7D98-4AB3-AAEB-206F1B2837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431">
            <a:off x="4377684" y="877251"/>
            <a:ext cx="2199022" cy="162714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800FAF5-A1BE-4FD9-9159-2B83032BE4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954">
            <a:off x="6845554" y="670561"/>
            <a:ext cx="2032100" cy="204052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92FC163-ADEC-4584-9E0F-C51573443A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10" y="2976808"/>
            <a:ext cx="1395357" cy="1367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F92F45A-E776-4338-AD81-3BF08BBA30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791" y="2912541"/>
            <a:ext cx="1438344" cy="1385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17_mp3_r">
            <a:hlinkClick r:id="" action="ppaction://media"/>
            <a:extLst>
              <a:ext uri="{FF2B5EF4-FFF2-40B4-BE49-F238E27FC236}">
                <a16:creationId xmlns:a16="http://schemas.microsoft.com/office/drawing/2014/main" id="{D45796C5-2B4B-4F4B-82B0-CE2AD6E92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57691" y="2793715"/>
            <a:ext cx="358048" cy="3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B7998651-650F-49A4-90C3-88F159947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4" b="58405"/>
          <a:stretch/>
        </p:blipFill>
        <p:spPr>
          <a:xfrm>
            <a:off x="1388483" y="0"/>
            <a:ext cx="7189999" cy="2201555"/>
          </a:xfrm>
          <a:prstGeom prst="rect">
            <a:avLst/>
          </a:prstGeom>
        </p:spPr>
      </p:pic>
      <p:sp>
        <p:nvSpPr>
          <p:cNvPr id="28" name="投影片編號版面配置區 2">
            <a:extLst>
              <a:ext uri="{FF2B5EF4-FFF2-40B4-BE49-F238E27FC236}">
                <a16:creationId xmlns:a16="http://schemas.microsoft.com/office/drawing/2014/main" id="{F92BCD16-C6ED-470E-892B-DA844834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19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pic>
        <p:nvPicPr>
          <p:cNvPr id="4" name="18_mp3_combined">
            <a:hlinkClick r:id="" action="ppaction://media"/>
            <a:extLst>
              <a:ext uri="{FF2B5EF4-FFF2-40B4-BE49-F238E27FC236}">
                <a16:creationId xmlns:a16="http://schemas.microsoft.com/office/drawing/2014/main" id="{85464B9C-EF3A-45F6-8CBA-6DD982F0A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971799" y="580737"/>
            <a:ext cx="518490" cy="518490"/>
          </a:xfrm>
          <a:prstGeom prst="rect">
            <a:avLst/>
          </a:prstGeom>
        </p:spPr>
      </p:pic>
      <p:sp>
        <p:nvSpPr>
          <p:cNvPr id="5" name="圓角矩形 8">
            <a:extLst>
              <a:ext uri="{FF2B5EF4-FFF2-40B4-BE49-F238E27FC236}">
                <a16:creationId xmlns:a16="http://schemas.microsoft.com/office/drawing/2014/main" id="{E23E9D1D-B4FA-4455-B98C-D0B3C28FA18F}"/>
              </a:ext>
            </a:extLst>
          </p:cNvPr>
          <p:cNvSpPr/>
          <p:nvPr/>
        </p:nvSpPr>
        <p:spPr>
          <a:xfrm>
            <a:off x="-839733" y="785034"/>
            <a:ext cx="1845574" cy="5753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50693D54-F0AD-4D17-93AD-6C0950AA89C3}"/>
              </a:ext>
            </a:extLst>
          </p:cNvPr>
          <p:cNvSpPr txBox="1">
            <a:spLocks/>
          </p:cNvSpPr>
          <p:nvPr/>
        </p:nvSpPr>
        <p:spPr>
          <a:xfrm>
            <a:off x="253438" y="1623698"/>
            <a:ext cx="674109" cy="357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zh-TW" altLang="en-US" sz="3000" b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學生自學資源</a:t>
            </a:r>
            <a:endParaRPr lang="en-US" altLang="zh-TW" sz="3000" b="1" spc="-6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5D68DA0-C2BF-472C-9516-1660CE77DD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1"/>
          <a:stretch/>
        </p:blipFill>
        <p:spPr>
          <a:xfrm>
            <a:off x="5259866" y="2201555"/>
            <a:ext cx="2361755" cy="3321392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B316495-3D2D-40B3-8332-3A4436338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0718" y="2729175"/>
            <a:ext cx="2395797" cy="3531328"/>
          </a:xfrm>
          <a:prstGeom prst="rect">
            <a:avLst/>
          </a:prstGeom>
          <a:ln w="19050" cap="sq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361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-567890" y="1606378"/>
            <a:ext cx="3166294" cy="46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9586" y="1913328"/>
            <a:ext cx="2336921" cy="1325563"/>
          </a:xfrm>
        </p:spPr>
        <p:txBody>
          <a:bodyPr>
            <a:norm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投影片編號版面配置區 2">
            <a:extLst>
              <a:ext uri="{FF2B5EF4-FFF2-40B4-BE49-F238E27FC236}">
                <a16:creationId xmlns:a16="http://schemas.microsoft.com/office/drawing/2014/main" id="{8BEA8DF2-E16A-4A59-847D-A9F6198F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5818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2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4872" y="6439720"/>
            <a:ext cx="79137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https://www.edb.gov.hk/tc/curriculum-development/kla/chi-edu/second-lang/resource.html</a:t>
            </a:r>
            <a:endParaRPr lang="en-US" altLang="zh-HK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HK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39" y="3189898"/>
            <a:ext cx="1556296" cy="154866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150CFEC-EE15-44DD-9120-B1F3DEE7F4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1042"/>
          <a:stretch/>
        </p:blipFill>
        <p:spPr>
          <a:xfrm>
            <a:off x="2706507" y="70680"/>
            <a:ext cx="4687696" cy="36852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9723" y="2856300"/>
            <a:ext cx="4797665" cy="355537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B02399C-8B53-4D09-8796-369AA451851C}"/>
              </a:ext>
            </a:extLst>
          </p:cNvPr>
          <p:cNvSpPr/>
          <p:nvPr/>
        </p:nvSpPr>
        <p:spPr>
          <a:xfrm>
            <a:off x="2740220" y="2969176"/>
            <a:ext cx="1004232" cy="5394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錄製 (119)">
            <a:hlinkClick r:id="" action="ppaction://media"/>
            <a:extLst>
              <a:ext uri="{FF2B5EF4-FFF2-40B4-BE49-F238E27FC236}">
                <a16:creationId xmlns:a16="http://schemas.microsoft.com/office/drawing/2014/main" id="{32B20E5B-4F63-4113-BACE-EDB82C2B6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255586" y="2856300"/>
            <a:ext cx="422329" cy="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投影片編號版面配置區 2">
            <a:extLst>
              <a:ext uri="{FF2B5EF4-FFF2-40B4-BE49-F238E27FC236}">
                <a16:creationId xmlns:a16="http://schemas.microsoft.com/office/drawing/2014/main" id="{84F7409D-218C-4AC4-A673-8B40BD29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20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圓角矩形 8">
            <a:extLst>
              <a:ext uri="{FF2B5EF4-FFF2-40B4-BE49-F238E27FC236}">
                <a16:creationId xmlns:a16="http://schemas.microsoft.com/office/drawing/2014/main" id="{07984FC4-3D10-4962-856A-88F56479630B}"/>
              </a:ext>
            </a:extLst>
          </p:cNvPr>
          <p:cNvSpPr/>
          <p:nvPr/>
        </p:nvSpPr>
        <p:spPr>
          <a:xfrm>
            <a:off x="-839733" y="785034"/>
            <a:ext cx="1845574" cy="57538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2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9880E03A-FD73-42C4-B465-D76F12084393}"/>
              </a:ext>
            </a:extLst>
          </p:cNvPr>
          <p:cNvSpPr txBox="1">
            <a:spLocks/>
          </p:cNvSpPr>
          <p:nvPr/>
        </p:nvSpPr>
        <p:spPr>
          <a:xfrm>
            <a:off x="253438" y="1623698"/>
            <a:ext cx="674109" cy="3573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zh-TW" altLang="en-US" sz="3000" b="1" spc="-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學生自學資源</a:t>
            </a:r>
            <a:endParaRPr lang="en-US" altLang="zh-TW" sz="3000" b="1" spc="-6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r="30122" b="12002"/>
          <a:stretch/>
        </p:blipFill>
        <p:spPr>
          <a:xfrm>
            <a:off x="1398559" y="1303705"/>
            <a:ext cx="7286418" cy="4213176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arol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31566" y="1413591"/>
            <a:ext cx="605481" cy="6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投影片編號版面配置區 2">
            <a:extLst>
              <a:ext uri="{FF2B5EF4-FFF2-40B4-BE49-F238E27FC236}">
                <a16:creationId xmlns:a16="http://schemas.microsoft.com/office/drawing/2014/main" id="{5584F19B-D4FE-4E44-9170-1CECD37D0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21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1316199" y="2461032"/>
            <a:ext cx="6232143" cy="967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zh-TW" altLang="en-US" sz="6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謝謝</a:t>
            </a:r>
            <a:endParaRPr lang="zh-HK" altLang="en-US" sz="6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錄製 (73)">
            <a:hlinkClick r:id="" action="ppaction://media"/>
            <a:extLst>
              <a:ext uri="{FF2B5EF4-FFF2-40B4-BE49-F238E27FC236}">
                <a16:creationId xmlns:a16="http://schemas.microsoft.com/office/drawing/2014/main" id="{585BF1D1-D354-4814-947F-391D68497E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5510" y="2547403"/>
            <a:ext cx="509008" cy="5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-606392" y="1606378"/>
            <a:ext cx="3204796" cy="4232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9586" y="1690834"/>
            <a:ext cx="2336921" cy="1325563"/>
          </a:xfrm>
        </p:spPr>
        <p:txBody>
          <a:bodyPr>
            <a:norm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投影片編號版面配置區 2">
            <a:extLst>
              <a:ext uri="{FF2B5EF4-FFF2-40B4-BE49-F238E27FC236}">
                <a16:creationId xmlns:a16="http://schemas.microsoft.com/office/drawing/2014/main" id="{B954AA2F-41EF-4232-9140-659A9CCE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3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55B9012-F695-4FB5-A630-B19CDBA8367A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8AEE49-90A7-470A-A33F-BFACB7745466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E1C0539-B376-4B86-B192-FF6822A520C6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9F0CC13-6728-404D-AD93-56AB21EA1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5" y="2886142"/>
            <a:ext cx="1644167" cy="164416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7BFAEA49-E0C0-48BC-98FB-9633CA488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692" y="885173"/>
            <a:ext cx="5751803" cy="4262447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47E7BD3C-0134-4102-8502-F43FB7BEF2AE}"/>
              </a:ext>
            </a:extLst>
          </p:cNvPr>
          <p:cNvSpPr/>
          <p:nvPr/>
        </p:nvSpPr>
        <p:spPr>
          <a:xfrm>
            <a:off x="2956425" y="2376555"/>
            <a:ext cx="5182391" cy="1019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927694C-2541-40E6-A50C-0F43E3CF7B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5102">
            <a:off x="5344198" y="3628308"/>
            <a:ext cx="1728981" cy="24106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1C19C48-C65E-42A9-800F-B70838ABB7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681">
            <a:off x="7157497" y="3603265"/>
            <a:ext cx="1656731" cy="2489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錄製 (122)">
            <a:hlinkClick r:id="" action="ppaction://media"/>
            <a:extLst>
              <a:ext uri="{FF2B5EF4-FFF2-40B4-BE49-F238E27FC236}">
                <a16:creationId xmlns:a16="http://schemas.microsoft.com/office/drawing/2014/main" id="{6DF0F130-CA13-4B00-875A-1C2FCE11D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07753" y="885174"/>
            <a:ext cx="506092" cy="5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0"/>
    </mc:Choice>
    <mc:Fallback xmlns=""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-635266" y="1606378"/>
            <a:ext cx="1915426" cy="4232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55B9012-F695-4FB5-A630-B19CDBA8367A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8AEE49-90A7-470A-A33F-BFACB7745466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E1C0539-B376-4B86-B192-FF6822A520C6}"/>
              </a:ext>
            </a:extLst>
          </p:cNvPr>
          <p:cNvSpPr txBox="1"/>
          <p:nvPr/>
        </p:nvSpPr>
        <p:spPr>
          <a:xfrm>
            <a:off x="5090983" y="246606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36A3618-3E10-4498-9BCD-A81A89186D98}"/>
              </a:ext>
            </a:extLst>
          </p:cNvPr>
          <p:cNvSpPr txBox="1"/>
          <p:nvPr/>
        </p:nvSpPr>
        <p:spPr>
          <a:xfrm>
            <a:off x="369586" y="6357058"/>
            <a:ext cx="8527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https://www.edb.gov.hk/tc/curriculum-development/kla/chi-edu/second-lang/resource.html</a:t>
            </a:r>
            <a:endParaRPr lang="zh-HK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DE17741-6747-4627-A8D8-8BE3EDE2C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9332" r="21881"/>
          <a:stretch/>
        </p:blipFill>
        <p:spPr>
          <a:xfrm>
            <a:off x="2972146" y="1719956"/>
            <a:ext cx="5553075" cy="4005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3C296FF-B1B6-4EB4-8D6A-C1003A88C469}"/>
              </a:ext>
            </a:extLst>
          </p:cNvPr>
          <p:cNvSpPr/>
          <p:nvPr/>
        </p:nvSpPr>
        <p:spPr>
          <a:xfrm>
            <a:off x="3143250" y="4448175"/>
            <a:ext cx="3124200" cy="1019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8315EEE3-2F3D-464A-A377-A56918D395FC}"/>
              </a:ext>
            </a:extLst>
          </p:cNvPr>
          <p:cNvCxnSpPr/>
          <p:nvPr/>
        </p:nvCxnSpPr>
        <p:spPr>
          <a:xfrm flipH="1">
            <a:off x="6496050" y="4962525"/>
            <a:ext cx="17811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標題 1">
            <a:extLst>
              <a:ext uri="{FF2B5EF4-FFF2-40B4-BE49-F238E27FC236}">
                <a16:creationId xmlns:a16="http://schemas.microsoft.com/office/drawing/2014/main" id="{2832D60A-1821-48B6-B790-1DC79166B1A9}"/>
              </a:ext>
            </a:extLst>
          </p:cNvPr>
          <p:cNvSpPr txBox="1">
            <a:spLocks/>
          </p:cNvSpPr>
          <p:nvPr/>
        </p:nvSpPr>
        <p:spPr>
          <a:xfrm>
            <a:off x="493051" y="3059818"/>
            <a:ext cx="602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投影片編號版面配置區 2">
            <a:extLst>
              <a:ext uri="{FF2B5EF4-FFF2-40B4-BE49-F238E27FC236}">
                <a16:creationId xmlns:a16="http://schemas.microsoft.com/office/drawing/2014/main" id="{61093CE0-2279-410A-BDBA-F8ABEFB8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4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pic>
        <p:nvPicPr>
          <p:cNvPr id="2" name="錄製 (91)">
            <a:hlinkClick r:id="" action="ppaction://media"/>
            <a:extLst>
              <a:ext uri="{FF2B5EF4-FFF2-40B4-BE49-F238E27FC236}">
                <a16:creationId xmlns:a16="http://schemas.microsoft.com/office/drawing/2014/main" id="{DD05E10A-6656-47DB-B22C-09941882DA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95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3813" y="3629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3"/>
          <p:cNvSpPr txBox="1">
            <a:spLocks/>
          </p:cNvSpPr>
          <p:nvPr/>
        </p:nvSpPr>
        <p:spPr>
          <a:xfrm>
            <a:off x="2308747" y="1004697"/>
            <a:ext cx="6910693" cy="864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zh-HK" altLang="zh-HK" sz="3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中國語文課程第二語言學習架構專頁</a:t>
            </a:r>
            <a:endParaRPr lang="en-US" altLang="zh-HK" sz="32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91235" y="6330201"/>
            <a:ext cx="400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https://cd.edb.gov.hk/chi/resource/index.htm</a:t>
            </a:r>
            <a:endParaRPr lang="zh-HK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321" y="2016231"/>
            <a:ext cx="5529101" cy="4097411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/>
          <a:srcRect l="-523" t="-378" r="3634" b="378"/>
          <a:stretch/>
        </p:blipFill>
        <p:spPr>
          <a:xfrm>
            <a:off x="5268314" y="3513012"/>
            <a:ext cx="3636571" cy="26471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55B9012-F695-4FB5-A630-B19CDBA8367A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8AEE49-90A7-470A-A33F-BFACB7745466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E1C0539-B376-4B86-B192-FF6822A520C6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313928F-28B9-4D8D-86C5-AC0C7DFDE347}"/>
              </a:ext>
            </a:extLst>
          </p:cNvPr>
          <p:cNvSpPr/>
          <p:nvPr/>
        </p:nvSpPr>
        <p:spPr>
          <a:xfrm>
            <a:off x="3074705" y="2880339"/>
            <a:ext cx="1666146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6" name="投影片編號版面配置區 2">
            <a:extLst>
              <a:ext uri="{FF2B5EF4-FFF2-40B4-BE49-F238E27FC236}">
                <a16:creationId xmlns:a16="http://schemas.microsoft.com/office/drawing/2014/main" id="{76180C2D-9BE1-464D-AE81-6B08BB43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5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pic>
        <p:nvPicPr>
          <p:cNvPr id="2" name="7b">
            <a:hlinkClick r:id="" action="ppaction://media"/>
            <a:extLst>
              <a:ext uri="{FF2B5EF4-FFF2-40B4-BE49-F238E27FC236}">
                <a16:creationId xmlns:a16="http://schemas.microsoft.com/office/drawing/2014/main" id="{742471B4-6899-4D20-A97A-6FE8A5079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62182" y="2025959"/>
            <a:ext cx="455169" cy="455169"/>
          </a:xfrm>
          <a:prstGeom prst="rect">
            <a:avLst/>
          </a:prstGeom>
        </p:spPr>
      </p:pic>
      <p:sp>
        <p:nvSpPr>
          <p:cNvPr id="4" name="圓角矩形 8">
            <a:extLst>
              <a:ext uri="{FF2B5EF4-FFF2-40B4-BE49-F238E27FC236}">
                <a16:creationId xmlns:a16="http://schemas.microsoft.com/office/drawing/2014/main" id="{D3B113A3-F1AE-4062-851E-43CF915408A0}"/>
              </a:ext>
            </a:extLst>
          </p:cNvPr>
          <p:cNvSpPr/>
          <p:nvPr/>
        </p:nvSpPr>
        <p:spPr>
          <a:xfrm>
            <a:off x="-635266" y="1606378"/>
            <a:ext cx="1915426" cy="4232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D41682FB-0E70-4904-844B-191E6AD0F4DA}"/>
              </a:ext>
            </a:extLst>
          </p:cNvPr>
          <p:cNvSpPr txBox="1">
            <a:spLocks/>
          </p:cNvSpPr>
          <p:nvPr/>
        </p:nvSpPr>
        <p:spPr>
          <a:xfrm>
            <a:off x="493051" y="3059818"/>
            <a:ext cx="602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1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FD932D13-CFDB-4DE7-8AEE-004C65B04C97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147E80E-7586-416C-B2A6-9AD148F3A6D3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CAB72F7-1A47-4C2F-B1DA-B82357F14BFF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投影片編號版面配置區 2">
            <a:extLst>
              <a:ext uri="{FF2B5EF4-FFF2-40B4-BE49-F238E27FC236}">
                <a16:creationId xmlns:a16="http://schemas.microsoft.com/office/drawing/2014/main" id="{AE9BFB3D-402B-413B-A0C9-FEEA2313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6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sp>
        <p:nvSpPr>
          <p:cNvPr id="8" name="圓角矩形 8">
            <a:extLst>
              <a:ext uri="{FF2B5EF4-FFF2-40B4-BE49-F238E27FC236}">
                <a16:creationId xmlns:a16="http://schemas.microsoft.com/office/drawing/2014/main" id="{0A5AF380-EA46-4BD4-886A-B7609212EFE1}"/>
              </a:ext>
            </a:extLst>
          </p:cNvPr>
          <p:cNvSpPr/>
          <p:nvPr/>
        </p:nvSpPr>
        <p:spPr>
          <a:xfrm>
            <a:off x="-635266" y="1606378"/>
            <a:ext cx="1915426" cy="42324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90BDCCC7-B699-4094-ACC6-519C9B70A421}"/>
              </a:ext>
            </a:extLst>
          </p:cNvPr>
          <p:cNvSpPr txBox="1">
            <a:spLocks/>
          </p:cNvSpPr>
          <p:nvPr/>
        </p:nvSpPr>
        <p:spPr>
          <a:xfrm>
            <a:off x="493051" y="3059818"/>
            <a:ext cx="6025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錄製 (100)">
            <a:hlinkClick r:id="" action="ppaction://media"/>
            <a:extLst>
              <a:ext uri="{FF2B5EF4-FFF2-40B4-BE49-F238E27FC236}">
                <a16:creationId xmlns:a16="http://schemas.microsoft.com/office/drawing/2014/main" id="{974CCCB7-9070-4B6A-B4B7-43CF65B57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9688" y="3632403"/>
            <a:ext cx="406400" cy="406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t="6790" r="18542" b="17037"/>
          <a:stretch/>
        </p:blipFill>
        <p:spPr>
          <a:xfrm>
            <a:off x="1702172" y="1803897"/>
            <a:ext cx="7295419" cy="3837403"/>
          </a:xfrm>
          <a:prstGeom prst="rect">
            <a:avLst/>
          </a:prstGeom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6EEAD86-E0D2-426B-9105-ACA73E2F1A82}"/>
              </a:ext>
            </a:extLst>
          </p:cNvPr>
          <p:cNvSpPr/>
          <p:nvPr/>
        </p:nvSpPr>
        <p:spPr>
          <a:xfrm>
            <a:off x="1727944" y="2413594"/>
            <a:ext cx="2551851" cy="9013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C9ABCB0-3E7C-4749-8121-E84A102F5E29}"/>
              </a:ext>
            </a:extLst>
          </p:cNvPr>
          <p:cNvSpPr/>
          <p:nvPr/>
        </p:nvSpPr>
        <p:spPr>
          <a:xfrm>
            <a:off x="4770514" y="1798814"/>
            <a:ext cx="4252849" cy="9013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15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FCA772B-633E-4DE4-9C7A-29A404E94C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37"/>
          <a:stretch/>
        </p:blipFill>
        <p:spPr>
          <a:xfrm>
            <a:off x="1922990" y="1239849"/>
            <a:ext cx="6600582" cy="5151426"/>
          </a:xfrm>
          <a:prstGeom prst="rect">
            <a:avLst/>
          </a:prstGeom>
          <a:noFill/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54F59FA-AEE1-448A-9EA8-D885C1ABDE9C}"/>
              </a:ext>
            </a:extLst>
          </p:cNvPr>
          <p:cNvSpPr/>
          <p:nvPr/>
        </p:nvSpPr>
        <p:spPr>
          <a:xfrm>
            <a:off x="1922990" y="3016078"/>
            <a:ext cx="247837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CB224E5-4C89-4626-9B13-D31C3CD6CA62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3F90D9E-85FF-47F0-BBD2-3B6138DECE42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B62D208-C17C-4BE7-9EBD-0E5778044E00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圓角矩形 8">
            <a:extLst>
              <a:ext uri="{FF2B5EF4-FFF2-40B4-BE49-F238E27FC236}">
                <a16:creationId xmlns:a16="http://schemas.microsoft.com/office/drawing/2014/main" id="{EE0C8345-87CF-4F13-88CF-E8BAC2ECDA66}"/>
              </a:ext>
            </a:extLst>
          </p:cNvPr>
          <p:cNvSpPr/>
          <p:nvPr/>
        </p:nvSpPr>
        <p:spPr>
          <a:xfrm>
            <a:off x="-375385" y="1606378"/>
            <a:ext cx="1623160" cy="46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D43EFA97-98FE-40CA-A650-C357E8240BE6}"/>
              </a:ext>
            </a:extLst>
          </p:cNvPr>
          <p:cNvSpPr txBox="1">
            <a:spLocks/>
          </p:cNvSpPr>
          <p:nvPr/>
        </p:nvSpPr>
        <p:spPr>
          <a:xfrm>
            <a:off x="426737" y="3113478"/>
            <a:ext cx="468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投影片編號版面配置區 2">
            <a:extLst>
              <a:ext uri="{FF2B5EF4-FFF2-40B4-BE49-F238E27FC236}">
                <a16:creationId xmlns:a16="http://schemas.microsoft.com/office/drawing/2014/main" id="{4B2C7A18-264F-44C4-91F5-91DDF187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7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pic>
        <p:nvPicPr>
          <p:cNvPr id="9" name="錄製 (104)">
            <a:hlinkClick r:id="" action="ppaction://media"/>
            <a:extLst>
              <a:ext uri="{FF2B5EF4-FFF2-40B4-BE49-F238E27FC236}">
                <a16:creationId xmlns:a16="http://schemas.microsoft.com/office/drawing/2014/main" id="{60296257-8407-4C37-9036-72184602B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3533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-393798" y="1606378"/>
            <a:ext cx="1641574" cy="46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737" y="3113478"/>
            <a:ext cx="468614" cy="1325563"/>
          </a:xfrm>
        </p:spPr>
        <p:txBody>
          <a:bodyPr>
            <a:no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投影片編號版面配置區 2">
            <a:extLst>
              <a:ext uri="{FF2B5EF4-FFF2-40B4-BE49-F238E27FC236}">
                <a16:creationId xmlns:a16="http://schemas.microsoft.com/office/drawing/2014/main" id="{3704693A-4187-4610-BE76-5EEF64D6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8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E655568-438B-4B5D-8E78-70E889277A3A}"/>
              </a:ext>
            </a:extLst>
          </p:cNvPr>
          <p:cNvGrpSpPr/>
          <p:nvPr/>
        </p:nvGrpSpPr>
        <p:grpSpPr>
          <a:xfrm>
            <a:off x="1905298" y="801095"/>
            <a:ext cx="5823138" cy="4631862"/>
            <a:chOff x="2833200" y="509902"/>
            <a:chExt cx="4574325" cy="345744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C13C940-4B85-45D4-9776-8B224D78E1A0}"/>
                </a:ext>
              </a:extLst>
            </p:cNvPr>
            <p:cNvSpPr/>
            <p:nvPr/>
          </p:nvSpPr>
          <p:spPr>
            <a:xfrm>
              <a:off x="2833200" y="509902"/>
              <a:ext cx="45743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kumimoji="1" lang="zh-TW" altLang="zh-HK" sz="32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45DA5E0-0201-4B7D-9B00-1E4E4CB8C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658" y="1196930"/>
              <a:ext cx="1289527" cy="1823536"/>
            </a:xfrm>
            <a:prstGeom prst="rect">
              <a:avLst/>
            </a:prstGeom>
            <a:ln w="3175">
              <a:solidFill>
                <a:srgbClr val="92D050"/>
              </a:solidFill>
            </a:ln>
            <a:effectLst/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EEB2066-19BB-4B35-A78D-28912F587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2690" y="1441336"/>
              <a:ext cx="1427106" cy="1891453"/>
            </a:xfrm>
            <a:prstGeom prst="rect">
              <a:avLst/>
            </a:prstGeom>
            <a:ln>
              <a:solidFill>
                <a:srgbClr val="FFFF00"/>
              </a:solidFill>
            </a:ln>
            <a:effectLst/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B79C336D-932B-4C4B-98DC-6B4BF1DCF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7872" y="1721309"/>
              <a:ext cx="1387948" cy="1959207"/>
            </a:xfrm>
            <a:prstGeom prst="rect">
              <a:avLst/>
            </a:prstGeom>
            <a:ln>
              <a:solidFill>
                <a:srgbClr val="FFCCFF"/>
              </a:solidFill>
            </a:ln>
            <a:effectLst/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438ECD2-1E6D-4FE4-9C28-169A09FC3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271" y="1990029"/>
              <a:ext cx="1403848" cy="1977316"/>
            </a:xfrm>
            <a:prstGeom prst="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  <a:effectLst/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AF32FE5-507E-49BD-B031-2C3DC94C00EE}"/>
              </a:ext>
            </a:extLst>
          </p:cNvPr>
          <p:cNvSpPr txBox="1"/>
          <p:nvPr/>
        </p:nvSpPr>
        <p:spPr>
          <a:xfrm>
            <a:off x="2086450" y="1039120"/>
            <a:ext cx="5693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小學</a:t>
            </a:r>
            <a:r>
              <a:rPr kumimoji="1" lang="zh-HK" altLang="zh-HK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非華語學生適用教材</a:t>
            </a:r>
            <a:endParaRPr kumimoji="1" lang="zh-TW" altLang="zh-HK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637DA51-7DB6-49FF-9ABD-6A31DFD3EBAD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A9CFF04-292F-4B58-9554-7CBCB81891B3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1A3A4CE-10AB-4EDE-8F24-B6F78493F248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E32BD6A-040A-4C29-B61C-A379BD0D5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86626">
            <a:off x="7535769" y="1531570"/>
            <a:ext cx="1516461" cy="21801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FBAB65A-1098-436A-8BE1-509CA58635B2}"/>
              </a:ext>
            </a:extLst>
          </p:cNvPr>
          <p:cNvGrpSpPr/>
          <p:nvPr/>
        </p:nvGrpSpPr>
        <p:grpSpPr>
          <a:xfrm rot="242334">
            <a:off x="1566094" y="4968279"/>
            <a:ext cx="2227221" cy="1596865"/>
            <a:chOff x="5047615" y="3606800"/>
            <a:chExt cx="3692510" cy="2616200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483B75D-14F0-40A7-9EE2-F6631A6AA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47615" y="3606800"/>
              <a:ext cx="1889718" cy="261620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7B16DFD3-F453-447C-9C98-5E9651904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37333" y="3606800"/>
              <a:ext cx="1802792" cy="261620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/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83D691C2-E409-41F7-AF29-5A16A1FDFE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9504" y="5223024"/>
            <a:ext cx="1402587" cy="14846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CB205473-BC38-4453-8FE6-81EE723C53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65756">
            <a:off x="7512385" y="4608997"/>
            <a:ext cx="1402587" cy="19973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10b_mp3_r2">
            <a:hlinkClick r:id="" action="ppaction://media"/>
            <a:extLst>
              <a:ext uri="{FF2B5EF4-FFF2-40B4-BE49-F238E27FC236}">
                <a16:creationId xmlns:a16="http://schemas.microsoft.com/office/drawing/2014/main" id="{0ADB7A56-1D9A-4CCC-A023-6578E0690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6323" y="1869440"/>
            <a:ext cx="484654" cy="4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9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4CB224E5-4C89-4626-9B13-D31C3CD6CA62}"/>
              </a:ext>
            </a:extLst>
          </p:cNvPr>
          <p:cNvSpPr txBox="1"/>
          <p:nvPr/>
        </p:nvSpPr>
        <p:spPr>
          <a:xfrm>
            <a:off x="0" y="246606"/>
            <a:ext cx="219123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課程文件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3F90D9E-85FF-47F0-BBD2-3B6138DECE42}"/>
              </a:ext>
            </a:extLst>
          </p:cNvPr>
          <p:cNvSpPr txBox="1"/>
          <p:nvPr/>
        </p:nvSpPr>
        <p:spPr>
          <a:xfrm>
            <a:off x="2063578" y="246606"/>
            <a:ext cx="3027405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第二語言學習架構</a:t>
            </a:r>
            <a:endParaRPr lang="zh-HK" altLang="en-US" sz="2400" b="1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B62D208-C17C-4BE7-9EBD-0E5778044E00}"/>
              </a:ext>
            </a:extLst>
          </p:cNvPr>
          <p:cNvSpPr txBox="1"/>
          <p:nvPr/>
        </p:nvSpPr>
        <p:spPr>
          <a:xfrm>
            <a:off x="5090983" y="251689"/>
            <a:ext cx="4053017" cy="587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36000" tIns="108000" rIns="36000" bIns="108000" rtlCol="0" anchor="ctr" anchorCtr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學與教材料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圓角矩形 8">
            <a:extLst>
              <a:ext uri="{FF2B5EF4-FFF2-40B4-BE49-F238E27FC236}">
                <a16:creationId xmlns:a16="http://schemas.microsoft.com/office/drawing/2014/main" id="{EE0C8345-87CF-4F13-88CF-E8BAC2ECDA66}"/>
              </a:ext>
            </a:extLst>
          </p:cNvPr>
          <p:cNvSpPr/>
          <p:nvPr/>
        </p:nvSpPr>
        <p:spPr>
          <a:xfrm>
            <a:off x="-375385" y="1606378"/>
            <a:ext cx="1623160" cy="46318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D43EFA97-98FE-40CA-A650-C357E8240BE6}"/>
              </a:ext>
            </a:extLst>
          </p:cNvPr>
          <p:cNvSpPr txBox="1">
            <a:spLocks/>
          </p:cNvSpPr>
          <p:nvPr/>
        </p:nvSpPr>
        <p:spPr>
          <a:xfrm>
            <a:off x="426737" y="3113478"/>
            <a:ext cx="468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學與教資源</a:t>
            </a:r>
            <a:endParaRPr lang="zh-HK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投影片編號版面配置區 2">
            <a:extLst>
              <a:ext uri="{FF2B5EF4-FFF2-40B4-BE49-F238E27FC236}">
                <a16:creationId xmlns:a16="http://schemas.microsoft.com/office/drawing/2014/main" id="{4B2C7A18-264F-44C4-91F5-91DDF187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6193"/>
            <a:ext cx="2057400" cy="365125"/>
          </a:xfrm>
        </p:spPr>
        <p:txBody>
          <a:bodyPr/>
          <a:lstStyle/>
          <a:p>
            <a:fld id="{D219642D-0520-4BEA-AE4A-3C807D1A9632}" type="slidenum">
              <a:rPr lang="zh-HK" altLang="en-US" sz="1600" smtClean="0">
                <a:solidFill>
                  <a:schemeClr val="tx1"/>
                </a:solidFill>
              </a:rPr>
              <a:t>9</a:t>
            </a:fld>
            <a:endParaRPr lang="zh-HK" altLang="en-US" sz="1600" dirty="0">
              <a:solidFill>
                <a:schemeClr val="tx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1943597" y="1934151"/>
            <a:ext cx="2791912" cy="4466475"/>
            <a:chOff x="145647" y="1205109"/>
            <a:chExt cx="3244675" cy="5652891"/>
          </a:xfrm>
        </p:grpSpPr>
        <p:pic>
          <p:nvPicPr>
            <p:cNvPr id="13" name="Picture 13" descr="大綱 - 2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213" y="1205109"/>
              <a:ext cx="1365109" cy="2006020"/>
            </a:xfrm>
            <a:prstGeom prst="rect">
              <a:avLst/>
            </a:prstGeom>
            <a:noFill/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圖片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83" t="9422" r="38330" b="5782"/>
            <a:stretch>
              <a:fillRect/>
            </a:stretch>
          </p:blipFill>
          <p:spPr bwMode="auto">
            <a:xfrm>
              <a:off x="145647" y="3199956"/>
              <a:ext cx="1645812" cy="230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9" t="14114" r="29619" b="8699"/>
            <a:stretch>
              <a:fillRect/>
            </a:stretch>
          </p:blipFill>
          <p:spPr bwMode="auto">
            <a:xfrm>
              <a:off x="1913527" y="3421071"/>
              <a:ext cx="1401676" cy="2190299"/>
            </a:xfrm>
            <a:prstGeom prst="rect">
              <a:avLst/>
            </a:prstGeom>
            <a:noFill/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圖片 64" descr="描述: C:\Documents and Settings\chiuyan\My Documents\Betty Chiu\Projects\八鄉_齊齊說\cover06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1" r="2"/>
            <a:stretch>
              <a:fillRect/>
            </a:stretch>
          </p:blipFill>
          <p:spPr bwMode="auto">
            <a:xfrm>
              <a:off x="886979" y="4807686"/>
              <a:ext cx="1385489" cy="2050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24" y="3964443"/>
            <a:ext cx="1139475" cy="158977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9" name="圖片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9" t="21069" r="56522" b="15735"/>
          <a:stretch>
            <a:fillRect/>
          </a:stretch>
        </p:blipFill>
        <p:spPr bwMode="auto">
          <a:xfrm>
            <a:off x="5007187" y="2102529"/>
            <a:ext cx="1173278" cy="168483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/>
          <p:cNvPicPr/>
          <p:nvPr/>
        </p:nvPicPr>
        <p:blipFill rotWithShape="1">
          <a:blip r:embed="rId10"/>
          <a:srcRect l="13174" t="26067" r="65182" b="20661"/>
          <a:stretch/>
        </p:blipFill>
        <p:spPr bwMode="auto">
          <a:xfrm>
            <a:off x="6201692" y="2625317"/>
            <a:ext cx="1028370" cy="1542072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0062" y="3510324"/>
            <a:ext cx="1116603" cy="15416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圖片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22231" r="64462" b="17323"/>
          <a:stretch>
            <a:fillRect/>
          </a:stretch>
        </p:blipFill>
        <p:spPr bwMode="auto">
          <a:xfrm>
            <a:off x="6142078" y="4489052"/>
            <a:ext cx="1138107" cy="1631090"/>
          </a:xfrm>
          <a:prstGeom prst="rect">
            <a:avLst/>
          </a:prstGeom>
          <a:noFill/>
          <a:ln w="19050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96" y="1933049"/>
            <a:ext cx="1156172" cy="163561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BAF32FE5-507E-49BD-B031-2C3DC94C00EE}"/>
              </a:ext>
            </a:extLst>
          </p:cNvPr>
          <p:cNvSpPr txBox="1"/>
          <p:nvPr/>
        </p:nvSpPr>
        <p:spPr>
          <a:xfrm>
            <a:off x="2193544" y="1157518"/>
            <a:ext cx="6269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中國語文第二語言學習套及教學單元</a:t>
            </a:r>
            <a:endParaRPr kumimoji="1" lang="zh-TW" altLang="zh-HK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錄製 (118)">
            <a:hlinkClick r:id="" action="ppaction://media"/>
            <a:extLst>
              <a:ext uri="{FF2B5EF4-FFF2-40B4-BE49-F238E27FC236}">
                <a16:creationId xmlns:a16="http://schemas.microsoft.com/office/drawing/2014/main" id="{32411AAA-DFE3-4CD0-986C-FD390C390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792538" y="3917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2998</TotalTime>
  <Words>536</Words>
  <Application>Microsoft Office PowerPoint</Application>
  <PresentationFormat>如螢幕大小 (4:3)</PresentationFormat>
  <Paragraphs>122</Paragraphs>
  <Slides>21</Slides>
  <Notes>5</Notes>
  <HiddenSlides>0</HiddenSlides>
  <MMClips>21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0" baseType="lpstr"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Wingdings 2</vt:lpstr>
      <vt:lpstr>Office 佈景主題</vt:lpstr>
      <vt:lpstr>支援非華語學生學習中文： 學與教資源</vt:lpstr>
      <vt:lpstr>學與教資源</vt:lpstr>
      <vt:lpstr>學與教資源</vt:lpstr>
      <vt:lpstr>PowerPoint 簡報</vt:lpstr>
      <vt:lpstr>PowerPoint 簡報</vt:lpstr>
      <vt:lpstr>PowerPoint 簡報</vt:lpstr>
      <vt:lpstr>PowerPoint 簡報</vt:lpstr>
      <vt:lpstr>學與教資源</vt:lpstr>
      <vt:lpstr>PowerPoint 簡報</vt:lpstr>
      <vt:lpstr>學與教資源</vt:lpstr>
      <vt:lpstr>學與教資源</vt:lpstr>
      <vt:lpstr>學與教資源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EDB</dc:creator>
  <cp:lastModifiedBy>CLE</cp:lastModifiedBy>
  <cp:revision>575</cp:revision>
  <cp:lastPrinted>2021-03-26T06:09:48Z</cp:lastPrinted>
  <dcterms:created xsi:type="dcterms:W3CDTF">2020-04-28T06:41:18Z</dcterms:created>
  <dcterms:modified xsi:type="dcterms:W3CDTF">2021-04-01T04:46:16Z</dcterms:modified>
</cp:coreProperties>
</file>