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8"/>
  </p:notesMasterIdLst>
  <p:sldIdLst>
    <p:sldId id="256" r:id="rId2"/>
    <p:sldId id="257" r:id="rId3"/>
    <p:sldId id="264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8D756-30A5-4FD9-8290-82E6E7AC42A4}" type="datetimeFigureOut">
              <a:rPr lang="zh-HK" altLang="en-US" smtClean="0"/>
              <a:pPr/>
              <a:t>16/3/2022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8A52-5C58-45AC-B245-0D48F0525E1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56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4EC9-C400-4F95-A379-781616A38165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93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D860-863E-417B-9BE1-DAB92CCC0485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8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8655-BA9F-4371-9012-BCEB2EBDE8B2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51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2B05-7B59-433F-9A8A-05B1540DFE3A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D4BE-A8E1-4CEA-8763-631B6EF284AC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4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A32C-359E-44E4-A6F0-10ADFE9798DF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9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9B3B-9E05-4001-B56B-78EAAAD2D6D5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9F61-B3E6-4824-90FD-F7C5893CDFA5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8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C2308-E806-4C72-8E21-03159AA755E0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9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8CCC-0088-44D7-AA7A-D121931A1402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4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2A62183-C9CB-4629-A622-3F582BC35974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1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E40-495C-4D92-8178-5FE4A1E30E2A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7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0492FC-FB39-4DF2-B07A-C63B79F4AC11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07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db.gov.hk/tc/curriculum-development/kla/pe/Doing_Physical_Activities_at_Home/res/fitness_ex_intro.html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3495" y="2151352"/>
            <a:ext cx="8861528" cy="2189186"/>
          </a:xfrm>
        </p:spPr>
        <p:txBody>
          <a:bodyPr>
            <a:normAutofit/>
          </a:bodyPr>
          <a:lstStyle/>
          <a:p>
            <a:pPr algn="r"/>
            <a:r>
              <a:rPr lang="zh-HK" altLang="en-US" sz="5400" b="1" dirty="0"/>
              <a:t>在家進行體能活動 </a:t>
            </a:r>
            <a:r>
              <a:rPr lang="zh-TW" altLang="en-US" sz="5400" b="1" dirty="0"/>
              <a:t>（小學篇）</a:t>
            </a:r>
            <a:r>
              <a:rPr lang="en-US" altLang="zh-TW" sz="5400" b="1" dirty="0"/>
              <a:t/>
            </a:r>
            <a:br>
              <a:rPr lang="en-US" altLang="zh-TW" sz="5400" b="1" dirty="0"/>
            </a:br>
            <a:r>
              <a:rPr lang="en-US" altLang="zh-TW" sz="900" b="1" dirty="0"/>
              <a:t/>
            </a:r>
            <a:br>
              <a:rPr lang="en-US" altLang="zh-TW" sz="900" b="1" dirty="0"/>
            </a:br>
            <a:r>
              <a:rPr lang="zh-TW" altLang="en-US" sz="5400" b="1" dirty="0">
                <a:solidFill>
                  <a:srgbClr val="7030A0"/>
                </a:solidFill>
              </a:rPr>
              <a:t>體適能</a:t>
            </a:r>
            <a:endParaRPr lang="en-US" sz="4900" b="1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28090" y="4362765"/>
            <a:ext cx="4326933" cy="678019"/>
          </a:xfrm>
        </p:spPr>
        <p:txBody>
          <a:bodyPr/>
          <a:lstStyle/>
          <a:p>
            <a:pPr algn="r"/>
            <a:r>
              <a:rPr lang="zh-TW" altLang="en-US" dirty="0"/>
              <a:t>教育局課程發展處體育組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7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前言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22324" y="1970308"/>
            <a:ext cx="10703403" cy="422910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zh-TW" altLang="en-US" sz="2800" dirty="0"/>
              <a:t>衞生署指出，由童年開始至成年階段，恆常參與體能活動對健康有莫大裨益，包括可增強體適能，如心肺適能和肌肉力量、減少身體脂肪、降低患上癌症、心血管疾病和糖尿病的風險、促進骨骼健康，以及提升抗逆力和減少抑鬱症狀等。此外，保持健康生活模式，可增強身體抵抗力。</a:t>
            </a:r>
            <a:endParaRPr lang="en-US" altLang="zh-TW" sz="2800" dirty="0"/>
          </a:p>
          <a:p>
            <a:pPr marL="0" indent="719138" algn="just">
              <a:buNone/>
            </a:pPr>
            <a:r>
              <a:rPr lang="zh-HK" altLang="zh-TW" sz="2800" dirty="0">
                <a:solidFill>
                  <a:schemeClr val="tx1"/>
                </a:solidFill>
              </a:rPr>
              <a:t>教育局課程發展處製作了一系列網上教學資源供教師參考，鼓勵學生在家</a:t>
            </a:r>
            <a:r>
              <a:rPr lang="zh-TW" altLang="en-US" sz="2800" dirty="0">
                <a:solidFill>
                  <a:schemeClr val="tx1"/>
                </a:solidFill>
              </a:rPr>
              <a:t>進行適量的個人體適能活動</a:t>
            </a:r>
            <a:r>
              <a:rPr lang="zh-TW" altLang="zh-TW" sz="2800" dirty="0">
                <a:solidFill>
                  <a:schemeClr val="tx1"/>
                </a:solidFill>
              </a:rPr>
              <a:t>，</a:t>
            </a:r>
            <a:r>
              <a:rPr lang="zh-HK" altLang="zh-TW" sz="2800" dirty="0">
                <a:solidFill>
                  <a:schemeClr val="tx1"/>
                </a:solidFill>
              </a:rPr>
              <a:t>家長</a:t>
            </a:r>
            <a:r>
              <a:rPr lang="zh-TW" altLang="en-US" sz="2800" dirty="0">
                <a:solidFill>
                  <a:schemeClr val="tx1"/>
                </a:solidFill>
              </a:rPr>
              <a:t>應從旁協助</a:t>
            </a:r>
            <a:r>
              <a:rPr lang="zh-HK" altLang="zh-TW" sz="2800" dirty="0">
                <a:solidFill>
                  <a:schemeClr val="tx1"/>
                </a:solidFill>
              </a:rPr>
              <a:t>或一同參與。這不但有助促進親子關係，更可維持良好的身體狀態，實踐健康的生活方式</a:t>
            </a:r>
            <a:r>
              <a:rPr lang="zh-TW" altLang="en-US" sz="2800" dirty="0">
                <a:solidFill>
                  <a:schemeClr val="tx1"/>
                </a:solidFill>
              </a:rPr>
              <a:t>。</a:t>
            </a:r>
            <a:endParaRPr lang="en-US" altLang="zh-TW" sz="2800" dirty="0">
              <a:solidFill>
                <a:schemeClr val="tx1"/>
              </a:solidFill>
            </a:endParaRPr>
          </a:p>
        </p:txBody>
      </p:sp>
      <p:pic>
        <p:nvPicPr>
          <p:cNvPr id="5" name="內容版面配置區 3" descr="A close up of a logo&#10;&#10;Description automatically generated">
            <a:extLst>
              <a:ext uri="{FF2B5EF4-FFF2-40B4-BE49-F238E27FC236}">
                <a16:creationId xmlns:a16="http://schemas.microsoft.com/office/drawing/2014/main" id="{2C1B1DE4-53EB-4B06-A8AE-0A2528D4C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8208" y="33367"/>
            <a:ext cx="1901657" cy="1901657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sz="quarter" idx="13"/>
          </p:nvPr>
        </p:nvSpPr>
        <p:spPr>
          <a:xfrm>
            <a:off x="1095893" y="1772036"/>
            <a:ext cx="10304419" cy="46828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進行活動前，應確保地面平坦乾爽；安排足夠及安全的活動空間；確保用具合適及穩健安全；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    </a:t>
            </a:r>
            <a:r>
              <a:rPr lang="zh-TW" altLang="zh-TW" sz="1800" dirty="0" smtClean="0"/>
              <a:t>並保持室內空氣流通。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避免於太飽或太餓時進行運動，更不應空腹進行運動。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注意個人的健康及身體狀況，並考慮是否適宜進行活動。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進行活動前，應有足夠的熱身活動；活動後，亦要進行適合的緩和活動。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因應個人的健康及體能狀態，選擇適合自己的活動強度</a:t>
            </a:r>
            <a:r>
              <a:rPr lang="en-US" altLang="zh-TW" sz="1800" dirty="0" smtClean="0"/>
              <a:t>#</a:t>
            </a:r>
            <a:r>
              <a:rPr lang="zh-TW" altLang="zh-TW" sz="1800" dirty="0" smtClean="0"/>
              <a:t>、時間及次數。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建議由初階活動開始，循序漸進地提升難度。</a:t>
            </a:r>
          </a:p>
          <a:p>
            <a:pPr>
              <a:buFont typeface="Wingdings" pitchFamily="2" charset="2"/>
              <a:buChar char="l"/>
            </a:pPr>
            <a:r>
              <a:rPr lang="zh-HK" altLang="zh-TW" sz="1800" dirty="0" smtClean="0"/>
              <a:t>保持</a:t>
            </a:r>
            <a:r>
              <a:rPr lang="zh-TW" altLang="zh-TW" sz="1800" dirty="0" smtClean="0"/>
              <a:t>呼吸，不應閉氣。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進行活動時切勿對鄰居造成影響。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活動後要補充適量的水分，注意個人</a:t>
            </a:r>
            <a:r>
              <a:rPr lang="zh-TW" altLang="en-US" sz="1800" dirty="0" smtClean="0"/>
              <a:t>衞</a:t>
            </a:r>
            <a:r>
              <a:rPr lang="zh-TW" altLang="zh-TW" sz="1800" dirty="0" smtClean="0"/>
              <a:t>生及保持身體清潔。</a:t>
            </a:r>
            <a:endParaRPr lang="zh-TW" altLang="zh-TW" sz="1800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安全措施</a:t>
            </a:r>
            <a:endParaRPr lang="en-US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6549" y="180653"/>
            <a:ext cx="1975757" cy="1975757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374B5CD8-6000-45B3-A7F7-E84E27EC1840}"/>
              </a:ext>
            </a:extLst>
          </p:cNvPr>
          <p:cNvSpPr txBox="1">
            <a:spLocks/>
          </p:cNvSpPr>
          <p:nvPr/>
        </p:nvSpPr>
        <p:spPr>
          <a:xfrm>
            <a:off x="692132" y="5693192"/>
            <a:ext cx="11054439" cy="7023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alibri" panose="020F0502020204030204" pitchFamily="34" charset="0"/>
              <a:buNone/>
            </a:pPr>
            <a:endParaRPr lang="en-US" altLang="zh-TW" sz="1300" dirty="0"/>
          </a:p>
          <a:p>
            <a:pPr marL="447675" indent="-447675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zh-TW" altLang="en-US" sz="1200" b="1" dirty="0" smtClean="0"/>
              <a:t>    </a:t>
            </a:r>
            <a:r>
              <a:rPr lang="en-US" altLang="zh-TW" sz="1200" b="1" dirty="0" smtClean="0"/>
              <a:t>#</a:t>
            </a:r>
            <a:r>
              <a:rPr lang="en-US" altLang="zh-TW" sz="1400" b="1" dirty="0" smtClean="0"/>
              <a:t> </a:t>
            </a:r>
            <a:r>
              <a:rPr lang="zh-TW" altLang="en-US" sz="1200" b="1" dirty="0" smtClean="0"/>
              <a:t>：活動強度</a:t>
            </a:r>
            <a:r>
              <a:rPr lang="zh-TW" altLang="en-US" sz="1200" b="1" dirty="0"/>
              <a:t>可分低、中、劇烈強度。低強度： 是指一些簡單、輕量，可以應付自如的體能活動。中強度： 指做這些活動的時候，呼吸和心跳稍為加快及輕微</a:t>
            </a:r>
            <a:r>
              <a:rPr lang="zh-TW" altLang="en-US" sz="1200" b="1" dirty="0" smtClean="0"/>
              <a:t>流汗但</a:t>
            </a:r>
            <a:r>
              <a:rPr lang="zh-TW" altLang="en-US" sz="1200" b="1" dirty="0"/>
              <a:t>不覺辛苦（例如 仍然可以交談自如）。劇烈強度： 指做這些活動的時候，呼吸急速、心跳好快及大量流汗，覺得辛苦（例如 不能夠交談自如或感覺困難）。</a:t>
            </a:r>
            <a:endParaRPr lang="en-US" altLang="zh-TW" sz="1200" b="1" dirty="0"/>
          </a:p>
        </p:txBody>
      </p:sp>
    </p:spTree>
    <p:extLst>
      <p:ext uri="{BB962C8B-B14F-4D97-AF65-F5344CB8AC3E}">
        <p14:creationId xmlns:p14="http://schemas.microsoft.com/office/powerpoint/2010/main" val="185497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/>
              <a:t>學與教資源</a:t>
            </a:r>
            <a:r>
              <a:rPr lang="en-US" sz="5400" b="1" dirty="0"/>
              <a:t> – </a:t>
            </a:r>
            <a:r>
              <a:rPr lang="zh-TW" altLang="en-US" sz="5400" b="1" dirty="0"/>
              <a:t>體適能活動</a:t>
            </a:r>
            <a:endParaRPr lang="en-US" sz="54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圖片 35">
            <a:extLst>
              <a:ext uri="{FF2B5EF4-FFF2-40B4-BE49-F238E27FC236}">
                <a16:creationId xmlns:a16="http://schemas.microsoft.com/office/drawing/2014/main" id="{6F7CCD91-D1B2-49F4-98C5-B71403B6D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356" y="882039"/>
            <a:ext cx="2084248" cy="2259115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8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3236" y="83427"/>
            <a:ext cx="10396882" cy="1151965"/>
          </a:xfrm>
        </p:spPr>
        <p:txBody>
          <a:bodyPr/>
          <a:lstStyle/>
          <a:p>
            <a:r>
              <a:rPr lang="zh-HK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體適能活動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3504" y="1155503"/>
            <a:ext cx="10695894" cy="4582219"/>
          </a:xfrm>
        </p:spPr>
        <p:txBody>
          <a:bodyPr>
            <a:normAutofit/>
          </a:bodyPr>
          <a:lstStyle/>
          <a:p>
            <a:r>
              <a:rPr lang="en-US" altLang="zh-TW" sz="1800" u="sng" dirty="0" smtClean="0">
                <a:hlinkClick r:id="rId2"/>
              </a:rPr>
              <a:t>https://</a:t>
            </a:r>
            <a:r>
              <a:rPr lang="en-US" altLang="zh-TW" sz="1800" u="sng" dirty="0" smtClean="0">
                <a:hlinkClick r:id="rId2"/>
              </a:rPr>
              <a:t>www.edb.gov.hk/tc/curriculum-development/kla/pe/Doing_Physical_Activities_at_Home/res/fitness_ex_intro.html</a:t>
            </a:r>
            <a:endParaRPr lang="en-US" altLang="zh-TW" sz="1800" u="sng" dirty="0" smtClean="0"/>
          </a:p>
          <a:p>
            <a:pPr marL="0" indent="0">
              <a:buNone/>
            </a:pPr>
            <a:endParaRPr lang="zh-TW" altLang="zh-TW" sz="1800" dirty="0" smtClean="0"/>
          </a:p>
          <a:p>
            <a:pPr marL="0" indent="0">
              <a:buNone/>
            </a:pPr>
            <a:r>
              <a:rPr lang="zh-TW" altLang="en-US" dirty="0" smtClean="0"/>
              <a:t>使用</a:t>
            </a:r>
            <a:r>
              <a:rPr lang="zh-TW" altLang="en-US" dirty="0"/>
              <a:t>方法</a:t>
            </a:r>
            <a:r>
              <a:rPr lang="zh-HK" altLang="en-US" dirty="0"/>
              <a:t>：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TW" altLang="en-US" dirty="0"/>
              <a:t>小學生須在家長協助下，在「無器材體適能訓練」部分選擇適合自己能力的</a:t>
            </a:r>
            <a:r>
              <a:rPr lang="zh-HK" altLang="en-US" dirty="0"/>
              <a:t>動</a:t>
            </a:r>
            <a:r>
              <a:rPr lang="zh-TW" altLang="en-US" dirty="0"/>
              <a:t>作。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TW" altLang="en-US" dirty="0"/>
              <a:t>每項</a:t>
            </a:r>
            <a:r>
              <a:rPr lang="zh-HK" altLang="en-US" dirty="0"/>
              <a:t>動</a:t>
            </a:r>
            <a:r>
              <a:rPr lang="zh-TW" altLang="en-US" dirty="0"/>
              <a:t>作大概做 </a:t>
            </a:r>
            <a:r>
              <a:rPr lang="en-US" altLang="zh-TW" dirty="0"/>
              <a:t>8-10 </a:t>
            </a:r>
            <a:r>
              <a:rPr lang="zh-TW" altLang="en-US" dirty="0"/>
              <a:t>次（並可按個人能力增減次數），然後休息 </a:t>
            </a:r>
            <a:r>
              <a:rPr lang="en-US" altLang="zh-TW" dirty="0"/>
              <a:t>3</a:t>
            </a:r>
            <a:r>
              <a:rPr lang="en-US" dirty="0"/>
              <a:t>0 </a:t>
            </a:r>
            <a:r>
              <a:rPr lang="zh-TW" altLang="en-US" dirty="0"/>
              <a:t>秒，學生可按能力從影片中選擇合適的等級一起做；動作串連例子 （順序完成以下動作）： </a:t>
            </a:r>
            <a:r>
              <a:rPr lang="en-US" altLang="zh-TW" dirty="0"/>
              <a:t>A5-A9-A3-A4-A8-A6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TW" dirty="0"/>
              <a:t> </a:t>
            </a:r>
            <a:r>
              <a:rPr lang="zh-TW" altLang="en-US" dirty="0"/>
              <a:t>完成一次後，休息 </a:t>
            </a:r>
            <a:r>
              <a:rPr lang="en-US" altLang="zh-TW" dirty="0"/>
              <a:t>5 </a:t>
            </a:r>
            <a:r>
              <a:rPr lang="zh-TW" altLang="en-US" dirty="0"/>
              <a:t>分鐘，可以重複多做一次或以上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7" name="圖片 26" descr="ppt_pri.png"/>
          <p:cNvPicPr>
            <a:picLocks noChangeAspect="1"/>
          </p:cNvPicPr>
          <p:nvPr/>
        </p:nvPicPr>
        <p:blipFill>
          <a:blip r:embed="rId3"/>
          <a:srcRect t="4118" r="673" b="4080"/>
          <a:stretch>
            <a:fillRect/>
          </a:stretch>
        </p:blipFill>
        <p:spPr>
          <a:xfrm>
            <a:off x="935312" y="3896139"/>
            <a:ext cx="10236271" cy="2385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125" y="122399"/>
            <a:ext cx="1579005" cy="157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6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db.gov.hk/attachment/tc/curriculum-development/4-key-tasks/moral-civic/mpd2019/I%20c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1997" y="1608962"/>
            <a:ext cx="3095685" cy="343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1633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701</TotalTime>
  <Words>520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Times New Roman</vt:lpstr>
      <vt:lpstr>Wingdings</vt:lpstr>
      <vt:lpstr>回顧</vt:lpstr>
      <vt:lpstr>在家進行體能活動 （小學篇）  體適能</vt:lpstr>
      <vt:lpstr>前言</vt:lpstr>
      <vt:lpstr>安全措施</vt:lpstr>
      <vt:lpstr>學與教資源 – 體適能活動</vt:lpstr>
      <vt:lpstr>體適能活動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在家進行體適能活動的建議</dc:title>
  <dc:creator>CHO, Wing-chi Gigi</dc:creator>
  <cp:lastModifiedBy>CHAU, Chi-kong</cp:lastModifiedBy>
  <cp:revision>76</cp:revision>
  <dcterms:created xsi:type="dcterms:W3CDTF">2020-02-05T01:11:23Z</dcterms:created>
  <dcterms:modified xsi:type="dcterms:W3CDTF">2022-03-16T08:59:36Z</dcterms:modified>
</cp:coreProperties>
</file>