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65" r:id="rId4"/>
    <p:sldId id="260" r:id="rId5"/>
    <p:sldId id="261" r:id="rId6"/>
    <p:sldId id="262" r:id="rId7"/>
    <p:sldId id="264" r:id="rId8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9806" autoAdjust="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7A68D-869F-4AD9-8760-A5CB84E458B6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22065-A07D-4DC2-9584-F1E5BB90C7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49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1021A-1EA3-4387-9964-F8D6F1D61CDE}" type="datetimeFigureOut">
              <a:rPr lang="zh-HK" altLang="en-US" smtClean="0"/>
              <a:pPr/>
              <a:t>16/3/2022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FF359-048F-4B75-B3A3-ACADCD4FC5A6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849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AFE5E-3E04-449A-9688-F37B92EEA86C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48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A0C4-9707-4E34-A873-1BEAC2EA2F29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717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9945-B324-468D-8104-9E870C63D4A4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31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0532-4043-42A0-A90D-4EE57B6EF3E3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7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E434-8B86-4125-A193-4B3FBF396B22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9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19AC-53C1-44B3-AD40-19EE1E3CBFCC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79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EBEBB-274D-45CC-89EF-B0A601DE382B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6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4562-D5E4-43C2-AEC9-FD8CD89BA0C2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8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0DEAC-4276-4C6E-9D6A-23B60935D584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6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4A26-B7D8-44AF-A63B-E25F355D66E2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1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62E6537-1129-4027-966A-4A909CE1D624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07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08F8-2281-4418-8597-53C16FB36AA7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78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F013C8-5FE7-4AFE-B32C-5E6091EF2AC7}" type="datetime1">
              <a:rPr lang="en-US" altLang="zh-HK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28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db.gov.hk/tc/curriculum-development/kla/pe/Doing_Physical_Activities_at_Home/res/fitness_ex_intro.html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3484" y="1938081"/>
            <a:ext cx="10630532" cy="2189186"/>
          </a:xfrm>
        </p:spPr>
        <p:txBody>
          <a:bodyPr>
            <a:normAutofit/>
          </a:bodyPr>
          <a:lstStyle/>
          <a:p>
            <a:pPr algn="r"/>
            <a:r>
              <a:rPr lang="zh-HK" altLang="en-US" sz="6000" b="1" dirty="0"/>
              <a:t>在家進行體能活動</a:t>
            </a:r>
            <a:r>
              <a:rPr lang="zh-TW" altLang="en-US" sz="6000" b="1" dirty="0"/>
              <a:t>（中學篇）</a:t>
            </a:r>
            <a:r>
              <a:rPr lang="en-US" altLang="zh-TW" sz="6000" b="1" dirty="0"/>
              <a:t/>
            </a:r>
            <a:br>
              <a:rPr lang="en-US" altLang="zh-TW" sz="6000" b="1" dirty="0"/>
            </a:br>
            <a:r>
              <a:rPr lang="en-US" altLang="zh-TW" sz="6000" b="1" dirty="0"/>
              <a:t>						</a:t>
            </a:r>
            <a:r>
              <a:rPr lang="zh-TW" altLang="en-US" sz="4800" b="1" dirty="0">
                <a:solidFill>
                  <a:srgbClr val="7030A0"/>
                </a:solidFill>
              </a:rPr>
              <a:t>體適能（初階）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28090" y="4362765"/>
            <a:ext cx="4326933" cy="678019"/>
          </a:xfrm>
        </p:spPr>
        <p:txBody>
          <a:bodyPr/>
          <a:lstStyle/>
          <a:p>
            <a:pPr algn="r"/>
            <a:r>
              <a:rPr lang="zh-TW" altLang="en-US" dirty="0"/>
              <a:t>教育局課程發展處體育組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6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3" descr="A close up of a logo&#10;&#10;Description automatically generated">
            <a:extLst>
              <a:ext uri="{FF2B5EF4-FFF2-40B4-BE49-F238E27FC236}">
                <a16:creationId xmlns:a16="http://schemas.microsoft.com/office/drawing/2014/main" id="{8984B600-75B6-480B-A0D9-BC21549F8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8208" y="33367"/>
            <a:ext cx="1901657" cy="1901657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15672" y="1830785"/>
            <a:ext cx="10692964" cy="4254155"/>
          </a:xfrm>
        </p:spPr>
        <p:txBody>
          <a:bodyPr>
            <a:noAutofit/>
          </a:bodyPr>
          <a:lstStyle/>
          <a:p>
            <a:pPr marL="0" indent="717550" algn="just">
              <a:buNone/>
            </a:pPr>
            <a:r>
              <a:rPr lang="zh-TW" altLang="en-US" sz="2800" dirty="0"/>
              <a:t>衞生署指出，由童年開始至成年階段，恆常參與體能活動對健康有莫大裨益，包括可增強體適能，如心肺適能和肌肉力量、減少身體脂肪、降低患上癌症、心血管疾病和糖尿病的風險、促進骨骼健康，以及提升抗逆力和減少抑鬱症狀等。此外，保持健康生活模式，可增強身體抵抗力。</a:t>
            </a:r>
            <a:endParaRPr lang="en-US" altLang="zh-TW" sz="2800" dirty="0"/>
          </a:p>
          <a:p>
            <a:pPr marL="0" indent="719138" algn="just">
              <a:buNone/>
            </a:pPr>
            <a:r>
              <a:rPr lang="zh-HK" altLang="zh-TW" sz="2800" dirty="0"/>
              <a:t>教育局課程發展處製作了一系列網上教學資源供教師參考，鼓勵學生在家</a:t>
            </a:r>
            <a:r>
              <a:rPr lang="zh-TW" altLang="en-US" sz="2800" dirty="0"/>
              <a:t>進行適量的個人體適能活動</a:t>
            </a:r>
            <a:r>
              <a:rPr lang="zh-TW" altLang="zh-TW" sz="2800" dirty="0"/>
              <a:t>，</a:t>
            </a:r>
            <a:r>
              <a:rPr lang="zh-HK" altLang="zh-TW" sz="2800" dirty="0"/>
              <a:t>家長亦可一同參與或從旁協助。這不但有助促進親子關係，更可維持良好的身體狀態，實踐健康的生活方式</a:t>
            </a:r>
            <a:r>
              <a:rPr lang="zh-TW" altLang="en-US" sz="2800" dirty="0"/>
              <a:t>。</a:t>
            </a:r>
            <a:endParaRPr lang="en-US" altLang="zh-TW" sz="2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15671" y="408214"/>
            <a:ext cx="10364835" cy="1151965"/>
          </a:xfrm>
        </p:spPr>
        <p:txBody>
          <a:bodyPr/>
          <a:lstStyle/>
          <a:p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前言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30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28398" y="1729941"/>
            <a:ext cx="10544009" cy="4493304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l"/>
            </a:pPr>
            <a:r>
              <a:rPr lang="zh-TW" altLang="zh-TW" dirty="0" smtClean="0"/>
              <a:t>進行活動前，應確保地面平坦乾爽；安排足夠及安全的活動空間；確保用具合適及穩健安全；並保持室內空氣流通。</a:t>
            </a:r>
          </a:p>
          <a:p>
            <a:pPr lvl="0">
              <a:buFont typeface="Wingdings" pitchFamily="2" charset="2"/>
              <a:buChar char="l"/>
            </a:pPr>
            <a:r>
              <a:rPr lang="zh-TW" altLang="zh-TW" dirty="0" smtClean="0"/>
              <a:t>避免於太飽或太餓時進行運動，更不應空腹進行運動。</a:t>
            </a:r>
          </a:p>
          <a:p>
            <a:pPr lvl="0">
              <a:buFont typeface="Wingdings" pitchFamily="2" charset="2"/>
              <a:buChar char="l"/>
            </a:pPr>
            <a:r>
              <a:rPr lang="zh-TW" altLang="zh-TW" dirty="0" smtClean="0"/>
              <a:t>注意個人的健康及身體狀況，並考慮是否適宜進行活動。</a:t>
            </a:r>
          </a:p>
          <a:p>
            <a:pPr lvl="0">
              <a:buFont typeface="Wingdings" pitchFamily="2" charset="2"/>
              <a:buChar char="l"/>
            </a:pPr>
            <a:r>
              <a:rPr lang="zh-TW" altLang="zh-TW" dirty="0" smtClean="0"/>
              <a:t>進行活動前，應有足夠的熱身活動；活動後，亦要進行適合的緩和活動。</a:t>
            </a:r>
          </a:p>
          <a:p>
            <a:pPr lvl="0">
              <a:buFont typeface="Wingdings" pitchFamily="2" charset="2"/>
              <a:buChar char="l"/>
            </a:pPr>
            <a:r>
              <a:rPr lang="zh-TW" altLang="zh-TW" dirty="0" smtClean="0"/>
              <a:t>因應個人的健康及體能狀態，選擇適合自己的活動強度</a:t>
            </a:r>
            <a:r>
              <a:rPr lang="en-US" altLang="zh-TW" dirty="0" smtClean="0"/>
              <a:t>#</a:t>
            </a:r>
            <a:r>
              <a:rPr lang="zh-TW" altLang="zh-TW" dirty="0" smtClean="0"/>
              <a:t>、時間及次數。</a:t>
            </a:r>
          </a:p>
          <a:p>
            <a:pPr lvl="0">
              <a:buFont typeface="Wingdings" pitchFamily="2" charset="2"/>
              <a:buChar char="l"/>
            </a:pPr>
            <a:r>
              <a:rPr lang="zh-TW" altLang="zh-TW" dirty="0" smtClean="0"/>
              <a:t>建議由初階活動開始，循序漸進地提升難度。</a:t>
            </a:r>
          </a:p>
          <a:p>
            <a:pPr lvl="0">
              <a:buFont typeface="Wingdings" pitchFamily="2" charset="2"/>
              <a:buChar char="l"/>
            </a:pPr>
            <a:r>
              <a:rPr lang="zh-HK" altLang="zh-TW" dirty="0" smtClean="0"/>
              <a:t>保持</a:t>
            </a:r>
            <a:r>
              <a:rPr lang="zh-TW" altLang="zh-TW" dirty="0" smtClean="0"/>
              <a:t>呼吸，不應閉氣。</a:t>
            </a:r>
          </a:p>
          <a:p>
            <a:pPr lvl="0">
              <a:buFont typeface="Wingdings" pitchFamily="2" charset="2"/>
              <a:buChar char="l"/>
            </a:pPr>
            <a:r>
              <a:rPr lang="zh-TW" altLang="zh-TW" dirty="0" smtClean="0"/>
              <a:t>進行活動時切勿對鄰居造成影響。</a:t>
            </a:r>
          </a:p>
          <a:p>
            <a:pPr lvl="0">
              <a:buFont typeface="Wingdings" pitchFamily="2" charset="2"/>
              <a:buChar char="l"/>
            </a:pPr>
            <a:r>
              <a:rPr lang="zh-TW" altLang="zh-TW" dirty="0" smtClean="0"/>
              <a:t>活動後要補充適量的水分，注意個人衞生及保持身體清潔。</a:t>
            </a:r>
            <a:endParaRPr lang="zh-TW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683625" y="408215"/>
            <a:ext cx="10396882" cy="913510"/>
          </a:xfrm>
        </p:spPr>
        <p:txBody>
          <a:bodyPr/>
          <a:lstStyle/>
          <a:p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安全措施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圖片 3">
            <a:extLst>
              <a:ext uri="{FF2B5EF4-FFF2-40B4-BE49-F238E27FC236}">
                <a16:creationId xmlns:a16="http://schemas.microsoft.com/office/drawing/2014/main" id="{59DCD13A-5F84-4180-AC0A-7C4C6608178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6074" y="0"/>
            <a:ext cx="1685926" cy="1685926"/>
          </a:xfrm>
          <a:prstGeom prst="rect">
            <a:avLst/>
          </a:prstGeom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374B5CD8-6000-45B3-A7F7-E84E27EC1840}"/>
              </a:ext>
            </a:extLst>
          </p:cNvPr>
          <p:cNvSpPr txBox="1">
            <a:spLocks/>
          </p:cNvSpPr>
          <p:nvPr/>
        </p:nvSpPr>
        <p:spPr>
          <a:xfrm>
            <a:off x="683624" y="5736342"/>
            <a:ext cx="11054439" cy="7023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Calibri" panose="020F0502020204030204" pitchFamily="34" charset="0"/>
              <a:buNone/>
            </a:pPr>
            <a:endParaRPr lang="en-US" altLang="zh-TW" sz="1300" dirty="0"/>
          </a:p>
          <a:p>
            <a:pPr marL="447675" indent="-447675">
              <a:spcBef>
                <a:spcPts val="0"/>
              </a:spcBef>
              <a:buFont typeface="Calibri" panose="020F0502020204030204" pitchFamily="34" charset="0"/>
              <a:buNone/>
            </a:pPr>
            <a:r>
              <a:rPr lang="zh-TW" altLang="en-US" sz="1200" b="1" dirty="0" smtClean="0"/>
              <a:t>      </a:t>
            </a:r>
            <a:r>
              <a:rPr lang="en-US" altLang="zh-TW" sz="1200" b="1" dirty="0" smtClean="0"/>
              <a:t>#</a:t>
            </a:r>
            <a:r>
              <a:rPr lang="zh-TW" altLang="en-US" sz="1200" b="1" dirty="0" smtClean="0"/>
              <a:t>：活動</a:t>
            </a:r>
            <a:r>
              <a:rPr lang="zh-TW" altLang="en-US" sz="1200" b="1" dirty="0"/>
              <a:t>強度可分低、中、劇烈強度。低強度： 是指一些簡單、輕量，可以應付自如的體能活動。中強度： 指做這些活動的時候，呼吸和心跳稍為加快及輕微流汗，但不覺辛苦（例如 仍然可以交談自如）。劇烈強度： 指做這些活動的時候，呼吸急速、心跳好快及大量流汗，覺得辛苦（例如 不能夠交談自如或感覺困難）。</a:t>
            </a:r>
            <a:endParaRPr lang="en-US" altLang="zh-TW" sz="1200" b="1" dirty="0"/>
          </a:p>
        </p:txBody>
      </p:sp>
    </p:spTree>
    <p:extLst>
      <p:ext uri="{BB962C8B-B14F-4D97-AF65-F5344CB8AC3E}">
        <p14:creationId xmlns:p14="http://schemas.microsoft.com/office/powerpoint/2010/main" val="236476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35">
            <a:extLst>
              <a:ext uri="{FF2B5EF4-FFF2-40B4-BE49-F238E27FC236}">
                <a16:creationId xmlns:a16="http://schemas.microsoft.com/office/drawing/2014/main" id="{D4E6144D-3A52-4B42-A6D0-316EFD15F4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356" y="882039"/>
            <a:ext cx="2084248" cy="2259115"/>
          </a:xfrm>
          <a:prstGeom prst="rect">
            <a:avLst/>
          </a:prstGeom>
        </p:spPr>
      </p:pic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1" dirty="0"/>
              <a:t>學與教資源</a:t>
            </a:r>
            <a:r>
              <a:rPr lang="en-US" sz="5400" b="1" dirty="0"/>
              <a:t> – </a:t>
            </a:r>
            <a:r>
              <a:rPr lang="zh-TW" altLang="en-US" sz="5400" b="1" dirty="0"/>
              <a:t>體適能運動（初階）</a:t>
            </a:r>
            <a:endParaRPr lang="en-US" sz="5400" b="1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8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279" y="0"/>
            <a:ext cx="10396882" cy="1151965"/>
          </a:xfrm>
        </p:spPr>
        <p:txBody>
          <a:bodyPr/>
          <a:lstStyle/>
          <a:p>
            <a:r>
              <a:rPr lang="zh-HK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體適能運動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（初階）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72961" y="1105701"/>
            <a:ext cx="10715204" cy="4582219"/>
          </a:xfrm>
        </p:spPr>
        <p:txBody>
          <a:bodyPr>
            <a:normAutofit lnSpcReduction="10000"/>
          </a:bodyPr>
          <a:lstStyle/>
          <a:p>
            <a:r>
              <a:rPr lang="en-US" altLang="zh-TW" sz="1800" u="sng" dirty="0" smtClean="0">
                <a:hlinkClick r:id="rId2"/>
              </a:rPr>
              <a:t>https://</a:t>
            </a:r>
            <a:r>
              <a:rPr lang="en-US" altLang="zh-TW" sz="1800" u="sng" dirty="0" smtClean="0">
                <a:hlinkClick r:id="rId2"/>
              </a:rPr>
              <a:t>www.edb.gov.hk/tc/curriculum-development/kla/pe/Doing_Physical_Activities_at_Home/res/fitness_ex_intro.html</a:t>
            </a:r>
            <a:endParaRPr lang="en-US" altLang="zh-TW" sz="1800" u="sng" dirty="0" smtClean="0"/>
          </a:p>
          <a:p>
            <a:pPr marL="0" indent="0">
              <a:buNone/>
            </a:pPr>
            <a:endParaRPr lang="en-US" altLang="zh-TW" sz="1800" u="sng" dirty="0" smtClean="0"/>
          </a:p>
          <a:p>
            <a:pPr marL="0" indent="85725">
              <a:buNone/>
            </a:pPr>
            <a:r>
              <a:rPr lang="zh-TW" altLang="en-US" sz="2400" dirty="0" smtClean="0"/>
              <a:t>使用</a:t>
            </a:r>
            <a:r>
              <a:rPr lang="zh-TW" altLang="en-US" sz="2400" dirty="0"/>
              <a:t>方法</a:t>
            </a:r>
            <a:r>
              <a:rPr lang="zh-HK" altLang="en-US" sz="2400" dirty="0"/>
              <a:t>：</a:t>
            </a:r>
            <a:endParaRPr lang="en-US" sz="2400" dirty="0"/>
          </a:p>
          <a:p>
            <a:pPr marL="179388" lvl="0" indent="-179388">
              <a:buFont typeface="Arial" panose="020B0604020202020204" pitchFamily="34" charset="0"/>
              <a:buChar char="•"/>
            </a:pPr>
            <a:r>
              <a:rPr lang="zh-TW" altLang="en-US" sz="2400" dirty="0"/>
              <a:t>本網上資源共有</a:t>
            </a:r>
            <a:r>
              <a:rPr lang="en-US" altLang="zh-TW" sz="2400" dirty="0"/>
              <a:t>30</a:t>
            </a:r>
            <a:r>
              <a:rPr lang="zh-TW" altLang="en-US" sz="2400" dirty="0"/>
              <a:t>項體適能運</a:t>
            </a:r>
            <a:r>
              <a:rPr lang="zh-HK" altLang="en-US" sz="2400" dirty="0"/>
              <a:t>動</a:t>
            </a:r>
            <a:r>
              <a:rPr lang="zh-TW" altLang="en-US" sz="2400" dirty="0"/>
              <a:t>短片，分成「無器材體適能訓練」、「簡單器材體適能訓練」及「專門器材體適能訓練」三部分。</a:t>
            </a:r>
            <a:endParaRPr lang="en-US" altLang="zh-TW" sz="24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zh-TW" altLang="en-US" sz="2400" dirty="0"/>
              <a:t>如未曾參與過循環訓練或家中未有相關器材，應在「無器材體適能訓練」部分選擇能力合適的</a:t>
            </a:r>
            <a:r>
              <a:rPr lang="zh-HK" altLang="en-US" sz="2400" dirty="0"/>
              <a:t>動</a:t>
            </a:r>
            <a:r>
              <a:rPr lang="zh-TW" altLang="en-US" sz="2400" dirty="0"/>
              <a:t>作。</a:t>
            </a:r>
            <a:endParaRPr lang="en-US" altLang="zh-TW" sz="24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zh-TW" altLang="en-US" sz="2400" dirty="0"/>
              <a:t>每項</a:t>
            </a:r>
            <a:r>
              <a:rPr lang="zh-HK" altLang="en-US" sz="2400" dirty="0"/>
              <a:t>動</a:t>
            </a:r>
            <a:r>
              <a:rPr lang="zh-TW" altLang="en-US" sz="2400" dirty="0"/>
              <a:t>作片長</a:t>
            </a:r>
            <a:r>
              <a:rPr lang="zh-HK" altLang="en-US" sz="2400" dirty="0"/>
              <a:t>為</a:t>
            </a:r>
            <a:r>
              <a:rPr lang="en-US" altLang="zh-TW" sz="2400" dirty="0"/>
              <a:t>30</a:t>
            </a:r>
            <a:r>
              <a:rPr lang="zh-TW" altLang="en-US" sz="2400" dirty="0"/>
              <a:t>秒，分為左至右（容易至進階）三個等級，學生可按能力選擇合適的等級練習，並盡力完成。</a:t>
            </a:r>
            <a:endParaRPr lang="en-US" altLang="zh-TW" sz="2400" dirty="0"/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在設計組合串連動作時</a:t>
            </a:r>
            <a:r>
              <a:rPr lang="zh-TW" altLang="en-US" sz="2400" dirty="0"/>
              <a:t>，應間歇練習不同的身體部分，不應集中單一部分重複多次練習。</a:t>
            </a:r>
            <a:endParaRPr lang="en-US" altLang="zh-TW" sz="24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397" y="106198"/>
            <a:ext cx="1602025" cy="160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16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34588" y="1824554"/>
            <a:ext cx="10394707" cy="1927049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按個人能力循序漸進地提升強度、時間及次數</a:t>
            </a:r>
            <a:endParaRPr lang="en-US" altLang="zh-TW" sz="2400" dirty="0"/>
          </a:p>
          <a:p>
            <a:pPr marL="0" indent="84138">
              <a:buNone/>
            </a:pPr>
            <a:r>
              <a:rPr lang="zh-TW" altLang="en-US" sz="2400" dirty="0"/>
              <a:t>例子：</a:t>
            </a:r>
            <a:endParaRPr lang="en-US" altLang="zh-TW" sz="2400" dirty="0"/>
          </a:p>
          <a:p>
            <a:r>
              <a:rPr lang="zh-TW" altLang="en-US" sz="2400" dirty="0"/>
              <a:t>順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次序：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A1-A4-A8-A2-A6-A9-A5-A10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做三</a:t>
            </a:r>
            <a:r>
              <a:rPr lang="zh-TW" altLang="en-US" sz="2400" dirty="0"/>
              <a:t>組，動作之間要休息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zh-TW" altLang="en-US" sz="2400" dirty="0"/>
              <a:t>秒；</a:t>
            </a:r>
            <a:endParaRPr lang="en-US" altLang="zh-TW" sz="2400" dirty="0"/>
          </a:p>
          <a:p>
            <a:pPr marL="1271400" lvl="7" indent="0">
              <a:buNone/>
            </a:pPr>
            <a:r>
              <a:rPr lang="zh-TW" altLang="en-US" sz="2400" dirty="0"/>
              <a:t> 組與組之間要休息 </a:t>
            </a:r>
            <a:r>
              <a:rPr lang="en-US" altLang="zh-TW" sz="2400" dirty="0"/>
              <a:t>5 </a:t>
            </a:r>
            <a:r>
              <a:rPr lang="zh-TW" altLang="en-US" sz="2400" dirty="0"/>
              <a:t>分鐘，整個活動過程需時約 </a:t>
            </a:r>
            <a:r>
              <a:rPr lang="en-US" altLang="zh-TW" sz="2400" dirty="0"/>
              <a:t>30 </a:t>
            </a:r>
            <a:r>
              <a:rPr lang="zh-TW" altLang="en-US" sz="2400" dirty="0"/>
              <a:t>分鐘。</a:t>
            </a:r>
            <a:endParaRPr lang="en-US" altLang="zh-TW" sz="2400" dirty="0"/>
          </a:p>
        </p:txBody>
      </p:sp>
      <p:pic>
        <p:nvPicPr>
          <p:cNvPr id="36" name="圖片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2083" y="0"/>
            <a:ext cx="1459917" cy="1620235"/>
          </a:xfrm>
          <a:prstGeom prst="rect">
            <a:avLst/>
          </a:prstGeom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8" name="標題 1"/>
          <p:cNvSpPr>
            <a:spLocks noGrp="1"/>
          </p:cNvSpPr>
          <p:nvPr>
            <p:ph type="title"/>
          </p:nvPr>
        </p:nvSpPr>
        <p:spPr>
          <a:xfrm>
            <a:off x="518754" y="326661"/>
            <a:ext cx="10396882" cy="953182"/>
          </a:xfrm>
        </p:spPr>
        <p:txBody>
          <a:bodyPr/>
          <a:lstStyle/>
          <a:p>
            <a:r>
              <a:rPr lang="zh-HK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體適能運動</a:t>
            </a:r>
            <a:r>
              <a:rPr lang="zh-TW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（初階）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圖片 36" descr="ppt_sec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43" y="3662839"/>
            <a:ext cx="11690837" cy="231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3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edb.gov.hk/attachment/tc/curriculum-development/4-key-tasks/moral-civic/mpd2019/I%20c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1997" y="1608962"/>
            <a:ext cx="3095685" cy="343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16335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1205</TotalTime>
  <Words>634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新細明體</vt:lpstr>
      <vt:lpstr>Arial</vt:lpstr>
      <vt:lpstr>Calibri</vt:lpstr>
      <vt:lpstr>Calibri Light</vt:lpstr>
      <vt:lpstr>Times New Roman</vt:lpstr>
      <vt:lpstr>Wingdings</vt:lpstr>
      <vt:lpstr>回顧</vt:lpstr>
      <vt:lpstr>在家進行體能活動（中學篇）       體適能（初階）</vt:lpstr>
      <vt:lpstr>前言</vt:lpstr>
      <vt:lpstr>安全措施</vt:lpstr>
      <vt:lpstr>學與教資源 – 體適能運動（初階）</vt:lpstr>
      <vt:lpstr>體適能運動（初階）</vt:lpstr>
      <vt:lpstr>體適能運動（初階）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在家進行體適能活動的建議</dc:title>
  <dc:creator>CHO, Wing-chi Gigi</dc:creator>
  <cp:lastModifiedBy>CHAU, Chi-kong</cp:lastModifiedBy>
  <cp:revision>93</cp:revision>
  <cp:lastPrinted>2020-03-20T09:30:07Z</cp:lastPrinted>
  <dcterms:created xsi:type="dcterms:W3CDTF">2020-02-05T01:11:23Z</dcterms:created>
  <dcterms:modified xsi:type="dcterms:W3CDTF">2022-03-16T08:57:33Z</dcterms:modified>
</cp:coreProperties>
</file>