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9"/>
  </p:notesMasterIdLst>
  <p:handoutMasterIdLst>
    <p:handoutMasterId r:id="rId20"/>
  </p:handoutMasterIdLst>
  <p:sldIdLst>
    <p:sldId id="263" r:id="rId2"/>
    <p:sldId id="257" r:id="rId3"/>
    <p:sldId id="265" r:id="rId4"/>
    <p:sldId id="260" r:id="rId5"/>
    <p:sldId id="266" r:id="rId6"/>
    <p:sldId id="267" r:id="rId7"/>
    <p:sldId id="268" r:id="rId8"/>
    <p:sldId id="269" r:id="rId9"/>
    <p:sldId id="270" r:id="rId10"/>
    <p:sldId id="271" r:id="rId11"/>
    <p:sldId id="272" r:id="rId12"/>
    <p:sldId id="274" r:id="rId13"/>
    <p:sldId id="273" r:id="rId14"/>
    <p:sldId id="275" r:id="rId15"/>
    <p:sldId id="276" r:id="rId16"/>
    <p:sldId id="277" r:id="rId17"/>
    <p:sldId id="264" r:id="rId1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055"/>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50443" y="1"/>
            <a:ext cx="2945659" cy="498055"/>
          </a:xfrm>
          <a:prstGeom prst="rect">
            <a:avLst/>
          </a:prstGeom>
        </p:spPr>
        <p:txBody>
          <a:bodyPr vert="horz" lIns="91440" tIns="45720" rIns="91440" bIns="45720" rtlCol="0"/>
          <a:lstStyle>
            <a:lvl1pPr algn="r">
              <a:defRPr sz="1200"/>
            </a:lvl1pPr>
          </a:lstStyle>
          <a:p>
            <a:fld id="{CB77A68D-869F-4AD9-8760-A5CB84E458B6}" type="datetimeFigureOut">
              <a:rPr lang="en-US" smtClean="0"/>
              <a:t>3/15/2022</a:t>
            </a:fld>
            <a:endParaRPr lang="en-US"/>
          </a:p>
        </p:txBody>
      </p:sp>
      <p:sp>
        <p:nvSpPr>
          <p:cNvPr id="4" name="頁尾版面配置區 3"/>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5A522065-A07D-4DC2-9584-F1E5BB90C731}" type="slidenum">
              <a:rPr lang="en-US" smtClean="0"/>
              <a:t>‹#›</a:t>
            </a:fld>
            <a:endParaRPr lang="en-US"/>
          </a:p>
        </p:txBody>
      </p:sp>
    </p:spTree>
    <p:extLst>
      <p:ext uri="{BB962C8B-B14F-4D97-AF65-F5344CB8AC3E}">
        <p14:creationId xmlns:p14="http://schemas.microsoft.com/office/powerpoint/2010/main" val="449049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51098" y="1"/>
            <a:ext cx="2944958" cy="498395"/>
          </a:xfrm>
          <a:prstGeom prst="rect">
            <a:avLst/>
          </a:prstGeom>
        </p:spPr>
        <p:txBody>
          <a:bodyPr vert="horz" lIns="91440" tIns="45720" rIns="91440" bIns="45720" rtlCol="0"/>
          <a:lstStyle>
            <a:lvl1pPr algn="r">
              <a:defRPr sz="1200"/>
            </a:lvl1pPr>
          </a:lstStyle>
          <a:p>
            <a:fld id="{8431021A-1EA3-4387-9964-F8D6F1D61CDE}" type="datetimeFigureOut">
              <a:rPr lang="zh-HK" altLang="en-US" smtClean="0"/>
              <a:t>15/3/2022</a:t>
            </a:fld>
            <a:endParaRPr lang="zh-HK" altLang="en-US"/>
          </a:p>
        </p:txBody>
      </p:sp>
      <p:sp>
        <p:nvSpPr>
          <p:cNvPr id="4" name="投影片圖像版面配置區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79606" y="4777612"/>
            <a:ext cx="5438464" cy="390780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9428243"/>
            <a:ext cx="2944958" cy="498395"/>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51098" y="9428243"/>
            <a:ext cx="2944958" cy="498395"/>
          </a:xfrm>
          <a:prstGeom prst="rect">
            <a:avLst/>
          </a:prstGeom>
        </p:spPr>
        <p:txBody>
          <a:bodyPr vert="horz" lIns="91440" tIns="45720" rIns="91440" bIns="45720" rtlCol="0" anchor="b"/>
          <a:lstStyle>
            <a:lvl1pPr algn="r">
              <a:defRPr sz="1200"/>
            </a:lvl1pPr>
          </a:lstStyle>
          <a:p>
            <a:fld id="{B48FF359-048F-4B75-B3A3-ACADCD4FC5A6}" type="slidenum">
              <a:rPr lang="zh-HK" altLang="en-US" smtClean="0"/>
              <a:t>‹#›</a:t>
            </a:fld>
            <a:endParaRPr lang="zh-HK" altLang="en-US"/>
          </a:p>
        </p:txBody>
      </p:sp>
    </p:spTree>
    <p:extLst>
      <p:ext uri="{BB962C8B-B14F-4D97-AF65-F5344CB8AC3E}">
        <p14:creationId xmlns:p14="http://schemas.microsoft.com/office/powerpoint/2010/main" val="4248494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26AFE5E-3E04-449A-9688-F37B92EEA86C}" type="datetime1">
              <a:rPr lang="en-US" altLang="zh-HK"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48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313A0C4-9707-4E34-A873-1BEAC2EA2F29}" type="datetime1">
              <a:rPr lang="en-US" altLang="zh-HK"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571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5329945-B324-468D-8104-9E870C63D4A4}" type="datetime1">
              <a:rPr lang="en-US" altLang="zh-HK"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9883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B410532-4043-42A0-A90D-4EE57B6EF3E3}" type="datetime1">
              <a:rPr lang="en-US" altLang="zh-HK"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38207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23FE434-8B86-4125-A193-4B3FBF396B22}" type="datetime1">
              <a:rPr lang="en-US" altLang="zh-HK"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49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8FDA19AC-53C1-44B3-AD40-19EE1E3CBFCC}" type="datetime1">
              <a:rPr lang="en-US" altLang="zh-HK" smtClean="0"/>
              <a:t>3/15/2022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79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01EBEBB-274D-45CC-89EF-B0A601DE382B}" type="datetime1">
              <a:rPr lang="en-US" altLang="zh-HK" smtClean="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0486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72D44562-D5E4-43C2-AEC9-FD8CD89BA0C2}" type="datetime1">
              <a:rPr lang="en-US" altLang="zh-HK" smtClean="0"/>
              <a:t>3/15/2022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3588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75C0DEAC-4276-4C6E-9D6A-23B60935D584}" type="datetime1">
              <a:rPr lang="en-US" altLang="zh-HK" smtClean="0"/>
              <a:t>3/15/2022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606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974A26-B7D8-44AF-A63B-E25F355D66E2}" type="datetime1">
              <a:rPr lang="en-US" altLang="zh-HK" smtClean="0"/>
              <a:t>3/15/2022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611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62E6537-1129-4027-966A-4A909CE1D624}" type="datetime1">
              <a:rPr lang="en-US" altLang="zh-HK" smtClean="0"/>
              <a:t>3/15/2022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3007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644E08F8-2281-4418-8597-53C16FB36AA7}" type="datetime1">
              <a:rPr lang="en-US" altLang="zh-HK" smtClean="0"/>
              <a:t>3/15/2022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9378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AF013C8-5FE7-4AFE-B32C-5E6091EF2AC7}" type="datetime1">
              <a:rPr lang="en-US" altLang="zh-HK" smtClean="0"/>
              <a:t>3/15/2022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28668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743484" y="1938081"/>
            <a:ext cx="10630532" cy="2189186"/>
          </a:xfrm>
        </p:spPr>
        <p:txBody>
          <a:bodyPr>
            <a:normAutofit fontScale="90000"/>
          </a:bodyPr>
          <a:lstStyle/>
          <a:p>
            <a:pPr algn="r"/>
            <a:r>
              <a:rPr lang="zh-HK" altLang="en-US" sz="6000" b="1" dirty="0"/>
              <a:t>在家進行體能活動</a:t>
            </a:r>
            <a:r>
              <a:rPr lang="zh-TW" altLang="en-US" sz="6000" b="1" dirty="0"/>
              <a:t>（中學篇）</a:t>
            </a:r>
            <a:r>
              <a:rPr lang="en-US" altLang="zh-TW" sz="6000" b="1" dirty="0"/>
              <a:t/>
            </a:r>
            <a:br>
              <a:rPr lang="en-US" altLang="zh-TW" sz="6000" b="1" dirty="0"/>
            </a:br>
            <a:r>
              <a:rPr lang="en-US" altLang="zh-TW" sz="6000" b="1" dirty="0"/>
              <a:t>			</a:t>
            </a:r>
            <a:r>
              <a:rPr lang="zh-HK" altLang="en-US" sz="4800" b="1" dirty="0" smtClean="0">
                <a:solidFill>
                  <a:srgbClr val="7030A0"/>
                </a:solidFill>
              </a:rPr>
              <a:t>學</a:t>
            </a:r>
            <a:r>
              <a:rPr lang="zh-HK" altLang="en-US" sz="4800" b="1" dirty="0">
                <a:solidFill>
                  <a:srgbClr val="7030A0"/>
                </a:solidFill>
              </a:rPr>
              <a:t>與教資源 </a:t>
            </a:r>
            <a:r>
              <a:rPr lang="en-US" altLang="zh-HK" sz="4800" b="1" dirty="0" smtClean="0">
                <a:solidFill>
                  <a:srgbClr val="7030A0"/>
                </a:solidFill>
              </a:rPr>
              <a:t>– </a:t>
            </a:r>
            <a:r>
              <a:rPr lang="zh-TW" altLang="en-US" sz="4800" b="1" dirty="0" smtClean="0">
                <a:solidFill>
                  <a:srgbClr val="7030A0"/>
                </a:solidFill>
              </a:rPr>
              <a:t>彈力帶肌肉訓練</a:t>
            </a:r>
            <a:endParaRPr lang="en-US" sz="4800" b="1" dirty="0">
              <a:solidFill>
                <a:srgbClr val="7030A0"/>
              </a:solidFill>
            </a:endParaRPr>
          </a:p>
        </p:txBody>
      </p:sp>
      <p:sp>
        <p:nvSpPr>
          <p:cNvPr id="3" name="副標題 2"/>
          <p:cNvSpPr>
            <a:spLocks noGrp="1"/>
          </p:cNvSpPr>
          <p:nvPr>
            <p:ph type="subTitle" idx="1"/>
          </p:nvPr>
        </p:nvSpPr>
        <p:spPr>
          <a:xfrm>
            <a:off x="6828090" y="4362765"/>
            <a:ext cx="4326933" cy="678019"/>
          </a:xfrm>
        </p:spPr>
        <p:txBody>
          <a:bodyPr/>
          <a:lstStyle/>
          <a:p>
            <a:pPr algn="r"/>
            <a:r>
              <a:rPr lang="zh-TW" altLang="en-US" dirty="0"/>
              <a:t>教育局課程發展處體育組</a:t>
            </a:r>
            <a:endParaRPr lang="en-US" dirty="0"/>
          </a:p>
        </p:txBody>
      </p:sp>
      <p:sp>
        <p:nvSpPr>
          <p:cNvPr id="6" name="投影片編號版面配置區 5"/>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21" y="174689"/>
            <a:ext cx="2592603" cy="2346673"/>
          </a:xfrm>
          <a:prstGeom prst="rect">
            <a:avLst/>
          </a:prstGeom>
        </p:spPr>
      </p:pic>
    </p:spTree>
    <p:extLst>
      <p:ext uri="{BB962C8B-B14F-4D97-AF65-F5344CB8AC3E}">
        <p14:creationId xmlns:p14="http://schemas.microsoft.com/office/powerpoint/2010/main" val="2087062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彈力帶的選擇</a:t>
            </a:r>
            <a:endParaRPr lang="zh-HK" altLang="en-US" b="1"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400" dirty="0" smtClean="0"/>
              <a:t>	</a:t>
            </a:r>
            <a:r>
              <a:rPr lang="zh-TW" altLang="en-US" sz="2400" dirty="0" smtClean="0"/>
              <a:t>彈力</a:t>
            </a:r>
            <a:r>
              <a:rPr lang="zh-TW" altLang="en-US" sz="2400" dirty="0"/>
              <a:t>帶會以顏色區分不同的阻力，建議購買前先了解彈力帶的阻力</a:t>
            </a:r>
            <a:r>
              <a:rPr lang="zh-TW" altLang="en-US" sz="2400" dirty="0" smtClean="0"/>
              <a:t>；</a:t>
            </a:r>
            <a:endParaRPr lang="en-US" altLang="zh-TW" sz="2400" dirty="0" smtClean="0"/>
          </a:p>
          <a:p>
            <a:pPr>
              <a:buFont typeface="Wingdings" panose="05000000000000000000" pitchFamily="2" charset="2"/>
              <a:buChar char="Ø"/>
            </a:pPr>
            <a:r>
              <a:rPr lang="en-US" altLang="zh-TW" sz="2400" dirty="0"/>
              <a:t>	</a:t>
            </a:r>
            <a:r>
              <a:rPr lang="zh-TW" altLang="en-US" sz="2400" dirty="0" smtClean="0"/>
              <a:t>其次</a:t>
            </a:r>
            <a:r>
              <a:rPr lang="zh-TW" altLang="en-US" sz="2400" dirty="0"/>
              <a:t>應選取輕、中、強三種不同程度阻力的彈力帶，以配合不同</a:t>
            </a:r>
            <a:r>
              <a:rPr lang="zh-TW" altLang="en-US" sz="2400" dirty="0" smtClean="0"/>
              <a:t>訓練</a:t>
            </a:r>
            <a:r>
              <a:rPr lang="en-US" altLang="zh-TW" sz="2400" dirty="0" smtClean="0"/>
              <a:t>	</a:t>
            </a:r>
            <a:r>
              <a:rPr lang="zh-TW" altLang="en-US" sz="2400" dirty="0" smtClean="0"/>
              <a:t>的</a:t>
            </a:r>
            <a:r>
              <a:rPr lang="zh-TW" altLang="en-US" sz="2400" dirty="0"/>
              <a:t>需要</a:t>
            </a:r>
            <a:r>
              <a:rPr lang="zh-TW" altLang="en-US" sz="2400" dirty="0" smtClean="0"/>
              <a:t>。</a:t>
            </a:r>
            <a:endParaRPr lang="en-US" altLang="zh-TW" sz="2400" dirty="0" smtClean="0"/>
          </a:p>
          <a:p>
            <a:pPr>
              <a:buFont typeface="Wingdings" panose="05000000000000000000" pitchFamily="2" charset="2"/>
              <a:buChar char="Ø"/>
            </a:pPr>
            <a:r>
              <a:rPr lang="en-US" altLang="zh-TW" sz="2400" dirty="0"/>
              <a:t>	</a:t>
            </a:r>
            <a:r>
              <a:rPr lang="zh-TW" altLang="en-US" sz="2400" dirty="0" smtClean="0"/>
              <a:t>一般而言</a:t>
            </a:r>
            <a:r>
              <a:rPr lang="zh-TW" altLang="en-US" sz="2400" dirty="0"/>
              <a:t>，訓練大肌肉需要阻力較大的彈力帶，讓肌肉得以足夠的</a:t>
            </a:r>
            <a:r>
              <a:rPr lang="zh-TW" altLang="en-US" sz="2400" dirty="0" smtClean="0"/>
              <a:t>刺</a:t>
            </a:r>
            <a:r>
              <a:rPr lang="en-US" altLang="zh-TW" sz="2400" dirty="0" smtClean="0"/>
              <a:t>	</a:t>
            </a:r>
            <a:r>
              <a:rPr lang="zh-TW" altLang="en-US" sz="2400" dirty="0" smtClean="0"/>
              <a:t>激；</a:t>
            </a:r>
            <a:endParaRPr lang="en-US" altLang="zh-TW" sz="2400" dirty="0" smtClean="0"/>
          </a:p>
          <a:p>
            <a:pPr>
              <a:buFont typeface="Wingdings" panose="05000000000000000000" pitchFamily="2" charset="2"/>
              <a:buChar char="Ø"/>
            </a:pPr>
            <a:r>
              <a:rPr lang="en-US" altLang="zh-TW" sz="2400" dirty="0"/>
              <a:t>	</a:t>
            </a:r>
            <a:r>
              <a:rPr lang="zh-TW" altLang="en-US" sz="2400" dirty="0" smtClean="0"/>
              <a:t>相反</a:t>
            </a:r>
            <a:r>
              <a:rPr lang="zh-TW" altLang="en-US" sz="2400" dirty="0"/>
              <a:t>，訓練小肌肉則使用阻力較少的彈力帶，以減少受傷。</a:t>
            </a:r>
            <a:endParaRPr lang="zh-HK" alt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955427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a:xfrm>
            <a:off x="1097280" y="1845733"/>
            <a:ext cx="10058400" cy="4536593"/>
          </a:xfrm>
        </p:spPr>
        <p:txBody>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b="1" dirty="0">
                <a:solidFill>
                  <a:srgbClr val="FF0000"/>
                </a:solidFill>
              </a:rPr>
              <a:t>1.	</a:t>
            </a:r>
            <a:r>
              <a:rPr lang="zh-TW" altLang="en-US" sz="2400" b="1" dirty="0">
                <a:solidFill>
                  <a:srgbClr val="FF0000"/>
                </a:solidFill>
              </a:rPr>
              <a:t>檢查彈力帶的狀態</a:t>
            </a:r>
          </a:p>
          <a:p>
            <a:r>
              <a:rPr lang="zh-TW" altLang="en-US" sz="2400" dirty="0"/>
              <a:t>使用彈力帶前，請先檢查一下彈力帶有否出現裂痕、變形、切口或脫色等情況出現</a:t>
            </a:r>
            <a:r>
              <a:rPr lang="zh-TW" altLang="en-US" sz="2400" dirty="0" smtClean="0"/>
              <a:t>。</a:t>
            </a:r>
            <a:endParaRPr lang="en-US" altLang="zh-TW" sz="2400" dirty="0" smtClean="0"/>
          </a:p>
          <a:p>
            <a:r>
              <a:rPr lang="zh-TW" altLang="en-US" sz="2400" dirty="0" smtClean="0"/>
              <a:t>如</a:t>
            </a:r>
            <a:r>
              <a:rPr lang="zh-TW" altLang="en-US" sz="2400" dirty="0"/>
              <a:t>有發現，應立即暫停使用，切勿嘗試修理損壞的彈力帶，應更換一條沒有捐壞的彈力帶，以確保安全。</a:t>
            </a:r>
          </a:p>
          <a:p>
            <a:r>
              <a:rPr lang="en-US" altLang="zh-TW" sz="2400" b="1" dirty="0">
                <a:solidFill>
                  <a:srgbClr val="FF0000"/>
                </a:solidFill>
              </a:rPr>
              <a:t>2.	</a:t>
            </a:r>
            <a:r>
              <a:rPr lang="zh-TW" altLang="en-US" sz="2400" b="1" dirty="0">
                <a:solidFill>
                  <a:srgbClr val="FF0000"/>
                </a:solidFill>
              </a:rPr>
              <a:t>使用前，應移除身上任何的配件</a:t>
            </a:r>
          </a:p>
          <a:p>
            <a:r>
              <a:rPr lang="zh-TW" altLang="en-US" sz="2400" dirty="0"/>
              <a:t>在使用彈力帶進行訓練前，請取下戒指、手錶、手鏈、珠寶或其他配件。此外，請注意地板上、鞋子、指甲或其他任何可能刺穿產品的物品，以免彈力帶因而損壞，並導致在使用時發生意外。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1582434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p:txBody>
          <a:bodyPr>
            <a:normAutofit/>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dirty="0"/>
              <a:t>3.	</a:t>
            </a:r>
            <a:r>
              <a:rPr lang="zh-TW" altLang="en-US" sz="2400" b="1" dirty="0">
                <a:solidFill>
                  <a:srgbClr val="FF0000"/>
                </a:solidFill>
              </a:rPr>
              <a:t>掌握使用彈力帶的正確的動作</a:t>
            </a:r>
          </a:p>
          <a:p>
            <a:r>
              <a:rPr lang="zh-TW" altLang="en-US" sz="2400" dirty="0"/>
              <a:t>在使用彈力帶進行訓練前，應先了解清楚訓練動作的正確姿勢，避免因不正確的姿勢而造成不必要的傷害，從而導致肌肉的受傷的情況</a:t>
            </a:r>
            <a:r>
              <a:rPr lang="zh-TW" altLang="en-US" sz="2400" dirty="0" smtClean="0"/>
              <a:t>。</a:t>
            </a:r>
            <a:endParaRPr lang="zh-TW" altLang="en-US" sz="2400" dirty="0"/>
          </a:p>
          <a:p>
            <a:r>
              <a:rPr lang="en-US" altLang="zh-TW" sz="2400" dirty="0"/>
              <a:t>4.	</a:t>
            </a:r>
            <a:r>
              <a:rPr lang="zh-TW" altLang="en-US" sz="2400" b="1" dirty="0">
                <a:solidFill>
                  <a:srgbClr val="FF0000"/>
                </a:solidFill>
              </a:rPr>
              <a:t>在訓練前</a:t>
            </a:r>
            <a:r>
              <a:rPr lang="en-US" altLang="zh-TW" sz="2400" b="1" dirty="0">
                <a:solidFill>
                  <a:srgbClr val="FF0000"/>
                </a:solidFill>
              </a:rPr>
              <a:t>/</a:t>
            </a:r>
            <a:r>
              <a:rPr lang="zh-TW" altLang="en-US" sz="2400" b="1" dirty="0">
                <a:solidFill>
                  <a:srgbClr val="FF0000"/>
                </a:solidFill>
              </a:rPr>
              <a:t>後應有充足的熱身</a:t>
            </a:r>
            <a:r>
              <a:rPr lang="en-US" altLang="zh-TW" sz="2400" b="1" dirty="0">
                <a:solidFill>
                  <a:srgbClr val="FF0000"/>
                </a:solidFill>
              </a:rPr>
              <a:t>/</a:t>
            </a:r>
            <a:r>
              <a:rPr lang="zh-TW" altLang="en-US" sz="2400" b="1" dirty="0">
                <a:solidFill>
                  <a:srgbClr val="FF0000"/>
                </a:solidFill>
              </a:rPr>
              <a:t>冷卻運動</a:t>
            </a:r>
          </a:p>
          <a:p>
            <a:r>
              <a:rPr lang="zh-TW" altLang="en-US" sz="2400" dirty="0"/>
              <a:t>在進行任何體育運動前，應先完成充足的熱身運動，以提升肌肉的溫度，讓肌肉進入準備運動的狀態，減低受傷的機會</a:t>
            </a:r>
            <a:r>
              <a:rPr lang="zh-TW" altLang="en-US" sz="2400" dirty="0" smtClean="0"/>
              <a:t>。</a:t>
            </a:r>
            <a:endParaRPr lang="en-US" altLang="zh-TW" sz="2400" dirty="0" smtClean="0"/>
          </a:p>
          <a:p>
            <a:r>
              <a:rPr lang="zh-TW" altLang="en-US" sz="2400" dirty="0" smtClean="0"/>
              <a:t>而</a:t>
            </a:r>
            <a:r>
              <a:rPr lang="zh-TW" altLang="en-US" sz="2400" dirty="0"/>
              <a:t>訓練後的冷卻運動則能夠有效預防或減輕鍛練後對肌肉所帶來的酸痛，以及能夠讓心率逐漸降至正常水平。</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1122857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a:xfrm>
            <a:off x="1097280" y="1845734"/>
            <a:ext cx="10058400" cy="4804448"/>
          </a:xfrm>
        </p:spPr>
        <p:txBody>
          <a:bodyPr>
            <a:normAutofit fontScale="92500" lnSpcReduction="10000"/>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b="1" dirty="0">
                <a:solidFill>
                  <a:srgbClr val="FF0000"/>
                </a:solidFill>
              </a:rPr>
              <a:t>5.	</a:t>
            </a:r>
            <a:r>
              <a:rPr lang="zh-TW" altLang="en-US" sz="2400" b="1" dirty="0">
                <a:solidFill>
                  <a:srgbClr val="FF0000"/>
                </a:solidFill>
              </a:rPr>
              <a:t>注意訓練時的空間及環境</a:t>
            </a:r>
          </a:p>
          <a:p>
            <a:r>
              <a:rPr lang="zh-TW" altLang="en-US" sz="2400" dirty="0"/>
              <a:t>訓練時應在較寛敝的地方進行使用，要留意身邊是否有其他障礙物，訓練時與身邊的人亦要保持適當距離，避免發生碰撞</a:t>
            </a:r>
            <a:r>
              <a:rPr lang="zh-TW" altLang="en-US" sz="2400" dirty="0" smtClean="0"/>
              <a:t>。</a:t>
            </a:r>
            <a:endParaRPr lang="en-US" altLang="zh-TW" sz="2400" dirty="0" smtClean="0"/>
          </a:p>
          <a:p>
            <a:r>
              <a:rPr lang="zh-TW" altLang="en-US" sz="2400" dirty="0" smtClean="0"/>
              <a:t>請</a:t>
            </a:r>
            <a:r>
              <a:rPr lang="zh-TW" altLang="en-US" sz="2400" dirty="0"/>
              <a:t>確保在沒有障礙物的地方使用彈力帶，以免引起纏繞而導致的意外發生；</a:t>
            </a:r>
            <a:r>
              <a:rPr lang="zh-TW" altLang="en-US" sz="2400" dirty="0" smtClean="0"/>
              <a:t>。</a:t>
            </a:r>
            <a:endParaRPr lang="en-US" altLang="zh-TW" sz="2400" dirty="0" smtClean="0"/>
          </a:p>
          <a:p>
            <a:r>
              <a:rPr lang="zh-TW" altLang="en-US" sz="2400" dirty="0" smtClean="0"/>
              <a:t>在</a:t>
            </a:r>
            <a:r>
              <a:rPr lang="zh-TW" altLang="en-US" sz="2400" dirty="0"/>
              <a:t>濕滑的場地亦不適宜使用彈力帶進行訓練。</a:t>
            </a:r>
          </a:p>
          <a:p>
            <a:r>
              <a:rPr lang="en-US" altLang="zh-TW" sz="2400" b="1" dirty="0">
                <a:solidFill>
                  <a:srgbClr val="FF0000"/>
                </a:solidFill>
              </a:rPr>
              <a:t>6.	</a:t>
            </a:r>
            <a:r>
              <a:rPr lang="zh-TW" altLang="en-US" sz="2400" b="1" dirty="0">
                <a:solidFill>
                  <a:srgbClr val="FF0000"/>
                </a:solidFill>
              </a:rPr>
              <a:t>使用彈力帶圍繞掌心的注意事項</a:t>
            </a:r>
          </a:p>
          <a:p>
            <a:r>
              <a:rPr lang="zh-TW" altLang="en-US" sz="2400" dirty="0"/>
              <a:t>在使用彈力帶進行訓練時，部份動作需要將彈力帶圍繞掌心數圈，以達到合適的長度或彈力度進行不同的訓練。故此，在圍繞掌心時，避免將彈力帶過份拉緊或放鬆，而</a:t>
            </a:r>
            <a:r>
              <a:rPr lang="zh-TW" altLang="en-US" sz="2400"/>
              <a:t>引</a:t>
            </a:r>
            <a:r>
              <a:rPr lang="zh-TW" altLang="en-US" sz="2400" smtClean="0"/>
              <a:t>致手</a:t>
            </a:r>
            <a:r>
              <a:rPr lang="zh-TW" altLang="en-US" sz="2400" dirty="0"/>
              <a:t>部血液不流通</a:t>
            </a:r>
            <a:r>
              <a:rPr lang="zh-TW" altLang="en-US" sz="2400" dirty="0" smtClean="0"/>
              <a:t>；</a:t>
            </a:r>
            <a:endParaRPr lang="en-US" altLang="zh-TW" sz="2400" dirty="0" smtClean="0"/>
          </a:p>
          <a:p>
            <a:r>
              <a:rPr lang="zh-TW" altLang="en-US" sz="2400" dirty="0" smtClean="0"/>
              <a:t>另一方面</a:t>
            </a:r>
            <a:r>
              <a:rPr lang="zh-TW" altLang="en-US" sz="2400" dirty="0"/>
              <a:t>亦需留意鬆開彈力帶的時機，以免因彈力帶回彈而或容易鬆脫等情況發生，而發生引起不必要的意外。</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3041216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smtClean="0"/>
              <a:t>使用彈力帶</a:t>
            </a:r>
            <a:r>
              <a:rPr lang="zh-HK" altLang="en-US" b="1" dirty="0" smtClean="0"/>
              <a:t>安全守</a:t>
            </a:r>
            <a:r>
              <a:rPr lang="zh-TW" altLang="en-US" b="1" dirty="0" smtClean="0"/>
              <a:t>則</a:t>
            </a:r>
            <a:endParaRPr lang="zh-HK" altLang="en-US" b="1" dirty="0"/>
          </a:p>
        </p:txBody>
      </p:sp>
      <p:sp>
        <p:nvSpPr>
          <p:cNvPr id="3" name="Content Placeholder 2"/>
          <p:cNvSpPr>
            <a:spLocks noGrp="1"/>
          </p:cNvSpPr>
          <p:nvPr>
            <p:ph idx="1"/>
          </p:nvPr>
        </p:nvSpPr>
        <p:spPr>
          <a:xfrm>
            <a:off x="1097280" y="1845734"/>
            <a:ext cx="10058400" cy="4804448"/>
          </a:xfrm>
        </p:spPr>
        <p:txBody>
          <a:bodyPr>
            <a:normAutofit/>
          </a:bodyPr>
          <a:lstStyle/>
          <a:p>
            <a:r>
              <a:rPr lang="zh-TW" altLang="en-US" sz="2400" dirty="0"/>
              <a:t>使用彈力帶前，請先閱讀以下要點，以避免受傷</a:t>
            </a:r>
            <a:r>
              <a:rPr lang="zh-TW" altLang="en-US" sz="2400" dirty="0" smtClean="0"/>
              <a:t>。</a:t>
            </a:r>
            <a:endParaRPr lang="en-US" altLang="zh-TW" sz="2400" dirty="0" smtClean="0"/>
          </a:p>
          <a:p>
            <a:r>
              <a:rPr lang="en-US" altLang="zh-TW" sz="2400" b="1" dirty="0" smtClean="0">
                <a:solidFill>
                  <a:srgbClr val="FF0000"/>
                </a:solidFill>
              </a:rPr>
              <a:t>7</a:t>
            </a:r>
            <a:r>
              <a:rPr lang="en-US" altLang="zh-TW" sz="2400" b="1" dirty="0">
                <a:solidFill>
                  <a:srgbClr val="FF0000"/>
                </a:solidFill>
              </a:rPr>
              <a:t>.	</a:t>
            </a:r>
            <a:r>
              <a:rPr lang="zh-TW" altLang="en-US" sz="2400" b="1" dirty="0">
                <a:solidFill>
                  <a:srgbClr val="FF0000"/>
                </a:solidFill>
              </a:rPr>
              <a:t>懸掛彈力帶的注意事項</a:t>
            </a:r>
          </a:p>
          <a:p>
            <a:r>
              <a:rPr lang="zh-TW" altLang="en-US" sz="2400" dirty="0"/>
              <a:t>在使用彈力帶進行訓練時，應確保彈力帶綁在固定物上的穩定性，亦應留意以及固定物的堅固性，以避免在使用途中鬆脫而發生意外，造成傷害</a:t>
            </a:r>
            <a:r>
              <a:rPr lang="zh-TW" altLang="en-US" sz="2400" dirty="0" smtClean="0"/>
              <a:t>。</a:t>
            </a:r>
            <a:endParaRPr lang="en-US" altLang="zh-TW" sz="2400" dirty="0" smtClean="0"/>
          </a:p>
          <a:p>
            <a:r>
              <a:rPr lang="zh-TW" altLang="en-US" sz="2400" dirty="0" smtClean="0"/>
              <a:t>此外</a:t>
            </a:r>
            <a:r>
              <a:rPr lang="zh-TW" altLang="en-US" sz="2400" dirty="0"/>
              <a:t>，如將彈力帶用作懸掛自身重量時，必須留意彈力帶的阻力，以免超出彈力帶可承受的最大的重量，避免因彈力帶斷開而導致的嚴重的受傷。</a:t>
            </a:r>
          </a:p>
          <a:p>
            <a:endParaRPr lang="en-US" altLang="zh-HK"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1153707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pic>
        <p:nvPicPr>
          <p:cNvPr id="5" name="Picture 4"/>
          <p:cNvPicPr>
            <a:picLocks noChangeAspect="1"/>
          </p:cNvPicPr>
          <p:nvPr/>
        </p:nvPicPr>
        <p:blipFill>
          <a:blip r:embed="rId2"/>
          <a:stretch>
            <a:fillRect/>
          </a:stretch>
        </p:blipFill>
        <p:spPr>
          <a:xfrm>
            <a:off x="1689985" y="225790"/>
            <a:ext cx="8866485" cy="5938649"/>
          </a:xfrm>
          <a:prstGeom prst="rect">
            <a:avLst/>
          </a:prstGeom>
        </p:spPr>
      </p:pic>
      <p:sp>
        <p:nvSpPr>
          <p:cNvPr id="6" name="Rectangle 5"/>
          <p:cNvSpPr/>
          <p:nvPr/>
        </p:nvSpPr>
        <p:spPr>
          <a:xfrm>
            <a:off x="2191609" y="5811148"/>
            <a:ext cx="7109639" cy="923330"/>
          </a:xfrm>
          <a:prstGeom prst="rect">
            <a:avLst/>
          </a:prstGeom>
          <a:noFill/>
        </p:spPr>
        <p:txBody>
          <a:bodyPr wrap="none" lIns="91440" tIns="45720" rIns="91440" bIns="45720">
            <a:spAutoFit/>
          </a:bodyPr>
          <a:lstStyle/>
          <a:p>
            <a:pPr algn="ctr"/>
            <a:r>
              <a:rPr lang="zh-TW" alt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教材中訓練的肌肉位置</a:t>
            </a:r>
            <a:endParaRPr lang="en-US" altLang="zh-HK"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326023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zh-HK" b="1" kern="100" dirty="0">
                <a:latin typeface="Calibri" panose="020F0502020204030204" pitchFamily="34" charset="0"/>
                <a:cs typeface="Times New Roman" panose="02020603050405020304" pitchFamily="18" charset="0"/>
              </a:rPr>
              <a:t>建</a:t>
            </a:r>
            <a:r>
              <a:rPr lang="zh-TW" altLang="zh-HK" b="1" kern="100" dirty="0">
                <a:latin typeface="Calibri" panose="020F0502020204030204" pitchFamily="34" charset="0"/>
                <a:cs typeface="Times New Roman" panose="02020603050405020304" pitchFamily="18" charset="0"/>
              </a:rPr>
              <a:t>議</a:t>
            </a:r>
            <a:r>
              <a:rPr lang="zh-HK" altLang="zh-HK" b="1" kern="100" dirty="0">
                <a:latin typeface="Calibri" panose="020F0502020204030204" pitchFamily="34" charset="0"/>
                <a:cs typeface="Times New Roman" panose="02020603050405020304" pitchFamily="18" charset="0"/>
              </a:rPr>
              <a:t>訓練</a:t>
            </a:r>
            <a:r>
              <a:rPr lang="zh-HK" altLang="zh-HK" b="1" kern="100" dirty="0" smtClean="0">
                <a:latin typeface="Calibri" panose="020F0502020204030204" pitchFamily="34" charset="0"/>
                <a:cs typeface="Times New Roman" panose="02020603050405020304" pitchFamily="18" charset="0"/>
              </a:rPr>
              <a:t>模式</a:t>
            </a:r>
            <a:endParaRPr lang="zh-HK" altLang="en-US" b="1" dirty="0"/>
          </a:p>
        </p:txBody>
      </p:sp>
      <p:sp>
        <p:nvSpPr>
          <p:cNvPr id="3" name="Content Placeholder 2"/>
          <p:cNvSpPr>
            <a:spLocks noGrp="1"/>
          </p:cNvSpPr>
          <p:nvPr>
            <p:ph idx="1"/>
          </p:nvPr>
        </p:nvSpPr>
        <p:spPr/>
        <p:txBody>
          <a:bodyPr/>
          <a:lstStyle/>
          <a:p>
            <a:pPr marL="342900" lvl="0" indent="-342900">
              <a:spcAft>
                <a:spcPts val="0"/>
              </a:spcAft>
              <a:buFont typeface="+mj-lt"/>
              <a:buAutoNum type="arabicPeriod"/>
            </a:pPr>
            <a:r>
              <a:rPr lang="zh-HK" altLang="zh-HK" sz="3200" kern="100" dirty="0" smtClean="0">
                <a:latin typeface="Calibri" panose="020F0502020204030204" pitchFamily="34" charset="0"/>
                <a:cs typeface="Times New Roman" panose="02020603050405020304" pitchFamily="18" charset="0"/>
              </a:rPr>
              <a:t>每</a:t>
            </a:r>
            <a:r>
              <a:rPr lang="zh-HK" altLang="zh-HK" sz="3200" kern="100" dirty="0">
                <a:latin typeface="Calibri" panose="020F0502020204030204" pitchFamily="34" charset="0"/>
                <a:cs typeface="Times New Roman" panose="02020603050405020304" pitchFamily="18" charset="0"/>
              </a:rPr>
              <a:t>個動作進行</a:t>
            </a:r>
            <a:r>
              <a:rPr lang="en-US" altLang="zh-HK" sz="3200" kern="100" dirty="0">
                <a:latin typeface="Calibri" panose="020F0502020204030204" pitchFamily="34" charset="0"/>
                <a:cs typeface="Times New Roman" panose="02020603050405020304" pitchFamily="18" charset="0"/>
              </a:rPr>
              <a:t>3</a:t>
            </a:r>
            <a:r>
              <a:rPr lang="zh-HK" altLang="zh-HK" sz="3200" kern="100" dirty="0">
                <a:latin typeface="Calibri" panose="020F0502020204030204" pitchFamily="34" charset="0"/>
                <a:cs typeface="Times New Roman" panose="02020603050405020304" pitchFamily="18" charset="0"/>
              </a:rPr>
              <a:t>組，每組</a:t>
            </a:r>
            <a:r>
              <a:rPr lang="en-US" altLang="zh-HK" sz="3200" kern="100" dirty="0">
                <a:latin typeface="Calibri" panose="020F0502020204030204" pitchFamily="34" charset="0"/>
                <a:cs typeface="Times New Roman" panose="02020603050405020304" pitchFamily="18" charset="0"/>
              </a:rPr>
              <a:t>5</a:t>
            </a:r>
            <a:r>
              <a:rPr lang="zh-HK" altLang="zh-HK" sz="3200" kern="100" dirty="0">
                <a:latin typeface="Calibri" panose="020F0502020204030204" pitchFamily="34" charset="0"/>
                <a:cs typeface="Times New Roman" panose="02020603050405020304" pitchFamily="18" charset="0"/>
              </a:rPr>
              <a:t>次。</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如牽</a:t>
            </a:r>
            <a:r>
              <a:rPr lang="zh-TW" altLang="zh-HK" sz="3200" kern="100" dirty="0">
                <a:latin typeface="Calibri" panose="020F0502020204030204" pitchFamily="34" charset="0"/>
                <a:cs typeface="Times New Roman" panose="02020603050405020304" pitchFamily="18" charset="0"/>
              </a:rPr>
              <a:t>涉</a:t>
            </a:r>
            <a:r>
              <a:rPr lang="zh-HK" altLang="zh-HK" sz="3200" kern="100" dirty="0">
                <a:latin typeface="Calibri" panose="020F0502020204030204" pitchFamily="34" charset="0"/>
                <a:cs typeface="Times New Roman" panose="02020603050405020304" pitchFamily="18" charset="0"/>
              </a:rPr>
              <a:t>左右兩邊的動作，每邊進行</a:t>
            </a:r>
            <a:r>
              <a:rPr lang="en-US" altLang="zh-HK" sz="3200" kern="100" dirty="0">
                <a:latin typeface="Calibri" panose="020F0502020204030204" pitchFamily="34" charset="0"/>
                <a:cs typeface="Times New Roman" panose="02020603050405020304" pitchFamily="18" charset="0"/>
              </a:rPr>
              <a:t>3</a:t>
            </a:r>
            <a:r>
              <a:rPr lang="zh-HK" altLang="zh-HK" sz="3200" kern="100" dirty="0">
                <a:latin typeface="Calibri" panose="020F0502020204030204" pitchFamily="34" charset="0"/>
                <a:cs typeface="Times New Roman" panose="02020603050405020304" pitchFamily="18" charset="0"/>
              </a:rPr>
              <a:t>組，每組</a:t>
            </a:r>
            <a:r>
              <a:rPr lang="en-US" altLang="zh-HK" sz="3200" kern="100" dirty="0">
                <a:latin typeface="Calibri" panose="020F0502020204030204" pitchFamily="34" charset="0"/>
                <a:cs typeface="Times New Roman" panose="02020603050405020304" pitchFamily="18" charset="0"/>
              </a:rPr>
              <a:t>5</a:t>
            </a:r>
            <a:r>
              <a:rPr lang="zh-HK" altLang="zh-HK" sz="3200" kern="100" dirty="0">
                <a:latin typeface="Calibri" panose="020F0502020204030204" pitchFamily="34" charset="0"/>
                <a:cs typeface="Times New Roman" panose="02020603050405020304" pitchFamily="18" charset="0"/>
              </a:rPr>
              <a:t>次。</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每組之間休</a:t>
            </a:r>
            <a:r>
              <a:rPr lang="zh-TW" altLang="zh-HK" sz="3200" kern="100" dirty="0">
                <a:latin typeface="Calibri" panose="020F0502020204030204" pitchFamily="34" charset="0"/>
                <a:cs typeface="Times New Roman" panose="02020603050405020304" pitchFamily="18" charset="0"/>
              </a:rPr>
              <a:t>息</a:t>
            </a:r>
            <a:r>
              <a:rPr lang="en-US" altLang="zh-HK" sz="3200" kern="100" dirty="0">
                <a:latin typeface="Calibri" panose="020F0502020204030204" pitchFamily="34" charset="0"/>
                <a:cs typeface="Times New Roman" panose="02020603050405020304" pitchFamily="18" charset="0"/>
              </a:rPr>
              <a:t>2</a:t>
            </a:r>
            <a:r>
              <a:rPr lang="zh-HK" altLang="zh-HK" sz="3200" kern="100" dirty="0">
                <a:latin typeface="Calibri" panose="020F0502020204030204" pitchFamily="34" charset="0"/>
                <a:cs typeface="Times New Roman" panose="02020603050405020304" pitchFamily="18" charset="0"/>
              </a:rPr>
              <a:t>分鐘</a:t>
            </a:r>
            <a:endParaRPr lang="zh-TW" altLang="zh-HK" sz="3200"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eriod"/>
            </a:pPr>
            <a:r>
              <a:rPr lang="zh-HK" altLang="zh-HK" sz="3200" kern="100" dirty="0">
                <a:latin typeface="Calibri" panose="020F0502020204030204" pitchFamily="34" charset="0"/>
                <a:cs typeface="Times New Roman" panose="02020603050405020304" pitchFamily="18" charset="0"/>
              </a:rPr>
              <a:t>每星</a:t>
            </a:r>
            <a:r>
              <a:rPr lang="zh-TW" altLang="zh-HK" sz="3200" kern="100" dirty="0">
                <a:latin typeface="Calibri" panose="020F0502020204030204" pitchFamily="34" charset="0"/>
                <a:cs typeface="Times New Roman" panose="02020603050405020304" pitchFamily="18" charset="0"/>
              </a:rPr>
              <a:t>期</a:t>
            </a:r>
            <a:r>
              <a:rPr lang="zh-HK" altLang="zh-HK" sz="3200" kern="100" dirty="0">
                <a:latin typeface="Calibri" panose="020F0502020204030204" pitchFamily="34" charset="0"/>
                <a:cs typeface="Times New Roman" panose="02020603050405020304" pitchFamily="18" charset="0"/>
              </a:rPr>
              <a:t>訓練</a:t>
            </a:r>
            <a:r>
              <a:rPr lang="en-US" altLang="zh-HK" sz="3200" kern="100" dirty="0">
                <a:latin typeface="Calibri" panose="020F0502020204030204" pitchFamily="34" charset="0"/>
                <a:cs typeface="Times New Roman" panose="02020603050405020304" pitchFamily="18" charset="0"/>
              </a:rPr>
              <a:t>2</a:t>
            </a:r>
            <a:r>
              <a:rPr lang="zh-HK" altLang="zh-HK" sz="3200" kern="100" dirty="0">
                <a:latin typeface="Calibri" panose="020F0502020204030204" pitchFamily="34" charset="0"/>
                <a:cs typeface="Times New Roman" panose="02020603050405020304" pitchFamily="18" charset="0"/>
              </a:rPr>
              <a:t>至</a:t>
            </a:r>
            <a:r>
              <a:rPr lang="en-US" altLang="zh-HK" sz="3200" kern="100" dirty="0">
                <a:latin typeface="Calibri" panose="020F0502020204030204" pitchFamily="34" charset="0"/>
                <a:cs typeface="Times New Roman" panose="02020603050405020304" pitchFamily="18" charset="0"/>
              </a:rPr>
              <a:t>3</a:t>
            </a:r>
            <a:r>
              <a:rPr lang="zh-HK" altLang="zh-HK" sz="3200" kern="100" dirty="0">
                <a:latin typeface="Calibri" panose="020F0502020204030204" pitchFamily="34" charset="0"/>
                <a:cs typeface="Times New Roman" panose="02020603050405020304" pitchFamily="18" charset="0"/>
              </a:rPr>
              <a:t>節</a:t>
            </a:r>
            <a:endParaRPr lang="zh-TW" altLang="zh-HK" sz="3200" kern="100" dirty="0">
              <a:latin typeface="Calibri" panose="020F0502020204030204" pitchFamily="34" charset="0"/>
              <a:cs typeface="Times New Roman" panose="02020603050405020304" pitchFamily="18" charset="0"/>
            </a:endParaRPr>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36686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edb.gov.hk/attachment/tc/curriculum-development/4-key-tasks/moral-civic/mpd2019/I%20ca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1997" y="1608962"/>
            <a:ext cx="3095685" cy="3435632"/>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2874616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3" descr="A close up of a logo&#10;&#10;Description automatically generated">
            <a:extLst>
              <a:ext uri="{FF2B5EF4-FFF2-40B4-BE49-F238E27FC236}">
                <a16:creationId xmlns:a16="http://schemas.microsoft.com/office/drawing/2014/main" id="{8984B600-75B6-480B-A0D9-BC21549F8A2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98208" y="33367"/>
            <a:ext cx="1901657" cy="1901657"/>
          </a:xfrm>
          <a:prstGeom prst="rect">
            <a:avLst/>
          </a:prstGeom>
        </p:spPr>
      </p:pic>
      <p:sp>
        <p:nvSpPr>
          <p:cNvPr id="3" name="內容版面配置區 2"/>
          <p:cNvSpPr>
            <a:spLocks noGrp="1"/>
          </p:cNvSpPr>
          <p:nvPr>
            <p:ph sz="quarter" idx="13"/>
          </p:nvPr>
        </p:nvSpPr>
        <p:spPr>
          <a:xfrm>
            <a:off x="715672" y="1830785"/>
            <a:ext cx="10692964" cy="4254155"/>
          </a:xfrm>
        </p:spPr>
        <p:txBody>
          <a:bodyPr>
            <a:noAutofit/>
          </a:bodyPr>
          <a:lstStyle/>
          <a:p>
            <a:pPr>
              <a:buFont typeface="Wingdings" panose="05000000000000000000" pitchFamily="2" charset="2"/>
              <a:buChar char="l"/>
            </a:pPr>
            <a:r>
              <a:rPr lang="en-US" altLang="zh-TW" sz="2800" dirty="0"/>
              <a:t>	</a:t>
            </a:r>
            <a:r>
              <a:rPr lang="zh-TW" altLang="zh-HK" sz="2800" dirty="0"/>
              <a:t>協助</a:t>
            </a:r>
            <a:r>
              <a:rPr lang="zh-TW" altLang="zh-HK" sz="2800" dirty="0"/>
              <a:t>學生建立活躍及健康的生活方式是</a:t>
            </a:r>
            <a:r>
              <a:rPr lang="zh-HK" altLang="zh-HK" sz="2800" dirty="0"/>
              <a:t>中小</a:t>
            </a:r>
            <a:r>
              <a:rPr lang="zh-TW" altLang="zh-HK" sz="2800" dirty="0"/>
              <a:t>學七</a:t>
            </a:r>
            <a:r>
              <a:rPr lang="zh-HK" altLang="zh-HK" sz="2800" dirty="0"/>
              <a:t>個學習</a:t>
            </a:r>
            <a:r>
              <a:rPr lang="zh-TW" altLang="zh-HK" sz="2800" dirty="0"/>
              <a:t>宗旨</a:t>
            </a:r>
            <a:r>
              <a:rPr lang="zh-TW" altLang="zh-HK" sz="2800" dirty="0" smtClean="0"/>
              <a:t>之</a:t>
            </a:r>
            <a:r>
              <a:rPr lang="en-US" altLang="zh-TW" sz="2800" dirty="0" smtClean="0"/>
              <a:t>	</a:t>
            </a:r>
            <a:r>
              <a:rPr lang="zh-TW" altLang="zh-HK" sz="2800" dirty="0" smtClean="0"/>
              <a:t>一</a:t>
            </a:r>
            <a:r>
              <a:rPr lang="zh-TW" altLang="zh-HK" sz="2800" dirty="0"/>
              <a:t>，</a:t>
            </a:r>
            <a:r>
              <a:rPr lang="zh-HK" altLang="zh-HK" sz="2800" dirty="0"/>
              <a:t>有</a:t>
            </a:r>
            <a:r>
              <a:rPr lang="zh-TW" altLang="zh-HK" sz="2800" dirty="0"/>
              <a:t>關</a:t>
            </a:r>
            <a:r>
              <a:rPr lang="zh-HK" altLang="zh-HK" sz="2800" dirty="0"/>
              <a:t>的學與教內</a:t>
            </a:r>
            <a:r>
              <a:rPr lang="zh-TW" altLang="zh-HK" sz="2800" dirty="0"/>
              <a:t>容</a:t>
            </a:r>
            <a:r>
              <a:rPr lang="zh-HK" altLang="zh-HK" sz="2800" dirty="0" smtClean="0"/>
              <a:t>屬體育</a:t>
            </a:r>
            <a:r>
              <a:rPr lang="zh-HK" altLang="zh-HK" sz="2800" dirty="0"/>
              <a:t>課堂學習的延伸部分</a:t>
            </a:r>
            <a:r>
              <a:rPr lang="zh-TW" altLang="zh-HK" sz="2800" dirty="0"/>
              <a:t>，</a:t>
            </a:r>
            <a:r>
              <a:rPr lang="zh-HK" altLang="zh-HK" sz="2800" dirty="0" smtClean="0"/>
              <a:t>適合初中</a:t>
            </a:r>
            <a:r>
              <a:rPr lang="en-US" altLang="zh-HK" sz="2800" dirty="0" smtClean="0"/>
              <a:t>	</a:t>
            </a:r>
            <a:r>
              <a:rPr lang="zh-HK" altLang="zh-HK" sz="2800" dirty="0" smtClean="0"/>
              <a:t>以上</a:t>
            </a:r>
            <a:r>
              <a:rPr lang="zh-HK" altLang="zh-HK" sz="2800" dirty="0"/>
              <a:t>的同學參</a:t>
            </a:r>
            <a:r>
              <a:rPr lang="zh-TW" altLang="zh-HK" sz="2800" dirty="0"/>
              <a:t>與</a:t>
            </a:r>
            <a:r>
              <a:rPr lang="zh-TW" altLang="zh-HK" sz="2800" dirty="0"/>
              <a:t>。</a:t>
            </a:r>
            <a:endParaRPr lang="en-US" altLang="zh-TW" sz="2800" dirty="0"/>
          </a:p>
          <a:p>
            <a:pPr>
              <a:buFont typeface="Wingdings" panose="05000000000000000000" pitchFamily="2" charset="2"/>
              <a:buChar char="l"/>
            </a:pPr>
            <a:r>
              <a:rPr lang="en-US" altLang="zh-HK" sz="2800" dirty="0"/>
              <a:t>	</a:t>
            </a:r>
            <a:r>
              <a:rPr lang="zh-HK" altLang="zh-HK" sz="2800" dirty="0"/>
              <a:t>配</a:t>
            </a:r>
            <a:r>
              <a:rPr lang="zh-TW" altLang="zh-HK" sz="2800" dirty="0"/>
              <a:t>合</a:t>
            </a:r>
            <a:r>
              <a:rPr lang="zh-HK" altLang="zh-HK" sz="2800" dirty="0"/>
              <a:t>「躍</a:t>
            </a:r>
            <a:r>
              <a:rPr lang="zh-TW" altLang="zh-HK" sz="2800" dirty="0"/>
              <a:t>動</a:t>
            </a:r>
            <a:r>
              <a:rPr lang="zh-HK" altLang="zh-HK" sz="2800" dirty="0"/>
              <a:t>校</a:t>
            </a:r>
            <a:r>
              <a:rPr lang="zh-TW" altLang="zh-HK" sz="2800" dirty="0"/>
              <a:t>園</a:t>
            </a:r>
            <a:r>
              <a:rPr lang="en-US" altLang="zh-HK" sz="2800" dirty="0"/>
              <a:t>  </a:t>
            </a:r>
            <a:r>
              <a:rPr lang="zh-HK" altLang="zh-HK" sz="2800" dirty="0"/>
              <a:t>活力人生」計</a:t>
            </a:r>
            <a:r>
              <a:rPr lang="zh-TW" altLang="zh-HK" sz="2800" dirty="0"/>
              <a:t>劃</a:t>
            </a:r>
            <a:r>
              <a:rPr lang="zh-HK" altLang="zh-HK" sz="2800" dirty="0"/>
              <a:t>的發</a:t>
            </a:r>
            <a:r>
              <a:rPr lang="zh-TW" altLang="zh-HK" sz="2800" dirty="0"/>
              <a:t>展，</a:t>
            </a:r>
            <a:r>
              <a:rPr lang="zh-HK" altLang="zh-HK" sz="2800" dirty="0"/>
              <a:t>同學可</a:t>
            </a:r>
            <a:r>
              <a:rPr lang="zh-TW" altLang="zh-HK" sz="2800" dirty="0"/>
              <a:t>以</a:t>
            </a:r>
            <a:r>
              <a:rPr lang="zh-HK" altLang="zh-HK" sz="2800" dirty="0"/>
              <a:t>透</a:t>
            </a:r>
            <a:r>
              <a:rPr lang="zh-TW" altLang="zh-HK" sz="2800" dirty="0"/>
              <a:t>過</a:t>
            </a:r>
            <a:r>
              <a:rPr lang="zh-HK" altLang="zh-HK" sz="2800" dirty="0"/>
              <a:t>參</a:t>
            </a:r>
            <a:r>
              <a:rPr lang="zh-TW" altLang="zh-HK" sz="2800" dirty="0"/>
              <a:t>與</a:t>
            </a:r>
            <a:r>
              <a:rPr lang="zh-HK" altLang="zh-HK" sz="2800" dirty="0" smtClean="0"/>
              <a:t>多</a:t>
            </a:r>
            <a:r>
              <a:rPr lang="en-US" altLang="zh-HK" sz="2800" dirty="0" smtClean="0"/>
              <a:t>	</a:t>
            </a:r>
            <a:r>
              <a:rPr lang="zh-TW" altLang="zh-HK" sz="2800" dirty="0" smtClean="0"/>
              <a:t>元</a:t>
            </a:r>
            <a:r>
              <a:rPr lang="zh-TW" altLang="zh-HK" sz="2800" dirty="0"/>
              <a:t>化</a:t>
            </a:r>
            <a:r>
              <a:rPr lang="zh-HK" altLang="zh-HK" sz="2800" dirty="0"/>
              <a:t>的體能活</a:t>
            </a:r>
            <a:r>
              <a:rPr lang="zh-TW" altLang="zh-HK" sz="2800" dirty="0"/>
              <a:t>動，</a:t>
            </a:r>
            <a:r>
              <a:rPr lang="zh-HK" altLang="zh-HK" sz="2800" dirty="0"/>
              <a:t>保持</a:t>
            </a:r>
            <a:r>
              <a:rPr lang="zh-HK" altLang="zh-HK" sz="2800" dirty="0" smtClean="0"/>
              <a:t>健</a:t>
            </a:r>
            <a:r>
              <a:rPr lang="zh-TW" altLang="zh-HK" sz="2800" dirty="0" smtClean="0"/>
              <a:t>康</a:t>
            </a:r>
            <a:r>
              <a:rPr lang="zh-HK" altLang="zh-HK" sz="2800" dirty="0"/>
              <a:t>體魄</a:t>
            </a:r>
            <a:r>
              <a:rPr lang="zh-TW" altLang="zh-HK" sz="2800" dirty="0"/>
              <a:t>，培養正面的價值觀和</a:t>
            </a:r>
            <a:r>
              <a:rPr lang="zh-TW" altLang="zh-HK" sz="2800" dirty="0" smtClean="0"/>
              <a:t>態度</a:t>
            </a:r>
            <a:r>
              <a:rPr lang="zh-TW" altLang="zh-HK" sz="2800" dirty="0"/>
              <a:t>。</a:t>
            </a:r>
            <a:endParaRPr lang="en-US" altLang="zh-TW" sz="2800" dirty="0"/>
          </a:p>
          <a:p>
            <a:pPr>
              <a:buFont typeface="Wingdings" panose="05000000000000000000" pitchFamily="2" charset="2"/>
              <a:buChar char="l"/>
            </a:pPr>
            <a:r>
              <a:rPr lang="en-US" altLang="zh-HK" sz="2800" dirty="0"/>
              <a:t>	</a:t>
            </a:r>
            <a:r>
              <a:rPr lang="zh-HK" altLang="zh-HK" sz="2800" dirty="0"/>
              <a:t>同學</a:t>
            </a:r>
            <a:r>
              <a:rPr lang="zh-HK" altLang="zh-HK" sz="2800" dirty="0"/>
              <a:t>亦可邀</a:t>
            </a:r>
            <a:r>
              <a:rPr lang="zh-TW" altLang="zh-HK" sz="2800" dirty="0"/>
              <a:t>請家長</a:t>
            </a:r>
            <a:r>
              <a:rPr lang="zh-HK" altLang="zh-HK" sz="2800" dirty="0"/>
              <a:t>一同參</a:t>
            </a:r>
            <a:r>
              <a:rPr lang="zh-TW" altLang="zh-HK" sz="2800" dirty="0"/>
              <a:t>與，</a:t>
            </a:r>
            <a:r>
              <a:rPr lang="zh-HK" altLang="zh-HK" sz="2800" dirty="0"/>
              <a:t>共同</a:t>
            </a:r>
            <a:r>
              <a:rPr lang="zh-TW" altLang="zh-HK" sz="2800" dirty="0"/>
              <a:t>建立恆常運動的習慣。</a:t>
            </a:r>
          </a:p>
        </p:txBody>
      </p:sp>
      <p:sp>
        <p:nvSpPr>
          <p:cNvPr id="6" name="投影片編號版面配置區 5"/>
          <p:cNvSpPr>
            <a:spLocks noGrp="1"/>
          </p:cNvSpPr>
          <p:nvPr>
            <p:ph type="sldNum" sz="quarter" idx="12"/>
          </p:nvPr>
        </p:nvSpPr>
        <p:spPr/>
        <p:txBody>
          <a:bodyPr/>
          <a:lstStyle/>
          <a:p>
            <a:fld id="{6D22F896-40B5-4ADD-8801-0D06FADFA095}" type="slidenum">
              <a:rPr lang="en-US" smtClean="0"/>
              <a:t>2</a:t>
            </a:fld>
            <a:endParaRPr lang="en-US" dirty="0"/>
          </a:p>
        </p:txBody>
      </p:sp>
      <p:sp>
        <p:nvSpPr>
          <p:cNvPr id="8" name="標題 1"/>
          <p:cNvSpPr>
            <a:spLocks noGrp="1"/>
          </p:cNvSpPr>
          <p:nvPr>
            <p:ph type="title"/>
          </p:nvPr>
        </p:nvSpPr>
        <p:spPr>
          <a:xfrm>
            <a:off x="715671" y="408214"/>
            <a:ext cx="10364835" cy="1151965"/>
          </a:xfrm>
        </p:spPr>
        <p:txBody>
          <a:bodyPr/>
          <a:lstStyle/>
          <a:p>
            <a:r>
              <a:rPr lang="zh-TW" altLang="en-US" b="1" dirty="0">
                <a:solidFill>
                  <a:schemeClr val="tx1">
                    <a:lumMod val="85000"/>
                    <a:lumOff val="15000"/>
                  </a:schemeClr>
                </a:solidFill>
              </a:rPr>
              <a:t>前言</a:t>
            </a:r>
            <a:endParaRPr lang="en-US" b="1" dirty="0">
              <a:solidFill>
                <a:schemeClr val="tx1">
                  <a:lumMod val="85000"/>
                  <a:lumOff val="15000"/>
                </a:schemeClr>
              </a:solidFill>
            </a:endParaRPr>
          </a:p>
        </p:txBody>
      </p:sp>
    </p:spTree>
    <p:extLst>
      <p:ext uri="{BB962C8B-B14F-4D97-AF65-F5344CB8AC3E}">
        <p14:creationId xmlns:p14="http://schemas.microsoft.com/office/powerpoint/2010/main" val="323330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3"/>
          </p:nvPr>
        </p:nvSpPr>
        <p:spPr>
          <a:xfrm>
            <a:off x="683624" y="1729941"/>
            <a:ext cx="11054439" cy="4493304"/>
          </a:xfrm>
        </p:spPr>
        <p:txBody>
          <a:bodyPr>
            <a:normAutofit/>
          </a:bodyPr>
          <a:lstStyle/>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進行運動前，應確保地面平坦乾爽；安</a:t>
            </a:r>
            <a:r>
              <a:rPr lang="zh-TW" altLang="zh-HK" kern="100" dirty="0">
                <a:latin typeface="Calibri" panose="020F0502020204030204" pitchFamily="34" charset="0"/>
                <a:cs typeface="Times New Roman" panose="02020603050405020304" pitchFamily="18" charset="0"/>
              </a:rPr>
              <a:t>排</a:t>
            </a:r>
            <a:r>
              <a:rPr lang="zh-HK" altLang="zh-HK" kern="100" dirty="0">
                <a:latin typeface="Calibri" panose="020F0502020204030204" pitchFamily="34" charset="0"/>
                <a:cs typeface="Times New Roman" panose="02020603050405020304" pitchFamily="18" charset="0"/>
              </a:rPr>
              <a:t>足</a:t>
            </a:r>
            <a:r>
              <a:rPr lang="zh-TW" altLang="zh-HK" kern="100" dirty="0">
                <a:latin typeface="Calibri" panose="020F0502020204030204" pitchFamily="34" charset="0"/>
                <a:cs typeface="Times New Roman" panose="02020603050405020304" pitchFamily="18" charset="0"/>
              </a:rPr>
              <a:t>夠</a:t>
            </a:r>
            <a:r>
              <a:rPr lang="zh-HK" altLang="zh-HK" kern="100" dirty="0">
                <a:latin typeface="Calibri" panose="020F0502020204030204" pitchFamily="34" charset="0"/>
                <a:cs typeface="Times New Roman" panose="02020603050405020304" pitchFamily="18" charset="0"/>
              </a:rPr>
              <a:t>及安</a:t>
            </a:r>
            <a:r>
              <a:rPr lang="zh-TW" altLang="zh-HK" kern="100" dirty="0">
                <a:latin typeface="Calibri" panose="020F0502020204030204" pitchFamily="34" charset="0"/>
                <a:cs typeface="Times New Roman" panose="02020603050405020304" pitchFamily="18" charset="0"/>
              </a:rPr>
              <a:t>全</a:t>
            </a:r>
            <a:r>
              <a:rPr lang="zh-HK" altLang="zh-HK" kern="100" dirty="0">
                <a:latin typeface="Calibri" panose="020F0502020204030204" pitchFamily="34" charset="0"/>
                <a:cs typeface="Times New Roman" panose="02020603050405020304" pitchFamily="18" charset="0"/>
              </a:rPr>
              <a:t>的活動空間；確保用具合適及穩健安全；並保持室</a:t>
            </a:r>
            <a:r>
              <a:rPr lang="zh-TW" altLang="zh-HK" kern="100" dirty="0">
                <a:latin typeface="Calibri" panose="020F0502020204030204" pitchFamily="34" charset="0"/>
                <a:cs typeface="Times New Roman" panose="02020603050405020304" pitchFamily="18" charset="0"/>
              </a:rPr>
              <a:t>內</a:t>
            </a:r>
            <a:r>
              <a:rPr lang="zh-HK" altLang="zh-HK" kern="100" dirty="0">
                <a:latin typeface="Calibri" panose="020F0502020204030204" pitchFamily="34" charset="0"/>
                <a:cs typeface="Times New Roman" panose="02020603050405020304" pitchFamily="18" charset="0"/>
              </a:rPr>
              <a:t>空氣流通。</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避免於太飽或太餓時進行運動，更不應空腹進行運動。</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注意個人的健</a:t>
            </a:r>
            <a:r>
              <a:rPr lang="zh-TW" altLang="zh-HK" kern="100" dirty="0">
                <a:latin typeface="Calibri" panose="020F0502020204030204" pitchFamily="34" charset="0"/>
                <a:cs typeface="Times New Roman" panose="02020603050405020304" pitchFamily="18" charset="0"/>
              </a:rPr>
              <a:t>康</a:t>
            </a:r>
            <a:r>
              <a:rPr lang="zh-HK" altLang="zh-HK" kern="100" dirty="0">
                <a:latin typeface="Calibri" panose="020F0502020204030204" pitchFamily="34" charset="0"/>
                <a:cs typeface="Times New Roman" panose="02020603050405020304" pitchFamily="18" charset="0"/>
              </a:rPr>
              <a:t>及身</a:t>
            </a:r>
            <a:r>
              <a:rPr lang="zh-TW" altLang="zh-HK" kern="100" dirty="0">
                <a:latin typeface="Calibri" panose="020F0502020204030204" pitchFamily="34" charset="0"/>
                <a:cs typeface="Times New Roman" panose="02020603050405020304" pitchFamily="18" charset="0"/>
              </a:rPr>
              <a:t>體</a:t>
            </a:r>
            <a:r>
              <a:rPr lang="zh-HK" altLang="zh-HK" kern="100" dirty="0">
                <a:latin typeface="Calibri" panose="020F0502020204030204" pitchFamily="34" charset="0"/>
                <a:cs typeface="Times New Roman" panose="02020603050405020304" pitchFamily="18" charset="0"/>
              </a:rPr>
              <a:t>狀</a:t>
            </a:r>
            <a:r>
              <a:rPr lang="zh-TW" altLang="zh-HK" kern="100" dirty="0">
                <a:latin typeface="Calibri" panose="020F0502020204030204" pitchFamily="34" charset="0"/>
                <a:cs typeface="Times New Roman" panose="02020603050405020304" pitchFamily="18" charset="0"/>
              </a:rPr>
              <a:t>況</a:t>
            </a:r>
            <a:r>
              <a:rPr lang="zh-HK" altLang="zh-HK" kern="100" dirty="0">
                <a:latin typeface="Calibri" panose="020F0502020204030204" pitchFamily="34" charset="0"/>
                <a:cs typeface="Times New Roman" panose="02020603050405020304" pitchFamily="18" charset="0"/>
              </a:rPr>
              <a:t>，並考</a:t>
            </a:r>
            <a:r>
              <a:rPr lang="zh-TW" altLang="zh-HK" kern="100" dirty="0">
                <a:latin typeface="Calibri" panose="020F0502020204030204" pitchFamily="34" charset="0"/>
                <a:cs typeface="Times New Roman" panose="02020603050405020304" pitchFamily="18" charset="0"/>
              </a:rPr>
              <a:t>慮</a:t>
            </a:r>
            <a:r>
              <a:rPr lang="zh-HK" altLang="zh-HK" kern="100" dirty="0">
                <a:latin typeface="Calibri" panose="020F0502020204030204" pitchFamily="34" charset="0"/>
                <a:cs typeface="Times New Roman" panose="02020603050405020304" pitchFamily="18" charset="0"/>
              </a:rPr>
              <a:t>是</a:t>
            </a:r>
            <a:r>
              <a:rPr lang="zh-TW" altLang="zh-HK" kern="100" dirty="0">
                <a:latin typeface="Calibri" panose="020F0502020204030204" pitchFamily="34" charset="0"/>
                <a:cs typeface="Times New Roman" panose="02020603050405020304" pitchFamily="18" charset="0"/>
              </a:rPr>
              <a:t>否</a:t>
            </a:r>
            <a:r>
              <a:rPr lang="zh-HK" altLang="zh-HK" kern="100" dirty="0">
                <a:latin typeface="Calibri" panose="020F0502020204030204" pitchFamily="34" charset="0"/>
                <a:cs typeface="Times New Roman" panose="02020603050405020304" pitchFamily="18" charset="0"/>
              </a:rPr>
              <a:t>適宜進</a:t>
            </a:r>
            <a:r>
              <a:rPr lang="zh-TW" altLang="zh-HK" kern="100" dirty="0">
                <a:latin typeface="Calibri" panose="020F0502020204030204" pitchFamily="34" charset="0"/>
                <a:cs typeface="Times New Roman" panose="02020603050405020304" pitchFamily="18" charset="0"/>
              </a:rPr>
              <a:t>行</a:t>
            </a:r>
            <a:r>
              <a:rPr lang="zh-HK" altLang="zh-HK" kern="100" dirty="0">
                <a:latin typeface="Calibri" panose="020F0502020204030204" pitchFamily="34" charset="0"/>
                <a:cs typeface="Times New Roman" panose="02020603050405020304" pitchFamily="18" charset="0"/>
              </a:rPr>
              <a:t>有關運</a:t>
            </a:r>
            <a:r>
              <a:rPr lang="zh-TW" altLang="zh-HK" kern="100" dirty="0">
                <a:latin typeface="Calibri" panose="020F0502020204030204" pitchFamily="34" charset="0"/>
                <a:cs typeface="Times New Roman" panose="02020603050405020304" pitchFamily="18" charset="0"/>
              </a:rPr>
              <a:t>動</a:t>
            </a:r>
            <a:r>
              <a:rPr lang="zh-HK" altLang="zh-HK" kern="100" dirty="0">
                <a:latin typeface="Calibri" panose="020F0502020204030204" pitchFamily="34" charset="0"/>
                <a:cs typeface="Times New Roman" panose="02020603050405020304" pitchFamily="18" charset="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TW" altLang="zh-HK" kern="100" dirty="0">
                <a:latin typeface="Calibri" panose="020F0502020204030204" pitchFamily="34" charset="0"/>
                <a:cs typeface="Times New Roman" panose="02020603050405020304" pitchFamily="18" charset="0"/>
              </a:rPr>
              <a:t>進行</a:t>
            </a:r>
            <a:r>
              <a:rPr lang="zh-HK" altLang="zh-HK" kern="100" dirty="0">
                <a:latin typeface="Calibri" panose="020F0502020204030204" pitchFamily="34" charset="0"/>
                <a:cs typeface="Times New Roman" panose="02020603050405020304" pitchFamily="18" charset="0"/>
              </a:rPr>
              <a:t>運</a:t>
            </a:r>
            <a:r>
              <a:rPr lang="zh-TW" altLang="zh-HK" kern="100" dirty="0">
                <a:latin typeface="Calibri" panose="020F0502020204030204" pitchFamily="34" charset="0"/>
                <a:cs typeface="Times New Roman" panose="02020603050405020304" pitchFamily="18" charset="0"/>
              </a:rPr>
              <a:t>動前，應有足夠的熱身活動</a:t>
            </a:r>
            <a:r>
              <a:rPr lang="zh-HK" altLang="zh-HK" kern="100" dirty="0">
                <a:latin typeface="Calibri" panose="020F0502020204030204" pitchFamily="34" charset="0"/>
                <a:cs typeface="Times New Roman" panose="02020603050405020304" pitchFamily="18" charset="0"/>
              </a:rPr>
              <a:t>；運動後，亦要進行適合的緩和活動。</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TW" altLang="zh-HK" kern="100" dirty="0">
                <a:latin typeface="Calibri" panose="020F0502020204030204" pitchFamily="34" charset="0"/>
                <a:cs typeface="Times New Roman" panose="02020603050405020304" pitchFamily="18" charset="0"/>
              </a:rPr>
              <a:t>因應個人的健康及體能狀態，選擇適合自己的</a:t>
            </a:r>
            <a:r>
              <a:rPr lang="zh-HK" altLang="zh-HK" kern="100" dirty="0">
                <a:latin typeface="Calibri" panose="020F0502020204030204" pitchFamily="34" charset="0"/>
                <a:cs typeface="Times New Roman" panose="02020603050405020304" pitchFamily="18" charset="0"/>
              </a:rPr>
              <a:t>運</a:t>
            </a:r>
            <a:r>
              <a:rPr lang="zh-TW" altLang="zh-HK" kern="100" dirty="0">
                <a:latin typeface="Calibri" panose="020F0502020204030204" pitchFamily="34" charset="0"/>
                <a:cs typeface="Times New Roman" panose="02020603050405020304" pitchFamily="18" charset="0"/>
              </a:rPr>
              <a:t>動</a:t>
            </a:r>
            <a:r>
              <a:rPr lang="zh-TW" altLang="zh-HK" kern="100" dirty="0" smtClean="0">
                <a:latin typeface="Calibri" panose="020F0502020204030204" pitchFamily="34" charset="0"/>
                <a:cs typeface="Times New Roman" panose="02020603050405020304" pitchFamily="18" charset="0"/>
              </a:rPr>
              <a:t>強度</a:t>
            </a:r>
            <a:r>
              <a:rPr lang="zh-TW" altLang="en-US" sz="1400" kern="100" dirty="0" smtClean="0">
                <a:latin typeface="Calibri" panose="020F0502020204030204" pitchFamily="34" charset="0"/>
                <a:cs typeface="Times New Roman" panose="02020603050405020304" pitchFamily="18" charset="0"/>
              </a:rPr>
              <a:t>註</a:t>
            </a:r>
            <a:r>
              <a:rPr lang="en-US" altLang="zh-TW" sz="1400" kern="100" dirty="0" smtClean="0">
                <a:latin typeface="Calibri" panose="020F0502020204030204" pitchFamily="34" charset="0"/>
                <a:cs typeface="Times New Roman" panose="02020603050405020304" pitchFamily="18" charset="0"/>
              </a:rPr>
              <a:t>1</a:t>
            </a:r>
            <a:r>
              <a:rPr lang="zh-TW" altLang="zh-HK" kern="100" dirty="0" smtClean="0">
                <a:latin typeface="Calibri" panose="020F0502020204030204" pitchFamily="34" charset="0"/>
                <a:cs typeface="Times New Roman" panose="02020603050405020304" pitchFamily="18" charset="0"/>
              </a:rPr>
              <a:t>、</a:t>
            </a:r>
            <a:r>
              <a:rPr lang="zh-TW" altLang="zh-HK" kern="100" dirty="0">
                <a:latin typeface="Calibri" panose="020F0502020204030204" pitchFamily="34" charset="0"/>
                <a:cs typeface="Times New Roman" panose="02020603050405020304" pitchFamily="18" charset="0"/>
              </a:rPr>
              <a:t>時間及次數。</a:t>
            </a:r>
          </a:p>
          <a:p>
            <a:pPr marL="342900" lvl="0" indent="-342900">
              <a:spcAft>
                <a:spcPts val="0"/>
              </a:spcAft>
              <a:buFont typeface="+mj-lt"/>
              <a:buAutoNum type="arabicParenR"/>
            </a:pPr>
            <a:r>
              <a:rPr lang="zh-TW" altLang="zh-HK" kern="100" dirty="0">
                <a:latin typeface="Calibri" panose="020F0502020204030204" pitchFamily="34" charset="0"/>
                <a:cs typeface="Times New Roman" panose="02020603050405020304" pitchFamily="18" charset="0"/>
              </a:rPr>
              <a:t>應以低</a:t>
            </a:r>
            <a:r>
              <a:rPr lang="zh-HK" altLang="zh-HK" kern="100" dirty="0">
                <a:latin typeface="Calibri" panose="020F0502020204030204" pitchFamily="34" charset="0"/>
                <a:cs typeface="Times New Roman" panose="02020603050405020304" pitchFamily="18" charset="0"/>
              </a:rPr>
              <a:t>運動量</a:t>
            </a:r>
            <a:r>
              <a:rPr lang="zh-TW" altLang="zh-HK" kern="100" dirty="0">
                <a:latin typeface="Calibri" panose="020F0502020204030204" pitchFamily="34" charset="0"/>
                <a:cs typeface="Times New Roman" panose="02020603050405020304" pitchFamily="18" charset="0"/>
              </a:rPr>
              <a:t>活動開始，循序漸進地提升強度、時間及次數；並要注意呼吸，不應閉氣。</a:t>
            </a:r>
          </a:p>
          <a:p>
            <a:pPr marL="342900" lvl="0" indent="-342900">
              <a:spcAft>
                <a:spcPts val="0"/>
              </a:spcAft>
              <a:buFont typeface="+mj-lt"/>
              <a:buAutoNum type="arabicParenR"/>
            </a:pPr>
            <a:r>
              <a:rPr lang="zh-HK" altLang="zh-HK" kern="100" dirty="0">
                <a:latin typeface="Calibri" panose="020F0502020204030204" pitchFamily="34" charset="0"/>
                <a:cs typeface="Times New Roman" panose="02020603050405020304" pitchFamily="18" charset="0"/>
              </a:rPr>
              <a:t>進行運</a:t>
            </a:r>
            <a:r>
              <a:rPr lang="zh-TW" altLang="zh-HK" kern="100" dirty="0">
                <a:latin typeface="Calibri" panose="020F0502020204030204" pitchFamily="34" charset="0"/>
                <a:cs typeface="Times New Roman" panose="02020603050405020304" pitchFamily="18" charset="0"/>
              </a:rPr>
              <a:t>動</a:t>
            </a:r>
            <a:r>
              <a:rPr lang="zh-HK" altLang="zh-HK" kern="100" dirty="0">
                <a:latin typeface="Calibri" panose="020F0502020204030204" pitchFamily="34" charset="0"/>
                <a:cs typeface="Times New Roman" panose="02020603050405020304" pitchFamily="18" charset="0"/>
              </a:rPr>
              <a:t>時切勿對鄰</a:t>
            </a:r>
            <a:r>
              <a:rPr lang="zh-TW" altLang="zh-HK" kern="100" dirty="0">
                <a:latin typeface="Calibri" panose="020F0502020204030204" pitchFamily="34" charset="0"/>
                <a:cs typeface="Times New Roman" panose="02020603050405020304" pitchFamily="18" charset="0"/>
              </a:rPr>
              <a:t>居</a:t>
            </a:r>
            <a:r>
              <a:rPr lang="zh-HK" altLang="zh-HK" kern="100" dirty="0">
                <a:latin typeface="Calibri" panose="020F0502020204030204" pitchFamily="34" charset="0"/>
                <a:cs typeface="Times New Roman" panose="02020603050405020304" pitchFamily="18" charset="0"/>
              </a:rPr>
              <a:t>造成影</a:t>
            </a:r>
            <a:r>
              <a:rPr lang="zh-TW" altLang="zh-HK" kern="100" dirty="0">
                <a:latin typeface="Calibri" panose="020F0502020204030204" pitchFamily="34" charset="0"/>
                <a:cs typeface="Times New Roman" panose="02020603050405020304" pitchFamily="18" charset="0"/>
              </a:rPr>
              <a:t>響</a:t>
            </a:r>
            <a:r>
              <a:rPr lang="zh-HK" altLang="zh-HK" kern="100" dirty="0">
                <a:latin typeface="Calibri" panose="020F0502020204030204" pitchFamily="34" charset="0"/>
                <a:cs typeface="新細明體" panose="02020500000000000000" pitchFamily="18" charset="-120"/>
              </a:rPr>
              <a:t>。</a:t>
            </a:r>
            <a:endParaRPr lang="zh-TW" altLang="zh-HK" kern="100" dirty="0">
              <a:latin typeface="Calibri" panose="020F0502020204030204" pitchFamily="34" charset="0"/>
              <a:cs typeface="Times New Roman" panose="02020603050405020304" pitchFamily="18" charset="0"/>
            </a:endParaRPr>
          </a:p>
          <a:p>
            <a:pPr marL="342900" lvl="0" indent="-342900">
              <a:spcAft>
                <a:spcPts val="0"/>
              </a:spcAft>
              <a:buFont typeface="+mj-lt"/>
              <a:buAutoNum type="arabicParenR"/>
            </a:pPr>
            <a:r>
              <a:rPr lang="zh-HK" altLang="zh-HK" kern="100" dirty="0">
                <a:latin typeface="Calibri" panose="020F0502020204030204" pitchFamily="34" charset="0"/>
                <a:cs typeface="新細明體" panose="02020500000000000000" pitchFamily="18" charset="-120"/>
              </a:rPr>
              <a:t>運</a:t>
            </a:r>
            <a:r>
              <a:rPr lang="zh-TW" altLang="zh-HK" kern="100" dirty="0">
                <a:latin typeface="Calibri" panose="020F0502020204030204" pitchFamily="34" charset="0"/>
                <a:cs typeface="新細明體" panose="02020500000000000000" pitchFamily="18" charset="-120"/>
              </a:rPr>
              <a:t>動</a:t>
            </a:r>
            <a:r>
              <a:rPr lang="zh-HK" altLang="zh-HK" kern="100" dirty="0">
                <a:latin typeface="Calibri" panose="020F0502020204030204" pitchFamily="34" charset="0"/>
                <a:cs typeface="新細明體" panose="02020500000000000000" pitchFamily="18" charset="-120"/>
              </a:rPr>
              <a:t>後要補</a:t>
            </a:r>
            <a:r>
              <a:rPr lang="zh-TW" altLang="zh-HK" kern="100" dirty="0">
                <a:latin typeface="Calibri" panose="020F0502020204030204" pitchFamily="34" charset="0"/>
                <a:cs typeface="新細明體" panose="02020500000000000000" pitchFamily="18" charset="-120"/>
              </a:rPr>
              <a:t>充</a:t>
            </a:r>
            <a:r>
              <a:rPr lang="zh-HK" altLang="zh-HK" kern="100" dirty="0">
                <a:latin typeface="Calibri" panose="020F0502020204030204" pitchFamily="34" charset="0"/>
                <a:cs typeface="新細明體" panose="02020500000000000000" pitchFamily="18" charset="-120"/>
              </a:rPr>
              <a:t>適量的水分，注</a:t>
            </a:r>
            <a:r>
              <a:rPr lang="zh-TW" altLang="zh-HK" kern="100" dirty="0">
                <a:latin typeface="Calibri" panose="020F0502020204030204" pitchFamily="34" charset="0"/>
                <a:cs typeface="新細明體" panose="02020500000000000000" pitchFamily="18" charset="-120"/>
              </a:rPr>
              <a:t>意</a:t>
            </a:r>
            <a:r>
              <a:rPr lang="zh-HK" altLang="zh-HK" kern="100" dirty="0">
                <a:latin typeface="Calibri" panose="020F0502020204030204" pitchFamily="34" charset="0"/>
                <a:cs typeface="新細明體" panose="02020500000000000000" pitchFamily="18" charset="-120"/>
              </a:rPr>
              <a:t>個人衛生及保</a:t>
            </a:r>
            <a:r>
              <a:rPr lang="zh-TW" altLang="zh-HK" kern="100" dirty="0">
                <a:latin typeface="Calibri" panose="020F0502020204030204" pitchFamily="34" charset="0"/>
                <a:cs typeface="新細明體" panose="02020500000000000000" pitchFamily="18" charset="-120"/>
              </a:rPr>
              <a:t>持</a:t>
            </a:r>
            <a:r>
              <a:rPr lang="zh-HK" altLang="zh-HK" kern="100" dirty="0">
                <a:latin typeface="Calibri" panose="020F0502020204030204" pitchFamily="34" charset="0"/>
                <a:cs typeface="新細明體" panose="02020500000000000000" pitchFamily="18" charset="-120"/>
              </a:rPr>
              <a:t>身</a:t>
            </a:r>
            <a:r>
              <a:rPr lang="zh-TW" altLang="zh-HK" kern="100" dirty="0">
                <a:latin typeface="Calibri" panose="020F0502020204030204" pitchFamily="34" charset="0"/>
                <a:cs typeface="新細明體" panose="02020500000000000000" pitchFamily="18" charset="-120"/>
              </a:rPr>
              <a:t>體</a:t>
            </a:r>
            <a:r>
              <a:rPr lang="zh-HK" altLang="zh-HK" kern="100" dirty="0">
                <a:latin typeface="Calibri" panose="020F0502020204030204" pitchFamily="34" charset="0"/>
                <a:cs typeface="新細明體" panose="02020500000000000000" pitchFamily="18" charset="-120"/>
              </a:rPr>
              <a:t>清</a:t>
            </a:r>
            <a:r>
              <a:rPr lang="zh-TW" altLang="zh-HK" kern="100" dirty="0">
                <a:latin typeface="Calibri" panose="020F0502020204030204" pitchFamily="34" charset="0"/>
                <a:cs typeface="新細明體" panose="02020500000000000000" pitchFamily="18" charset="-120"/>
              </a:rPr>
              <a:t>潔</a:t>
            </a:r>
            <a:r>
              <a:rPr lang="zh-HK" altLang="zh-HK" kern="100" dirty="0">
                <a:latin typeface="Calibri" panose="020F0502020204030204" pitchFamily="34" charset="0"/>
                <a:cs typeface="新細明體" panose="02020500000000000000" pitchFamily="18" charset="-120"/>
              </a:rPr>
              <a:t>。</a:t>
            </a:r>
            <a:endParaRPr lang="zh-TW" altLang="zh-HK" kern="100" dirty="0">
              <a:latin typeface="Calibri" panose="020F0502020204030204" pitchFamily="34" charset="0"/>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6D22F896-40B5-4ADD-8801-0D06FADFA095}" type="slidenum">
              <a:rPr lang="en-US" smtClean="0"/>
              <a:t>3</a:t>
            </a:fld>
            <a:endParaRPr lang="en-US" dirty="0"/>
          </a:p>
        </p:txBody>
      </p:sp>
      <p:sp>
        <p:nvSpPr>
          <p:cNvPr id="7" name="標題 1"/>
          <p:cNvSpPr>
            <a:spLocks noGrp="1"/>
          </p:cNvSpPr>
          <p:nvPr>
            <p:ph type="title"/>
          </p:nvPr>
        </p:nvSpPr>
        <p:spPr>
          <a:xfrm>
            <a:off x="683625" y="408215"/>
            <a:ext cx="10396882" cy="913510"/>
          </a:xfrm>
        </p:spPr>
        <p:txBody>
          <a:bodyPr/>
          <a:lstStyle/>
          <a:p>
            <a:r>
              <a:rPr lang="zh-TW" altLang="en-US" b="1" dirty="0">
                <a:solidFill>
                  <a:schemeClr val="tx1">
                    <a:lumMod val="85000"/>
                    <a:lumOff val="15000"/>
                  </a:schemeClr>
                </a:solidFill>
              </a:rPr>
              <a:t>安全措施</a:t>
            </a:r>
            <a:endParaRPr lang="en-US" b="1" dirty="0">
              <a:solidFill>
                <a:schemeClr val="tx1">
                  <a:lumMod val="85000"/>
                  <a:lumOff val="15000"/>
                </a:schemeClr>
              </a:solidFill>
            </a:endParaRPr>
          </a:p>
        </p:txBody>
      </p:sp>
      <p:pic>
        <p:nvPicPr>
          <p:cNvPr id="6" name="圖片 3">
            <a:extLst>
              <a:ext uri="{FF2B5EF4-FFF2-40B4-BE49-F238E27FC236}">
                <a16:creationId xmlns:a16="http://schemas.microsoft.com/office/drawing/2014/main" id="{59DCD13A-5F84-4180-AC0A-7C4C660817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06074" y="0"/>
            <a:ext cx="1685926" cy="1685926"/>
          </a:xfrm>
          <a:prstGeom prst="rect">
            <a:avLst/>
          </a:prstGeom>
        </p:spPr>
      </p:pic>
      <p:sp>
        <p:nvSpPr>
          <p:cNvPr id="8" name="內容版面配置區 2">
            <a:extLst>
              <a:ext uri="{FF2B5EF4-FFF2-40B4-BE49-F238E27FC236}">
                <a16:creationId xmlns:a16="http://schemas.microsoft.com/office/drawing/2014/main" id="{374B5CD8-6000-45B3-A7F7-E84E27EC1840}"/>
              </a:ext>
            </a:extLst>
          </p:cNvPr>
          <p:cNvSpPr txBox="1">
            <a:spLocks/>
          </p:cNvSpPr>
          <p:nvPr/>
        </p:nvSpPr>
        <p:spPr>
          <a:xfrm>
            <a:off x="683624" y="5691372"/>
            <a:ext cx="11054439" cy="702323"/>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spcBef>
                <a:spcPts val="0"/>
              </a:spcBef>
              <a:buFont typeface="Calibri" panose="020F0502020204030204" pitchFamily="34" charset="0"/>
              <a:buNone/>
            </a:pPr>
            <a:endParaRPr lang="en-US" altLang="zh-TW" sz="1300" dirty="0"/>
          </a:p>
          <a:p>
            <a:pPr marL="447675" indent="-447675">
              <a:spcBef>
                <a:spcPts val="0"/>
              </a:spcBef>
              <a:buFont typeface="Calibri" panose="020F0502020204030204" pitchFamily="34" charset="0"/>
              <a:buNone/>
            </a:pPr>
            <a:r>
              <a:rPr lang="zh-TW" altLang="en-US" sz="1200" b="1" dirty="0"/>
              <a:t>註</a:t>
            </a:r>
            <a:r>
              <a:rPr lang="en-US" altLang="zh-TW" sz="1400" b="1" dirty="0"/>
              <a:t>1 </a:t>
            </a:r>
            <a:r>
              <a:rPr lang="zh-TW" altLang="en-US" sz="1200" b="1" dirty="0"/>
              <a:t>：運動強度可分低、中、劇烈強度。低強度： 是指一些簡單、輕量，可以應付自如的體能活動。中強度： 指做這些活動的時候，呼吸和心跳稍為加快及輕微流汗，但不覺辛苦（例如 仍然可以交談自如）。劇烈強度： 指做這些活動的時候，呼吸急速、心跳好快及大量流汗，覺得辛苦（例如 不能夠交談自如或感覺困難）。</a:t>
            </a:r>
            <a:endParaRPr lang="en-US" altLang="zh-TW" sz="1200" b="1" dirty="0"/>
          </a:p>
        </p:txBody>
      </p:sp>
    </p:spTree>
    <p:extLst>
      <p:ext uri="{BB962C8B-B14F-4D97-AF65-F5344CB8AC3E}">
        <p14:creationId xmlns:p14="http://schemas.microsoft.com/office/powerpoint/2010/main" val="23647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35">
            <a:extLst>
              <a:ext uri="{FF2B5EF4-FFF2-40B4-BE49-F238E27FC236}">
                <a16:creationId xmlns:a16="http://schemas.microsoft.com/office/drawing/2014/main" id="{D4E6144D-3A52-4B42-A6D0-316EFD15F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356" y="882039"/>
            <a:ext cx="2084248" cy="2259115"/>
          </a:xfrm>
          <a:prstGeom prst="rect">
            <a:avLst/>
          </a:prstGeom>
        </p:spPr>
      </p:pic>
      <p:sp>
        <p:nvSpPr>
          <p:cNvPr id="4" name="標題 3"/>
          <p:cNvSpPr>
            <a:spLocks noGrp="1"/>
          </p:cNvSpPr>
          <p:nvPr>
            <p:ph type="ctrTitle"/>
          </p:nvPr>
        </p:nvSpPr>
        <p:spPr/>
        <p:txBody>
          <a:bodyPr>
            <a:normAutofit/>
          </a:bodyPr>
          <a:lstStyle/>
          <a:p>
            <a:pPr algn="ctr"/>
            <a:r>
              <a:rPr lang="zh-TW" altLang="en-US" sz="5400" b="1" dirty="0"/>
              <a:t>學與教資源</a:t>
            </a:r>
            <a:r>
              <a:rPr lang="en-US" sz="5400" b="1" dirty="0"/>
              <a:t> </a:t>
            </a:r>
            <a:r>
              <a:rPr lang="en-US" sz="5400" b="1" dirty="0" smtClean="0"/>
              <a:t>– </a:t>
            </a:r>
            <a:r>
              <a:rPr lang="zh-TW" altLang="en-US" sz="5400" b="1" dirty="0" smtClean="0"/>
              <a:t>彈力</a:t>
            </a:r>
            <a:r>
              <a:rPr lang="zh-TW" altLang="en-US" sz="5400" b="1" dirty="0"/>
              <a:t>帶肌肉訓練</a:t>
            </a:r>
            <a:endParaRPr lang="en-US" sz="5400" b="1" dirty="0"/>
          </a:p>
        </p:txBody>
      </p:sp>
      <p:sp>
        <p:nvSpPr>
          <p:cNvPr id="5" name="副標題 4"/>
          <p:cNvSpPr>
            <a:spLocks noGrp="1"/>
          </p:cNvSpPr>
          <p:nvPr>
            <p:ph type="subTitle" idx="1"/>
          </p:nvPr>
        </p:nvSpPr>
        <p:spPr/>
        <p:txBody>
          <a:bodyPr>
            <a:normAutofit/>
          </a:bodyPr>
          <a:lstStyle/>
          <a:p>
            <a:pPr algn="ctr"/>
            <a:r>
              <a:rPr lang="zh-HK" altLang="en-US" sz="4000" b="1" dirty="0"/>
              <a:t>彈力帶介紹</a:t>
            </a:r>
            <a:endParaRPr lang="en-US" sz="4000" b="1" dirty="0"/>
          </a:p>
        </p:txBody>
      </p:sp>
      <p:sp>
        <p:nvSpPr>
          <p:cNvPr id="3" name="投影片編號版面配置區 2"/>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125618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91.png"/>
          <p:cNvPicPr/>
          <p:nvPr/>
        </p:nvPicPr>
        <p:blipFill>
          <a:blip r:embed="rId2"/>
          <a:srcRect l="49501" t="43349" r="26578" b="23887"/>
          <a:stretch>
            <a:fillRect/>
          </a:stretch>
        </p:blipFill>
        <p:spPr>
          <a:xfrm>
            <a:off x="8417224" y="4160219"/>
            <a:ext cx="3774776" cy="2664691"/>
          </a:xfrm>
          <a:prstGeom prst="rect">
            <a:avLst/>
          </a:prstGeom>
          <a:ln/>
        </p:spPr>
      </p:pic>
      <p:sp>
        <p:nvSpPr>
          <p:cNvPr id="2" name="Title 1"/>
          <p:cNvSpPr>
            <a:spLocks noGrp="1"/>
          </p:cNvSpPr>
          <p:nvPr>
            <p:ph type="title"/>
          </p:nvPr>
        </p:nvSpPr>
        <p:spPr/>
        <p:txBody>
          <a:bodyPr/>
          <a:lstStyle/>
          <a:p>
            <a:r>
              <a:rPr lang="zh-HK" altLang="en-US" b="1" dirty="0"/>
              <a:t>彈力帶介紹</a:t>
            </a:r>
          </a:p>
        </p:txBody>
      </p:sp>
      <p:sp>
        <p:nvSpPr>
          <p:cNvPr id="3" name="Content Placeholder 2"/>
          <p:cNvSpPr>
            <a:spLocks noGrp="1"/>
          </p:cNvSpPr>
          <p:nvPr>
            <p:ph idx="1"/>
          </p:nvPr>
        </p:nvSpPr>
        <p:spPr>
          <a:xfrm>
            <a:off x="330662" y="1919553"/>
            <a:ext cx="10058400" cy="4023360"/>
          </a:xfrm>
        </p:spPr>
        <p:txBody>
          <a:bodyPr>
            <a:normAutofit/>
          </a:bodyPr>
          <a:lstStyle/>
          <a:p>
            <a:pPr>
              <a:buFont typeface="Wingdings" panose="05000000000000000000" pitchFamily="2" charset="2"/>
              <a:buChar char="Ø"/>
            </a:pPr>
            <a:r>
              <a:rPr lang="en-US" altLang="zh-TW" sz="2800" dirty="0" smtClean="0"/>
              <a:t>	</a:t>
            </a:r>
            <a:r>
              <a:rPr lang="zh-TW" altLang="zh-HK" sz="2800" dirty="0" smtClean="0"/>
              <a:t>彈力</a:t>
            </a:r>
            <a:r>
              <a:rPr lang="zh-TW" altLang="zh-HK" sz="2800" dirty="0"/>
              <a:t>帶 (Resistance Band) 於1895年由Gustav Gossweiler</a:t>
            </a:r>
            <a:r>
              <a:rPr lang="zh-TW" altLang="zh-HK" sz="2800" dirty="0" smtClean="0"/>
              <a:t>發明</a:t>
            </a:r>
            <a:r>
              <a:rPr lang="en-US" altLang="zh-TW" sz="2800" dirty="0" smtClean="0"/>
              <a:t>	</a:t>
            </a:r>
            <a:r>
              <a:rPr lang="zh-TW" altLang="zh-HK" sz="2800" dirty="0" smtClean="0"/>
              <a:t>並</a:t>
            </a:r>
            <a:r>
              <a:rPr lang="zh-TW" altLang="zh-HK" sz="2800" dirty="0"/>
              <a:t>申請專利，原是一</a:t>
            </a:r>
            <a:r>
              <a:rPr lang="zh-TW" altLang="zh-HK" sz="2800" dirty="0" smtClean="0"/>
              <a:t>條</a:t>
            </a:r>
            <a:r>
              <a:rPr lang="en-US" altLang="zh-TW" sz="2800" dirty="0" smtClean="0"/>
              <a:t>	</a:t>
            </a:r>
            <a:r>
              <a:rPr lang="zh-TW" altLang="zh-HK" sz="2800" dirty="0" smtClean="0"/>
              <a:t>帶有</a:t>
            </a:r>
            <a:r>
              <a:rPr lang="zh-TW" altLang="zh-HK" sz="2800" dirty="0"/>
              <a:t>把手的彈力儀器</a:t>
            </a:r>
            <a:r>
              <a:rPr lang="zh-TW" altLang="zh-HK" sz="2800" dirty="0" smtClean="0"/>
              <a:t>。</a:t>
            </a:r>
            <a:endParaRPr lang="en-US" altLang="zh-TW" sz="2800" dirty="0" smtClean="0"/>
          </a:p>
          <a:p>
            <a:pPr>
              <a:buFont typeface="Wingdings" panose="05000000000000000000" pitchFamily="2" charset="2"/>
              <a:buChar char="Ø"/>
            </a:pPr>
            <a:r>
              <a:rPr lang="en-US" altLang="zh-TW" sz="2800" dirty="0"/>
              <a:t>	</a:t>
            </a:r>
            <a:r>
              <a:rPr lang="zh-TW" altLang="zh-HK" sz="2800" dirty="0" smtClean="0"/>
              <a:t>隨著</a:t>
            </a:r>
            <a:r>
              <a:rPr lang="zh-TW" altLang="zh-HK" sz="2800" dirty="0"/>
              <a:t>科技的進步，彈力帶由外科手術管製成，後期經</a:t>
            </a:r>
            <a:r>
              <a:rPr lang="zh-TW" altLang="zh-HK" sz="2800" dirty="0" smtClean="0"/>
              <a:t>改良</a:t>
            </a:r>
            <a:r>
              <a:rPr lang="en-US" altLang="zh-TW" sz="2800" dirty="0" smtClean="0"/>
              <a:t>	</a:t>
            </a:r>
            <a:r>
              <a:rPr lang="zh-TW" altLang="zh-HK" sz="2800" dirty="0" smtClean="0"/>
              <a:t>後</a:t>
            </a:r>
            <a:r>
              <a:rPr lang="zh-TW" altLang="zh-HK" sz="2800" dirty="0"/>
              <a:t>改為以乳膠物料製成</a:t>
            </a:r>
            <a:r>
              <a:rPr lang="zh-TW" altLang="zh-HK" sz="2800" dirty="0" smtClean="0"/>
              <a:t>。</a:t>
            </a:r>
            <a:endParaRPr lang="en-US" altLang="zh-TW" sz="2800" dirty="0" smtClean="0"/>
          </a:p>
          <a:p>
            <a:pPr>
              <a:buFont typeface="Wingdings" panose="05000000000000000000" pitchFamily="2" charset="2"/>
              <a:buChar char="Ø"/>
            </a:pPr>
            <a:r>
              <a:rPr lang="en-US" altLang="zh-TW" sz="2800" dirty="0"/>
              <a:t>	</a:t>
            </a:r>
            <a:r>
              <a:rPr lang="zh-TW" altLang="zh-HK" sz="2800" dirty="0" smtClean="0"/>
              <a:t>有</a:t>
            </a:r>
            <a:r>
              <a:rPr lang="zh-TW" altLang="zh-HK" sz="2800" dirty="0"/>
              <a:t>研究已證明，彈力帶除了有康復治療的成效外，亦能</a:t>
            </a:r>
            <a:r>
              <a:rPr lang="zh-TW" altLang="zh-HK" sz="2800" dirty="0" smtClean="0"/>
              <a:t>應</a:t>
            </a:r>
            <a:r>
              <a:rPr lang="en-US" altLang="zh-TW" sz="2800" dirty="0" smtClean="0"/>
              <a:t>	</a:t>
            </a:r>
            <a:r>
              <a:rPr lang="zh-TW" altLang="zh-HK" sz="2800" dirty="0" smtClean="0"/>
              <a:t>用於</a:t>
            </a:r>
            <a:r>
              <a:rPr lang="zh-TW" altLang="zh-HK" sz="2800" dirty="0"/>
              <a:t>阻力訓練</a:t>
            </a:r>
            <a:r>
              <a:rPr lang="zh-TW" altLang="zh-HK" sz="2800" dirty="0" smtClean="0"/>
              <a:t>。</a:t>
            </a:r>
            <a:endParaRPr lang="en-US" altLang="zh-TW" sz="2800" dirty="0" smtClean="0"/>
          </a:p>
          <a:p>
            <a:pPr>
              <a:buFont typeface="Wingdings" panose="05000000000000000000" pitchFamily="2" charset="2"/>
              <a:buChar char="Ø"/>
            </a:pPr>
            <a:r>
              <a:rPr lang="en-US" altLang="zh-TW" sz="2800" dirty="0"/>
              <a:t>	</a:t>
            </a:r>
            <a:r>
              <a:rPr lang="zh-TW" altLang="zh-HK" sz="2800" dirty="0" smtClean="0"/>
              <a:t>透過</a:t>
            </a:r>
            <a:r>
              <a:rPr lang="zh-TW" altLang="zh-HK" sz="2800" dirty="0"/>
              <a:t>彈力帶的訓練能提升其他運動項目的表現。</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48127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b="1" dirty="0"/>
              <a:t>彈力帶介紹</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800" dirty="0" smtClean="0"/>
              <a:t>	</a:t>
            </a:r>
            <a:r>
              <a:rPr lang="zh-TW" altLang="en-US" sz="2800" dirty="0" smtClean="0"/>
              <a:t>相比</a:t>
            </a:r>
            <a:r>
              <a:rPr lang="zh-TW" altLang="en-US" sz="2800" dirty="0"/>
              <a:t>傳统的健身訓練，彈力帶能打破場地及器材的限制</a:t>
            </a:r>
            <a:r>
              <a:rPr lang="zh-TW" altLang="en-US" sz="2800" dirty="0" smtClean="0"/>
              <a:t>，</a:t>
            </a:r>
            <a:r>
              <a:rPr lang="en-US" altLang="zh-TW" sz="2800" dirty="0" smtClean="0"/>
              <a:t>	</a:t>
            </a:r>
            <a:r>
              <a:rPr lang="zh-TW" altLang="en-US" sz="2800" dirty="0" smtClean="0"/>
              <a:t>讓</a:t>
            </a:r>
            <a:r>
              <a:rPr lang="zh-TW" altLang="en-US" sz="2800" dirty="0"/>
              <a:t>運動得以彈性地進行</a:t>
            </a:r>
            <a:r>
              <a:rPr lang="zh-TW" altLang="en-US" sz="2800" dirty="0" smtClean="0"/>
              <a:t>。</a:t>
            </a:r>
            <a:endParaRPr lang="en-US" altLang="zh-TW" sz="2800" dirty="0" smtClean="0"/>
          </a:p>
          <a:p>
            <a:pPr>
              <a:buFont typeface="Wingdings" panose="05000000000000000000" pitchFamily="2" charset="2"/>
              <a:buChar char="Ø"/>
            </a:pPr>
            <a:r>
              <a:rPr lang="en-US" altLang="zh-TW" sz="2800" dirty="0" smtClean="0"/>
              <a:t>	</a:t>
            </a:r>
            <a:r>
              <a:rPr lang="zh-TW" altLang="en-US" sz="2800" dirty="0" smtClean="0"/>
              <a:t>彈力</a:t>
            </a:r>
            <a:r>
              <a:rPr lang="zh-TW" altLang="en-US" sz="2800" dirty="0"/>
              <a:t>帶有不同種類的款式和阻力，能廣泛應用於不同的</a:t>
            </a:r>
            <a:r>
              <a:rPr lang="zh-TW" altLang="en-US" sz="2800" dirty="0" smtClean="0"/>
              <a:t>肌</a:t>
            </a:r>
            <a:r>
              <a:rPr lang="en-US" altLang="zh-TW" sz="2800" dirty="0" smtClean="0"/>
              <a:t>	</a:t>
            </a:r>
            <a:r>
              <a:rPr lang="zh-TW" altLang="en-US" sz="2800" dirty="0" smtClean="0"/>
              <a:t>力</a:t>
            </a:r>
            <a:r>
              <a:rPr lang="zh-TW" altLang="en-US" sz="2800" dirty="0"/>
              <a:t>及協調的</a:t>
            </a:r>
            <a:r>
              <a:rPr lang="zh-TW" altLang="en-US" sz="2800" dirty="0" smtClean="0"/>
              <a:t>訓練。</a:t>
            </a:r>
            <a:endParaRPr lang="en-US" altLang="zh-TW" sz="2800" dirty="0" smtClean="0"/>
          </a:p>
          <a:p>
            <a:pPr>
              <a:buFont typeface="Wingdings" panose="05000000000000000000" pitchFamily="2" charset="2"/>
              <a:buChar char="Ø"/>
            </a:pPr>
            <a:r>
              <a:rPr lang="en-US" altLang="zh-TW" sz="2800" dirty="0"/>
              <a:t>	</a:t>
            </a:r>
            <a:r>
              <a:rPr lang="zh-TW" altLang="en-US" sz="2800" dirty="0" smtClean="0"/>
              <a:t>設計</a:t>
            </a:r>
            <a:r>
              <a:rPr lang="zh-TW" altLang="en-US" sz="2800" dirty="0"/>
              <a:t>輕巧，不佔空間，易於攜帶</a:t>
            </a:r>
            <a:r>
              <a:rPr lang="zh-TW" altLang="en-US" sz="2800" dirty="0" smtClean="0"/>
              <a:t>及</a:t>
            </a:r>
            <a:r>
              <a:rPr lang="en-US" altLang="zh-TW" sz="2800" dirty="0" smtClean="0"/>
              <a:t>	</a:t>
            </a:r>
            <a:r>
              <a:rPr lang="zh-TW" altLang="en-US" sz="2800" dirty="0" smtClean="0"/>
              <a:t>收納</a:t>
            </a:r>
            <a:r>
              <a:rPr lang="zh-TW" altLang="en-US" sz="2800" dirty="0"/>
              <a:t>，方便於不同的</a:t>
            </a:r>
            <a:r>
              <a:rPr lang="zh-TW" altLang="en-US" sz="2800" dirty="0" smtClean="0"/>
              <a:t>場</a:t>
            </a:r>
            <a:r>
              <a:rPr lang="en-US" altLang="zh-TW" sz="2800" dirty="0" smtClean="0"/>
              <a:t>	</a:t>
            </a:r>
            <a:r>
              <a:rPr lang="zh-TW" altLang="en-US" sz="2800" dirty="0" smtClean="0"/>
              <a:t>合</a:t>
            </a:r>
            <a:r>
              <a:rPr lang="zh-TW" altLang="en-US" sz="2800" dirty="0"/>
              <a:t>使用，大大減低各種限制。</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pic>
        <p:nvPicPr>
          <p:cNvPr id="5" name="Picture 4"/>
          <p:cNvPicPr>
            <a:picLocks noChangeAspect="1"/>
          </p:cNvPicPr>
          <p:nvPr/>
        </p:nvPicPr>
        <p:blipFill>
          <a:blip r:embed="rId2"/>
          <a:stretch>
            <a:fillRect/>
          </a:stretch>
        </p:blipFill>
        <p:spPr>
          <a:xfrm>
            <a:off x="9773825" y="4215110"/>
            <a:ext cx="2194750" cy="2048434"/>
          </a:xfrm>
          <a:prstGeom prst="rect">
            <a:avLst/>
          </a:prstGeom>
        </p:spPr>
      </p:pic>
    </p:spTree>
    <p:extLst>
      <p:ext uri="{BB962C8B-B14F-4D97-AF65-F5344CB8AC3E}">
        <p14:creationId xmlns:p14="http://schemas.microsoft.com/office/powerpoint/2010/main" val="2124097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HK" altLang="en-US" b="1" dirty="0"/>
              <a:t>彈力帶介紹</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altLang="zh-TW" sz="2800" dirty="0" smtClean="0"/>
              <a:t>	</a:t>
            </a:r>
            <a:r>
              <a:rPr lang="zh-TW" altLang="en-US" sz="2800" dirty="0"/>
              <a:t>近年，香港各界都十分重視體適能，教育局已推出學校</a:t>
            </a:r>
            <a:r>
              <a:rPr lang="zh-TW" altLang="en-US" sz="2800" dirty="0" smtClean="0"/>
              <a:t>體</a:t>
            </a:r>
            <a:r>
              <a:rPr lang="en-US" altLang="zh-TW" sz="2800" dirty="0" smtClean="0"/>
              <a:t>	</a:t>
            </a:r>
            <a:r>
              <a:rPr lang="zh-TW" altLang="en-US" sz="2800" dirty="0" smtClean="0"/>
              <a:t>適</a:t>
            </a:r>
            <a:r>
              <a:rPr lang="zh-TW" altLang="en-US" sz="2800" dirty="0"/>
              <a:t>能獎勵計劃，以鼓勵學校推動學生參與體適能運動</a:t>
            </a:r>
            <a:r>
              <a:rPr lang="zh-TW" altLang="en-US" sz="2800" dirty="0" smtClean="0"/>
              <a:t>。</a:t>
            </a:r>
            <a:endParaRPr lang="en-US" altLang="zh-TW" sz="2800" dirty="0" smtClean="0"/>
          </a:p>
          <a:p>
            <a:pPr>
              <a:buFont typeface="Wingdings" panose="05000000000000000000" pitchFamily="2" charset="2"/>
              <a:buChar char="Ø"/>
            </a:pPr>
            <a:r>
              <a:rPr lang="en-US" altLang="zh-TW" sz="2800" dirty="0" smtClean="0"/>
              <a:t>	</a:t>
            </a:r>
            <a:r>
              <a:rPr lang="zh-TW" altLang="en-US" sz="2800" dirty="0" smtClean="0"/>
              <a:t>在</a:t>
            </a:r>
            <a:r>
              <a:rPr lang="zh-TW" altLang="en-US" sz="2800" dirty="0"/>
              <a:t>使用傳統的健身器材在使用時有一定的限制，而運用</a:t>
            </a:r>
            <a:r>
              <a:rPr lang="zh-TW" altLang="en-US" sz="2800" dirty="0" smtClean="0"/>
              <a:t>彈</a:t>
            </a:r>
            <a:r>
              <a:rPr lang="en-US" altLang="zh-TW" sz="2800" dirty="0" smtClean="0"/>
              <a:t>		</a:t>
            </a:r>
            <a:r>
              <a:rPr lang="zh-TW" altLang="en-US" sz="2800" dirty="0" smtClean="0"/>
              <a:t>力</a:t>
            </a:r>
            <a:r>
              <a:rPr lang="zh-TW" altLang="en-US" sz="2800" dirty="0"/>
              <a:t>帶能讓學生在學校或家居使用，有效加強提升學生</a:t>
            </a:r>
            <a:r>
              <a:rPr lang="zh-TW" altLang="en-US" sz="2800" dirty="0" smtClean="0"/>
              <a:t>運動</a:t>
            </a:r>
            <a:r>
              <a:rPr lang="en-US" altLang="zh-TW" sz="2800" dirty="0" smtClean="0"/>
              <a:t>	</a:t>
            </a:r>
            <a:r>
              <a:rPr lang="zh-TW" altLang="en-US" sz="2800" dirty="0" smtClean="0"/>
              <a:t>的</a:t>
            </a:r>
            <a:r>
              <a:rPr lang="zh-TW" altLang="en-US" sz="2800" dirty="0"/>
              <a:t>參與及訓練的成效。</a:t>
            </a:r>
            <a:endParaRPr lang="zh-HK" altLang="en-US" sz="2800"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6" name="image101.png"/>
          <p:cNvPicPr/>
          <p:nvPr/>
        </p:nvPicPr>
        <p:blipFill>
          <a:blip r:embed="rId2"/>
          <a:srcRect/>
          <a:stretch>
            <a:fillRect/>
          </a:stretch>
        </p:blipFill>
        <p:spPr>
          <a:xfrm>
            <a:off x="9828790" y="4116564"/>
            <a:ext cx="2047875" cy="2047875"/>
          </a:xfrm>
          <a:prstGeom prst="rect">
            <a:avLst/>
          </a:prstGeom>
          <a:ln/>
        </p:spPr>
      </p:pic>
    </p:spTree>
    <p:extLst>
      <p:ext uri="{BB962C8B-B14F-4D97-AF65-F5344CB8AC3E}">
        <p14:creationId xmlns:p14="http://schemas.microsoft.com/office/powerpoint/2010/main" val="288688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彈力帶的種類</a:t>
            </a:r>
            <a:endParaRPr lang="zh-HK" altLang="en-US" b="1" dirty="0"/>
          </a:p>
        </p:txBody>
      </p:sp>
      <p:sp>
        <p:nvSpPr>
          <p:cNvPr id="3" name="Content Placeholder 2"/>
          <p:cNvSpPr>
            <a:spLocks noGrp="1"/>
          </p:cNvSpPr>
          <p:nvPr>
            <p:ph idx="1"/>
          </p:nvPr>
        </p:nvSpPr>
        <p:spPr>
          <a:xfrm>
            <a:off x="848683" y="1766174"/>
            <a:ext cx="10512043" cy="4693611"/>
          </a:xfrm>
        </p:spPr>
        <p:txBody>
          <a:bodyPr>
            <a:normAutofit fontScale="92500" lnSpcReduction="10000"/>
          </a:bodyPr>
          <a:lstStyle/>
          <a:p>
            <a:pPr>
              <a:buFont typeface="Wingdings" panose="05000000000000000000" pitchFamily="2" charset="2"/>
              <a:buChar char="l"/>
            </a:pPr>
            <a:r>
              <a:rPr lang="zh-TW" altLang="en-US" sz="2800" b="1" dirty="0"/>
              <a:t>管狀彈力帶</a:t>
            </a:r>
            <a:r>
              <a:rPr lang="en-US" altLang="zh-TW" sz="2800" b="1" dirty="0"/>
              <a:t>: </a:t>
            </a:r>
          </a:p>
          <a:p>
            <a:pPr>
              <a:buFont typeface="Wingdings" panose="05000000000000000000" pitchFamily="2" charset="2"/>
              <a:buChar char="Ø"/>
            </a:pPr>
            <a:r>
              <a:rPr lang="en-US" altLang="zh-TW" sz="2400" dirty="0" smtClean="0"/>
              <a:t>	</a:t>
            </a:r>
            <a:r>
              <a:rPr lang="zh-TW" altLang="en-US" sz="2400" dirty="0" smtClean="0"/>
              <a:t>管狀</a:t>
            </a:r>
            <a:r>
              <a:rPr lang="zh-TW" altLang="en-US" sz="2400" dirty="0"/>
              <a:t>彈力帶兩端一般設有活扣，可以配合不同的把手</a:t>
            </a:r>
            <a:r>
              <a:rPr lang="zh-TW" altLang="en-US" sz="2400" dirty="0" smtClean="0"/>
              <a:t>。</a:t>
            </a:r>
            <a:endParaRPr lang="en-US" altLang="zh-TW" sz="2400" dirty="0" smtClean="0"/>
          </a:p>
          <a:p>
            <a:pPr>
              <a:lnSpc>
                <a:spcPct val="120000"/>
              </a:lnSpc>
              <a:buFont typeface="Wingdings" panose="05000000000000000000" pitchFamily="2" charset="2"/>
              <a:buChar char="Ø"/>
            </a:pPr>
            <a:r>
              <a:rPr lang="en-US" altLang="zh-TW" sz="2400" dirty="0"/>
              <a:t>	</a:t>
            </a:r>
            <a:r>
              <a:rPr lang="zh-TW" altLang="en-US" sz="2400" dirty="0" smtClean="0"/>
              <a:t>一般</a:t>
            </a:r>
            <a:r>
              <a:rPr lang="zh-TW" altLang="en-US" sz="2400" dirty="0"/>
              <a:t>適用於力量或功能性訓練。由於設有把手，使動作和姿勢更加穩定，</a:t>
            </a:r>
            <a:r>
              <a:rPr lang="zh-TW" altLang="en-US" sz="2400" dirty="0" smtClean="0"/>
              <a:t>有利</a:t>
            </a:r>
            <a:r>
              <a:rPr lang="en-US" altLang="zh-TW" sz="2400" dirty="0" smtClean="0"/>
              <a:t>	</a:t>
            </a:r>
            <a:r>
              <a:rPr lang="zh-TW" altLang="en-US" sz="2400" dirty="0" smtClean="0"/>
              <a:t>於初學者</a:t>
            </a:r>
            <a:r>
              <a:rPr lang="zh-TW" altLang="en-US" sz="2400" dirty="0"/>
              <a:t>的掌握，而且不會因為抓握的位置不一而影響訓練成效</a:t>
            </a:r>
            <a:r>
              <a:rPr lang="zh-TW" altLang="en-US" sz="2400" dirty="0" smtClean="0"/>
              <a:t>。</a:t>
            </a:r>
            <a:endParaRPr lang="en-US" altLang="zh-TW" sz="2400" dirty="0" smtClean="0"/>
          </a:p>
          <a:p>
            <a:endParaRPr lang="en-US" altLang="zh-TW" sz="2400" dirty="0"/>
          </a:p>
          <a:p>
            <a:pPr>
              <a:buFont typeface="Wingdings" panose="05000000000000000000" pitchFamily="2" charset="2"/>
              <a:buChar char="l"/>
            </a:pPr>
            <a:r>
              <a:rPr lang="zh-TW" altLang="en-US" sz="2800" b="1" dirty="0"/>
              <a:t>環狀彈力帶</a:t>
            </a:r>
            <a:r>
              <a:rPr lang="en-US" altLang="zh-TW" sz="2800" b="1" dirty="0"/>
              <a:t>: </a:t>
            </a:r>
          </a:p>
          <a:p>
            <a:pPr>
              <a:buFont typeface="Wingdings" panose="05000000000000000000" pitchFamily="2" charset="2"/>
              <a:buChar char="Ø"/>
            </a:pPr>
            <a:r>
              <a:rPr lang="en-US" altLang="zh-TW" sz="2400" dirty="0" smtClean="0"/>
              <a:t>	</a:t>
            </a:r>
            <a:r>
              <a:rPr lang="zh-TW" altLang="en-US" sz="2200" dirty="0" smtClean="0"/>
              <a:t>環狀</a:t>
            </a:r>
            <a:r>
              <a:rPr lang="zh-TW" altLang="en-US" sz="2200" dirty="0"/>
              <a:t>彈力帶是較常用的彈力帶，主要分為兩種</a:t>
            </a:r>
            <a:r>
              <a:rPr lang="en-US" altLang="zh-TW" sz="2200" dirty="0" smtClean="0"/>
              <a:t>﹕</a:t>
            </a:r>
          </a:p>
          <a:p>
            <a:pPr>
              <a:buFont typeface="Wingdings" panose="05000000000000000000" pitchFamily="2" charset="2"/>
              <a:buChar char="Ø"/>
            </a:pPr>
            <a:r>
              <a:rPr lang="en-US" altLang="zh-TW" sz="2200" dirty="0"/>
              <a:t>	</a:t>
            </a:r>
            <a:r>
              <a:rPr lang="zh-TW" altLang="en-US" sz="2200" dirty="0" smtClean="0"/>
              <a:t>一種</a:t>
            </a:r>
            <a:r>
              <a:rPr lang="zh-TW" altLang="en-US" sz="2200" dirty="0"/>
              <a:t>是較長的環狀彈力帶，另一種是迷你環狀彈力帶</a:t>
            </a:r>
            <a:r>
              <a:rPr lang="zh-TW" altLang="en-US" sz="2200" dirty="0" smtClean="0"/>
              <a:t>。</a:t>
            </a:r>
            <a:endParaRPr lang="en-US" altLang="zh-TW" sz="2200" dirty="0"/>
          </a:p>
          <a:p>
            <a:pPr>
              <a:buFont typeface="Wingdings" panose="05000000000000000000" pitchFamily="2" charset="2"/>
              <a:buChar char="Ø"/>
            </a:pPr>
            <a:r>
              <a:rPr lang="en-US" altLang="zh-TW" sz="2200" dirty="0" smtClean="0"/>
              <a:t>	</a:t>
            </a:r>
            <a:r>
              <a:rPr lang="zh-TW" altLang="en-US" sz="2200" dirty="0" smtClean="0"/>
              <a:t>前者</a:t>
            </a:r>
            <a:r>
              <a:rPr lang="zh-TW" altLang="en-US" sz="2200" dirty="0"/>
              <a:t>以訓練上肢為主，後者則用於下肢訓練</a:t>
            </a:r>
            <a:r>
              <a:rPr lang="zh-TW" altLang="en-US" sz="2200" dirty="0" smtClean="0"/>
              <a:t>。</a:t>
            </a:r>
            <a:endParaRPr lang="en-US" altLang="zh-TW" sz="2200" dirty="0"/>
          </a:p>
          <a:p>
            <a:pPr>
              <a:buFont typeface="Wingdings" panose="05000000000000000000" pitchFamily="2" charset="2"/>
              <a:buChar char="Ø"/>
            </a:pPr>
            <a:r>
              <a:rPr lang="en-US" altLang="zh-TW" sz="2200" dirty="0" smtClean="0"/>
              <a:t>	</a:t>
            </a:r>
            <a:r>
              <a:rPr lang="zh-TW" altLang="en-US" sz="2200" dirty="0" smtClean="0"/>
              <a:t>現今</a:t>
            </a:r>
            <a:r>
              <a:rPr lang="zh-TW" altLang="en-US" sz="2200" dirty="0"/>
              <a:t>的迷你彈力帶在設計上，已經選用特定的物料，以增加舒適度，以防彈力帶捲起。</a:t>
            </a:r>
          </a:p>
          <a:p>
            <a:endParaRPr lang="zh-TW" altLang="en-US"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7" name="Picture 6"/>
          <p:cNvPicPr>
            <a:picLocks noChangeAspect="1"/>
          </p:cNvPicPr>
          <p:nvPr/>
        </p:nvPicPr>
        <p:blipFill>
          <a:blip r:embed="rId2"/>
          <a:stretch>
            <a:fillRect/>
          </a:stretch>
        </p:blipFill>
        <p:spPr>
          <a:xfrm>
            <a:off x="9804375" y="331108"/>
            <a:ext cx="2145978" cy="2139881"/>
          </a:xfrm>
          <a:prstGeom prst="rect">
            <a:avLst/>
          </a:prstGeom>
        </p:spPr>
      </p:pic>
      <p:pic>
        <p:nvPicPr>
          <p:cNvPr id="10" name="image81.png"/>
          <p:cNvPicPr/>
          <p:nvPr/>
        </p:nvPicPr>
        <p:blipFill>
          <a:blip r:embed="rId3"/>
          <a:srcRect/>
          <a:stretch>
            <a:fillRect/>
          </a:stretch>
        </p:blipFill>
        <p:spPr>
          <a:xfrm>
            <a:off x="10365710" y="3112125"/>
            <a:ext cx="1693545" cy="1693545"/>
          </a:xfrm>
          <a:prstGeom prst="rect">
            <a:avLst/>
          </a:prstGeom>
          <a:ln/>
        </p:spPr>
      </p:pic>
      <p:pic>
        <p:nvPicPr>
          <p:cNvPr id="11" name="image78.png"/>
          <p:cNvPicPr/>
          <p:nvPr/>
        </p:nvPicPr>
        <p:blipFill>
          <a:blip r:embed="rId4"/>
          <a:srcRect/>
          <a:stretch>
            <a:fillRect/>
          </a:stretch>
        </p:blipFill>
        <p:spPr>
          <a:xfrm>
            <a:off x="8461461" y="4448463"/>
            <a:ext cx="1623695" cy="990600"/>
          </a:xfrm>
          <a:prstGeom prst="rect">
            <a:avLst/>
          </a:prstGeom>
          <a:ln/>
        </p:spPr>
      </p:pic>
    </p:spTree>
    <p:extLst>
      <p:ext uri="{BB962C8B-B14F-4D97-AF65-F5344CB8AC3E}">
        <p14:creationId xmlns:p14="http://schemas.microsoft.com/office/powerpoint/2010/main" val="1507917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b="1" dirty="0"/>
              <a:t>彈力帶的種類</a:t>
            </a:r>
            <a:endParaRPr lang="zh-HK" altLang="en-US" b="1" dirty="0"/>
          </a:p>
        </p:txBody>
      </p:sp>
      <p:sp>
        <p:nvSpPr>
          <p:cNvPr id="3" name="Content Placeholder 2"/>
          <p:cNvSpPr>
            <a:spLocks noGrp="1"/>
          </p:cNvSpPr>
          <p:nvPr>
            <p:ph idx="1"/>
          </p:nvPr>
        </p:nvSpPr>
        <p:spPr/>
        <p:txBody>
          <a:bodyPr/>
          <a:lstStyle/>
          <a:p>
            <a:pPr>
              <a:buFont typeface="Wingdings" panose="05000000000000000000" pitchFamily="2" charset="2"/>
              <a:buChar char="l"/>
            </a:pPr>
            <a:r>
              <a:rPr lang="zh-TW" altLang="en-US" sz="2400" b="1" dirty="0"/>
              <a:t>條狀彈力帶</a:t>
            </a:r>
            <a:r>
              <a:rPr lang="en-US" altLang="zh-TW" sz="2400" b="1" dirty="0"/>
              <a:t>: </a:t>
            </a:r>
          </a:p>
          <a:p>
            <a:pPr>
              <a:buFont typeface="Wingdings" panose="05000000000000000000" pitchFamily="2" charset="2"/>
              <a:buChar char="Ø"/>
            </a:pPr>
            <a:r>
              <a:rPr lang="en-US" altLang="zh-TW" sz="2400" dirty="0" smtClean="0"/>
              <a:t>	</a:t>
            </a:r>
            <a:r>
              <a:rPr lang="zh-TW" altLang="en-US" sz="2400" dirty="0" smtClean="0"/>
              <a:t>條</a:t>
            </a:r>
            <a:r>
              <a:rPr lang="zh-TW" altLang="en-US" sz="2400" dirty="0"/>
              <a:t>狀彈力帶是一種扁平而輕薄的橡筋</a:t>
            </a:r>
            <a:r>
              <a:rPr lang="zh-TW" altLang="en-US" sz="2400" dirty="0" smtClean="0"/>
              <a:t>帶</a:t>
            </a:r>
            <a:endParaRPr lang="en-US" altLang="zh-TW" sz="2400" dirty="0"/>
          </a:p>
          <a:p>
            <a:pPr>
              <a:buFont typeface="Wingdings" panose="05000000000000000000" pitchFamily="2" charset="2"/>
              <a:buChar char="Ø"/>
            </a:pPr>
            <a:r>
              <a:rPr lang="en-US" altLang="zh-TW" sz="2400" dirty="0" smtClean="0"/>
              <a:t>	</a:t>
            </a:r>
            <a:r>
              <a:rPr lang="zh-TW" altLang="en-US" sz="2400" dirty="0" smtClean="0"/>
              <a:t>可以</a:t>
            </a:r>
            <a:r>
              <a:rPr lang="zh-TW" altLang="en-US" sz="2400" dirty="0"/>
              <a:t>透過摺疊增加阻力，亦可以將兩條彈力帶捆綁，以增加長度</a:t>
            </a:r>
            <a:r>
              <a:rPr lang="zh-TW" altLang="en-US" sz="2400" dirty="0" smtClean="0"/>
              <a:t>；</a:t>
            </a:r>
            <a:endParaRPr lang="en-US" altLang="zh-TW" sz="2400" dirty="0" smtClean="0"/>
          </a:p>
          <a:p>
            <a:pPr>
              <a:buFont typeface="Wingdings" panose="05000000000000000000" pitchFamily="2" charset="2"/>
              <a:buChar char="Ø"/>
            </a:pPr>
            <a:r>
              <a:rPr lang="en-US" altLang="zh-TW" sz="2400" dirty="0" smtClean="0"/>
              <a:t>	</a:t>
            </a:r>
            <a:r>
              <a:rPr lang="zh-TW" altLang="en-US" sz="2400" dirty="0" smtClean="0"/>
              <a:t>但</a:t>
            </a:r>
            <a:r>
              <a:rPr lang="zh-TW" altLang="en-US" sz="2400" dirty="0"/>
              <a:t>相比下用法的可塑性較大，握法亦多變</a:t>
            </a:r>
            <a:r>
              <a:rPr lang="zh-TW" altLang="en-US" sz="2400" dirty="0" smtClean="0"/>
              <a:t>。</a:t>
            </a:r>
            <a:endParaRPr lang="en-US" altLang="zh-TW" sz="2400" dirty="0" smtClean="0"/>
          </a:p>
          <a:p>
            <a:pPr>
              <a:buFont typeface="Wingdings" panose="05000000000000000000" pitchFamily="2" charset="2"/>
              <a:buChar char="Ø"/>
            </a:pPr>
            <a:r>
              <a:rPr lang="en-US" altLang="zh-TW" sz="2400" dirty="0" smtClean="0"/>
              <a:t>	</a:t>
            </a:r>
            <a:r>
              <a:rPr lang="zh-TW" altLang="en-US" sz="2400" dirty="0" smtClean="0"/>
              <a:t>相反</a:t>
            </a:r>
            <a:r>
              <a:rPr lang="zh-TW" altLang="en-US" sz="2400" dirty="0"/>
              <a:t>，條狀彈力帶比較容易</a:t>
            </a:r>
            <a:r>
              <a:rPr lang="zh-TW" altLang="en-US" sz="2400" dirty="0" smtClean="0"/>
              <a:t>損耗</a:t>
            </a:r>
            <a:endParaRPr lang="en-US" altLang="zh-TW" sz="2400" dirty="0" smtClean="0"/>
          </a:p>
          <a:p>
            <a:pPr>
              <a:buFont typeface="Wingdings" panose="05000000000000000000" pitchFamily="2" charset="2"/>
              <a:buChar char="Ø"/>
            </a:pPr>
            <a:r>
              <a:rPr lang="en-US" altLang="zh-TW" sz="2400" dirty="0" smtClean="0"/>
              <a:t>	</a:t>
            </a:r>
            <a:r>
              <a:rPr lang="zh-TW" altLang="en-US" sz="2400" dirty="0" smtClean="0"/>
              <a:t>抓</a:t>
            </a:r>
            <a:r>
              <a:rPr lang="zh-TW" altLang="en-US" sz="2400" dirty="0"/>
              <a:t>握的位置不一亦會改變彈力帶的長度，從而影響訓練成效。 </a:t>
            </a:r>
          </a:p>
          <a:p>
            <a:endParaRPr lang="zh-TW" altLang="en-US" dirty="0"/>
          </a:p>
          <a:p>
            <a:endParaRPr lang="zh-HK" alt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pic>
        <p:nvPicPr>
          <p:cNvPr id="9" name="Picture 8"/>
          <p:cNvPicPr>
            <a:picLocks noChangeAspect="1"/>
          </p:cNvPicPr>
          <p:nvPr/>
        </p:nvPicPr>
        <p:blipFill>
          <a:blip r:embed="rId2"/>
          <a:stretch>
            <a:fillRect/>
          </a:stretch>
        </p:blipFill>
        <p:spPr>
          <a:xfrm>
            <a:off x="10191689" y="4376726"/>
            <a:ext cx="1927981" cy="1825065"/>
          </a:xfrm>
          <a:prstGeom prst="rect">
            <a:avLst/>
          </a:prstGeom>
        </p:spPr>
      </p:pic>
    </p:spTree>
    <p:extLst>
      <p:ext uri="{BB962C8B-B14F-4D97-AF65-F5344CB8AC3E}">
        <p14:creationId xmlns:p14="http://schemas.microsoft.com/office/powerpoint/2010/main" val="2396777048"/>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1579</TotalTime>
  <Words>1707</Words>
  <Application>Microsoft Office PowerPoint</Application>
  <PresentationFormat>Widescreen</PresentationFormat>
  <Paragraphs>104</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新細明體</vt:lpstr>
      <vt:lpstr>Calibri</vt:lpstr>
      <vt:lpstr>Calibri Light</vt:lpstr>
      <vt:lpstr>Times New Roman</vt:lpstr>
      <vt:lpstr>Wingdings</vt:lpstr>
      <vt:lpstr>回顧</vt:lpstr>
      <vt:lpstr>在家進行體能活動（中學篇）    學與教資源 – 彈力帶肌肉訓練</vt:lpstr>
      <vt:lpstr>前言</vt:lpstr>
      <vt:lpstr>安全措施</vt:lpstr>
      <vt:lpstr>學與教資源 – 彈力帶肌肉訓練</vt:lpstr>
      <vt:lpstr>彈力帶介紹</vt:lpstr>
      <vt:lpstr>彈力帶介紹</vt:lpstr>
      <vt:lpstr>彈力帶介紹</vt:lpstr>
      <vt:lpstr>彈力帶的種類</vt:lpstr>
      <vt:lpstr>彈力帶的種類</vt:lpstr>
      <vt:lpstr>彈力帶的選擇</vt:lpstr>
      <vt:lpstr>使用彈力帶安全守則</vt:lpstr>
      <vt:lpstr>使用彈力帶安全守則</vt:lpstr>
      <vt:lpstr>使用彈力帶安全守則</vt:lpstr>
      <vt:lpstr>使用彈力帶安全守則</vt:lpstr>
      <vt:lpstr>PowerPoint Presentation</vt:lpstr>
      <vt:lpstr>建議訓練模式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在家進行體適能活動的建議</dc:title>
  <dc:creator>CHO, Wing-chi Gigi</dc:creator>
  <cp:lastModifiedBy>YEUNG, Tat-man</cp:lastModifiedBy>
  <cp:revision>102</cp:revision>
  <cp:lastPrinted>2022-03-14T07:55:38Z</cp:lastPrinted>
  <dcterms:created xsi:type="dcterms:W3CDTF">2020-02-05T01:11:23Z</dcterms:created>
  <dcterms:modified xsi:type="dcterms:W3CDTF">2022-03-15T08:37:11Z</dcterms:modified>
</cp:coreProperties>
</file>