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39"/>
  </p:notesMasterIdLst>
  <p:handoutMasterIdLst>
    <p:handoutMasterId r:id="rId40"/>
  </p:handoutMasterIdLst>
  <p:sldIdLst>
    <p:sldId id="263" r:id="rId2"/>
    <p:sldId id="308" r:id="rId3"/>
    <p:sldId id="309" r:id="rId4"/>
    <p:sldId id="271" r:id="rId5"/>
    <p:sldId id="272" r:id="rId6"/>
    <p:sldId id="274" r:id="rId7"/>
    <p:sldId id="273" r:id="rId8"/>
    <p:sldId id="275" r:id="rId9"/>
    <p:sldId id="276" r:id="rId10"/>
    <p:sldId id="307" r:id="rId11"/>
    <p:sldId id="277" r:id="rId12"/>
    <p:sldId id="279" r:id="rId13"/>
    <p:sldId id="280" r:id="rId14"/>
    <p:sldId id="282" r:id="rId15"/>
    <p:sldId id="283" r:id="rId16"/>
    <p:sldId id="284" r:id="rId17"/>
    <p:sldId id="285" r:id="rId18"/>
    <p:sldId id="286" r:id="rId19"/>
    <p:sldId id="289" r:id="rId20"/>
    <p:sldId id="290" r:id="rId21"/>
    <p:sldId id="291" r:id="rId22"/>
    <p:sldId id="292" r:id="rId23"/>
    <p:sldId id="293" r:id="rId24"/>
    <p:sldId id="294" r:id="rId25"/>
    <p:sldId id="295" r:id="rId26"/>
    <p:sldId id="296" r:id="rId27"/>
    <p:sldId id="297" r:id="rId28"/>
    <p:sldId id="298" r:id="rId29"/>
    <p:sldId id="299" r:id="rId30"/>
    <p:sldId id="300" r:id="rId31"/>
    <p:sldId id="301" r:id="rId32"/>
    <p:sldId id="302" r:id="rId33"/>
    <p:sldId id="303" r:id="rId34"/>
    <p:sldId id="304" r:id="rId35"/>
    <p:sldId id="305" r:id="rId36"/>
    <p:sldId id="306" r:id="rId37"/>
    <p:sldId id="264" r:id="rId38"/>
  </p:sldIdLst>
  <p:sldSz cx="12192000" cy="6858000"/>
  <p:notesSz cx="6669088"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22" d="100"/>
          <a:sy n="122" d="100"/>
        </p:scale>
        <p:origin x="96" y="4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889938" cy="498135"/>
          </a:xfrm>
          <a:prstGeom prst="rect">
            <a:avLst/>
          </a:prstGeom>
        </p:spPr>
        <p:txBody>
          <a:bodyPr vert="horz" lIns="91440" tIns="45720" rIns="91440" bIns="45720" rtlCol="0"/>
          <a:lstStyle>
            <a:lvl1pPr algn="l">
              <a:defRPr sz="1200"/>
            </a:lvl1pPr>
          </a:lstStyle>
          <a:p>
            <a:endParaRPr lang="en-US"/>
          </a:p>
        </p:txBody>
      </p:sp>
      <p:sp>
        <p:nvSpPr>
          <p:cNvPr id="3" name="日期版面配置區 2"/>
          <p:cNvSpPr>
            <a:spLocks noGrp="1"/>
          </p:cNvSpPr>
          <p:nvPr>
            <p:ph type="dt" sz="quarter" idx="1"/>
          </p:nvPr>
        </p:nvSpPr>
        <p:spPr>
          <a:xfrm>
            <a:off x="3777607" y="0"/>
            <a:ext cx="2889938" cy="498135"/>
          </a:xfrm>
          <a:prstGeom prst="rect">
            <a:avLst/>
          </a:prstGeom>
        </p:spPr>
        <p:txBody>
          <a:bodyPr vert="horz" lIns="91440" tIns="45720" rIns="91440" bIns="45720" rtlCol="0"/>
          <a:lstStyle>
            <a:lvl1pPr algn="r">
              <a:defRPr sz="1200"/>
            </a:lvl1pPr>
          </a:lstStyle>
          <a:p>
            <a:fld id="{CB77A68D-869F-4AD9-8760-A5CB84E458B6}" type="datetimeFigureOut">
              <a:rPr lang="en-US" smtClean="0"/>
              <a:t>3/21/2022</a:t>
            </a:fld>
            <a:endParaRPr lang="en-US"/>
          </a:p>
        </p:txBody>
      </p:sp>
      <p:sp>
        <p:nvSpPr>
          <p:cNvPr id="4" name="頁尾版面配置區 3"/>
          <p:cNvSpPr>
            <a:spLocks noGrp="1"/>
          </p:cNvSpPr>
          <p:nvPr>
            <p:ph type="ftr" sz="quarter" idx="2"/>
          </p:nvPr>
        </p:nvSpPr>
        <p:spPr>
          <a:xfrm>
            <a:off x="0" y="9430091"/>
            <a:ext cx="2889938" cy="498134"/>
          </a:xfrm>
          <a:prstGeom prst="rect">
            <a:avLst/>
          </a:prstGeom>
        </p:spPr>
        <p:txBody>
          <a:bodyPr vert="horz" lIns="91440" tIns="45720" rIns="91440" bIns="45720" rtlCol="0" anchor="b"/>
          <a:lstStyle>
            <a:lvl1pPr algn="l">
              <a:defRPr sz="1200"/>
            </a:lvl1pPr>
          </a:lstStyle>
          <a:p>
            <a:endParaRPr lang="en-US"/>
          </a:p>
        </p:txBody>
      </p:sp>
      <p:sp>
        <p:nvSpPr>
          <p:cNvPr id="5" name="投影片編號版面配置區 4"/>
          <p:cNvSpPr>
            <a:spLocks noGrp="1"/>
          </p:cNvSpPr>
          <p:nvPr>
            <p:ph type="sldNum" sz="quarter" idx="3"/>
          </p:nvPr>
        </p:nvSpPr>
        <p:spPr>
          <a:xfrm>
            <a:off x="3777607" y="9430091"/>
            <a:ext cx="2889938" cy="498134"/>
          </a:xfrm>
          <a:prstGeom prst="rect">
            <a:avLst/>
          </a:prstGeom>
        </p:spPr>
        <p:txBody>
          <a:bodyPr vert="horz" lIns="91440" tIns="45720" rIns="91440" bIns="45720" rtlCol="0" anchor="b"/>
          <a:lstStyle>
            <a:lvl1pPr algn="r">
              <a:defRPr sz="1200"/>
            </a:lvl1pPr>
          </a:lstStyle>
          <a:p>
            <a:fld id="{5A522065-A07D-4DC2-9584-F1E5BB90C731}" type="slidenum">
              <a:rPr lang="en-US" smtClean="0"/>
              <a:t>‹#›</a:t>
            </a:fld>
            <a:endParaRPr lang="en-US"/>
          </a:p>
        </p:txBody>
      </p:sp>
    </p:spTree>
    <p:extLst>
      <p:ext uri="{BB962C8B-B14F-4D97-AF65-F5344CB8AC3E}">
        <p14:creationId xmlns:p14="http://schemas.microsoft.com/office/powerpoint/2010/main" val="4490498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889250" cy="498475"/>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idx="1"/>
          </p:nvPr>
        </p:nvSpPr>
        <p:spPr>
          <a:xfrm>
            <a:off x="3778250" y="0"/>
            <a:ext cx="2889250" cy="498475"/>
          </a:xfrm>
          <a:prstGeom prst="rect">
            <a:avLst/>
          </a:prstGeom>
        </p:spPr>
        <p:txBody>
          <a:bodyPr vert="horz" lIns="91440" tIns="45720" rIns="91440" bIns="45720" rtlCol="0"/>
          <a:lstStyle>
            <a:lvl1pPr algn="r">
              <a:defRPr sz="1200"/>
            </a:lvl1pPr>
          </a:lstStyle>
          <a:p>
            <a:fld id="{8431021A-1EA3-4387-9964-F8D6F1D61CDE}" type="datetimeFigureOut">
              <a:rPr lang="zh-HK" altLang="en-US" smtClean="0"/>
              <a:t>21/3/2022</a:t>
            </a:fld>
            <a:endParaRPr lang="zh-HK" altLang="en-US"/>
          </a:p>
        </p:txBody>
      </p:sp>
      <p:sp>
        <p:nvSpPr>
          <p:cNvPr id="4" name="投影片圖像版面配置區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備忘稿版面配置區 4"/>
          <p:cNvSpPr>
            <a:spLocks noGrp="1"/>
          </p:cNvSpPr>
          <p:nvPr>
            <p:ph type="body" sz="quarter" idx="3"/>
          </p:nvPr>
        </p:nvSpPr>
        <p:spPr>
          <a:xfrm>
            <a:off x="666750" y="4778375"/>
            <a:ext cx="5335588" cy="3908425"/>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6" name="頁尾版面配置區 5"/>
          <p:cNvSpPr>
            <a:spLocks noGrp="1"/>
          </p:cNvSpPr>
          <p:nvPr>
            <p:ph type="ftr" sz="quarter" idx="4"/>
          </p:nvPr>
        </p:nvSpPr>
        <p:spPr>
          <a:xfrm>
            <a:off x="0" y="9429750"/>
            <a:ext cx="2889250" cy="498475"/>
          </a:xfrm>
          <a:prstGeom prst="rect">
            <a:avLst/>
          </a:prstGeom>
        </p:spPr>
        <p:txBody>
          <a:bodyPr vert="horz" lIns="91440" tIns="45720" rIns="91440" bIns="45720" rtlCol="0" anchor="b"/>
          <a:lstStyle>
            <a:lvl1pPr algn="l">
              <a:defRPr sz="1200"/>
            </a:lvl1pPr>
          </a:lstStyle>
          <a:p>
            <a:endParaRPr lang="zh-HK" altLang="en-US"/>
          </a:p>
        </p:txBody>
      </p:sp>
      <p:sp>
        <p:nvSpPr>
          <p:cNvPr id="7" name="投影片編號版面配置區 6"/>
          <p:cNvSpPr>
            <a:spLocks noGrp="1"/>
          </p:cNvSpPr>
          <p:nvPr>
            <p:ph type="sldNum" sz="quarter" idx="5"/>
          </p:nvPr>
        </p:nvSpPr>
        <p:spPr>
          <a:xfrm>
            <a:off x="3778250" y="9429750"/>
            <a:ext cx="2889250" cy="498475"/>
          </a:xfrm>
          <a:prstGeom prst="rect">
            <a:avLst/>
          </a:prstGeom>
        </p:spPr>
        <p:txBody>
          <a:bodyPr vert="horz" lIns="91440" tIns="45720" rIns="91440" bIns="45720" rtlCol="0" anchor="b"/>
          <a:lstStyle>
            <a:lvl1pPr algn="r">
              <a:defRPr sz="1200"/>
            </a:lvl1pPr>
          </a:lstStyle>
          <a:p>
            <a:fld id="{B48FF359-048F-4B75-B3A3-ACADCD4FC5A6}" type="slidenum">
              <a:rPr lang="zh-HK" altLang="en-US" smtClean="0"/>
              <a:t>‹#›</a:t>
            </a:fld>
            <a:endParaRPr lang="zh-HK" altLang="en-US"/>
          </a:p>
        </p:txBody>
      </p:sp>
    </p:spTree>
    <p:extLst>
      <p:ext uri="{BB962C8B-B14F-4D97-AF65-F5344CB8AC3E}">
        <p14:creationId xmlns:p14="http://schemas.microsoft.com/office/powerpoint/2010/main" val="4248494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926AFE5E-3E04-449A-9688-F37B92EEA86C}" type="datetime1">
              <a:rPr lang="en-US" altLang="zh-HK" smtClean="0"/>
              <a:t>3/21/2022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486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C313A0C4-9707-4E34-A873-1BEAC2EA2F29}" type="datetime1">
              <a:rPr lang="en-US" altLang="zh-HK" smtClean="0"/>
              <a:t>3/21/2022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95717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5329945-B324-468D-8104-9E870C63D4A4}" type="datetime1">
              <a:rPr lang="en-US" altLang="zh-HK" smtClean="0"/>
              <a:t>3/21/2022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98831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EB410532-4043-42A0-A90D-4EE57B6EF3E3}" type="datetime1">
              <a:rPr lang="en-US" altLang="zh-HK" smtClean="0"/>
              <a:t>3/21/2022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382077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F23FE434-8B86-4125-A193-4B3FBF396B22}" type="datetime1">
              <a:rPr lang="en-US" altLang="zh-HK" smtClean="0"/>
              <a:t>3/21/2022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38499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8FDA19AC-53C1-44B3-AD40-19EE1E3CBFCC}" type="datetime1">
              <a:rPr lang="en-US" altLang="zh-HK" smtClean="0"/>
              <a:t>3/21/2022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798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901EBEBB-274D-45CC-89EF-B0A601DE382B}" type="datetime1">
              <a:rPr lang="en-US" altLang="zh-HK" smtClean="0"/>
              <a:t>3/21/2022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04862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1097280" y="2582334"/>
            <a:ext cx="4937760" cy="33782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217920" y="2582334"/>
            <a:ext cx="4937760" cy="33782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72D44562-D5E4-43C2-AEC9-FD8CD89BA0C2}" type="datetime1">
              <a:rPr lang="en-US" altLang="zh-HK" smtClean="0"/>
              <a:t>3/21/2022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23588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75C0DEAC-4276-4C6E-9D6A-23B60935D584}" type="datetime1">
              <a:rPr lang="en-US" altLang="zh-HK" smtClean="0"/>
              <a:t>3/21/2022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06066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9974A26-B7D8-44AF-A63B-E25F355D66E2}" type="datetime1">
              <a:rPr lang="en-US" altLang="zh-HK" smtClean="0"/>
              <a:t>3/21/2022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76116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C62E6537-1129-4027-966A-4A909CE1D624}" type="datetime1">
              <a:rPr lang="en-US" altLang="zh-HK" smtClean="0"/>
              <a:t>3/21/2022</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30077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644E08F8-2281-4418-8597-53C16FB36AA7}" type="datetime1">
              <a:rPr lang="en-US" altLang="zh-HK" smtClean="0"/>
              <a:t>3/21/2022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93786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AF013C8-5FE7-4AFE-B32C-5E6091EF2AC7}" type="datetime1">
              <a:rPr lang="en-US" altLang="zh-HK" smtClean="0"/>
              <a:t>3/21/2022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528668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bit.ly/3NiLj8j"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70000"/>
          </a:schemeClr>
        </a:solidFill>
        <a:effectLst/>
      </p:bgPr>
    </p:bg>
    <p:spTree>
      <p:nvGrpSpPr>
        <p:cNvPr id="1" name=""/>
        <p:cNvGrpSpPr/>
        <p:nvPr/>
      </p:nvGrpSpPr>
      <p:grpSpPr>
        <a:xfrm>
          <a:off x="0" y="0"/>
          <a:ext cx="0" cy="0"/>
          <a:chOff x="0" y="0"/>
          <a:chExt cx="0" cy="0"/>
        </a:xfrm>
      </p:grpSpPr>
      <p:pic>
        <p:nvPicPr>
          <p:cNvPr id="7"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940" y="63852"/>
            <a:ext cx="2592603" cy="2346673"/>
          </a:xfrm>
          <a:prstGeom prst="rect">
            <a:avLst/>
          </a:prstGeom>
        </p:spPr>
      </p:pic>
      <p:sp>
        <p:nvSpPr>
          <p:cNvPr id="2" name="標題 1"/>
          <p:cNvSpPr>
            <a:spLocks noGrp="1"/>
          </p:cNvSpPr>
          <p:nvPr>
            <p:ph type="ctrTitle"/>
          </p:nvPr>
        </p:nvSpPr>
        <p:spPr>
          <a:xfrm>
            <a:off x="743484" y="1938081"/>
            <a:ext cx="10630532" cy="2189186"/>
          </a:xfrm>
        </p:spPr>
        <p:txBody>
          <a:bodyPr>
            <a:normAutofit fontScale="90000"/>
          </a:bodyPr>
          <a:lstStyle/>
          <a:p>
            <a:pPr algn="r"/>
            <a:r>
              <a:rPr lang="zh-HK" altLang="en-US" sz="6000" b="1" dirty="0"/>
              <a:t>在家進行體能活動</a:t>
            </a:r>
            <a:r>
              <a:rPr lang="zh-TW" altLang="en-US" sz="6000" b="1" dirty="0"/>
              <a:t>（中學篇）</a:t>
            </a:r>
            <a:r>
              <a:rPr lang="en-US" altLang="zh-TW" sz="6000" b="1" dirty="0"/>
              <a:t/>
            </a:r>
            <a:br>
              <a:rPr lang="en-US" altLang="zh-TW" sz="6000" b="1" dirty="0"/>
            </a:br>
            <a:r>
              <a:rPr lang="en-US" altLang="zh-TW" sz="6000" b="1" dirty="0"/>
              <a:t>	</a:t>
            </a:r>
            <a:r>
              <a:rPr lang="zh-HK" altLang="en-US" sz="4800" b="1" dirty="0" smtClean="0">
                <a:solidFill>
                  <a:srgbClr val="7030A0"/>
                </a:solidFill>
              </a:rPr>
              <a:t>學</a:t>
            </a:r>
            <a:r>
              <a:rPr lang="zh-HK" altLang="en-US" sz="4800" b="1" dirty="0">
                <a:solidFill>
                  <a:srgbClr val="7030A0"/>
                </a:solidFill>
              </a:rPr>
              <a:t>與教資源 </a:t>
            </a:r>
            <a:r>
              <a:rPr lang="en-US" altLang="zh-HK" sz="4800" b="1" dirty="0" smtClean="0">
                <a:solidFill>
                  <a:srgbClr val="7030A0"/>
                </a:solidFill>
              </a:rPr>
              <a:t>– </a:t>
            </a:r>
            <a:r>
              <a:rPr lang="zh-TW" altLang="en-US" sz="4800" b="1" dirty="0" smtClean="0">
                <a:solidFill>
                  <a:srgbClr val="7030A0"/>
                </a:solidFill>
              </a:rPr>
              <a:t>彈力帶肌肉訓練 </a:t>
            </a:r>
            <a:r>
              <a:rPr lang="en-US" altLang="zh-TW" sz="4800" b="1" dirty="0" smtClean="0">
                <a:solidFill>
                  <a:srgbClr val="7030A0"/>
                </a:solidFill>
              </a:rPr>
              <a:t>(</a:t>
            </a:r>
            <a:r>
              <a:rPr lang="zh-TW" altLang="en-US" sz="4800" b="1" dirty="0" smtClean="0">
                <a:solidFill>
                  <a:srgbClr val="7030A0"/>
                </a:solidFill>
              </a:rPr>
              <a:t>上肢訓練</a:t>
            </a:r>
            <a:r>
              <a:rPr lang="en-US" altLang="zh-TW" sz="4800" b="1" dirty="0" smtClean="0">
                <a:solidFill>
                  <a:srgbClr val="7030A0"/>
                </a:solidFill>
              </a:rPr>
              <a:t>)</a:t>
            </a:r>
            <a:endParaRPr lang="en-US" sz="4800" b="1" dirty="0">
              <a:solidFill>
                <a:srgbClr val="7030A0"/>
              </a:solidFill>
            </a:endParaRPr>
          </a:p>
        </p:txBody>
      </p:sp>
      <p:sp>
        <p:nvSpPr>
          <p:cNvPr id="3" name="副標題 2"/>
          <p:cNvSpPr>
            <a:spLocks noGrp="1"/>
          </p:cNvSpPr>
          <p:nvPr>
            <p:ph type="subTitle" idx="1"/>
          </p:nvPr>
        </p:nvSpPr>
        <p:spPr>
          <a:xfrm>
            <a:off x="6828090" y="4362765"/>
            <a:ext cx="4326933" cy="678019"/>
          </a:xfrm>
        </p:spPr>
        <p:txBody>
          <a:bodyPr/>
          <a:lstStyle/>
          <a:p>
            <a:pPr algn="r"/>
            <a:r>
              <a:rPr lang="zh-TW" altLang="en-US" dirty="0"/>
              <a:t>教育局課程發展處體育組</a:t>
            </a:r>
            <a:endParaRPr lang="en-US" dirty="0"/>
          </a:p>
        </p:txBody>
      </p:sp>
      <p:sp>
        <p:nvSpPr>
          <p:cNvPr id="6" name="投影片編號版面配置區 5"/>
          <p:cNvSpPr>
            <a:spLocks noGrp="1"/>
          </p:cNvSpPr>
          <p:nvPr>
            <p:ph type="sldNum" sz="quarter" idx="12"/>
          </p:nvPr>
        </p:nvSpPr>
        <p:spPr/>
        <p:txBody>
          <a:bodyPr/>
          <a:lstStyle/>
          <a:p>
            <a:fld id="{6D22F896-40B5-4ADD-8801-0D06FADFA095}" type="slidenum">
              <a:rPr lang="en-US" smtClean="0"/>
              <a:pPr/>
              <a:t>1</a:t>
            </a:fld>
            <a:endParaRPr lang="en-US" dirty="0"/>
          </a:p>
        </p:txBody>
      </p:sp>
    </p:spTree>
    <p:extLst>
      <p:ext uri="{BB962C8B-B14F-4D97-AF65-F5344CB8AC3E}">
        <p14:creationId xmlns:p14="http://schemas.microsoft.com/office/powerpoint/2010/main" val="2087062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訓練動作影片</a:t>
            </a:r>
            <a:endParaRPr lang="zh-HK" altLang="en-US" dirty="0"/>
          </a:p>
        </p:txBody>
      </p:sp>
      <p:sp>
        <p:nvSpPr>
          <p:cNvPr id="3" name="內容版面配置區 2"/>
          <p:cNvSpPr>
            <a:spLocks noGrp="1"/>
          </p:cNvSpPr>
          <p:nvPr>
            <p:ph idx="1"/>
          </p:nvPr>
        </p:nvSpPr>
        <p:spPr/>
        <p:txBody>
          <a:bodyPr>
            <a:normAutofit/>
          </a:bodyPr>
          <a:lstStyle/>
          <a:p>
            <a:pPr>
              <a:buFont typeface="Wingdings" panose="05000000000000000000" pitchFamily="2" charset="2"/>
              <a:buChar char="p"/>
            </a:pPr>
            <a:r>
              <a:rPr lang="en-US" altLang="zh-HK" sz="2800" dirty="0" smtClean="0"/>
              <a:t> </a:t>
            </a:r>
            <a:r>
              <a:rPr lang="zh-TW" altLang="en-US" sz="2800" dirty="0" smtClean="0"/>
              <a:t>以下訓練動作可於下列網址瀏覽</a:t>
            </a:r>
            <a:r>
              <a:rPr lang="en-US" altLang="zh-TW" sz="2800" dirty="0" smtClean="0"/>
              <a:t>﹕</a:t>
            </a:r>
          </a:p>
          <a:p>
            <a:pPr>
              <a:spcAft>
                <a:spcPts val="0"/>
              </a:spcAft>
            </a:pPr>
            <a:r>
              <a:rPr lang="en-US" altLang="zh-TW" sz="2800" dirty="0" smtClean="0"/>
              <a:t>      </a:t>
            </a:r>
            <a:r>
              <a:rPr lang="en-US" altLang="zh-HK" sz="2800" u="sng" kern="100" dirty="0">
                <a:solidFill>
                  <a:srgbClr val="0563C1"/>
                </a:solidFill>
                <a:latin typeface="Calibri" panose="020F0502020204030204" pitchFamily="34" charset="0"/>
                <a:cs typeface="Times New Roman" panose="02020603050405020304" pitchFamily="18" charset="0"/>
                <a:hlinkClick r:id="rId2"/>
              </a:rPr>
              <a:t>https://bit.ly/3NiLj8j</a:t>
            </a:r>
            <a:endParaRPr lang="zh-TW" altLang="zh-HK" sz="2800" kern="100" dirty="0">
              <a:latin typeface="Calibri" panose="020F0502020204030204" pitchFamily="34" charset="0"/>
              <a:cs typeface="Times New Roman" panose="02020603050405020304" pitchFamily="18" charset="0"/>
            </a:endParaRPr>
          </a:p>
          <a:p>
            <a:pPr marL="0" indent="0">
              <a:buNone/>
            </a:pPr>
            <a:endParaRPr lang="zh-HK" altLang="en-US" sz="2800" dirty="0"/>
          </a:p>
        </p:txBody>
      </p:sp>
      <p:sp>
        <p:nvSpPr>
          <p:cNvPr id="4" name="投影片編號版面配置區 3"/>
          <p:cNvSpPr>
            <a:spLocks noGrp="1"/>
          </p:cNvSpPr>
          <p:nvPr>
            <p:ph type="sldNum" sz="quarter" idx="12"/>
          </p:nvPr>
        </p:nvSpPr>
        <p:spPr/>
        <p:txBody>
          <a:bodyPr/>
          <a:lstStyle/>
          <a:p>
            <a:fld id="{6D22F896-40B5-4ADD-8801-0D06FADFA095}" type="slidenum">
              <a:rPr lang="en-US" smtClean="0"/>
              <a:pPr/>
              <a:t>10</a:t>
            </a:fld>
            <a:endParaRPr lang="en-US" dirty="0"/>
          </a:p>
        </p:txBody>
      </p:sp>
      <p:pic>
        <p:nvPicPr>
          <p:cNvPr id="6" name="圖片 5"/>
          <p:cNvPicPr>
            <a:picLocks noChangeAspect="1"/>
          </p:cNvPicPr>
          <p:nvPr/>
        </p:nvPicPr>
        <p:blipFill>
          <a:blip r:embed="rId3"/>
          <a:stretch>
            <a:fillRect/>
          </a:stretch>
        </p:blipFill>
        <p:spPr>
          <a:xfrm>
            <a:off x="6394328" y="2397688"/>
            <a:ext cx="959950" cy="950104"/>
          </a:xfrm>
          <a:prstGeom prst="rect">
            <a:avLst/>
          </a:prstGeom>
        </p:spPr>
      </p:pic>
    </p:spTree>
    <p:extLst>
      <p:ext uri="{BB962C8B-B14F-4D97-AF65-F5344CB8AC3E}">
        <p14:creationId xmlns:p14="http://schemas.microsoft.com/office/powerpoint/2010/main" val="18848360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zh-HK" b="1" dirty="0"/>
              <a:t>前三角肌 - 初階</a:t>
            </a:r>
            <a:endParaRPr lang="zh-HK" altLang="en-US" b="1" dirty="0"/>
          </a:p>
        </p:txBody>
      </p:sp>
      <p:sp>
        <p:nvSpPr>
          <p:cNvPr id="6" name="Content Placeholder 5"/>
          <p:cNvSpPr>
            <a:spLocks noGrp="1"/>
          </p:cNvSpPr>
          <p:nvPr>
            <p:ph sz="half" idx="1"/>
          </p:nvPr>
        </p:nvSpPr>
        <p:spPr/>
        <p:txBody>
          <a:bodyPr/>
          <a:lstStyle/>
          <a:p>
            <a:pPr>
              <a:buFont typeface="Wingdings" panose="05000000000000000000" pitchFamily="2" charset="2"/>
              <a:buChar char="u"/>
            </a:pPr>
            <a:r>
              <a:rPr lang="zh-TW" altLang="zh-HK" sz="2400" b="1" dirty="0"/>
              <a:t>熱身動作</a:t>
            </a:r>
          </a:p>
          <a:p>
            <a:pPr lvl="0">
              <a:buFont typeface="Wingdings" panose="05000000000000000000" pitchFamily="2" charset="2"/>
              <a:buChar char="Ø"/>
            </a:pPr>
            <a:r>
              <a:rPr lang="zh-TW" altLang="zh-HK" sz="2400" dirty="0"/>
              <a:t>單手垂下，掌心向內</a:t>
            </a:r>
          </a:p>
          <a:p>
            <a:pPr lvl="0">
              <a:buFont typeface="Wingdings" panose="05000000000000000000" pitchFamily="2" charset="2"/>
              <a:buChar char="Ø"/>
            </a:pPr>
            <a:r>
              <a:rPr lang="zh-TW" altLang="zh-HK" sz="2400" dirty="0"/>
              <a:t>手臂伸直前後擺動</a:t>
            </a:r>
          </a:p>
          <a:p>
            <a:pPr lvl="0">
              <a:buFont typeface="Wingdings" panose="05000000000000000000" pitchFamily="2" charset="2"/>
              <a:buChar char="Ø"/>
            </a:pPr>
            <a:r>
              <a:rPr lang="zh-TW" altLang="zh-HK" sz="2400" dirty="0"/>
              <a:t>重覆以上動作8-10次</a:t>
            </a:r>
          </a:p>
          <a:p>
            <a:pPr lvl="0">
              <a:buFont typeface="Wingdings" panose="05000000000000000000" pitchFamily="2" charset="2"/>
              <a:buChar char="Ø"/>
            </a:pPr>
            <a:r>
              <a:rPr lang="zh-TW" altLang="zh-HK" sz="2400" dirty="0"/>
              <a:t>換邊繼續</a:t>
            </a:r>
          </a:p>
          <a:p>
            <a:endParaRPr lang="zh-HK" altLang="en-US" dirty="0"/>
          </a:p>
        </p:txBody>
      </p:sp>
      <p:sp>
        <p:nvSpPr>
          <p:cNvPr id="7" name="Content Placeholder 6"/>
          <p:cNvSpPr>
            <a:spLocks noGrp="1"/>
          </p:cNvSpPr>
          <p:nvPr>
            <p:ph sz="half" idx="2"/>
          </p:nvPr>
        </p:nvSpPr>
        <p:spPr/>
        <p:txBody>
          <a:bodyPr/>
          <a:lstStyle/>
          <a:p>
            <a:pPr lvl="0">
              <a:buFont typeface="Wingdings" panose="05000000000000000000" pitchFamily="2" charset="2"/>
              <a:buChar char="u"/>
            </a:pPr>
            <a:r>
              <a:rPr lang="zh-TW" altLang="en-US" sz="2400" b="1" dirty="0"/>
              <a:t>起始</a:t>
            </a:r>
            <a:r>
              <a:rPr lang="zh-TW" altLang="en-US" sz="2400" b="1" dirty="0" smtClean="0"/>
              <a:t>動作</a:t>
            </a:r>
            <a:endParaRPr lang="en-US" altLang="zh-TW" sz="2400" b="1" dirty="0" smtClean="0"/>
          </a:p>
          <a:p>
            <a:pPr lvl="0">
              <a:buFont typeface="Wingdings" panose="05000000000000000000" pitchFamily="2" charset="2"/>
              <a:buChar char="Ø"/>
            </a:pPr>
            <a:r>
              <a:rPr lang="zh-TW" altLang="zh-HK" sz="2400" dirty="0" smtClean="0"/>
              <a:t>單</a:t>
            </a:r>
            <a:r>
              <a:rPr lang="zh-TW" altLang="zh-HK" sz="2400" dirty="0"/>
              <a:t>手握彈力帶並圍繞掌心</a:t>
            </a:r>
          </a:p>
          <a:p>
            <a:pPr lvl="0">
              <a:buFont typeface="Wingdings" panose="05000000000000000000" pitchFamily="2" charset="2"/>
              <a:buChar char="Ø"/>
            </a:pPr>
            <a:r>
              <a:rPr lang="zh-TW" altLang="zh-HK" sz="2400" dirty="0"/>
              <a:t>手垂下，掌心</a:t>
            </a:r>
            <a:r>
              <a:rPr lang="zh-TW" altLang="zh-HK" sz="2400" dirty="0" smtClean="0"/>
              <a:t>向後</a:t>
            </a:r>
            <a:r>
              <a:rPr lang="zh-TW" altLang="en-US" sz="2400" dirty="0" smtClean="0"/>
              <a:t>。</a:t>
            </a:r>
            <a:endParaRPr lang="zh-TW" altLang="zh-HK" sz="2400" dirty="0"/>
          </a:p>
          <a:p>
            <a:pPr lvl="0">
              <a:buFont typeface="Wingdings" panose="05000000000000000000" pitchFamily="2" charset="2"/>
              <a:buChar char="Ø"/>
            </a:pPr>
            <a:r>
              <a:rPr lang="zh-TW" altLang="zh-HK" sz="2400" dirty="0"/>
              <a:t>手肘保持微曲</a:t>
            </a:r>
          </a:p>
          <a:p>
            <a:pPr lvl="0">
              <a:buFont typeface="Wingdings" panose="05000000000000000000" pitchFamily="2" charset="2"/>
              <a:buChar char="Ø"/>
            </a:pPr>
            <a:r>
              <a:rPr lang="zh-TW" altLang="zh-HK" sz="2400" dirty="0" smtClean="0"/>
              <a:t>挺胸</a:t>
            </a:r>
            <a:r>
              <a:rPr lang="zh-TW" altLang="zh-HK" sz="2400" dirty="0"/>
              <a:t>收腹，肩部</a:t>
            </a:r>
            <a:r>
              <a:rPr lang="zh-TW" altLang="zh-HK" sz="2400" dirty="0" smtClean="0"/>
              <a:t>放鬆</a:t>
            </a:r>
            <a:r>
              <a:rPr lang="zh-TW" altLang="en-US" sz="2400" dirty="0" smtClean="0"/>
              <a:t>。</a:t>
            </a:r>
            <a:endParaRPr lang="zh-TW" altLang="zh-HK" sz="2400" dirty="0"/>
          </a:p>
          <a:p>
            <a:pPr lvl="0">
              <a:buFont typeface="Wingdings" panose="05000000000000000000" pitchFamily="2" charset="2"/>
              <a:buChar char="Ø"/>
            </a:pPr>
            <a:r>
              <a:rPr lang="zh-TW" altLang="zh-HK" sz="2400" dirty="0"/>
              <a:t>雙腳微微屈曲，眼望</a:t>
            </a:r>
            <a:r>
              <a:rPr lang="zh-TW" altLang="zh-HK" sz="2400" dirty="0" smtClean="0"/>
              <a:t>前方</a:t>
            </a:r>
            <a:r>
              <a:rPr lang="zh-TW" altLang="en-US" sz="2400" dirty="0" smtClean="0"/>
              <a:t>。</a:t>
            </a:r>
            <a:endParaRPr lang="zh-TW" altLang="zh-HK" sz="2400" dirty="0"/>
          </a:p>
          <a:p>
            <a:pPr lvl="0">
              <a:buFont typeface="Wingdings" panose="05000000000000000000" pitchFamily="2" charset="2"/>
              <a:buChar char="Ø"/>
            </a:pPr>
            <a:r>
              <a:rPr lang="zh-TW" altLang="zh-HK" sz="2400" dirty="0"/>
              <a:t>鎖緊手腕</a:t>
            </a: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11</a:t>
            </a:fld>
            <a:endParaRPr lang="en-US" dirty="0"/>
          </a:p>
        </p:txBody>
      </p:sp>
      <p:pic>
        <p:nvPicPr>
          <p:cNvPr id="8" name="image3.png"/>
          <p:cNvPicPr/>
          <p:nvPr/>
        </p:nvPicPr>
        <p:blipFill>
          <a:blip r:embed="rId2"/>
          <a:srcRect t="5174"/>
          <a:stretch>
            <a:fillRect/>
          </a:stretch>
        </p:blipFill>
        <p:spPr>
          <a:xfrm>
            <a:off x="4561121" y="4043650"/>
            <a:ext cx="1343025" cy="2609850"/>
          </a:xfrm>
          <a:prstGeom prst="rect">
            <a:avLst/>
          </a:prstGeom>
          <a:ln/>
        </p:spPr>
      </p:pic>
      <p:pic>
        <p:nvPicPr>
          <p:cNvPr id="9" name="image51.png"/>
          <p:cNvPicPr/>
          <p:nvPr/>
        </p:nvPicPr>
        <p:blipFill>
          <a:blip r:embed="rId3"/>
          <a:srcRect t="5795" b="2106"/>
          <a:stretch>
            <a:fillRect/>
          </a:stretch>
        </p:blipFill>
        <p:spPr>
          <a:xfrm>
            <a:off x="2946081" y="4043754"/>
            <a:ext cx="1240155" cy="2609850"/>
          </a:xfrm>
          <a:prstGeom prst="rect">
            <a:avLst/>
          </a:prstGeom>
          <a:ln/>
        </p:spPr>
      </p:pic>
      <p:pic>
        <p:nvPicPr>
          <p:cNvPr id="10" name="image121.png"/>
          <p:cNvPicPr/>
          <p:nvPr/>
        </p:nvPicPr>
        <p:blipFill>
          <a:blip r:embed="rId4"/>
          <a:srcRect/>
          <a:stretch>
            <a:fillRect/>
          </a:stretch>
        </p:blipFill>
        <p:spPr>
          <a:xfrm>
            <a:off x="10157225" y="3935700"/>
            <a:ext cx="1859915" cy="2717800"/>
          </a:xfrm>
          <a:prstGeom prst="rect">
            <a:avLst/>
          </a:prstGeom>
          <a:ln/>
        </p:spPr>
      </p:pic>
    </p:spTree>
    <p:extLst>
      <p:ext uri="{BB962C8B-B14F-4D97-AF65-F5344CB8AC3E}">
        <p14:creationId xmlns:p14="http://schemas.microsoft.com/office/powerpoint/2010/main" val="42343742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zh-HK" dirty="0"/>
              <a:t>前三角肌 - 初階</a:t>
            </a:r>
            <a:endParaRPr lang="zh-HK" altLang="en-US" dirty="0"/>
          </a:p>
        </p:txBody>
      </p:sp>
      <p:sp>
        <p:nvSpPr>
          <p:cNvPr id="6" name="Content Placeholder 5"/>
          <p:cNvSpPr>
            <a:spLocks noGrp="1"/>
          </p:cNvSpPr>
          <p:nvPr>
            <p:ph sz="half" idx="1"/>
          </p:nvPr>
        </p:nvSpPr>
        <p:spPr>
          <a:xfrm>
            <a:off x="898207" y="1859461"/>
            <a:ext cx="4937760" cy="4023360"/>
          </a:xfrm>
        </p:spPr>
        <p:txBody>
          <a:bodyPr/>
          <a:lstStyle/>
          <a:p>
            <a:pPr>
              <a:buFont typeface="Wingdings" panose="05000000000000000000" pitchFamily="2" charset="2"/>
              <a:buChar char="u"/>
            </a:pPr>
            <a:r>
              <a:rPr lang="zh-TW" altLang="zh-HK" sz="2400" b="1" dirty="0"/>
              <a:t>動作過程</a:t>
            </a:r>
          </a:p>
          <a:p>
            <a:pPr fontAlgn="base">
              <a:buFont typeface="Wingdings" panose="05000000000000000000" pitchFamily="2" charset="2"/>
              <a:buChar char="Ø"/>
            </a:pPr>
            <a:r>
              <a:rPr lang="zh-TW" altLang="zh-HK" sz="2400" dirty="0"/>
              <a:t>右手提臂至肩膀水平</a:t>
            </a:r>
            <a:endParaRPr lang="en-US" altLang="zh-TW" sz="2400" dirty="0"/>
          </a:p>
          <a:p>
            <a:pPr fontAlgn="base">
              <a:buFont typeface="Wingdings" panose="05000000000000000000" pitchFamily="2" charset="2"/>
              <a:buChar char="Ø"/>
            </a:pPr>
            <a:r>
              <a:rPr lang="zh-TW" altLang="en-US" sz="2400" dirty="0"/>
              <a:t>完成後慢慢返回起始動作</a:t>
            </a:r>
          </a:p>
          <a:p>
            <a:pPr fontAlgn="base">
              <a:buFont typeface="Wingdings" panose="05000000000000000000" pitchFamily="2" charset="2"/>
              <a:buChar char="Ø"/>
            </a:pPr>
            <a:r>
              <a:rPr lang="zh-TW" altLang="en-US" sz="2400" dirty="0"/>
              <a:t>向上拉動時呼氣</a:t>
            </a:r>
          </a:p>
          <a:p>
            <a:pPr fontAlgn="base">
              <a:buFont typeface="Wingdings" panose="05000000000000000000" pitchFamily="2" charset="2"/>
              <a:buChar char="Ø"/>
            </a:pPr>
            <a:r>
              <a:rPr lang="zh-TW" altLang="en-US" sz="2400" dirty="0"/>
              <a:t>向下回臂時吸氣</a:t>
            </a:r>
          </a:p>
          <a:p>
            <a:pPr fontAlgn="base">
              <a:buFont typeface="Wingdings" panose="05000000000000000000" pitchFamily="2" charset="2"/>
              <a:buChar char="Ø"/>
            </a:pPr>
            <a:r>
              <a:rPr lang="zh-TW" altLang="en-US" sz="2400" dirty="0"/>
              <a:t>重複以上動作</a:t>
            </a:r>
            <a:r>
              <a:rPr lang="en-US" altLang="zh-TW" sz="2400" dirty="0"/>
              <a:t>10-15</a:t>
            </a:r>
            <a:r>
              <a:rPr lang="zh-TW" altLang="en-US" sz="2400" dirty="0"/>
              <a:t>次</a:t>
            </a:r>
          </a:p>
          <a:p>
            <a:pPr fontAlgn="base">
              <a:buFont typeface="Wingdings" panose="05000000000000000000" pitchFamily="2" charset="2"/>
              <a:buChar char="Ø"/>
            </a:pPr>
            <a:r>
              <a:rPr lang="zh-TW" altLang="en-US" sz="2400" dirty="0"/>
              <a:t>換邊繼續</a:t>
            </a: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p:txBody>
          <a:bodyPr/>
          <a:lstStyle/>
          <a:p>
            <a:pPr lvl="0">
              <a:buFont typeface="Wingdings" panose="05000000000000000000" pitchFamily="2" charset="2"/>
              <a:buChar char="u"/>
            </a:pPr>
            <a:r>
              <a:rPr lang="zh-TW" altLang="en-US" sz="2400" b="1" dirty="0" smtClean="0"/>
              <a:t>注意事項</a:t>
            </a:r>
            <a:endParaRPr lang="en-US" altLang="zh-TW" sz="2400" b="1" dirty="0" smtClean="0"/>
          </a:p>
          <a:p>
            <a:pPr lvl="0">
              <a:buFont typeface="Wingdings" panose="05000000000000000000" pitchFamily="2" charset="2"/>
              <a:buChar char="Ø"/>
            </a:pPr>
            <a:r>
              <a:rPr lang="zh-TW" altLang="en-US" sz="2400" dirty="0" smtClean="0"/>
              <a:t>注意</a:t>
            </a:r>
            <a:r>
              <a:rPr lang="zh-TW" altLang="en-US" sz="2400" dirty="0"/>
              <a:t>提臂位置，避免</a:t>
            </a:r>
            <a:r>
              <a:rPr lang="zh-TW" altLang="en-US" sz="2400" dirty="0" smtClean="0"/>
              <a:t>過高。</a:t>
            </a:r>
            <a:endParaRPr lang="zh-TW" altLang="en-US" sz="2400" dirty="0"/>
          </a:p>
          <a:p>
            <a:pPr lvl="0">
              <a:buFont typeface="Wingdings" panose="05000000000000000000" pitchFamily="2" charset="2"/>
              <a:buChar char="Ø"/>
            </a:pPr>
            <a:r>
              <a:rPr lang="zh-TW" altLang="en-US" sz="2400" dirty="0" smtClean="0"/>
              <a:t>避免</a:t>
            </a:r>
            <a:r>
              <a:rPr lang="zh-TW" altLang="en-US" sz="2400" dirty="0"/>
              <a:t>手肘過份伸直</a:t>
            </a:r>
          </a:p>
          <a:p>
            <a:pPr lvl="0">
              <a:buFont typeface="Wingdings" panose="05000000000000000000" pitchFamily="2" charset="2"/>
              <a:buChar char="Ø"/>
            </a:pPr>
            <a:r>
              <a:rPr lang="zh-TW" altLang="en-US" sz="2400" dirty="0" smtClean="0"/>
              <a:t>避免</a:t>
            </a:r>
            <a:r>
              <a:rPr lang="zh-TW" altLang="en-US" sz="2400" dirty="0"/>
              <a:t>彎腰借</a:t>
            </a:r>
            <a:r>
              <a:rPr lang="zh-TW" altLang="en-US" sz="2400" dirty="0" smtClean="0"/>
              <a:t>力</a:t>
            </a:r>
            <a:endParaRPr lang="en-US" altLang="zh-TW" sz="2400" dirty="0" smtClean="0"/>
          </a:p>
          <a:p>
            <a:pPr lvl="0">
              <a:buFont typeface="Wingdings" panose="05000000000000000000" pitchFamily="2" charset="2"/>
              <a:buChar char="Ø"/>
            </a:pPr>
            <a:endParaRPr lang="en-US" altLang="zh-TW" sz="2400" dirty="0"/>
          </a:p>
          <a:p>
            <a:pPr>
              <a:buFont typeface="Wingdings" panose="05000000000000000000" pitchFamily="2" charset="2"/>
              <a:buChar char="u"/>
            </a:pPr>
            <a:r>
              <a:rPr lang="zh-TW" altLang="zh-HK" sz="2400" b="1" dirty="0"/>
              <a:t>相關動作</a:t>
            </a:r>
          </a:p>
          <a:p>
            <a:pPr>
              <a:buFont typeface="Wingdings" panose="05000000000000000000" pitchFamily="2" charset="2"/>
              <a:buChar char="Ø"/>
            </a:pPr>
            <a:r>
              <a:rPr lang="zh-TW" altLang="zh-HK" sz="2400" dirty="0"/>
              <a:t>籃球(投籃、傳球)、射箭(提弓)</a:t>
            </a:r>
            <a:endParaRPr lang="zh-TW" altLang="en-US" sz="2400" dirty="0"/>
          </a:p>
          <a:p>
            <a:endParaRPr lang="zh-HK" altLang="en-US" sz="2400" b="1"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12</a:t>
            </a:fld>
            <a:endParaRPr lang="en-US" dirty="0"/>
          </a:p>
        </p:txBody>
      </p:sp>
      <p:pic>
        <p:nvPicPr>
          <p:cNvPr id="2049" name="image58.png"/>
          <p:cNvPicPr>
            <a:picLocks noChangeAspect="1" noChangeArrowheads="1"/>
          </p:cNvPicPr>
          <p:nvPr/>
        </p:nvPicPr>
        <p:blipFill>
          <a:blip r:embed="rId2">
            <a:extLst>
              <a:ext uri="{28A0092B-C50C-407E-A947-70E740481C1C}">
                <a14:useLocalDpi xmlns:a14="http://schemas.microsoft.com/office/drawing/2010/main" val="0"/>
              </a:ext>
            </a:extLst>
          </a:blip>
          <a:srcRect l="26566" r="4190"/>
          <a:stretch>
            <a:fillRect/>
          </a:stretch>
        </p:blipFill>
        <p:spPr bwMode="auto">
          <a:xfrm>
            <a:off x="4114949" y="3729325"/>
            <a:ext cx="1857375" cy="297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408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zh-HK" b="1" dirty="0"/>
              <a:t>前三角肌 </a:t>
            </a:r>
            <a:r>
              <a:rPr lang="en-US" altLang="zh-TW" b="1" dirty="0" smtClean="0"/>
              <a:t>–</a:t>
            </a:r>
            <a:r>
              <a:rPr lang="zh-TW" altLang="zh-HK" b="1" dirty="0" smtClean="0"/>
              <a:t> </a:t>
            </a:r>
            <a:r>
              <a:rPr lang="zh-TW" altLang="en-US" b="1" dirty="0" smtClean="0"/>
              <a:t>進</a:t>
            </a:r>
            <a:r>
              <a:rPr lang="zh-TW" altLang="zh-HK" b="1" dirty="0" smtClean="0"/>
              <a:t>階</a:t>
            </a:r>
            <a:endParaRPr lang="zh-HK" altLang="en-US" b="1" dirty="0"/>
          </a:p>
        </p:txBody>
      </p:sp>
      <p:sp>
        <p:nvSpPr>
          <p:cNvPr id="6" name="Content Placeholder 5"/>
          <p:cNvSpPr>
            <a:spLocks noGrp="1"/>
          </p:cNvSpPr>
          <p:nvPr>
            <p:ph sz="half" idx="1"/>
          </p:nvPr>
        </p:nvSpPr>
        <p:spPr/>
        <p:txBody>
          <a:bodyPr/>
          <a:lstStyle/>
          <a:p>
            <a:pPr>
              <a:buFont typeface="Wingdings" panose="05000000000000000000" pitchFamily="2" charset="2"/>
              <a:buChar char="u"/>
            </a:pPr>
            <a:r>
              <a:rPr lang="zh-TW" altLang="zh-HK" sz="2400" b="1" dirty="0"/>
              <a:t>熱身動作</a:t>
            </a:r>
          </a:p>
          <a:p>
            <a:pPr lvl="0">
              <a:buFont typeface="Wingdings" panose="05000000000000000000" pitchFamily="2" charset="2"/>
              <a:buChar char="Ø"/>
            </a:pPr>
            <a:r>
              <a:rPr lang="zh-TW" altLang="zh-HK" sz="2400" dirty="0"/>
              <a:t>單手垂下，掌心向</a:t>
            </a:r>
            <a:r>
              <a:rPr lang="zh-TW" altLang="zh-HK" sz="2400" dirty="0" smtClean="0"/>
              <a:t>內</a:t>
            </a:r>
            <a:r>
              <a:rPr lang="zh-TW" altLang="en-US" sz="2400" dirty="0"/>
              <a:t>。</a:t>
            </a:r>
            <a:endParaRPr lang="zh-TW" altLang="zh-HK" sz="2400" dirty="0"/>
          </a:p>
          <a:p>
            <a:pPr lvl="0">
              <a:buFont typeface="Wingdings" panose="05000000000000000000" pitchFamily="2" charset="2"/>
              <a:buChar char="Ø"/>
            </a:pPr>
            <a:r>
              <a:rPr lang="zh-TW" altLang="zh-HK" sz="2400" dirty="0"/>
              <a:t>手臂伸直前後擺動</a:t>
            </a:r>
          </a:p>
          <a:p>
            <a:pPr lvl="0">
              <a:buFont typeface="Wingdings" panose="05000000000000000000" pitchFamily="2" charset="2"/>
              <a:buChar char="Ø"/>
            </a:pPr>
            <a:r>
              <a:rPr lang="zh-TW" altLang="zh-HK" sz="2400" dirty="0"/>
              <a:t>重覆以上動作8-10次</a:t>
            </a:r>
          </a:p>
          <a:p>
            <a:pPr lvl="0">
              <a:buFont typeface="Wingdings" panose="05000000000000000000" pitchFamily="2" charset="2"/>
              <a:buChar char="Ø"/>
            </a:pPr>
            <a:r>
              <a:rPr lang="zh-TW" altLang="zh-HK" sz="2400" dirty="0"/>
              <a:t>換邊繼續</a:t>
            </a:r>
          </a:p>
          <a:p>
            <a:endParaRPr lang="zh-HK" altLang="en-US" dirty="0"/>
          </a:p>
        </p:txBody>
      </p:sp>
      <p:sp>
        <p:nvSpPr>
          <p:cNvPr id="7" name="Content Placeholder 6"/>
          <p:cNvSpPr>
            <a:spLocks noGrp="1"/>
          </p:cNvSpPr>
          <p:nvPr>
            <p:ph sz="half" idx="2"/>
          </p:nvPr>
        </p:nvSpPr>
        <p:spPr/>
        <p:txBody>
          <a:bodyPr/>
          <a:lstStyle/>
          <a:p>
            <a:pPr lvl="0">
              <a:buFont typeface="Wingdings" panose="05000000000000000000" pitchFamily="2" charset="2"/>
              <a:buChar char="u"/>
            </a:pPr>
            <a:r>
              <a:rPr lang="zh-TW" altLang="en-US" sz="2400" b="1" dirty="0"/>
              <a:t>起始</a:t>
            </a:r>
            <a:r>
              <a:rPr lang="zh-TW" altLang="en-US" sz="2400" b="1" dirty="0" smtClean="0"/>
              <a:t>動作</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右手握彈力帶並圍繞掌心</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左腳踏前曲膝</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右腳踏穩在彈力帶末端</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右手向前舉高，掌心向</a:t>
            </a:r>
            <a:r>
              <a:rPr lang="zh-TW" altLang="zh-HK" sz="2400" dirty="0" smtClean="0">
                <a:latin typeface="Arial" panose="020B0604020202020204" pitchFamily="34" charset="0"/>
                <a:ea typeface="Gungsuh"/>
                <a:cs typeface="Gungsuh"/>
              </a:rPr>
              <a:t>內</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挺胸收腹，肩部</a:t>
            </a:r>
            <a:r>
              <a:rPr lang="zh-TW" altLang="zh-HK" sz="2400" dirty="0" smtClean="0">
                <a:latin typeface="Arial" panose="020B0604020202020204" pitchFamily="34" charset="0"/>
                <a:ea typeface="Gungsuh"/>
                <a:cs typeface="Gungsuh"/>
              </a:rPr>
              <a:t>放鬆</a:t>
            </a:r>
            <a:r>
              <a:rPr lang="zh-TW" altLang="en-US" sz="1600" dirty="0"/>
              <a:t>。</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a:latin typeface="Arial" panose="020B0604020202020204" pitchFamily="34" charset="0"/>
                <a:ea typeface="Gungsuh"/>
                <a:cs typeface="Gungsuh"/>
              </a:rPr>
              <a:t>鎖緊手腕</a:t>
            </a:r>
            <a:endParaRPr lang="zh-TW" altLang="zh-HK" sz="1600" dirty="0">
              <a:latin typeface="Arial" panose="020B0604020202020204" pitchFamily="34" charset="0"/>
            </a:endParaRP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13</a:t>
            </a:fld>
            <a:endParaRPr lang="en-US" dirty="0"/>
          </a:p>
        </p:txBody>
      </p:sp>
      <p:pic>
        <p:nvPicPr>
          <p:cNvPr id="8" name="image3.png"/>
          <p:cNvPicPr/>
          <p:nvPr/>
        </p:nvPicPr>
        <p:blipFill>
          <a:blip r:embed="rId2"/>
          <a:srcRect t="5174"/>
          <a:stretch>
            <a:fillRect/>
          </a:stretch>
        </p:blipFill>
        <p:spPr>
          <a:xfrm>
            <a:off x="4561121" y="4043650"/>
            <a:ext cx="1343025" cy="2609850"/>
          </a:xfrm>
          <a:prstGeom prst="rect">
            <a:avLst/>
          </a:prstGeom>
          <a:ln/>
        </p:spPr>
      </p:pic>
      <p:pic>
        <p:nvPicPr>
          <p:cNvPr id="9" name="image51.png"/>
          <p:cNvPicPr/>
          <p:nvPr/>
        </p:nvPicPr>
        <p:blipFill>
          <a:blip r:embed="rId3"/>
          <a:srcRect t="5795" b="2106"/>
          <a:stretch>
            <a:fillRect/>
          </a:stretch>
        </p:blipFill>
        <p:spPr>
          <a:xfrm>
            <a:off x="2946081" y="4043754"/>
            <a:ext cx="1240155" cy="2609850"/>
          </a:xfrm>
          <a:prstGeom prst="rect">
            <a:avLst/>
          </a:prstGeom>
          <a:ln/>
        </p:spPr>
      </p:pic>
      <p:pic>
        <p:nvPicPr>
          <p:cNvPr id="11" name="image11.png"/>
          <p:cNvPicPr/>
          <p:nvPr/>
        </p:nvPicPr>
        <p:blipFill>
          <a:blip r:embed="rId4"/>
          <a:srcRect l="13470" t="11716" r="8662"/>
          <a:stretch>
            <a:fillRect/>
          </a:stretch>
        </p:blipFill>
        <p:spPr>
          <a:xfrm>
            <a:off x="10231755" y="4035395"/>
            <a:ext cx="1847850" cy="2626360"/>
          </a:xfrm>
          <a:prstGeom prst="rect">
            <a:avLst/>
          </a:prstGeom>
          <a:ln/>
        </p:spPr>
      </p:pic>
    </p:spTree>
    <p:extLst>
      <p:ext uri="{BB962C8B-B14F-4D97-AF65-F5344CB8AC3E}">
        <p14:creationId xmlns:p14="http://schemas.microsoft.com/office/powerpoint/2010/main" val="3595721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zh-HK" dirty="0"/>
              <a:t>前三角肌 </a:t>
            </a:r>
            <a:r>
              <a:rPr lang="en-US" altLang="zh-TW" dirty="0" smtClean="0"/>
              <a:t>–</a:t>
            </a:r>
            <a:r>
              <a:rPr lang="zh-TW" altLang="zh-HK" dirty="0" smtClean="0"/>
              <a:t> </a:t>
            </a:r>
            <a:r>
              <a:rPr lang="zh-TW" altLang="en-US" dirty="0" smtClean="0"/>
              <a:t>進</a:t>
            </a:r>
            <a:r>
              <a:rPr lang="zh-TW" altLang="zh-HK" dirty="0" smtClean="0"/>
              <a:t>階</a:t>
            </a:r>
            <a:endParaRPr lang="zh-HK" altLang="en-US" dirty="0"/>
          </a:p>
        </p:txBody>
      </p:sp>
      <p:sp>
        <p:nvSpPr>
          <p:cNvPr id="6" name="Content Placeholder 5"/>
          <p:cNvSpPr>
            <a:spLocks noGrp="1"/>
          </p:cNvSpPr>
          <p:nvPr>
            <p:ph sz="half" idx="1"/>
          </p:nvPr>
        </p:nvSpPr>
        <p:spPr>
          <a:xfrm>
            <a:off x="898207" y="1860396"/>
            <a:ext cx="4937760" cy="4023360"/>
          </a:xfrm>
        </p:spPr>
        <p:txBody>
          <a:bodyPr/>
          <a:lstStyle/>
          <a:p>
            <a:pPr>
              <a:buFont typeface="Wingdings" panose="05000000000000000000" pitchFamily="2" charset="2"/>
              <a:buChar char="u"/>
            </a:pPr>
            <a:r>
              <a:rPr lang="zh-TW" altLang="zh-HK" sz="2400" b="1" dirty="0"/>
              <a:t>動作過程</a:t>
            </a:r>
          </a:p>
          <a:p>
            <a:pPr fontAlgn="base">
              <a:buFont typeface="Wingdings" panose="05000000000000000000" pitchFamily="2" charset="2"/>
              <a:buChar char="Ø"/>
            </a:pPr>
            <a:r>
              <a:rPr lang="zh-TW" altLang="en-US" sz="2400" dirty="0" smtClean="0"/>
              <a:t>向上</a:t>
            </a:r>
            <a:r>
              <a:rPr lang="zh-TW" altLang="en-US" sz="2400" dirty="0"/>
              <a:t>提臂約</a:t>
            </a:r>
            <a:r>
              <a:rPr lang="en-US" altLang="zh-TW" sz="2400" dirty="0"/>
              <a:t>45</a:t>
            </a:r>
            <a:r>
              <a:rPr lang="zh-TW" altLang="en-US" sz="2400" dirty="0"/>
              <a:t>度</a:t>
            </a:r>
          </a:p>
          <a:p>
            <a:pPr fontAlgn="base">
              <a:buFont typeface="Wingdings" panose="05000000000000000000" pitchFamily="2" charset="2"/>
              <a:buChar char="Ø"/>
            </a:pPr>
            <a:r>
              <a:rPr lang="zh-TW" altLang="en-US" sz="2400" dirty="0" smtClean="0"/>
              <a:t>完成</a:t>
            </a:r>
            <a:r>
              <a:rPr lang="zh-TW" altLang="en-US" sz="2400" dirty="0"/>
              <a:t>後慢慢返回至起始動作</a:t>
            </a:r>
          </a:p>
          <a:p>
            <a:pPr fontAlgn="base">
              <a:buFont typeface="Wingdings" panose="05000000000000000000" pitchFamily="2" charset="2"/>
              <a:buChar char="Ø"/>
            </a:pPr>
            <a:r>
              <a:rPr lang="zh-TW" altLang="en-US" sz="2400" dirty="0" smtClean="0"/>
              <a:t>向前</a:t>
            </a:r>
            <a:r>
              <a:rPr lang="zh-TW" altLang="en-US" sz="2400" dirty="0"/>
              <a:t>拉動時呼氣</a:t>
            </a:r>
          </a:p>
          <a:p>
            <a:pPr fontAlgn="base">
              <a:buFont typeface="Wingdings" panose="05000000000000000000" pitchFamily="2" charset="2"/>
              <a:buChar char="Ø"/>
            </a:pPr>
            <a:r>
              <a:rPr lang="zh-TW" altLang="en-US" sz="2400" dirty="0" smtClean="0"/>
              <a:t>向後</a:t>
            </a:r>
            <a:r>
              <a:rPr lang="zh-TW" altLang="en-US" sz="2400" dirty="0"/>
              <a:t>回臂時吸氣</a:t>
            </a:r>
          </a:p>
          <a:p>
            <a:pPr fontAlgn="base">
              <a:buFont typeface="Wingdings" panose="05000000000000000000" pitchFamily="2" charset="2"/>
              <a:buChar char="Ø"/>
            </a:pPr>
            <a:r>
              <a:rPr lang="zh-TW" altLang="en-US" sz="2400" dirty="0" smtClean="0"/>
              <a:t>重複</a:t>
            </a:r>
            <a:r>
              <a:rPr lang="zh-TW" altLang="en-US" sz="2400" dirty="0"/>
              <a:t>以上動作</a:t>
            </a:r>
            <a:r>
              <a:rPr lang="en-US" altLang="zh-TW" sz="2400" dirty="0"/>
              <a:t>10-15</a:t>
            </a:r>
            <a:r>
              <a:rPr lang="zh-TW" altLang="en-US" sz="2400" dirty="0"/>
              <a:t>次</a:t>
            </a: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873702" y="1843419"/>
            <a:ext cx="4937760" cy="4023360"/>
          </a:xfrm>
        </p:spPr>
        <p:txBody>
          <a:bodyPr/>
          <a:lstStyle/>
          <a:p>
            <a:pPr lvl="0">
              <a:buFont typeface="Wingdings" panose="05000000000000000000" pitchFamily="2" charset="2"/>
              <a:buChar char="u"/>
            </a:pPr>
            <a:r>
              <a:rPr lang="zh-TW" altLang="en-US" sz="2400" b="1" dirty="0" smtClean="0"/>
              <a:t>注意事項</a:t>
            </a:r>
            <a:endParaRPr lang="en-US" altLang="zh-TW" sz="2400" b="1" dirty="0" smtClean="0"/>
          </a:p>
          <a:p>
            <a:pPr lvl="0">
              <a:buFont typeface="Wingdings" panose="05000000000000000000" pitchFamily="2" charset="2"/>
              <a:buChar char="Ø"/>
            </a:pPr>
            <a:r>
              <a:rPr lang="zh-TW" altLang="en-US" sz="2400" dirty="0" smtClean="0"/>
              <a:t>手肘</a:t>
            </a:r>
            <a:r>
              <a:rPr lang="zh-TW" altLang="en-US" sz="2400" dirty="0"/>
              <a:t>避免過份伸直</a:t>
            </a:r>
            <a:endParaRPr lang="en-US" altLang="zh-TW" sz="2400" dirty="0"/>
          </a:p>
          <a:p>
            <a:pPr>
              <a:buFont typeface="Wingdings" panose="05000000000000000000" pitchFamily="2" charset="2"/>
              <a:buChar char="u"/>
            </a:pPr>
            <a:r>
              <a:rPr lang="zh-TW" altLang="zh-HK" sz="2400" b="1" dirty="0"/>
              <a:t>相關動作</a:t>
            </a:r>
          </a:p>
          <a:p>
            <a:pPr>
              <a:buFont typeface="Wingdings" panose="05000000000000000000" pitchFamily="2" charset="2"/>
              <a:buChar char="Ø"/>
            </a:pPr>
            <a:r>
              <a:rPr lang="zh-TW" altLang="en-US" sz="2400" dirty="0"/>
              <a:t>籃球</a:t>
            </a:r>
            <a:r>
              <a:rPr lang="en-US" altLang="zh-TW" sz="2400" dirty="0"/>
              <a:t>(</a:t>
            </a:r>
            <a:r>
              <a:rPr lang="zh-TW" altLang="en-US" sz="2400" dirty="0"/>
              <a:t>投籃、傳球</a:t>
            </a:r>
            <a:r>
              <a:rPr lang="en-US" altLang="zh-TW" sz="2400" dirty="0"/>
              <a:t>)</a:t>
            </a:r>
            <a:r>
              <a:rPr lang="zh-TW" altLang="en-US" sz="2400" dirty="0"/>
              <a:t>、射箭</a:t>
            </a:r>
            <a:r>
              <a:rPr lang="en-US" altLang="zh-TW" sz="2400" dirty="0"/>
              <a:t>(</a:t>
            </a:r>
            <a:r>
              <a:rPr lang="zh-TW" altLang="en-US" sz="2400" dirty="0"/>
              <a:t>提弓</a:t>
            </a:r>
            <a:r>
              <a:rPr lang="en-US" altLang="zh-TW" sz="2400" dirty="0"/>
              <a:t>)</a:t>
            </a:r>
            <a:endParaRPr lang="zh-HK" altLang="en-US" sz="2400" b="1"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14</a:t>
            </a:fld>
            <a:endParaRPr lang="en-US" dirty="0"/>
          </a:p>
        </p:txBody>
      </p:sp>
      <p:pic>
        <p:nvPicPr>
          <p:cNvPr id="8" name="image39.png"/>
          <p:cNvPicPr/>
          <p:nvPr/>
        </p:nvPicPr>
        <p:blipFill>
          <a:blip r:embed="rId2"/>
          <a:srcRect l="12145" t="5836" r="13772"/>
          <a:stretch>
            <a:fillRect/>
          </a:stretch>
        </p:blipFill>
        <p:spPr>
          <a:xfrm>
            <a:off x="4348386" y="3872076"/>
            <a:ext cx="2202465" cy="2801440"/>
          </a:xfrm>
          <a:prstGeom prst="rect">
            <a:avLst/>
          </a:prstGeom>
          <a:ln/>
        </p:spPr>
      </p:pic>
    </p:spTree>
    <p:extLst>
      <p:ext uri="{BB962C8B-B14F-4D97-AF65-F5344CB8AC3E}">
        <p14:creationId xmlns:p14="http://schemas.microsoft.com/office/powerpoint/2010/main" val="1220959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中</a:t>
            </a:r>
            <a:r>
              <a:rPr lang="zh-TW" altLang="zh-HK" b="1" dirty="0" smtClean="0"/>
              <a:t>三角</a:t>
            </a:r>
            <a:r>
              <a:rPr lang="zh-TW" altLang="zh-HK" b="1" dirty="0"/>
              <a:t>肌 - 初階</a:t>
            </a:r>
            <a:endParaRPr lang="zh-HK" altLang="en-US" b="1" dirty="0"/>
          </a:p>
        </p:txBody>
      </p:sp>
      <p:sp>
        <p:nvSpPr>
          <p:cNvPr id="6" name="Content Placeholder 5"/>
          <p:cNvSpPr>
            <a:spLocks noGrp="1"/>
          </p:cNvSpPr>
          <p:nvPr>
            <p:ph sz="half" idx="1"/>
          </p:nvPr>
        </p:nvSpPr>
        <p:spPr>
          <a:xfrm>
            <a:off x="661268" y="1845735"/>
            <a:ext cx="4937760" cy="4023360"/>
          </a:xfrm>
        </p:spPr>
        <p:txBody>
          <a:bodyPr>
            <a:normAutofit fontScale="92500" lnSpcReduction="20000"/>
          </a:bodyPr>
          <a:lstStyle/>
          <a:p>
            <a:pPr>
              <a:buFont typeface="Wingdings" panose="05000000000000000000" pitchFamily="2" charset="2"/>
              <a:buChar char="u"/>
            </a:pPr>
            <a:r>
              <a:rPr lang="zh-TW" altLang="zh-HK" sz="2400" b="1" dirty="0"/>
              <a:t>熱身動作</a:t>
            </a: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右手伸直置於胸前</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向左邊水平擺動</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左手作輔助，用力向</a:t>
            </a:r>
            <a:r>
              <a:rPr lang="zh-TW" altLang="zh-HK" sz="2400" dirty="0">
                <a:solidFill>
                  <a:srgbClr val="434343"/>
                </a:solidFill>
                <a:latin typeface="Arial" panose="020B0604020202020204" pitchFamily="34" charset="0"/>
                <a:ea typeface="Gungsuh"/>
                <a:cs typeface="Gungsuh"/>
              </a:rPr>
              <a:t>後</a:t>
            </a:r>
            <a:r>
              <a:rPr lang="zh-TW" altLang="zh-HK" sz="2400" dirty="0" smtClean="0">
                <a:latin typeface="Arial" panose="020B0604020202020204" pitchFamily="34" charset="0"/>
                <a:ea typeface="Gungsuh"/>
                <a:cs typeface="Gungsuh"/>
              </a:rPr>
              <a:t>施壓</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身體跟隨慢慢向左轉</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a:latin typeface="Arial" panose="020B0604020202020204" pitchFamily="34" charset="0"/>
                <a:ea typeface="Gungsuh"/>
                <a:cs typeface="Gungsuh"/>
              </a:rPr>
              <a:t>重覆以上動作8-10次</a:t>
            </a:r>
            <a:endParaRPr lang="zh-TW" altLang="zh-HK" sz="1600" dirty="0">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274723" y="1845735"/>
            <a:ext cx="4937760" cy="4023360"/>
          </a:xfrm>
        </p:spPr>
        <p:txBody>
          <a:bodyPr>
            <a:normAutofit fontScale="92500" lnSpcReduction="20000"/>
          </a:bodyPr>
          <a:lstStyle/>
          <a:p>
            <a:pPr lvl="0">
              <a:buFont typeface="Wingdings" panose="05000000000000000000" pitchFamily="2" charset="2"/>
              <a:buChar char="u"/>
            </a:pPr>
            <a:r>
              <a:rPr lang="zh-TW" altLang="en-US" sz="2400" b="1" dirty="0"/>
              <a:t>起始</a:t>
            </a:r>
            <a:r>
              <a:rPr lang="zh-TW" altLang="en-US" sz="2400" b="1" dirty="0" smtClean="0"/>
              <a:t>動作</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單手握彈力帶並圍繞掌心</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雙腳踏穩彈力帶末端</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手垂下，掌心向內</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手肘保持微曲</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挺胸收腹，肩部</a:t>
            </a:r>
            <a:r>
              <a:rPr lang="zh-TW" altLang="zh-HK" sz="2400" dirty="0" smtClean="0">
                <a:latin typeface="Arial" panose="020B0604020202020204" pitchFamily="34" charset="0"/>
                <a:ea typeface="Gungsuh"/>
                <a:cs typeface="Gungsuh"/>
              </a:rPr>
              <a:t>放鬆</a:t>
            </a:r>
            <a:r>
              <a:rPr lang="zh-TW" altLang="en-US" sz="1600" dirty="0"/>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雙腳微微屈曲，眼望</a:t>
            </a:r>
            <a:r>
              <a:rPr lang="zh-TW" altLang="zh-HK" sz="2400" dirty="0" smtClean="0">
                <a:latin typeface="Arial" panose="020B0604020202020204" pitchFamily="34" charset="0"/>
                <a:ea typeface="Gungsuh"/>
                <a:cs typeface="Gungsuh"/>
              </a:rPr>
              <a:t>前方</a:t>
            </a:r>
            <a:r>
              <a:rPr lang="zh-TW" altLang="en-US" sz="1600" dirty="0"/>
              <a:t>。</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a:latin typeface="Arial" panose="020B0604020202020204" pitchFamily="34" charset="0"/>
                <a:ea typeface="Gungsuh"/>
                <a:cs typeface="Gungsuh"/>
              </a:rPr>
              <a:t>鎖緊手腕</a:t>
            </a:r>
            <a:endParaRPr lang="zh-TW" altLang="zh-HK" sz="1600" dirty="0">
              <a:latin typeface="Arial" panose="020B0604020202020204" pitchFamily="34" charset="0"/>
            </a:endParaRP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15</a:t>
            </a:fld>
            <a:endParaRPr lang="en-US" dirty="0"/>
          </a:p>
        </p:txBody>
      </p:sp>
      <p:pic>
        <p:nvPicPr>
          <p:cNvPr id="11" name="image125.png"/>
          <p:cNvPicPr/>
          <p:nvPr/>
        </p:nvPicPr>
        <p:blipFill>
          <a:blip r:embed="rId2"/>
          <a:srcRect l="16724" t="6739" r="16355" b="2999"/>
          <a:stretch>
            <a:fillRect/>
          </a:stretch>
        </p:blipFill>
        <p:spPr>
          <a:xfrm>
            <a:off x="4719933" y="1737360"/>
            <a:ext cx="1366764" cy="2501475"/>
          </a:xfrm>
          <a:prstGeom prst="rect">
            <a:avLst/>
          </a:prstGeom>
          <a:ln/>
        </p:spPr>
      </p:pic>
      <p:pic>
        <p:nvPicPr>
          <p:cNvPr id="12" name="image137.png"/>
          <p:cNvPicPr/>
          <p:nvPr/>
        </p:nvPicPr>
        <p:blipFill>
          <a:blip r:embed="rId3"/>
          <a:srcRect l="12892" t="5357" r="7941" b="4124"/>
          <a:stretch>
            <a:fillRect/>
          </a:stretch>
        </p:blipFill>
        <p:spPr>
          <a:xfrm>
            <a:off x="3743396" y="4238835"/>
            <a:ext cx="1476606" cy="2586075"/>
          </a:xfrm>
          <a:prstGeom prst="rect">
            <a:avLst/>
          </a:prstGeom>
          <a:ln/>
        </p:spPr>
      </p:pic>
      <p:pic>
        <p:nvPicPr>
          <p:cNvPr id="13" name="image80.png"/>
          <p:cNvPicPr/>
          <p:nvPr/>
        </p:nvPicPr>
        <p:blipFill>
          <a:blip r:embed="rId4"/>
          <a:srcRect l="9090" t="8051" b="3955"/>
          <a:stretch>
            <a:fillRect/>
          </a:stretch>
        </p:blipFill>
        <p:spPr>
          <a:xfrm>
            <a:off x="9869623" y="787716"/>
            <a:ext cx="2078990" cy="2609850"/>
          </a:xfrm>
          <a:prstGeom prst="rect">
            <a:avLst/>
          </a:prstGeom>
          <a:ln/>
        </p:spPr>
      </p:pic>
    </p:spTree>
    <p:extLst>
      <p:ext uri="{BB962C8B-B14F-4D97-AF65-F5344CB8AC3E}">
        <p14:creationId xmlns:p14="http://schemas.microsoft.com/office/powerpoint/2010/main" val="195276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中</a:t>
            </a:r>
            <a:r>
              <a:rPr lang="zh-TW" altLang="zh-HK" b="1" dirty="0" smtClean="0"/>
              <a:t>三角</a:t>
            </a:r>
            <a:r>
              <a:rPr lang="zh-TW" altLang="zh-HK" b="1" dirty="0"/>
              <a:t>肌 - 初階</a:t>
            </a:r>
            <a:endParaRPr lang="zh-HK" altLang="en-US" b="1" dirty="0"/>
          </a:p>
        </p:txBody>
      </p:sp>
      <p:sp>
        <p:nvSpPr>
          <p:cNvPr id="6" name="Content Placeholder 5"/>
          <p:cNvSpPr>
            <a:spLocks noGrp="1"/>
          </p:cNvSpPr>
          <p:nvPr>
            <p:ph sz="half" idx="1"/>
          </p:nvPr>
        </p:nvSpPr>
        <p:spPr>
          <a:xfrm>
            <a:off x="479376" y="1844824"/>
            <a:ext cx="4937760" cy="4023360"/>
          </a:xfrm>
        </p:spPr>
        <p:txBody>
          <a:bodyPr/>
          <a:lstStyle/>
          <a:p>
            <a:pPr>
              <a:buFont typeface="Wingdings" panose="05000000000000000000" pitchFamily="2" charset="2"/>
              <a:buChar char="u"/>
            </a:pPr>
            <a:r>
              <a:rPr lang="zh-TW" altLang="zh-HK" sz="2400" b="1" dirty="0"/>
              <a:t>動作過程</a:t>
            </a:r>
          </a:p>
          <a:p>
            <a:pPr fontAlgn="base">
              <a:buFont typeface="Wingdings" panose="05000000000000000000" pitchFamily="2" charset="2"/>
              <a:buChar char="Ø"/>
            </a:pPr>
            <a:r>
              <a:rPr lang="zh-TW" altLang="en-US" sz="2400" dirty="0" smtClean="0"/>
              <a:t>向外</a:t>
            </a:r>
            <a:r>
              <a:rPr lang="zh-TW" altLang="en-US" sz="2400" dirty="0"/>
              <a:t>拉至肩膀水平</a:t>
            </a:r>
          </a:p>
          <a:p>
            <a:pPr fontAlgn="base">
              <a:buFont typeface="Wingdings" panose="05000000000000000000" pitchFamily="2" charset="2"/>
              <a:buChar char="Ø"/>
            </a:pPr>
            <a:r>
              <a:rPr lang="zh-TW" altLang="en-US" sz="2400" dirty="0" smtClean="0"/>
              <a:t>完成</a:t>
            </a:r>
            <a:r>
              <a:rPr lang="zh-TW" altLang="en-US" sz="2400" dirty="0"/>
              <a:t>時手腕、手肘與肩同</a:t>
            </a:r>
            <a:r>
              <a:rPr lang="zh-TW" altLang="en-US" sz="2400" dirty="0" smtClean="0"/>
              <a:t>高。</a:t>
            </a:r>
            <a:endParaRPr lang="zh-TW" altLang="en-US" sz="2400" dirty="0"/>
          </a:p>
          <a:p>
            <a:pPr fontAlgn="base">
              <a:buFont typeface="Wingdings" panose="05000000000000000000" pitchFamily="2" charset="2"/>
              <a:buChar char="Ø"/>
            </a:pPr>
            <a:r>
              <a:rPr lang="zh-TW" altLang="en-US" sz="2400" dirty="0" smtClean="0"/>
              <a:t>完成</a:t>
            </a:r>
            <a:r>
              <a:rPr lang="zh-TW" altLang="en-US" sz="2400" dirty="0"/>
              <a:t>後慢慢放下至起始動作</a:t>
            </a:r>
          </a:p>
          <a:p>
            <a:pPr fontAlgn="base">
              <a:buFont typeface="Wingdings" panose="05000000000000000000" pitchFamily="2" charset="2"/>
              <a:buChar char="Ø"/>
            </a:pPr>
            <a:r>
              <a:rPr lang="zh-TW" altLang="en-US" sz="2400" dirty="0" smtClean="0"/>
              <a:t>向上</a:t>
            </a:r>
            <a:r>
              <a:rPr lang="zh-TW" altLang="en-US" sz="2400" dirty="0"/>
              <a:t>拉動時呼氣</a:t>
            </a:r>
          </a:p>
          <a:p>
            <a:pPr fontAlgn="base">
              <a:buFont typeface="Wingdings" panose="05000000000000000000" pitchFamily="2" charset="2"/>
              <a:buChar char="Ø"/>
            </a:pPr>
            <a:r>
              <a:rPr lang="zh-TW" altLang="en-US" sz="2400" dirty="0" smtClean="0"/>
              <a:t>向</a:t>
            </a:r>
            <a:r>
              <a:rPr lang="zh-TW" altLang="en-US" sz="2400" dirty="0"/>
              <a:t>下回臂時吸氣</a:t>
            </a:r>
          </a:p>
          <a:p>
            <a:pPr fontAlgn="base">
              <a:buFont typeface="Wingdings" panose="05000000000000000000" pitchFamily="2" charset="2"/>
              <a:buChar char="Ø"/>
            </a:pPr>
            <a:r>
              <a:rPr lang="zh-TW" altLang="en-US" sz="2400" dirty="0" smtClean="0"/>
              <a:t>重複</a:t>
            </a:r>
            <a:r>
              <a:rPr lang="zh-TW" altLang="en-US" sz="2400" dirty="0"/>
              <a:t>以上動作</a:t>
            </a:r>
            <a:r>
              <a:rPr lang="en-US" altLang="zh-TW" sz="2400" dirty="0"/>
              <a:t>10-15</a:t>
            </a:r>
            <a:r>
              <a:rPr lang="zh-TW" altLang="en-US" sz="2400" dirty="0"/>
              <a:t>次</a:t>
            </a:r>
          </a:p>
          <a:p>
            <a:pPr fontAlgn="base">
              <a:buFont typeface="Wingdings" panose="05000000000000000000" pitchFamily="2" charset="2"/>
              <a:buChar char="Ø"/>
            </a:pPr>
            <a:r>
              <a:rPr lang="zh-TW" altLang="en-US" sz="2400" dirty="0" smtClean="0"/>
              <a:t>換</a:t>
            </a:r>
            <a:r>
              <a:rPr lang="zh-TW" altLang="en-US" sz="2400" dirty="0"/>
              <a:t>邊繼續</a:t>
            </a: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605847" y="1843419"/>
            <a:ext cx="4937760" cy="4023360"/>
          </a:xfrm>
        </p:spPr>
        <p:txBody>
          <a:bodyPr/>
          <a:lstStyle/>
          <a:p>
            <a:pPr lvl="0">
              <a:buFont typeface="Wingdings" panose="05000000000000000000" pitchFamily="2" charset="2"/>
              <a:buChar char="u"/>
            </a:pPr>
            <a:r>
              <a:rPr lang="zh-TW" altLang="en-US" sz="2400" b="1" dirty="0" smtClean="0"/>
              <a:t>注意事項</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注意舉高位置，避免</a:t>
            </a:r>
            <a:r>
              <a:rPr lang="zh-TW" altLang="zh-HK" sz="2400" dirty="0" smtClean="0">
                <a:latin typeface="Arial" panose="020B0604020202020204" pitchFamily="34" charset="0"/>
                <a:ea typeface="Gungsuh"/>
                <a:cs typeface="Gungsuh"/>
              </a:rPr>
              <a:t>過高</a:t>
            </a:r>
            <a:r>
              <a:rPr lang="zh-TW" altLang="en-US" sz="1600" dirty="0"/>
              <a:t>。</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a:latin typeface="Arial" panose="020B0604020202020204" pitchFamily="34" charset="0"/>
                <a:ea typeface="Gungsuh"/>
                <a:cs typeface="Gungsuh"/>
              </a:rPr>
              <a:t>避免彎腰借力</a:t>
            </a:r>
            <a:endParaRPr lang="zh-TW" altLang="zh-HK" sz="1600" dirty="0">
              <a:latin typeface="Arial" panose="020B0604020202020204" pitchFamily="34" charset="0"/>
            </a:endParaRPr>
          </a:p>
          <a:p>
            <a:pPr lvl="0">
              <a:buFont typeface="Wingdings" panose="05000000000000000000" pitchFamily="2" charset="2"/>
              <a:buChar char="Ø"/>
            </a:pPr>
            <a:endParaRPr lang="en-US" altLang="zh-TW" sz="2400" dirty="0"/>
          </a:p>
          <a:p>
            <a:pPr>
              <a:buFont typeface="Wingdings" panose="05000000000000000000" pitchFamily="2" charset="2"/>
              <a:buChar char="u"/>
            </a:pPr>
            <a:r>
              <a:rPr lang="zh-TW" altLang="zh-HK" sz="2400" b="1" dirty="0"/>
              <a:t>相關動作</a:t>
            </a:r>
          </a:p>
          <a:p>
            <a:pPr>
              <a:buFont typeface="Wingdings" panose="05000000000000000000" pitchFamily="2" charset="2"/>
              <a:buChar char="Ø"/>
            </a:pPr>
            <a:r>
              <a:rPr lang="zh-TW" altLang="en-US" sz="2400" dirty="0"/>
              <a:t>蝶泳</a:t>
            </a:r>
            <a:r>
              <a:rPr lang="en-US" altLang="zh-TW" sz="2400" dirty="0"/>
              <a:t>(</a:t>
            </a:r>
            <a:r>
              <a:rPr lang="zh-TW" altLang="en-US" sz="2400" dirty="0"/>
              <a:t>提臂出水</a:t>
            </a:r>
            <a:r>
              <a:rPr lang="en-US" altLang="zh-TW" sz="2400" dirty="0"/>
              <a:t>)</a:t>
            </a:r>
            <a:r>
              <a:rPr lang="zh-TW" altLang="en-US" sz="2400" dirty="0"/>
              <a:t>、吊環</a:t>
            </a:r>
            <a:r>
              <a:rPr lang="en-US" altLang="zh-TW" sz="2400" dirty="0"/>
              <a:t>(</a:t>
            </a:r>
            <a:r>
              <a:rPr lang="zh-TW" altLang="en-US" sz="2400" dirty="0"/>
              <a:t>直臂直體</a:t>
            </a:r>
            <a:r>
              <a:rPr lang="en-US" altLang="zh-TW" sz="2400" dirty="0"/>
              <a:t>)</a:t>
            </a:r>
            <a:endParaRPr lang="zh-HK" altLang="en-US" sz="2400" b="1"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16</a:t>
            </a:fld>
            <a:endParaRPr lang="en-US" dirty="0"/>
          </a:p>
        </p:txBody>
      </p:sp>
      <p:pic>
        <p:nvPicPr>
          <p:cNvPr id="8" name="image141.png"/>
          <p:cNvPicPr/>
          <p:nvPr/>
        </p:nvPicPr>
        <p:blipFill>
          <a:blip r:embed="rId2"/>
          <a:srcRect t="6165" r="9326"/>
          <a:stretch>
            <a:fillRect/>
          </a:stretch>
        </p:blipFill>
        <p:spPr>
          <a:xfrm>
            <a:off x="3866147" y="3967324"/>
            <a:ext cx="2358190" cy="2890675"/>
          </a:xfrm>
          <a:prstGeom prst="rect">
            <a:avLst/>
          </a:prstGeom>
          <a:ln/>
        </p:spPr>
      </p:pic>
    </p:spTree>
    <p:extLst>
      <p:ext uri="{BB962C8B-B14F-4D97-AF65-F5344CB8AC3E}">
        <p14:creationId xmlns:p14="http://schemas.microsoft.com/office/powerpoint/2010/main" val="928678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中</a:t>
            </a:r>
            <a:r>
              <a:rPr lang="zh-TW" altLang="zh-HK" b="1" dirty="0" smtClean="0"/>
              <a:t>三角</a:t>
            </a:r>
            <a:r>
              <a:rPr lang="zh-TW" altLang="zh-HK" b="1" dirty="0"/>
              <a:t>肌 </a:t>
            </a:r>
            <a:r>
              <a:rPr lang="en-US" altLang="zh-TW" b="1" dirty="0" smtClean="0"/>
              <a:t>–</a:t>
            </a:r>
            <a:r>
              <a:rPr lang="zh-TW" altLang="zh-HK" b="1" dirty="0" smtClean="0"/>
              <a:t> </a:t>
            </a:r>
            <a:r>
              <a:rPr lang="zh-TW" altLang="en-US" b="1" dirty="0" smtClean="0"/>
              <a:t>進</a:t>
            </a:r>
            <a:r>
              <a:rPr lang="zh-TW" altLang="zh-HK" b="1" dirty="0" smtClean="0"/>
              <a:t>階</a:t>
            </a:r>
            <a:endParaRPr lang="zh-HK" altLang="en-US" b="1" dirty="0"/>
          </a:p>
        </p:txBody>
      </p:sp>
      <p:sp>
        <p:nvSpPr>
          <p:cNvPr id="6" name="Content Placeholder 5"/>
          <p:cNvSpPr>
            <a:spLocks noGrp="1"/>
          </p:cNvSpPr>
          <p:nvPr>
            <p:ph sz="half" idx="1"/>
          </p:nvPr>
        </p:nvSpPr>
        <p:spPr>
          <a:xfrm>
            <a:off x="407368" y="1844824"/>
            <a:ext cx="4937760" cy="4023360"/>
          </a:xfrm>
        </p:spPr>
        <p:txBody>
          <a:bodyPr>
            <a:normAutofit/>
          </a:bodyPr>
          <a:lstStyle/>
          <a:p>
            <a:pPr>
              <a:buFont typeface="Wingdings" panose="05000000000000000000" pitchFamily="2" charset="2"/>
              <a:buChar char="u"/>
            </a:pPr>
            <a:r>
              <a:rPr lang="zh-TW" altLang="zh-HK" sz="2400" b="1" dirty="0"/>
              <a:t>熱身動作</a:t>
            </a: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右手伸直置於胸前</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向左邊水平擺動</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左手作輔助，用力向</a:t>
            </a:r>
            <a:r>
              <a:rPr lang="zh-TW" altLang="zh-HK" sz="2400" dirty="0">
                <a:solidFill>
                  <a:srgbClr val="434343"/>
                </a:solidFill>
                <a:latin typeface="Arial" panose="020B0604020202020204" pitchFamily="34" charset="0"/>
                <a:ea typeface="Gungsuh"/>
                <a:cs typeface="Gungsuh"/>
              </a:rPr>
              <a:t>後</a:t>
            </a:r>
            <a:r>
              <a:rPr lang="zh-TW" altLang="zh-HK" sz="2400" dirty="0" smtClean="0">
                <a:latin typeface="Arial" panose="020B0604020202020204" pitchFamily="34" charset="0"/>
                <a:ea typeface="Gungsuh"/>
                <a:cs typeface="Gungsuh"/>
              </a:rPr>
              <a:t>施壓</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身體跟隨慢慢向左轉</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a:latin typeface="Arial" panose="020B0604020202020204" pitchFamily="34" charset="0"/>
                <a:ea typeface="Gungsuh"/>
                <a:cs typeface="Gungsuh"/>
              </a:rPr>
              <a:t>重覆以上動作8-10次</a:t>
            </a:r>
            <a:endParaRPr lang="zh-TW" altLang="zh-HK" sz="1600" dirty="0">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274723" y="1845735"/>
            <a:ext cx="4937760" cy="4023360"/>
          </a:xfrm>
        </p:spPr>
        <p:txBody>
          <a:bodyPr>
            <a:normAutofit/>
          </a:bodyPr>
          <a:lstStyle/>
          <a:p>
            <a:pPr lvl="0">
              <a:buFont typeface="Wingdings" panose="05000000000000000000" pitchFamily="2" charset="2"/>
              <a:buChar char="u"/>
            </a:pPr>
            <a:r>
              <a:rPr lang="zh-TW" altLang="en-US" sz="2400" b="1" dirty="0"/>
              <a:t>起始</a:t>
            </a:r>
            <a:r>
              <a:rPr lang="zh-TW" altLang="en-US" sz="2400" b="1" dirty="0" smtClean="0"/>
              <a:t>動作</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將彈力帶重叠並套於雙手手腕</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手肘向前屈曲90度</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掌心向內</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挺胸收腹，肩部</a:t>
            </a:r>
            <a:r>
              <a:rPr lang="zh-TW" altLang="zh-HK" sz="2400" dirty="0" smtClean="0">
                <a:latin typeface="Arial" panose="020B0604020202020204" pitchFamily="34" charset="0"/>
                <a:ea typeface="Gungsuh"/>
                <a:cs typeface="Gungsuh"/>
              </a:rPr>
              <a:t>放鬆</a:t>
            </a:r>
            <a:r>
              <a:rPr lang="zh-TW" altLang="en-US" sz="1600" dirty="0"/>
              <a:t>。</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雙腳微微屈曲，眼望</a:t>
            </a:r>
            <a:r>
              <a:rPr lang="zh-TW" altLang="zh-HK" sz="2400" dirty="0" smtClean="0">
                <a:latin typeface="Arial" panose="020B0604020202020204" pitchFamily="34" charset="0"/>
                <a:ea typeface="Gungsuh"/>
                <a:cs typeface="Gungsuh"/>
              </a:rPr>
              <a:t>前方</a:t>
            </a:r>
            <a:r>
              <a:rPr lang="zh-TW" altLang="en-US" sz="2400" dirty="0" smtClean="0">
                <a:latin typeface="Arial" panose="020B0604020202020204" pitchFamily="34" charset="0"/>
                <a:ea typeface="Gungsuh"/>
                <a:cs typeface="Gungsuh"/>
              </a:rPr>
              <a:t>。</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a:latin typeface="Arial" panose="020B0604020202020204" pitchFamily="34" charset="0"/>
                <a:ea typeface="Gungsuh"/>
                <a:cs typeface="Gungsuh"/>
              </a:rPr>
              <a:t>鎖緊手腕</a:t>
            </a:r>
            <a:endParaRPr lang="zh-TW" altLang="zh-HK" sz="1600" dirty="0">
              <a:latin typeface="Arial" panose="020B0604020202020204" pitchFamily="34" charset="0"/>
            </a:endParaRP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17</a:t>
            </a:fld>
            <a:endParaRPr lang="en-US" dirty="0"/>
          </a:p>
        </p:txBody>
      </p:sp>
      <p:pic>
        <p:nvPicPr>
          <p:cNvPr id="11" name="image125.png"/>
          <p:cNvPicPr/>
          <p:nvPr/>
        </p:nvPicPr>
        <p:blipFill>
          <a:blip r:embed="rId2"/>
          <a:srcRect l="16724" t="6739" r="16355" b="2999"/>
          <a:stretch>
            <a:fillRect/>
          </a:stretch>
        </p:blipFill>
        <p:spPr>
          <a:xfrm>
            <a:off x="4719933" y="1737360"/>
            <a:ext cx="1366764" cy="2501475"/>
          </a:xfrm>
          <a:prstGeom prst="rect">
            <a:avLst/>
          </a:prstGeom>
          <a:ln/>
        </p:spPr>
      </p:pic>
      <p:pic>
        <p:nvPicPr>
          <p:cNvPr id="12" name="image137.png"/>
          <p:cNvPicPr/>
          <p:nvPr/>
        </p:nvPicPr>
        <p:blipFill>
          <a:blip r:embed="rId3"/>
          <a:srcRect l="12892" t="5357" r="7941" b="4124"/>
          <a:stretch>
            <a:fillRect/>
          </a:stretch>
        </p:blipFill>
        <p:spPr>
          <a:xfrm>
            <a:off x="3743396" y="4238835"/>
            <a:ext cx="1476606" cy="2586075"/>
          </a:xfrm>
          <a:prstGeom prst="rect">
            <a:avLst/>
          </a:prstGeom>
          <a:ln/>
        </p:spPr>
      </p:pic>
      <p:pic>
        <p:nvPicPr>
          <p:cNvPr id="9" name="image147.png"/>
          <p:cNvPicPr/>
          <p:nvPr/>
        </p:nvPicPr>
        <p:blipFill>
          <a:blip r:embed="rId4"/>
          <a:srcRect/>
          <a:stretch>
            <a:fillRect/>
          </a:stretch>
        </p:blipFill>
        <p:spPr>
          <a:xfrm>
            <a:off x="10204280" y="3459997"/>
            <a:ext cx="1987720" cy="2423950"/>
          </a:xfrm>
          <a:prstGeom prst="rect">
            <a:avLst/>
          </a:prstGeom>
          <a:ln/>
        </p:spPr>
      </p:pic>
    </p:spTree>
    <p:extLst>
      <p:ext uri="{BB962C8B-B14F-4D97-AF65-F5344CB8AC3E}">
        <p14:creationId xmlns:p14="http://schemas.microsoft.com/office/powerpoint/2010/main" val="4053885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中</a:t>
            </a:r>
            <a:r>
              <a:rPr lang="zh-TW" altLang="zh-HK" b="1" dirty="0" smtClean="0"/>
              <a:t>三角</a:t>
            </a:r>
            <a:r>
              <a:rPr lang="zh-TW" altLang="zh-HK" b="1" dirty="0"/>
              <a:t>肌 </a:t>
            </a:r>
            <a:r>
              <a:rPr lang="en-US" altLang="zh-TW" b="1" dirty="0" smtClean="0"/>
              <a:t>–</a:t>
            </a:r>
            <a:r>
              <a:rPr lang="zh-TW" altLang="zh-HK" b="1" dirty="0" smtClean="0"/>
              <a:t> </a:t>
            </a:r>
            <a:r>
              <a:rPr lang="zh-TW" altLang="en-US" b="1" dirty="0" smtClean="0"/>
              <a:t>進</a:t>
            </a:r>
            <a:r>
              <a:rPr lang="zh-TW" altLang="zh-HK" b="1" dirty="0" smtClean="0"/>
              <a:t>階</a:t>
            </a:r>
            <a:endParaRPr lang="zh-HK" altLang="en-US" b="1" dirty="0"/>
          </a:p>
        </p:txBody>
      </p:sp>
      <p:sp>
        <p:nvSpPr>
          <p:cNvPr id="6" name="Content Placeholder 5"/>
          <p:cNvSpPr>
            <a:spLocks noGrp="1"/>
          </p:cNvSpPr>
          <p:nvPr>
            <p:ph sz="half" idx="1"/>
          </p:nvPr>
        </p:nvSpPr>
        <p:spPr>
          <a:xfrm>
            <a:off x="717885" y="1843419"/>
            <a:ext cx="4937760" cy="4023360"/>
          </a:xfrm>
        </p:spPr>
        <p:txBody>
          <a:bodyPr/>
          <a:lstStyle/>
          <a:p>
            <a:pPr>
              <a:buFont typeface="Wingdings" panose="05000000000000000000" pitchFamily="2" charset="2"/>
              <a:buChar char="u"/>
            </a:pPr>
            <a:r>
              <a:rPr lang="zh-TW" altLang="zh-HK" sz="2400" b="1" dirty="0"/>
              <a:t>動作過程</a:t>
            </a: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雙手同時向外打開</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完成後慢慢返回至起始動作</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向外打開時呼氣</a:t>
            </a:r>
            <a:endParaRPr lang="zh-TW" altLang="zh-HK" sz="1600" dirty="0">
              <a:latin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向內</a:t>
            </a:r>
            <a:r>
              <a:rPr lang="zh-TW" altLang="zh-HK" sz="2400" dirty="0">
                <a:latin typeface="Arial" panose="020B0604020202020204" pitchFamily="34" charset="0"/>
                <a:cs typeface="新細明體" panose="02020500000000000000" pitchFamily="18" charset="-120"/>
              </a:rPr>
              <a:t>回臂</a:t>
            </a:r>
            <a:r>
              <a:rPr lang="zh-TW" altLang="zh-HK" sz="2400" dirty="0">
                <a:latin typeface="Arial" panose="020B0604020202020204" pitchFamily="34" charset="0"/>
                <a:ea typeface="Gungsuh"/>
                <a:cs typeface="Gungsuh"/>
              </a:rPr>
              <a:t>時吸氣</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a:latin typeface="Arial" panose="020B0604020202020204" pitchFamily="34" charset="0"/>
                <a:ea typeface="Gungsuh"/>
                <a:cs typeface="Gungsuh"/>
              </a:rPr>
              <a:t>重複以上動作10-15次</a:t>
            </a:r>
            <a:endParaRPr lang="zh-TW" altLang="zh-HK" sz="1600" dirty="0">
              <a:latin typeface="Arial" panose="020B0604020202020204" pitchFamily="34" charset="0"/>
            </a:endParaRP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605847" y="1843419"/>
            <a:ext cx="4937760" cy="4023360"/>
          </a:xfrm>
        </p:spPr>
        <p:txBody>
          <a:bodyPr/>
          <a:lstStyle/>
          <a:p>
            <a:pPr lvl="0">
              <a:buFont typeface="Wingdings" panose="05000000000000000000" pitchFamily="2" charset="2"/>
              <a:buChar char="u"/>
            </a:pPr>
            <a:r>
              <a:rPr lang="zh-TW" altLang="en-US" sz="2400" b="1" dirty="0" smtClean="0"/>
              <a:t>注意事項</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zh-HK" sz="2400" dirty="0">
                <a:latin typeface="Arial" panose="020B0604020202020204" pitchFamily="34" charset="0"/>
                <a:ea typeface="Gungsuh"/>
                <a:cs typeface="Gungsuh"/>
              </a:rPr>
              <a:t>避免彎腰借力</a:t>
            </a:r>
            <a:endParaRPr lang="zh-TW" altLang="zh-HK" sz="1600" dirty="0">
              <a:latin typeface="Arial" panose="020B0604020202020204" pitchFamily="34" charset="0"/>
            </a:endParaRPr>
          </a:p>
          <a:p>
            <a:pPr marL="342900" lvl="0" indent="-342900">
              <a:lnSpc>
                <a:spcPct val="115000"/>
              </a:lnSpc>
              <a:spcAft>
                <a:spcPts val="1000"/>
              </a:spcAft>
              <a:buFont typeface="Arial" panose="020B0604020202020204" pitchFamily="34" charset="0"/>
              <a:buChar char="●"/>
            </a:pPr>
            <a:r>
              <a:rPr lang="zh-TW" altLang="zh-HK" sz="2400" dirty="0">
                <a:latin typeface="Arial" panose="020B0604020202020204" pitchFamily="34" charset="0"/>
                <a:ea typeface="Gungsuh"/>
                <a:cs typeface="Gungsuh"/>
              </a:rPr>
              <a:t>不要聳肩</a:t>
            </a:r>
            <a:endParaRPr lang="zh-TW" altLang="zh-HK" sz="1600" dirty="0">
              <a:latin typeface="Arial" panose="020B0604020202020204" pitchFamily="34" charset="0"/>
            </a:endParaRPr>
          </a:p>
          <a:p>
            <a:pPr lvl="0">
              <a:buFont typeface="Wingdings" panose="05000000000000000000" pitchFamily="2" charset="2"/>
              <a:buChar char="Ø"/>
            </a:pPr>
            <a:endParaRPr lang="en-US" altLang="zh-TW" sz="2400" dirty="0"/>
          </a:p>
          <a:p>
            <a:pPr>
              <a:buFont typeface="Wingdings" panose="05000000000000000000" pitchFamily="2" charset="2"/>
              <a:buChar char="u"/>
            </a:pPr>
            <a:r>
              <a:rPr lang="zh-TW" altLang="zh-HK" sz="2400" b="1" dirty="0"/>
              <a:t>相關動作</a:t>
            </a:r>
          </a:p>
          <a:p>
            <a:pPr>
              <a:buFont typeface="Wingdings" panose="05000000000000000000" pitchFamily="2" charset="2"/>
              <a:buChar char="Ø"/>
            </a:pPr>
            <a:r>
              <a:rPr lang="zh-TW" altLang="en-US" sz="2400" dirty="0"/>
              <a:t>蝶泳</a:t>
            </a:r>
            <a:r>
              <a:rPr lang="en-US" altLang="zh-TW" sz="2400" dirty="0"/>
              <a:t>(</a:t>
            </a:r>
            <a:r>
              <a:rPr lang="zh-TW" altLang="en-US" sz="2400" dirty="0"/>
              <a:t>提臂出水</a:t>
            </a:r>
            <a:r>
              <a:rPr lang="en-US" altLang="zh-TW" sz="2400" dirty="0"/>
              <a:t>)</a:t>
            </a:r>
            <a:r>
              <a:rPr lang="zh-TW" altLang="en-US" sz="2400" dirty="0"/>
              <a:t>、吊環</a:t>
            </a:r>
            <a:r>
              <a:rPr lang="en-US" altLang="zh-TW" sz="2400" dirty="0"/>
              <a:t>(</a:t>
            </a:r>
            <a:r>
              <a:rPr lang="zh-TW" altLang="en-US" sz="2400" dirty="0"/>
              <a:t>直臂直體</a:t>
            </a:r>
            <a:r>
              <a:rPr lang="en-US" altLang="zh-TW" sz="2400" dirty="0"/>
              <a:t>)</a:t>
            </a:r>
            <a:endParaRPr lang="zh-HK" altLang="en-US" sz="2400" b="1"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18</a:t>
            </a:fld>
            <a:endParaRPr lang="en-US" dirty="0"/>
          </a:p>
        </p:txBody>
      </p:sp>
      <p:pic>
        <p:nvPicPr>
          <p:cNvPr id="9" name="image131.png"/>
          <p:cNvPicPr/>
          <p:nvPr/>
        </p:nvPicPr>
        <p:blipFill>
          <a:blip r:embed="rId2"/>
          <a:srcRect/>
          <a:stretch>
            <a:fillRect/>
          </a:stretch>
        </p:blipFill>
        <p:spPr>
          <a:xfrm>
            <a:off x="4251157" y="4022090"/>
            <a:ext cx="2209800" cy="2835910"/>
          </a:xfrm>
          <a:prstGeom prst="rect">
            <a:avLst/>
          </a:prstGeom>
          <a:ln/>
        </p:spPr>
      </p:pic>
    </p:spTree>
    <p:extLst>
      <p:ext uri="{BB962C8B-B14F-4D97-AF65-F5344CB8AC3E}">
        <p14:creationId xmlns:p14="http://schemas.microsoft.com/office/powerpoint/2010/main" val="2529319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後</a:t>
            </a:r>
            <a:r>
              <a:rPr lang="zh-TW" altLang="zh-HK" b="1" dirty="0" smtClean="0"/>
              <a:t>三角</a:t>
            </a:r>
            <a:r>
              <a:rPr lang="zh-TW" altLang="zh-HK" b="1" dirty="0"/>
              <a:t>肌 - 初階</a:t>
            </a:r>
            <a:endParaRPr lang="zh-HK" altLang="en-US" b="1" dirty="0"/>
          </a:p>
        </p:txBody>
      </p:sp>
      <p:sp>
        <p:nvSpPr>
          <p:cNvPr id="6" name="Content Placeholder 5"/>
          <p:cNvSpPr>
            <a:spLocks noGrp="1"/>
          </p:cNvSpPr>
          <p:nvPr>
            <p:ph sz="half" idx="1"/>
          </p:nvPr>
        </p:nvSpPr>
        <p:spPr>
          <a:xfrm>
            <a:off x="191344" y="1844824"/>
            <a:ext cx="4937760" cy="4023360"/>
          </a:xfrm>
        </p:spPr>
        <p:txBody>
          <a:bodyPr>
            <a:normAutofit/>
          </a:bodyPr>
          <a:lstStyle/>
          <a:p>
            <a:pPr>
              <a:buFont typeface="Wingdings" panose="05000000000000000000" pitchFamily="2" charset="2"/>
              <a:buChar char="u"/>
            </a:pPr>
            <a:r>
              <a:rPr lang="zh-TW" altLang="zh-HK" sz="2400" b="1" dirty="0"/>
              <a:t>熱身動作</a:t>
            </a:r>
          </a:p>
          <a:p>
            <a:pPr marL="342900" lvl="0" indent="-342900">
              <a:lnSpc>
                <a:spcPct val="115000"/>
              </a:lnSpc>
              <a:spcAft>
                <a:spcPts val="0"/>
              </a:spcAft>
              <a:buFont typeface="Arial"/>
              <a:buChar char="●"/>
            </a:pPr>
            <a:r>
              <a:rPr lang="zh-TW" altLang="zh-HK" sz="2400" dirty="0">
                <a:latin typeface="Arial"/>
                <a:ea typeface="Gungsuh"/>
                <a:cs typeface="Gungsuh"/>
              </a:rPr>
              <a:t>手伸直放於下巴位置</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向左上方擺動</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左手作輔助，用力向後</a:t>
            </a:r>
            <a:r>
              <a:rPr lang="zh-TW" altLang="zh-HK" sz="2400" dirty="0" smtClean="0">
                <a:latin typeface="Arial"/>
                <a:ea typeface="Gungsuh"/>
                <a:cs typeface="Gungsuh"/>
              </a:rPr>
              <a:t>施壓</a:t>
            </a:r>
            <a:r>
              <a:rPr lang="zh-TW" altLang="en-US" sz="1600" dirty="0"/>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身體跟隨慢慢向左轉</a:t>
            </a:r>
            <a:endParaRPr lang="zh-TW" altLang="zh-HK" sz="1600" dirty="0">
              <a:latin typeface="Arial"/>
            </a:endParaRPr>
          </a:p>
          <a:p>
            <a:pPr marL="342900" lvl="0" indent="-342900">
              <a:lnSpc>
                <a:spcPct val="115000"/>
              </a:lnSpc>
              <a:spcAft>
                <a:spcPts val="1000"/>
              </a:spcAft>
              <a:buFont typeface="Arial"/>
              <a:buChar char="●"/>
            </a:pPr>
            <a:r>
              <a:rPr lang="zh-TW" altLang="zh-HK" sz="2400" dirty="0">
                <a:latin typeface="Arial"/>
                <a:ea typeface="Gungsuh"/>
                <a:cs typeface="Gungsuh"/>
              </a:rPr>
              <a:t>重覆以上動作8-10次</a:t>
            </a:r>
            <a:endParaRPr lang="zh-TW" altLang="zh-HK" sz="1600" dirty="0">
              <a:latin typeface="Arial"/>
            </a:endParaRPr>
          </a:p>
          <a:p>
            <a:endParaRPr lang="zh-HK" altLang="en-US" dirty="0"/>
          </a:p>
        </p:txBody>
      </p:sp>
      <p:sp>
        <p:nvSpPr>
          <p:cNvPr id="7" name="Content Placeholder 6"/>
          <p:cNvSpPr>
            <a:spLocks noGrp="1"/>
          </p:cNvSpPr>
          <p:nvPr>
            <p:ph sz="half" idx="2"/>
          </p:nvPr>
        </p:nvSpPr>
        <p:spPr>
          <a:xfrm>
            <a:off x="6207443" y="2150745"/>
            <a:ext cx="4937760" cy="4023360"/>
          </a:xfrm>
        </p:spPr>
        <p:txBody>
          <a:bodyPr>
            <a:normAutofit/>
          </a:bodyPr>
          <a:lstStyle/>
          <a:p>
            <a:pPr lvl="0">
              <a:buFont typeface="Wingdings" panose="05000000000000000000" pitchFamily="2" charset="2"/>
              <a:buChar char="u"/>
            </a:pPr>
            <a:r>
              <a:rPr lang="zh-TW" altLang="en-US" sz="2400" b="1" dirty="0"/>
              <a:t>起始</a:t>
            </a:r>
            <a:r>
              <a:rPr lang="zh-TW" altLang="en-US" sz="2400" b="1" dirty="0" smtClean="0"/>
              <a:t>動作</a:t>
            </a:r>
            <a:endParaRPr lang="en-US" altLang="zh-TW" sz="2400" b="1" dirty="0" smtClean="0"/>
          </a:p>
          <a:p>
            <a:pPr marL="342900" lvl="0" indent="-342900">
              <a:lnSpc>
                <a:spcPct val="115000"/>
              </a:lnSpc>
              <a:spcAft>
                <a:spcPts val="0"/>
              </a:spcAft>
              <a:buFont typeface="Arial"/>
              <a:buChar char="●"/>
            </a:pPr>
            <a:r>
              <a:rPr lang="zh-TW" altLang="zh-HK" sz="2400" dirty="0">
                <a:latin typeface="Arial"/>
                <a:ea typeface="Gungsuh"/>
                <a:cs typeface="Gungsuh"/>
              </a:rPr>
              <a:t>雙手握彈力帶兩端並圍繞在掌心</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雙手向前伸，雙手與肩同</a:t>
            </a:r>
            <a:r>
              <a:rPr lang="zh-TW" altLang="zh-HK" sz="2400" dirty="0" smtClean="0">
                <a:latin typeface="Arial"/>
                <a:ea typeface="Gungsuh"/>
                <a:cs typeface="Gungsuh"/>
              </a:rPr>
              <a:t>闊</a:t>
            </a:r>
            <a:r>
              <a:rPr lang="zh-TW" altLang="en-US" sz="1600" dirty="0"/>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手肘保持微曲，掌心</a:t>
            </a:r>
            <a:r>
              <a:rPr lang="zh-TW" altLang="zh-HK" sz="2400" dirty="0" smtClean="0">
                <a:latin typeface="Arial"/>
                <a:ea typeface="Gungsuh"/>
                <a:cs typeface="Gungsuh"/>
              </a:rPr>
              <a:t>向下</a:t>
            </a:r>
            <a:r>
              <a:rPr lang="zh-TW" altLang="en-US" sz="1600" dirty="0"/>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挺胸收腹，肩部</a:t>
            </a:r>
            <a:r>
              <a:rPr lang="zh-TW" altLang="zh-HK" sz="2400" dirty="0" smtClean="0">
                <a:latin typeface="Arial"/>
                <a:ea typeface="Gungsuh"/>
                <a:cs typeface="Gungsuh"/>
              </a:rPr>
              <a:t>放鬆</a:t>
            </a:r>
            <a:r>
              <a:rPr lang="zh-TW" altLang="en-US" sz="1600" dirty="0"/>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雙腳微微屈曲，眼望</a:t>
            </a:r>
            <a:r>
              <a:rPr lang="zh-TW" altLang="zh-HK" sz="2400" dirty="0" smtClean="0">
                <a:latin typeface="Arial"/>
                <a:ea typeface="Gungsuh"/>
                <a:cs typeface="Gungsuh"/>
              </a:rPr>
              <a:t>前方</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1000"/>
              </a:spcAft>
              <a:buFont typeface="Arial"/>
              <a:buChar char="●"/>
            </a:pPr>
            <a:r>
              <a:rPr lang="zh-TW" altLang="zh-HK" sz="2400" dirty="0">
                <a:latin typeface="Arial"/>
                <a:ea typeface="Gungsuh"/>
                <a:cs typeface="Gungsuh"/>
              </a:rPr>
              <a:t>鎖緊手腕</a:t>
            </a:r>
            <a:endParaRPr lang="zh-TW" altLang="zh-HK" sz="1600" dirty="0">
              <a:latin typeface="Arial"/>
            </a:endParaRP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19</a:t>
            </a:fld>
            <a:endParaRPr lang="en-US" dirty="0"/>
          </a:p>
        </p:txBody>
      </p:sp>
      <p:pic>
        <p:nvPicPr>
          <p:cNvPr id="9" name="image138.png"/>
          <p:cNvPicPr/>
          <p:nvPr/>
        </p:nvPicPr>
        <p:blipFill>
          <a:blip r:embed="rId2"/>
          <a:srcRect l="15190" t="5041" r="15369" b="8424"/>
          <a:stretch>
            <a:fillRect/>
          </a:stretch>
        </p:blipFill>
        <p:spPr>
          <a:xfrm>
            <a:off x="4765358" y="1746551"/>
            <a:ext cx="1442085" cy="2691130"/>
          </a:xfrm>
          <a:prstGeom prst="rect">
            <a:avLst/>
          </a:prstGeom>
          <a:ln/>
        </p:spPr>
      </p:pic>
      <p:pic>
        <p:nvPicPr>
          <p:cNvPr id="10" name="image31.png"/>
          <p:cNvPicPr/>
          <p:nvPr/>
        </p:nvPicPr>
        <p:blipFill>
          <a:blip r:embed="rId3"/>
          <a:srcRect l="23402" r="17244" b="5056"/>
          <a:stretch>
            <a:fillRect/>
          </a:stretch>
        </p:blipFill>
        <p:spPr>
          <a:xfrm>
            <a:off x="3356693" y="4162425"/>
            <a:ext cx="1532255" cy="2695575"/>
          </a:xfrm>
          <a:prstGeom prst="rect">
            <a:avLst/>
          </a:prstGeom>
          <a:ln/>
        </p:spPr>
      </p:pic>
      <p:pic>
        <p:nvPicPr>
          <p:cNvPr id="14" name="image151.png"/>
          <p:cNvPicPr/>
          <p:nvPr/>
        </p:nvPicPr>
        <p:blipFill>
          <a:blip r:embed="rId4"/>
          <a:srcRect/>
          <a:stretch>
            <a:fillRect/>
          </a:stretch>
        </p:blipFill>
        <p:spPr>
          <a:xfrm>
            <a:off x="10006264" y="144378"/>
            <a:ext cx="2013284" cy="2458753"/>
          </a:xfrm>
          <a:prstGeom prst="rect">
            <a:avLst/>
          </a:prstGeom>
          <a:ln/>
        </p:spPr>
      </p:pic>
    </p:spTree>
    <p:extLst>
      <p:ext uri="{BB962C8B-B14F-4D97-AF65-F5344CB8AC3E}">
        <p14:creationId xmlns:p14="http://schemas.microsoft.com/office/powerpoint/2010/main" val="2203637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3" descr="A close up of a logo&#10;&#10;Description automatically generated">
            <a:extLst>
              <a:ext uri="{FF2B5EF4-FFF2-40B4-BE49-F238E27FC236}">
                <a16:creationId xmlns:a16="http://schemas.microsoft.com/office/drawing/2014/main" id="{8984B600-75B6-480B-A0D9-BC21549F8A2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98208" y="33367"/>
            <a:ext cx="1901657" cy="1901657"/>
          </a:xfrm>
          <a:prstGeom prst="rect">
            <a:avLst/>
          </a:prstGeom>
        </p:spPr>
      </p:pic>
      <p:sp>
        <p:nvSpPr>
          <p:cNvPr id="3" name="內容版面配置區 2"/>
          <p:cNvSpPr>
            <a:spLocks noGrp="1"/>
          </p:cNvSpPr>
          <p:nvPr>
            <p:ph sz="quarter" idx="13"/>
          </p:nvPr>
        </p:nvSpPr>
        <p:spPr>
          <a:xfrm>
            <a:off x="715672" y="1830785"/>
            <a:ext cx="10692964" cy="4254155"/>
          </a:xfrm>
        </p:spPr>
        <p:txBody>
          <a:bodyPr>
            <a:noAutofit/>
          </a:bodyPr>
          <a:lstStyle/>
          <a:p>
            <a:pPr>
              <a:buFont typeface="Wingdings" panose="05000000000000000000" pitchFamily="2" charset="2"/>
              <a:buChar char="l"/>
            </a:pPr>
            <a:r>
              <a:rPr lang="en-US" altLang="zh-TW" sz="2800" dirty="0"/>
              <a:t>	</a:t>
            </a:r>
            <a:r>
              <a:rPr lang="zh-TW" altLang="zh-HK" sz="2800" dirty="0"/>
              <a:t>協助學生建立活躍及健康的生活方式是</a:t>
            </a:r>
            <a:r>
              <a:rPr lang="zh-HK" altLang="zh-HK" sz="2800" dirty="0"/>
              <a:t>中小</a:t>
            </a:r>
            <a:r>
              <a:rPr lang="zh-TW" altLang="zh-HK" sz="2800" dirty="0"/>
              <a:t>學七</a:t>
            </a:r>
            <a:r>
              <a:rPr lang="zh-HK" altLang="zh-HK" sz="2800" dirty="0"/>
              <a:t>個學習</a:t>
            </a:r>
            <a:r>
              <a:rPr lang="zh-TW" altLang="zh-HK" sz="2800" dirty="0"/>
              <a:t>宗旨</a:t>
            </a:r>
            <a:r>
              <a:rPr lang="zh-TW" altLang="zh-HK" sz="2800" dirty="0" smtClean="0"/>
              <a:t>之</a:t>
            </a:r>
            <a:r>
              <a:rPr lang="en-US" altLang="zh-TW" sz="2800" dirty="0" smtClean="0"/>
              <a:t>	</a:t>
            </a:r>
            <a:r>
              <a:rPr lang="zh-TW" altLang="zh-HK" sz="2800" dirty="0" smtClean="0"/>
              <a:t>一</a:t>
            </a:r>
            <a:r>
              <a:rPr lang="zh-TW" altLang="zh-HK" sz="2800" dirty="0"/>
              <a:t>，</a:t>
            </a:r>
            <a:r>
              <a:rPr lang="zh-HK" altLang="zh-HK" sz="2800" dirty="0"/>
              <a:t>有</a:t>
            </a:r>
            <a:r>
              <a:rPr lang="zh-TW" altLang="zh-HK" sz="2800" dirty="0"/>
              <a:t>關</a:t>
            </a:r>
            <a:r>
              <a:rPr lang="zh-HK" altLang="zh-HK" sz="2800" dirty="0"/>
              <a:t>的學與教內</a:t>
            </a:r>
            <a:r>
              <a:rPr lang="zh-TW" altLang="zh-HK" sz="2800" dirty="0"/>
              <a:t>容</a:t>
            </a:r>
            <a:r>
              <a:rPr lang="zh-HK" altLang="zh-HK" sz="2800" dirty="0" smtClean="0"/>
              <a:t>屬體育</a:t>
            </a:r>
            <a:r>
              <a:rPr lang="zh-HK" altLang="zh-HK" sz="2800" dirty="0"/>
              <a:t>課堂學習的延伸部分</a:t>
            </a:r>
            <a:r>
              <a:rPr lang="zh-TW" altLang="zh-HK" sz="2800" dirty="0"/>
              <a:t>，</a:t>
            </a:r>
            <a:r>
              <a:rPr lang="zh-HK" altLang="zh-HK" sz="2800" dirty="0" smtClean="0"/>
              <a:t>適合初中</a:t>
            </a:r>
            <a:r>
              <a:rPr lang="en-US" altLang="zh-HK" sz="2800" dirty="0" smtClean="0"/>
              <a:t>	</a:t>
            </a:r>
            <a:r>
              <a:rPr lang="zh-HK" altLang="zh-HK" sz="2800" dirty="0" smtClean="0"/>
              <a:t>以上</a:t>
            </a:r>
            <a:r>
              <a:rPr lang="zh-HK" altLang="zh-HK" sz="2800" dirty="0"/>
              <a:t>的同學參</a:t>
            </a:r>
            <a:r>
              <a:rPr lang="zh-TW" altLang="zh-HK" sz="2800" dirty="0"/>
              <a:t>與。</a:t>
            </a:r>
            <a:endParaRPr lang="en-US" altLang="zh-TW" sz="2800" dirty="0"/>
          </a:p>
          <a:p>
            <a:pPr>
              <a:buFont typeface="Wingdings" panose="05000000000000000000" pitchFamily="2" charset="2"/>
              <a:buChar char="l"/>
            </a:pPr>
            <a:r>
              <a:rPr lang="en-US" altLang="zh-HK" sz="2800" dirty="0"/>
              <a:t>	</a:t>
            </a:r>
            <a:r>
              <a:rPr lang="zh-HK" altLang="zh-HK" sz="2800" dirty="0"/>
              <a:t>配</a:t>
            </a:r>
            <a:r>
              <a:rPr lang="zh-TW" altLang="zh-HK" sz="2800" dirty="0"/>
              <a:t>合</a:t>
            </a:r>
            <a:r>
              <a:rPr lang="zh-HK" altLang="zh-HK" sz="2800" dirty="0"/>
              <a:t>「躍</a:t>
            </a:r>
            <a:r>
              <a:rPr lang="zh-TW" altLang="zh-HK" sz="2800" dirty="0"/>
              <a:t>動</a:t>
            </a:r>
            <a:r>
              <a:rPr lang="zh-HK" altLang="zh-HK" sz="2800" dirty="0"/>
              <a:t>校</a:t>
            </a:r>
            <a:r>
              <a:rPr lang="zh-TW" altLang="zh-HK" sz="2800" dirty="0"/>
              <a:t>園</a:t>
            </a:r>
            <a:r>
              <a:rPr lang="en-US" altLang="zh-HK" sz="2800" dirty="0"/>
              <a:t>  </a:t>
            </a:r>
            <a:r>
              <a:rPr lang="zh-HK" altLang="zh-HK" sz="2800" dirty="0"/>
              <a:t>活力人生」計</a:t>
            </a:r>
            <a:r>
              <a:rPr lang="zh-TW" altLang="zh-HK" sz="2800" dirty="0"/>
              <a:t>劃</a:t>
            </a:r>
            <a:r>
              <a:rPr lang="zh-HK" altLang="zh-HK" sz="2800" dirty="0"/>
              <a:t>的發</a:t>
            </a:r>
            <a:r>
              <a:rPr lang="zh-TW" altLang="zh-HK" sz="2800" dirty="0"/>
              <a:t>展，</a:t>
            </a:r>
            <a:r>
              <a:rPr lang="zh-HK" altLang="zh-HK" sz="2800" dirty="0"/>
              <a:t>同學可</a:t>
            </a:r>
            <a:r>
              <a:rPr lang="zh-TW" altLang="zh-HK" sz="2800" dirty="0"/>
              <a:t>以</a:t>
            </a:r>
            <a:r>
              <a:rPr lang="zh-HK" altLang="zh-HK" sz="2800" dirty="0"/>
              <a:t>透</a:t>
            </a:r>
            <a:r>
              <a:rPr lang="zh-TW" altLang="zh-HK" sz="2800" dirty="0"/>
              <a:t>過</a:t>
            </a:r>
            <a:r>
              <a:rPr lang="zh-HK" altLang="zh-HK" sz="2800" dirty="0"/>
              <a:t>參</a:t>
            </a:r>
            <a:r>
              <a:rPr lang="zh-TW" altLang="zh-HK" sz="2800" dirty="0"/>
              <a:t>與</a:t>
            </a:r>
            <a:r>
              <a:rPr lang="zh-HK" altLang="zh-HK" sz="2800" dirty="0" smtClean="0"/>
              <a:t>多</a:t>
            </a:r>
            <a:r>
              <a:rPr lang="en-US" altLang="zh-HK" sz="2800" dirty="0" smtClean="0"/>
              <a:t>	</a:t>
            </a:r>
            <a:r>
              <a:rPr lang="zh-TW" altLang="zh-HK" sz="2800" dirty="0" smtClean="0"/>
              <a:t>元</a:t>
            </a:r>
            <a:r>
              <a:rPr lang="zh-TW" altLang="zh-HK" sz="2800" dirty="0"/>
              <a:t>化</a:t>
            </a:r>
            <a:r>
              <a:rPr lang="zh-HK" altLang="zh-HK" sz="2800" dirty="0"/>
              <a:t>的體能活</a:t>
            </a:r>
            <a:r>
              <a:rPr lang="zh-TW" altLang="zh-HK" sz="2800" dirty="0"/>
              <a:t>動，</a:t>
            </a:r>
            <a:r>
              <a:rPr lang="zh-HK" altLang="zh-HK" sz="2800" dirty="0"/>
              <a:t>保持</a:t>
            </a:r>
            <a:r>
              <a:rPr lang="zh-HK" altLang="zh-HK" sz="2800" dirty="0" smtClean="0"/>
              <a:t>健</a:t>
            </a:r>
            <a:r>
              <a:rPr lang="zh-TW" altLang="zh-HK" sz="2800" dirty="0" smtClean="0"/>
              <a:t>康</a:t>
            </a:r>
            <a:r>
              <a:rPr lang="zh-HK" altLang="zh-HK" sz="2800" dirty="0"/>
              <a:t>體魄</a:t>
            </a:r>
            <a:r>
              <a:rPr lang="zh-TW" altLang="zh-HK" sz="2800" dirty="0"/>
              <a:t>，培養正面的價值觀和</a:t>
            </a:r>
            <a:r>
              <a:rPr lang="zh-TW" altLang="zh-HK" sz="2800" dirty="0" smtClean="0"/>
              <a:t>態度</a:t>
            </a:r>
            <a:r>
              <a:rPr lang="zh-TW" altLang="zh-HK" sz="2800" dirty="0"/>
              <a:t>。</a:t>
            </a:r>
            <a:endParaRPr lang="en-US" altLang="zh-TW" sz="2800" dirty="0"/>
          </a:p>
          <a:p>
            <a:pPr>
              <a:buFont typeface="Wingdings" panose="05000000000000000000" pitchFamily="2" charset="2"/>
              <a:buChar char="l"/>
            </a:pPr>
            <a:r>
              <a:rPr lang="en-US" altLang="zh-HK" sz="2800" dirty="0"/>
              <a:t>	</a:t>
            </a:r>
            <a:r>
              <a:rPr lang="zh-HK" altLang="zh-HK" sz="2800" dirty="0"/>
              <a:t>同學亦可邀</a:t>
            </a:r>
            <a:r>
              <a:rPr lang="zh-TW" altLang="zh-HK" sz="2800" dirty="0"/>
              <a:t>請家長</a:t>
            </a:r>
            <a:r>
              <a:rPr lang="zh-HK" altLang="zh-HK" sz="2800" dirty="0"/>
              <a:t>一同參</a:t>
            </a:r>
            <a:r>
              <a:rPr lang="zh-TW" altLang="zh-HK" sz="2800" dirty="0"/>
              <a:t>與，</a:t>
            </a:r>
            <a:r>
              <a:rPr lang="zh-HK" altLang="zh-HK" sz="2800" dirty="0"/>
              <a:t>共同</a:t>
            </a:r>
            <a:r>
              <a:rPr lang="zh-TW" altLang="zh-HK" sz="2800" dirty="0"/>
              <a:t>建立恆常運動的習慣。</a:t>
            </a:r>
          </a:p>
        </p:txBody>
      </p:sp>
      <p:sp>
        <p:nvSpPr>
          <p:cNvPr id="6" name="投影片編號版面配置區 5"/>
          <p:cNvSpPr>
            <a:spLocks noGrp="1"/>
          </p:cNvSpPr>
          <p:nvPr>
            <p:ph type="sldNum" sz="quarter" idx="12"/>
          </p:nvPr>
        </p:nvSpPr>
        <p:spPr/>
        <p:txBody>
          <a:bodyPr/>
          <a:lstStyle/>
          <a:p>
            <a:fld id="{6D22F896-40B5-4ADD-8801-0D06FADFA095}" type="slidenum">
              <a:rPr lang="en-US" smtClean="0"/>
              <a:t>2</a:t>
            </a:fld>
            <a:endParaRPr lang="en-US" dirty="0"/>
          </a:p>
        </p:txBody>
      </p:sp>
      <p:sp>
        <p:nvSpPr>
          <p:cNvPr id="8" name="標題 1"/>
          <p:cNvSpPr>
            <a:spLocks noGrp="1"/>
          </p:cNvSpPr>
          <p:nvPr>
            <p:ph type="title"/>
          </p:nvPr>
        </p:nvSpPr>
        <p:spPr>
          <a:xfrm>
            <a:off x="715671" y="408214"/>
            <a:ext cx="10364835" cy="1151965"/>
          </a:xfrm>
        </p:spPr>
        <p:txBody>
          <a:bodyPr/>
          <a:lstStyle/>
          <a:p>
            <a:r>
              <a:rPr lang="zh-TW" altLang="en-US" b="1" dirty="0">
                <a:solidFill>
                  <a:schemeClr val="tx1">
                    <a:lumMod val="85000"/>
                    <a:lumOff val="15000"/>
                  </a:schemeClr>
                </a:solidFill>
              </a:rPr>
              <a:t>前言</a:t>
            </a:r>
            <a:endParaRPr lang="en-US" b="1" dirty="0">
              <a:solidFill>
                <a:schemeClr val="tx1">
                  <a:lumMod val="85000"/>
                  <a:lumOff val="15000"/>
                </a:schemeClr>
              </a:solidFill>
            </a:endParaRPr>
          </a:p>
        </p:txBody>
      </p:sp>
    </p:spTree>
    <p:extLst>
      <p:ext uri="{BB962C8B-B14F-4D97-AF65-F5344CB8AC3E}">
        <p14:creationId xmlns:p14="http://schemas.microsoft.com/office/powerpoint/2010/main" val="4243166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後</a:t>
            </a:r>
            <a:r>
              <a:rPr lang="zh-TW" altLang="zh-HK" b="1" dirty="0" smtClean="0"/>
              <a:t>三角</a:t>
            </a:r>
            <a:r>
              <a:rPr lang="zh-TW" altLang="zh-HK" b="1" dirty="0"/>
              <a:t>肌 - 初階</a:t>
            </a:r>
            <a:endParaRPr lang="zh-HK" altLang="en-US" b="1" dirty="0"/>
          </a:p>
        </p:txBody>
      </p:sp>
      <p:sp>
        <p:nvSpPr>
          <p:cNvPr id="6" name="Content Placeholder 5"/>
          <p:cNvSpPr>
            <a:spLocks noGrp="1"/>
          </p:cNvSpPr>
          <p:nvPr>
            <p:ph sz="half" idx="1"/>
          </p:nvPr>
        </p:nvSpPr>
        <p:spPr>
          <a:xfrm>
            <a:off x="407368" y="1844824"/>
            <a:ext cx="4937760" cy="4023360"/>
          </a:xfrm>
        </p:spPr>
        <p:txBody>
          <a:bodyPr/>
          <a:lstStyle/>
          <a:p>
            <a:pPr>
              <a:buFont typeface="Wingdings" panose="05000000000000000000" pitchFamily="2" charset="2"/>
              <a:buChar char="u"/>
            </a:pPr>
            <a:r>
              <a:rPr lang="zh-TW" altLang="zh-HK" sz="2400" b="1" dirty="0"/>
              <a:t>動作過程</a:t>
            </a:r>
          </a:p>
          <a:p>
            <a:pPr fontAlgn="base">
              <a:buFont typeface="Wingdings" panose="05000000000000000000" pitchFamily="2" charset="2"/>
              <a:buChar char="Ø"/>
            </a:pPr>
            <a:r>
              <a:rPr lang="zh-TW" altLang="en-US" sz="2400" dirty="0" smtClean="0"/>
              <a:t>雙手</a:t>
            </a:r>
            <a:r>
              <a:rPr lang="zh-TW" altLang="en-US" sz="2400" dirty="0"/>
              <a:t>直臂向外打開</a:t>
            </a:r>
          </a:p>
          <a:p>
            <a:pPr fontAlgn="base">
              <a:buFont typeface="Wingdings" panose="05000000000000000000" pitchFamily="2" charset="2"/>
              <a:buChar char="Ø"/>
            </a:pPr>
            <a:r>
              <a:rPr lang="zh-TW" altLang="en-US" sz="2400" dirty="0" smtClean="0"/>
              <a:t>完成</a:t>
            </a:r>
            <a:r>
              <a:rPr lang="zh-TW" altLang="en-US" sz="2400" dirty="0"/>
              <a:t>後慢慢返回至起始動作</a:t>
            </a:r>
          </a:p>
          <a:p>
            <a:pPr fontAlgn="base">
              <a:buFont typeface="Wingdings" panose="05000000000000000000" pitchFamily="2" charset="2"/>
              <a:buChar char="Ø"/>
            </a:pPr>
            <a:r>
              <a:rPr lang="zh-TW" altLang="en-US" sz="2400" dirty="0" smtClean="0"/>
              <a:t>向外</a:t>
            </a:r>
            <a:r>
              <a:rPr lang="zh-TW" altLang="en-US" sz="2400" dirty="0"/>
              <a:t>打開時呼氣</a:t>
            </a:r>
          </a:p>
          <a:p>
            <a:pPr fontAlgn="base">
              <a:buFont typeface="Wingdings" panose="05000000000000000000" pitchFamily="2" charset="2"/>
              <a:buChar char="Ø"/>
            </a:pPr>
            <a:r>
              <a:rPr lang="zh-TW" altLang="en-US" sz="2400" dirty="0" smtClean="0"/>
              <a:t>向</a:t>
            </a:r>
            <a:r>
              <a:rPr lang="zh-TW" altLang="en-US" sz="2400" dirty="0"/>
              <a:t>內回臂時吸氣</a:t>
            </a:r>
          </a:p>
          <a:p>
            <a:pPr fontAlgn="base">
              <a:buFont typeface="Wingdings" panose="05000000000000000000" pitchFamily="2" charset="2"/>
              <a:buChar char="Ø"/>
            </a:pPr>
            <a:r>
              <a:rPr lang="zh-TW" altLang="en-US" sz="2400" dirty="0" smtClean="0"/>
              <a:t>重複</a:t>
            </a:r>
            <a:r>
              <a:rPr lang="zh-TW" altLang="en-US" sz="2400" dirty="0"/>
              <a:t>以上動作</a:t>
            </a:r>
            <a:r>
              <a:rPr lang="en-US" altLang="zh-TW" sz="2400" dirty="0"/>
              <a:t>10-15</a:t>
            </a:r>
            <a:r>
              <a:rPr lang="zh-TW" altLang="en-US" sz="2400" dirty="0"/>
              <a:t>次</a:t>
            </a: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605847" y="1843419"/>
            <a:ext cx="4937760" cy="4023360"/>
          </a:xfrm>
        </p:spPr>
        <p:txBody>
          <a:bodyPr/>
          <a:lstStyle/>
          <a:p>
            <a:pPr lvl="0">
              <a:buFont typeface="Wingdings" panose="05000000000000000000" pitchFamily="2" charset="2"/>
              <a:buChar char="u"/>
            </a:pPr>
            <a:r>
              <a:rPr lang="zh-TW" altLang="en-US" sz="2400" b="1" dirty="0" smtClean="0"/>
              <a:t>注意事項</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避免</a:t>
            </a:r>
            <a:r>
              <a:rPr lang="zh-TW" altLang="en-US" sz="2400" dirty="0">
                <a:latin typeface="Arial" panose="020B0604020202020204" pitchFamily="34" charset="0"/>
                <a:ea typeface="Gungsuh"/>
                <a:cs typeface="Gungsuh"/>
              </a:rPr>
              <a:t>彎腰借力</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注意</a:t>
            </a:r>
            <a:r>
              <a:rPr lang="zh-TW" altLang="en-US" sz="2400" dirty="0">
                <a:latin typeface="Arial" panose="020B0604020202020204" pitchFamily="34" charset="0"/>
                <a:ea typeface="Gungsuh"/>
                <a:cs typeface="Gungsuh"/>
              </a:rPr>
              <a:t>手肘角度不變</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手腕</a:t>
            </a:r>
            <a:r>
              <a:rPr lang="zh-TW" altLang="en-US" sz="2400" dirty="0">
                <a:latin typeface="Arial" panose="020B0604020202020204" pitchFamily="34" charset="0"/>
                <a:ea typeface="Gungsuh"/>
                <a:cs typeface="Gungsuh"/>
              </a:rPr>
              <a:t>位置與胸同高</a:t>
            </a:r>
          </a:p>
          <a:p>
            <a:pPr lvl="0">
              <a:buFont typeface="Wingdings" panose="05000000000000000000" pitchFamily="2" charset="2"/>
              <a:buChar char="Ø"/>
            </a:pPr>
            <a:endParaRPr lang="en-US" altLang="zh-TW" sz="2400" dirty="0"/>
          </a:p>
          <a:p>
            <a:pPr>
              <a:buFont typeface="Wingdings" panose="05000000000000000000" pitchFamily="2" charset="2"/>
              <a:buChar char="u"/>
            </a:pPr>
            <a:r>
              <a:rPr lang="zh-TW" altLang="zh-HK" sz="2400" b="1" dirty="0"/>
              <a:t>相關動作</a:t>
            </a:r>
          </a:p>
          <a:p>
            <a:pPr>
              <a:buFont typeface="Wingdings" panose="05000000000000000000" pitchFamily="2" charset="2"/>
              <a:buChar char="Ø"/>
            </a:pPr>
            <a:r>
              <a:rPr lang="zh-TW" altLang="en-US" sz="2400" dirty="0"/>
              <a:t>射箭</a:t>
            </a:r>
            <a:r>
              <a:rPr lang="en-US" altLang="zh-TW" sz="2400" dirty="0"/>
              <a:t>(</a:t>
            </a:r>
            <a:r>
              <a:rPr lang="zh-TW" altLang="en-US" sz="2400" dirty="0"/>
              <a:t>開弓</a:t>
            </a:r>
            <a:r>
              <a:rPr lang="en-US" altLang="zh-TW" sz="2400" dirty="0"/>
              <a:t>)</a:t>
            </a:r>
            <a:r>
              <a:rPr lang="zh-TW" altLang="en-US" sz="2400" dirty="0"/>
              <a:t>、鐵餅</a:t>
            </a:r>
            <a:r>
              <a:rPr lang="en-US" altLang="zh-TW" sz="2400" dirty="0"/>
              <a:t>(</a:t>
            </a:r>
            <a:r>
              <a:rPr lang="zh-TW" altLang="en-US" sz="2400" dirty="0"/>
              <a:t>後擺</a:t>
            </a:r>
            <a:r>
              <a:rPr lang="en-US" altLang="zh-TW" sz="2400" dirty="0"/>
              <a:t>)</a:t>
            </a:r>
            <a:endParaRPr lang="zh-HK" altLang="en-US" sz="2400" b="1"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20</a:t>
            </a:fld>
            <a:endParaRPr lang="en-US" dirty="0"/>
          </a:p>
        </p:txBody>
      </p:sp>
      <p:pic>
        <p:nvPicPr>
          <p:cNvPr id="9" name="image149.png"/>
          <p:cNvPicPr/>
          <p:nvPr/>
        </p:nvPicPr>
        <p:blipFill>
          <a:blip r:embed="rId2"/>
          <a:srcRect/>
          <a:stretch>
            <a:fillRect/>
          </a:stretch>
        </p:blipFill>
        <p:spPr>
          <a:xfrm>
            <a:off x="3609474" y="3546492"/>
            <a:ext cx="2505075" cy="2877185"/>
          </a:xfrm>
          <a:prstGeom prst="rect">
            <a:avLst/>
          </a:prstGeom>
          <a:ln/>
        </p:spPr>
      </p:pic>
    </p:spTree>
    <p:extLst>
      <p:ext uri="{BB962C8B-B14F-4D97-AF65-F5344CB8AC3E}">
        <p14:creationId xmlns:p14="http://schemas.microsoft.com/office/powerpoint/2010/main" val="2807077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後</a:t>
            </a:r>
            <a:r>
              <a:rPr lang="zh-TW" altLang="zh-HK" b="1" dirty="0" smtClean="0"/>
              <a:t>三角</a:t>
            </a:r>
            <a:r>
              <a:rPr lang="zh-TW" altLang="zh-HK" b="1" dirty="0"/>
              <a:t>肌 </a:t>
            </a:r>
            <a:r>
              <a:rPr lang="en-US" altLang="zh-TW" b="1" dirty="0" smtClean="0"/>
              <a:t>–</a:t>
            </a:r>
            <a:r>
              <a:rPr lang="zh-TW" altLang="zh-HK" b="1" dirty="0" smtClean="0"/>
              <a:t> </a:t>
            </a:r>
            <a:r>
              <a:rPr lang="zh-TW" altLang="en-US" b="1" dirty="0" smtClean="0"/>
              <a:t>進</a:t>
            </a:r>
            <a:r>
              <a:rPr lang="zh-TW" altLang="zh-HK" b="1" dirty="0" smtClean="0"/>
              <a:t>階</a:t>
            </a:r>
            <a:endParaRPr lang="zh-HK" altLang="en-US" b="1" dirty="0"/>
          </a:p>
        </p:txBody>
      </p:sp>
      <p:sp>
        <p:nvSpPr>
          <p:cNvPr id="6" name="Content Placeholder 5"/>
          <p:cNvSpPr>
            <a:spLocks noGrp="1"/>
          </p:cNvSpPr>
          <p:nvPr>
            <p:ph sz="half" idx="1"/>
          </p:nvPr>
        </p:nvSpPr>
        <p:spPr>
          <a:xfrm>
            <a:off x="191344" y="1844824"/>
            <a:ext cx="4937760" cy="4023360"/>
          </a:xfrm>
        </p:spPr>
        <p:txBody>
          <a:bodyPr>
            <a:normAutofit fontScale="92500" lnSpcReduction="10000"/>
          </a:bodyPr>
          <a:lstStyle/>
          <a:p>
            <a:pPr>
              <a:buFont typeface="Wingdings" panose="05000000000000000000" pitchFamily="2" charset="2"/>
              <a:buChar char="u"/>
            </a:pPr>
            <a:r>
              <a:rPr lang="zh-TW" altLang="zh-HK" sz="2400" b="1" dirty="0"/>
              <a:t>熱身動作</a:t>
            </a:r>
          </a:p>
          <a:p>
            <a:pPr marL="342900" lvl="0" indent="-342900">
              <a:lnSpc>
                <a:spcPct val="115000"/>
              </a:lnSpc>
              <a:spcAft>
                <a:spcPts val="0"/>
              </a:spcAft>
              <a:buFont typeface="Arial"/>
              <a:buChar char="●"/>
            </a:pPr>
            <a:r>
              <a:rPr lang="zh-TW" altLang="zh-HK" sz="2400" dirty="0">
                <a:latin typeface="Arial"/>
                <a:ea typeface="Gungsuh"/>
                <a:cs typeface="Gungsuh"/>
              </a:rPr>
              <a:t>手伸直放於下巴位置</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向左上方擺動</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左手作輔助，用力向後</a:t>
            </a:r>
            <a:r>
              <a:rPr lang="zh-TW" altLang="zh-HK" sz="2400" dirty="0" smtClean="0">
                <a:latin typeface="Arial"/>
                <a:ea typeface="Gungsuh"/>
                <a:cs typeface="Gungsuh"/>
              </a:rPr>
              <a:t>施壓</a:t>
            </a:r>
            <a:r>
              <a:rPr lang="zh-TW" altLang="en-US" sz="1600" dirty="0"/>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身體跟隨慢慢向左轉</a:t>
            </a:r>
            <a:endParaRPr lang="zh-TW" altLang="zh-HK" sz="1600" dirty="0">
              <a:latin typeface="Arial"/>
            </a:endParaRPr>
          </a:p>
          <a:p>
            <a:pPr marL="342900" lvl="0" indent="-342900">
              <a:lnSpc>
                <a:spcPct val="115000"/>
              </a:lnSpc>
              <a:spcAft>
                <a:spcPts val="1000"/>
              </a:spcAft>
              <a:buFont typeface="Arial"/>
              <a:buChar char="●"/>
            </a:pPr>
            <a:r>
              <a:rPr lang="zh-TW" altLang="zh-HK" sz="2400" dirty="0">
                <a:latin typeface="Arial"/>
                <a:ea typeface="Gungsuh"/>
                <a:cs typeface="Gungsuh"/>
              </a:rPr>
              <a:t>重覆以上動作8-10次</a:t>
            </a:r>
            <a:endParaRPr lang="zh-TW" altLang="zh-HK" sz="1600" dirty="0">
              <a:latin typeface="Arial"/>
            </a:endParaRPr>
          </a:p>
          <a:p>
            <a:endParaRPr lang="zh-HK" altLang="en-US" dirty="0"/>
          </a:p>
        </p:txBody>
      </p:sp>
      <p:sp>
        <p:nvSpPr>
          <p:cNvPr id="7" name="Content Placeholder 6"/>
          <p:cNvSpPr>
            <a:spLocks noGrp="1"/>
          </p:cNvSpPr>
          <p:nvPr>
            <p:ph sz="half" idx="2"/>
          </p:nvPr>
        </p:nvSpPr>
        <p:spPr>
          <a:xfrm>
            <a:off x="6274723" y="1845734"/>
            <a:ext cx="4937760" cy="4619233"/>
          </a:xfrm>
        </p:spPr>
        <p:txBody>
          <a:bodyPr>
            <a:normAutofit fontScale="92500" lnSpcReduction="10000"/>
          </a:bodyPr>
          <a:lstStyle/>
          <a:p>
            <a:pPr lvl="0">
              <a:buFont typeface="Wingdings" panose="05000000000000000000" pitchFamily="2" charset="2"/>
              <a:buChar char="u"/>
            </a:pPr>
            <a:r>
              <a:rPr lang="zh-TW" altLang="en-US" sz="2400" b="1" dirty="0"/>
              <a:t>起始</a:t>
            </a:r>
            <a:r>
              <a:rPr lang="zh-TW" altLang="en-US" sz="2400" b="1" dirty="0" smtClean="0"/>
              <a:t>動作</a:t>
            </a:r>
            <a:endParaRPr lang="en-US" altLang="zh-TW" sz="2400" b="1" dirty="0" smtClean="0"/>
          </a:p>
          <a:p>
            <a:pPr marL="342900" lvl="0" indent="-342900">
              <a:lnSpc>
                <a:spcPct val="115000"/>
              </a:lnSpc>
              <a:spcAft>
                <a:spcPts val="0"/>
              </a:spcAft>
              <a:buFont typeface="Arial"/>
              <a:buChar char="●"/>
            </a:pPr>
            <a:r>
              <a:rPr lang="zh-TW" altLang="zh-HK" sz="2400" dirty="0">
                <a:latin typeface="Arial"/>
                <a:ea typeface="Gungsuh"/>
                <a:cs typeface="Gungsuh"/>
              </a:rPr>
              <a:t>將彈力帶對摺</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左手拇指穿過彈力帶並緊握前端</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右手握彈力帶的中端</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左手向前伸直</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右手手腕放於左肘旁</a:t>
            </a:r>
            <a:endParaRPr lang="zh-TW" altLang="zh-HK" sz="1600" dirty="0">
              <a:latin typeface="Arial"/>
            </a:endParaRPr>
          </a:p>
          <a:p>
            <a:pPr marL="342900" indent="-342900">
              <a:lnSpc>
                <a:spcPct val="115000"/>
              </a:lnSpc>
              <a:spcAft>
                <a:spcPts val="0"/>
              </a:spcAft>
              <a:buFont typeface="Arial"/>
              <a:buChar char="●"/>
            </a:pPr>
            <a:r>
              <a:rPr lang="zh-TW" altLang="zh-HK" sz="2400" dirty="0">
                <a:latin typeface="Arial"/>
                <a:ea typeface="Gungsuh"/>
                <a:cs typeface="Gungsuh"/>
              </a:rPr>
              <a:t>右手抬肘，與地面平衡</a:t>
            </a:r>
            <a:r>
              <a:rPr lang="zh-TW" altLang="en-US" sz="2400" dirty="0">
                <a:latin typeface="Arial"/>
                <a:ea typeface="Gungsuh"/>
                <a:cs typeface="Gungsuh"/>
              </a:rPr>
              <a:t>。</a:t>
            </a:r>
            <a:endParaRPr lang="zh-TW" altLang="zh-HK" sz="2400" dirty="0">
              <a:latin typeface="Arial"/>
              <a:ea typeface="Gungsuh"/>
              <a:cs typeface="Gungsuh"/>
            </a:endParaRPr>
          </a:p>
          <a:p>
            <a:pPr marL="342900" indent="-342900">
              <a:lnSpc>
                <a:spcPct val="115000"/>
              </a:lnSpc>
              <a:spcAft>
                <a:spcPts val="0"/>
              </a:spcAft>
              <a:buFont typeface="Arial"/>
              <a:buChar char="●"/>
            </a:pPr>
            <a:r>
              <a:rPr lang="zh-TW" altLang="zh-HK" sz="2400" dirty="0">
                <a:latin typeface="Arial"/>
                <a:ea typeface="Gungsuh"/>
                <a:cs typeface="Gungsuh"/>
              </a:rPr>
              <a:t>挺胸收腹，肩部放鬆</a:t>
            </a:r>
            <a:r>
              <a:rPr lang="zh-TW" altLang="en-US" sz="2400" dirty="0">
                <a:latin typeface="Arial"/>
                <a:ea typeface="Gungsuh"/>
                <a:cs typeface="Gungsuh"/>
              </a:rPr>
              <a:t>。</a:t>
            </a:r>
            <a:endParaRPr lang="zh-TW" altLang="zh-HK" sz="2400" dirty="0">
              <a:latin typeface="Arial"/>
              <a:ea typeface="Gungsuh"/>
              <a:cs typeface="Gungsuh"/>
            </a:endParaRPr>
          </a:p>
          <a:p>
            <a:pPr marL="342900" indent="-342900">
              <a:lnSpc>
                <a:spcPct val="115000"/>
              </a:lnSpc>
              <a:spcAft>
                <a:spcPts val="0"/>
              </a:spcAft>
              <a:buFont typeface="Arial"/>
              <a:buChar char="●"/>
            </a:pPr>
            <a:r>
              <a:rPr lang="zh-TW" altLang="zh-HK" sz="2400" dirty="0">
                <a:latin typeface="Arial"/>
                <a:ea typeface="Gungsuh"/>
                <a:cs typeface="Gungsuh"/>
              </a:rPr>
              <a:t>鎖緊手腕</a:t>
            </a: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21</a:t>
            </a:fld>
            <a:endParaRPr lang="en-US" dirty="0"/>
          </a:p>
        </p:txBody>
      </p:sp>
      <p:pic>
        <p:nvPicPr>
          <p:cNvPr id="9" name="image138.png"/>
          <p:cNvPicPr/>
          <p:nvPr/>
        </p:nvPicPr>
        <p:blipFill>
          <a:blip r:embed="rId2"/>
          <a:srcRect l="15190" t="5041" r="15369" b="8424"/>
          <a:stretch>
            <a:fillRect/>
          </a:stretch>
        </p:blipFill>
        <p:spPr>
          <a:xfrm>
            <a:off x="4701187" y="1746551"/>
            <a:ext cx="1442085" cy="2691130"/>
          </a:xfrm>
          <a:prstGeom prst="rect">
            <a:avLst/>
          </a:prstGeom>
          <a:ln/>
        </p:spPr>
      </p:pic>
      <p:pic>
        <p:nvPicPr>
          <p:cNvPr id="10" name="image31.png"/>
          <p:cNvPicPr/>
          <p:nvPr/>
        </p:nvPicPr>
        <p:blipFill>
          <a:blip r:embed="rId3"/>
          <a:srcRect l="23402" r="17244" b="5056"/>
          <a:stretch>
            <a:fillRect/>
          </a:stretch>
        </p:blipFill>
        <p:spPr>
          <a:xfrm>
            <a:off x="3184974" y="4162424"/>
            <a:ext cx="1532255" cy="2695575"/>
          </a:xfrm>
          <a:prstGeom prst="rect">
            <a:avLst/>
          </a:prstGeom>
          <a:ln/>
        </p:spPr>
      </p:pic>
      <p:pic>
        <p:nvPicPr>
          <p:cNvPr id="11" name="image32.png"/>
          <p:cNvPicPr/>
          <p:nvPr/>
        </p:nvPicPr>
        <p:blipFill>
          <a:blip r:embed="rId4"/>
          <a:srcRect l="13647" t="4653" r="9176" b="5530"/>
          <a:stretch>
            <a:fillRect/>
          </a:stretch>
        </p:blipFill>
        <p:spPr>
          <a:xfrm>
            <a:off x="9893601" y="3560244"/>
            <a:ext cx="2121936" cy="2872640"/>
          </a:xfrm>
          <a:prstGeom prst="rect">
            <a:avLst/>
          </a:prstGeom>
          <a:ln/>
        </p:spPr>
      </p:pic>
    </p:spTree>
    <p:extLst>
      <p:ext uri="{BB962C8B-B14F-4D97-AF65-F5344CB8AC3E}">
        <p14:creationId xmlns:p14="http://schemas.microsoft.com/office/powerpoint/2010/main" val="3125363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後</a:t>
            </a:r>
            <a:r>
              <a:rPr lang="zh-TW" altLang="zh-HK" b="1" dirty="0" smtClean="0"/>
              <a:t>三角</a:t>
            </a:r>
            <a:r>
              <a:rPr lang="zh-TW" altLang="zh-HK" b="1" dirty="0"/>
              <a:t>肌 </a:t>
            </a:r>
            <a:r>
              <a:rPr lang="en-US" altLang="zh-TW" b="1" dirty="0" smtClean="0"/>
              <a:t>–</a:t>
            </a:r>
            <a:r>
              <a:rPr lang="zh-TW" altLang="zh-HK" b="1" dirty="0" smtClean="0"/>
              <a:t> </a:t>
            </a:r>
            <a:r>
              <a:rPr lang="zh-TW" altLang="en-US" b="1" dirty="0" smtClean="0"/>
              <a:t>進</a:t>
            </a:r>
            <a:r>
              <a:rPr lang="zh-TW" altLang="zh-HK" b="1" dirty="0" smtClean="0"/>
              <a:t>階</a:t>
            </a:r>
            <a:endParaRPr lang="zh-HK" altLang="en-US" b="1" dirty="0"/>
          </a:p>
        </p:txBody>
      </p:sp>
      <p:sp>
        <p:nvSpPr>
          <p:cNvPr id="6" name="Content Placeholder 5"/>
          <p:cNvSpPr>
            <a:spLocks noGrp="1"/>
          </p:cNvSpPr>
          <p:nvPr>
            <p:ph sz="half" idx="1"/>
          </p:nvPr>
        </p:nvSpPr>
        <p:spPr>
          <a:xfrm>
            <a:off x="407368" y="1844824"/>
            <a:ext cx="4937760" cy="4023360"/>
          </a:xfrm>
        </p:spPr>
        <p:txBody>
          <a:bodyPr/>
          <a:lstStyle/>
          <a:p>
            <a:pPr>
              <a:buFont typeface="Wingdings" panose="05000000000000000000" pitchFamily="2" charset="2"/>
              <a:buChar char="u"/>
            </a:pPr>
            <a:r>
              <a:rPr lang="zh-TW" altLang="zh-HK" sz="2400" b="1" dirty="0"/>
              <a:t>動作過程</a:t>
            </a:r>
          </a:p>
          <a:p>
            <a:pPr marL="342900" lvl="0" indent="-342900">
              <a:lnSpc>
                <a:spcPct val="115000"/>
              </a:lnSpc>
              <a:spcAft>
                <a:spcPts val="0"/>
              </a:spcAft>
              <a:buFont typeface="Arial"/>
              <a:buChar char="●"/>
            </a:pPr>
            <a:r>
              <a:rPr lang="zh-TW" altLang="zh-HK" sz="2400" dirty="0">
                <a:latin typeface="Arial"/>
                <a:ea typeface="Gungsuh"/>
                <a:cs typeface="Gungsuh"/>
              </a:rPr>
              <a:t>使用後三角肌水平向後拉</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完成後慢慢返回起始動作</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向後拉動時呼氣</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向前</a:t>
            </a:r>
            <a:r>
              <a:rPr lang="zh-TW" altLang="zh-HK" sz="2400" dirty="0">
                <a:latin typeface="Arial"/>
                <a:cs typeface="新細明體"/>
              </a:rPr>
              <a:t>回臂</a:t>
            </a:r>
            <a:r>
              <a:rPr lang="zh-TW" altLang="zh-HK" sz="2400" dirty="0">
                <a:latin typeface="Arial"/>
                <a:ea typeface="Gungsuh"/>
                <a:cs typeface="Gungsuh"/>
              </a:rPr>
              <a:t>時吸氣</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重複以上動作10-15次</a:t>
            </a:r>
            <a:endParaRPr lang="zh-TW" altLang="zh-HK" sz="1600" dirty="0">
              <a:latin typeface="Arial"/>
            </a:endParaRPr>
          </a:p>
          <a:p>
            <a:pPr marL="342900" lvl="0" indent="-342900">
              <a:lnSpc>
                <a:spcPct val="115000"/>
              </a:lnSpc>
              <a:spcAft>
                <a:spcPts val="1000"/>
              </a:spcAft>
              <a:buFont typeface="Arial"/>
              <a:buChar char="●"/>
            </a:pPr>
            <a:r>
              <a:rPr lang="zh-TW" altLang="zh-HK" sz="2400" dirty="0">
                <a:latin typeface="Arial"/>
                <a:ea typeface="Gungsuh"/>
                <a:cs typeface="Gungsuh"/>
              </a:rPr>
              <a:t>換邊繼續</a:t>
            </a:r>
            <a:endParaRPr lang="zh-TW" altLang="zh-HK" sz="1600" dirty="0">
              <a:latin typeface="Arial"/>
            </a:endParaRP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605847" y="1843419"/>
            <a:ext cx="4937760" cy="4023360"/>
          </a:xfrm>
        </p:spPr>
        <p:txBody>
          <a:bodyPr/>
          <a:lstStyle/>
          <a:p>
            <a:pPr lvl="0">
              <a:buFont typeface="Wingdings" panose="05000000000000000000" pitchFamily="2" charset="2"/>
              <a:buChar char="u"/>
            </a:pPr>
            <a:r>
              <a:rPr lang="zh-TW" altLang="en-US" sz="2400" b="1" dirty="0" smtClean="0"/>
              <a:t>注意事項</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保持</a:t>
            </a:r>
            <a:r>
              <a:rPr lang="zh-TW" altLang="en-US" sz="2400" dirty="0">
                <a:latin typeface="Arial" panose="020B0604020202020204" pitchFamily="34" charset="0"/>
                <a:ea typeface="Gungsuh"/>
                <a:cs typeface="Gungsuh"/>
              </a:rPr>
              <a:t>身體挺直，胸部</a:t>
            </a:r>
            <a:r>
              <a:rPr lang="zh-TW" altLang="en-US" sz="2400" dirty="0" smtClean="0">
                <a:latin typeface="Arial" panose="020B0604020202020204" pitchFamily="34" charset="0"/>
                <a:ea typeface="Gungsuh"/>
                <a:cs typeface="Gungsuh"/>
              </a:rPr>
              <a:t>挺起</a:t>
            </a:r>
            <a:r>
              <a:rPr lang="zh-TW" altLang="en-US" sz="2400" dirty="0"/>
              <a:t>。</a:t>
            </a:r>
            <a:endParaRPr lang="zh-TW" altLang="en-US" sz="2400" dirty="0">
              <a:latin typeface="Arial" panose="020B0604020202020204" pitchFamily="34" charset="0"/>
              <a:ea typeface="Gungsuh"/>
              <a:cs typeface="Gungsuh"/>
            </a:endParaRP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注意</a:t>
            </a:r>
            <a:r>
              <a:rPr lang="zh-TW" altLang="en-US" sz="2400" dirty="0">
                <a:latin typeface="Arial" panose="020B0604020202020204" pitchFamily="34" charset="0"/>
                <a:ea typeface="Gungsuh"/>
                <a:cs typeface="Gungsuh"/>
              </a:rPr>
              <a:t>手肘角度不變</a:t>
            </a:r>
          </a:p>
          <a:p>
            <a:pPr lvl="0">
              <a:buFont typeface="Wingdings" panose="05000000000000000000" pitchFamily="2" charset="2"/>
              <a:buChar char="Ø"/>
            </a:pPr>
            <a:endParaRPr lang="en-US" altLang="zh-TW" sz="2400" dirty="0"/>
          </a:p>
          <a:p>
            <a:pPr>
              <a:buFont typeface="Wingdings" panose="05000000000000000000" pitchFamily="2" charset="2"/>
              <a:buChar char="u"/>
            </a:pPr>
            <a:r>
              <a:rPr lang="zh-TW" altLang="zh-HK" sz="2400" b="1" dirty="0"/>
              <a:t>相關動作</a:t>
            </a:r>
          </a:p>
          <a:p>
            <a:pPr>
              <a:buFont typeface="Wingdings" panose="05000000000000000000" pitchFamily="2" charset="2"/>
              <a:buChar char="Ø"/>
            </a:pPr>
            <a:r>
              <a:rPr lang="zh-TW" altLang="en-US" sz="2400" dirty="0"/>
              <a:t>射箭</a:t>
            </a:r>
            <a:r>
              <a:rPr lang="en-US" altLang="zh-TW" sz="2400" dirty="0"/>
              <a:t>(</a:t>
            </a:r>
            <a:r>
              <a:rPr lang="zh-TW" altLang="en-US" sz="2400" dirty="0"/>
              <a:t>開弓</a:t>
            </a:r>
            <a:r>
              <a:rPr lang="en-US" altLang="zh-TW" sz="2400" dirty="0"/>
              <a:t>)</a:t>
            </a:r>
            <a:r>
              <a:rPr lang="zh-TW" altLang="en-US" sz="2400" dirty="0"/>
              <a:t>、鐵餅</a:t>
            </a:r>
            <a:r>
              <a:rPr lang="en-US" altLang="zh-TW" sz="2400" dirty="0"/>
              <a:t>(</a:t>
            </a:r>
            <a:r>
              <a:rPr lang="zh-TW" altLang="en-US" sz="2400" dirty="0"/>
              <a:t>後擺</a:t>
            </a:r>
            <a:r>
              <a:rPr lang="en-US" altLang="zh-TW" sz="2400" dirty="0"/>
              <a:t>)</a:t>
            </a:r>
            <a:endParaRPr lang="zh-HK" altLang="en-US" sz="2400" b="1"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22</a:t>
            </a:fld>
            <a:endParaRPr lang="en-US" dirty="0"/>
          </a:p>
        </p:txBody>
      </p:sp>
      <p:pic>
        <p:nvPicPr>
          <p:cNvPr id="8" name="image57.png"/>
          <p:cNvPicPr/>
          <p:nvPr/>
        </p:nvPicPr>
        <p:blipFill>
          <a:blip r:embed="rId2"/>
          <a:srcRect l="8755" t="6368" r="3401" b="3485"/>
          <a:stretch>
            <a:fillRect/>
          </a:stretch>
        </p:blipFill>
        <p:spPr>
          <a:xfrm>
            <a:off x="4058653" y="3336758"/>
            <a:ext cx="2232359" cy="2783807"/>
          </a:xfrm>
          <a:prstGeom prst="rect">
            <a:avLst/>
          </a:prstGeom>
          <a:ln/>
        </p:spPr>
      </p:pic>
    </p:spTree>
    <p:extLst>
      <p:ext uri="{BB962C8B-B14F-4D97-AF65-F5344CB8AC3E}">
        <p14:creationId xmlns:p14="http://schemas.microsoft.com/office/powerpoint/2010/main" val="1722088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smtClean="0"/>
              <a:t>二頭</a:t>
            </a:r>
            <a:r>
              <a:rPr lang="zh-TW" altLang="zh-HK" b="1" dirty="0" smtClean="0"/>
              <a:t>肌 </a:t>
            </a:r>
            <a:r>
              <a:rPr lang="en-US" altLang="zh-TW" b="1" dirty="0" smtClean="0"/>
              <a:t>–</a:t>
            </a:r>
            <a:r>
              <a:rPr lang="zh-TW" altLang="zh-HK" b="1" dirty="0" smtClean="0"/>
              <a:t> </a:t>
            </a:r>
            <a:r>
              <a:rPr lang="zh-TW" altLang="en-US" b="1" dirty="0"/>
              <a:t>初</a:t>
            </a:r>
            <a:r>
              <a:rPr lang="zh-TW" altLang="zh-HK" b="1" dirty="0" smtClean="0"/>
              <a:t>階</a:t>
            </a:r>
            <a:endParaRPr lang="zh-HK" altLang="en-US" b="1" dirty="0"/>
          </a:p>
        </p:txBody>
      </p:sp>
      <p:sp>
        <p:nvSpPr>
          <p:cNvPr id="6" name="Content Placeholder 5"/>
          <p:cNvSpPr>
            <a:spLocks noGrp="1"/>
          </p:cNvSpPr>
          <p:nvPr>
            <p:ph sz="half" idx="1"/>
          </p:nvPr>
        </p:nvSpPr>
        <p:spPr>
          <a:xfrm>
            <a:off x="467676" y="1777364"/>
            <a:ext cx="4937760" cy="4023360"/>
          </a:xfrm>
        </p:spPr>
        <p:txBody>
          <a:bodyPr>
            <a:normAutofit/>
          </a:bodyPr>
          <a:lstStyle/>
          <a:p>
            <a:pPr>
              <a:buFont typeface="Wingdings" panose="05000000000000000000" pitchFamily="2" charset="2"/>
              <a:buChar char="u"/>
            </a:pPr>
            <a:r>
              <a:rPr lang="zh-TW" altLang="zh-HK" sz="2400" b="1" dirty="0"/>
              <a:t>熱身動作</a:t>
            </a:r>
          </a:p>
          <a:p>
            <a:pPr marL="342900" lvl="0" indent="-342900">
              <a:lnSpc>
                <a:spcPct val="115000"/>
              </a:lnSpc>
              <a:spcAft>
                <a:spcPts val="0"/>
              </a:spcAft>
              <a:buFont typeface="Arial"/>
              <a:buChar char="●"/>
            </a:pPr>
            <a:r>
              <a:rPr lang="zh-TW" altLang="zh-HK" sz="2400" dirty="0">
                <a:latin typeface="Arial"/>
                <a:ea typeface="Gungsuh"/>
                <a:cs typeface="Gungsuh"/>
              </a:rPr>
              <a:t>雙手垂下，內旋180</a:t>
            </a:r>
            <a:r>
              <a:rPr lang="zh-TW" altLang="zh-HK" sz="2400" dirty="0" smtClean="0">
                <a:latin typeface="Arial"/>
                <a:ea typeface="Gungsuh"/>
                <a:cs typeface="Gungsuh"/>
              </a:rPr>
              <a:t>度</a:t>
            </a:r>
            <a:r>
              <a:rPr lang="zh-TW" altLang="en-US" sz="1600" dirty="0"/>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掌心向外，曲臂</a:t>
            </a:r>
            <a:r>
              <a:rPr lang="zh-TW" altLang="zh-HK" sz="2400" dirty="0" smtClean="0">
                <a:latin typeface="Arial"/>
                <a:ea typeface="Gungsuh"/>
                <a:cs typeface="Gungsuh"/>
              </a:rPr>
              <a:t>向後</a:t>
            </a:r>
            <a:r>
              <a:rPr lang="zh-TW" altLang="en-US" sz="1600" dirty="0"/>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雙手伸直再曲臂</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重覆以上動作8-10次</a:t>
            </a:r>
            <a:endParaRPr lang="zh-TW" altLang="zh-HK" sz="1600" dirty="0">
              <a:latin typeface="Arial"/>
            </a:endParaRPr>
          </a:p>
          <a:p>
            <a:endParaRPr lang="zh-HK" altLang="en-US" dirty="0"/>
          </a:p>
        </p:txBody>
      </p:sp>
      <p:sp>
        <p:nvSpPr>
          <p:cNvPr id="7" name="Content Placeholder 6"/>
          <p:cNvSpPr>
            <a:spLocks noGrp="1"/>
          </p:cNvSpPr>
          <p:nvPr>
            <p:ph sz="half" idx="2"/>
          </p:nvPr>
        </p:nvSpPr>
        <p:spPr>
          <a:xfrm>
            <a:off x="6095999" y="2006155"/>
            <a:ext cx="4937760" cy="4619233"/>
          </a:xfrm>
        </p:spPr>
        <p:txBody>
          <a:bodyPr>
            <a:normAutofit/>
          </a:bodyPr>
          <a:lstStyle/>
          <a:p>
            <a:pPr lvl="0">
              <a:buFont typeface="Wingdings" panose="05000000000000000000" pitchFamily="2" charset="2"/>
              <a:buChar char="u"/>
            </a:pPr>
            <a:r>
              <a:rPr lang="zh-TW" altLang="en-US" sz="2400" b="1" dirty="0"/>
              <a:t>起始</a:t>
            </a:r>
            <a:r>
              <a:rPr lang="zh-TW" altLang="en-US" sz="2400" b="1" dirty="0" smtClean="0"/>
              <a:t>動作</a:t>
            </a:r>
            <a:endParaRPr lang="en-US" altLang="zh-TW" sz="2400" b="1" dirty="0" smtClean="0"/>
          </a:p>
          <a:p>
            <a:pPr marL="342900" lvl="0" indent="-342900">
              <a:lnSpc>
                <a:spcPct val="115000"/>
              </a:lnSpc>
              <a:spcAft>
                <a:spcPts val="0"/>
              </a:spcAft>
              <a:buFont typeface="Arial"/>
              <a:buChar char="●"/>
            </a:pPr>
            <a:r>
              <a:rPr lang="zh-TW" altLang="zh-HK" sz="2400" dirty="0">
                <a:latin typeface="Arial"/>
                <a:ea typeface="Gungsuh"/>
                <a:cs typeface="Gungsuh"/>
              </a:rPr>
              <a:t>雙手握彈力帶兩端並圍繞掌心</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雙腳踏穩在彈力帶中端</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挺胸收腹，肩部</a:t>
            </a:r>
            <a:r>
              <a:rPr lang="zh-TW" altLang="zh-HK" sz="2400" dirty="0" smtClean="0">
                <a:latin typeface="Arial"/>
                <a:ea typeface="Gungsuh"/>
                <a:cs typeface="Gungsuh"/>
              </a:rPr>
              <a:t>放鬆</a:t>
            </a:r>
            <a:r>
              <a:rPr lang="zh-TW" altLang="en-US" sz="1600" dirty="0"/>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雙腳平肩，眼望</a:t>
            </a:r>
            <a:r>
              <a:rPr lang="zh-TW" altLang="zh-HK" sz="2400" dirty="0" smtClean="0">
                <a:latin typeface="Arial"/>
                <a:ea typeface="Gungsuh"/>
                <a:cs typeface="Gungsuh"/>
              </a:rPr>
              <a:t>前方</a:t>
            </a:r>
            <a:r>
              <a:rPr lang="zh-TW" altLang="en-US" sz="1600" dirty="0"/>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雙手垂下，手肘靠緊身體</a:t>
            </a:r>
            <a:r>
              <a:rPr lang="zh-TW" altLang="zh-HK" sz="2400" dirty="0" smtClean="0">
                <a:latin typeface="Arial"/>
                <a:ea typeface="Gungsuh"/>
                <a:cs typeface="Gungsuh"/>
              </a:rPr>
              <a:t>兩側</a:t>
            </a:r>
            <a:r>
              <a:rPr lang="zh-TW" altLang="en-US" sz="1600" dirty="0"/>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手肘微微屈曲</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掌心向前，鎖緊</a:t>
            </a:r>
            <a:r>
              <a:rPr lang="zh-TW" altLang="zh-HK" sz="2400" dirty="0" smtClean="0">
                <a:latin typeface="Arial"/>
                <a:ea typeface="Gungsuh"/>
                <a:cs typeface="Gungsuh"/>
              </a:rPr>
              <a:t>手腕</a:t>
            </a:r>
            <a:r>
              <a:rPr lang="zh-TW" altLang="en-US" sz="1600" dirty="0"/>
              <a:t>。</a:t>
            </a:r>
            <a:endParaRPr lang="zh-TW" altLang="zh-HK" sz="1600" dirty="0">
              <a:latin typeface="Arial"/>
            </a:endParaRP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23</a:t>
            </a:fld>
            <a:endParaRPr lang="en-US" dirty="0"/>
          </a:p>
        </p:txBody>
      </p:sp>
      <p:pic>
        <p:nvPicPr>
          <p:cNvPr id="12" name="image173.png"/>
          <p:cNvPicPr/>
          <p:nvPr/>
        </p:nvPicPr>
        <p:blipFill>
          <a:blip r:embed="rId2"/>
          <a:srcRect l="39602" t="26597" r="39677" b="9936"/>
          <a:stretch>
            <a:fillRect/>
          </a:stretch>
        </p:blipFill>
        <p:spPr>
          <a:xfrm>
            <a:off x="4714874" y="1681814"/>
            <a:ext cx="1381125" cy="2385060"/>
          </a:xfrm>
          <a:prstGeom prst="rect">
            <a:avLst/>
          </a:prstGeom>
          <a:ln/>
        </p:spPr>
      </p:pic>
      <p:pic>
        <p:nvPicPr>
          <p:cNvPr id="13" name="image170.png"/>
          <p:cNvPicPr/>
          <p:nvPr/>
        </p:nvPicPr>
        <p:blipFill>
          <a:blip r:embed="rId3"/>
          <a:srcRect l="7239" t="5533" r="6565"/>
          <a:stretch>
            <a:fillRect/>
          </a:stretch>
        </p:blipFill>
        <p:spPr>
          <a:xfrm>
            <a:off x="3638549" y="4066874"/>
            <a:ext cx="1381125" cy="2366010"/>
          </a:xfrm>
          <a:prstGeom prst="rect">
            <a:avLst/>
          </a:prstGeom>
          <a:ln/>
        </p:spPr>
      </p:pic>
      <p:pic>
        <p:nvPicPr>
          <p:cNvPr id="14" name="image143.png"/>
          <p:cNvPicPr/>
          <p:nvPr/>
        </p:nvPicPr>
        <p:blipFill>
          <a:blip r:embed="rId4"/>
          <a:srcRect/>
          <a:stretch>
            <a:fillRect/>
          </a:stretch>
        </p:blipFill>
        <p:spPr>
          <a:xfrm>
            <a:off x="9984432" y="116632"/>
            <a:ext cx="2048510" cy="2402305"/>
          </a:xfrm>
          <a:prstGeom prst="rect">
            <a:avLst/>
          </a:prstGeom>
          <a:ln/>
        </p:spPr>
      </p:pic>
    </p:spTree>
    <p:extLst>
      <p:ext uri="{BB962C8B-B14F-4D97-AF65-F5344CB8AC3E}">
        <p14:creationId xmlns:p14="http://schemas.microsoft.com/office/powerpoint/2010/main" val="759105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二頭</a:t>
            </a:r>
            <a:r>
              <a:rPr lang="zh-TW" altLang="zh-HK" b="1" dirty="0"/>
              <a:t>肌 </a:t>
            </a:r>
            <a:r>
              <a:rPr lang="en-US" altLang="zh-TW" b="1" dirty="0"/>
              <a:t>–</a:t>
            </a:r>
            <a:r>
              <a:rPr lang="zh-TW" altLang="zh-HK" b="1" dirty="0"/>
              <a:t> </a:t>
            </a:r>
            <a:r>
              <a:rPr lang="zh-TW" altLang="en-US" b="1" dirty="0"/>
              <a:t>初</a:t>
            </a:r>
            <a:r>
              <a:rPr lang="zh-TW" altLang="zh-HK" b="1" dirty="0"/>
              <a:t>階</a:t>
            </a:r>
            <a:endParaRPr lang="zh-HK" altLang="en-US" b="1" dirty="0"/>
          </a:p>
        </p:txBody>
      </p:sp>
      <p:sp>
        <p:nvSpPr>
          <p:cNvPr id="6" name="Content Placeholder 5"/>
          <p:cNvSpPr>
            <a:spLocks noGrp="1"/>
          </p:cNvSpPr>
          <p:nvPr>
            <p:ph sz="half" idx="1"/>
          </p:nvPr>
        </p:nvSpPr>
        <p:spPr>
          <a:xfrm>
            <a:off x="407368" y="1844824"/>
            <a:ext cx="4937760" cy="4023360"/>
          </a:xfrm>
        </p:spPr>
        <p:txBody>
          <a:bodyPr>
            <a:normAutofit/>
          </a:bodyPr>
          <a:lstStyle/>
          <a:p>
            <a:pPr>
              <a:buFont typeface="Wingdings" panose="05000000000000000000" pitchFamily="2" charset="2"/>
              <a:buChar char="u"/>
            </a:pPr>
            <a:r>
              <a:rPr lang="zh-TW" altLang="zh-HK" sz="2400" b="1" dirty="0"/>
              <a:t>動作過程</a:t>
            </a:r>
          </a:p>
          <a:p>
            <a:pPr marL="342900" lvl="0" indent="-342900">
              <a:lnSpc>
                <a:spcPct val="115000"/>
              </a:lnSpc>
              <a:spcAft>
                <a:spcPts val="0"/>
              </a:spcAft>
              <a:buFont typeface="Arial"/>
              <a:buChar char="●"/>
            </a:pPr>
            <a:r>
              <a:rPr lang="zh-TW" altLang="en-US" sz="2400" dirty="0" smtClean="0">
                <a:latin typeface="Arial"/>
                <a:ea typeface="Gungsuh"/>
                <a:cs typeface="Gungsuh"/>
              </a:rPr>
              <a:t>雙手</a:t>
            </a:r>
            <a:r>
              <a:rPr lang="zh-TW" altLang="en-US" sz="2400" dirty="0">
                <a:latin typeface="Arial"/>
                <a:ea typeface="Gungsuh"/>
                <a:cs typeface="Gungsuh"/>
              </a:rPr>
              <a:t>曲臂，向上拉高至胸</a:t>
            </a:r>
            <a:r>
              <a:rPr lang="zh-TW" altLang="en-US" sz="2400" dirty="0" smtClean="0">
                <a:latin typeface="Arial"/>
                <a:ea typeface="Gungsuh"/>
                <a:cs typeface="Gungsuh"/>
              </a:rPr>
              <a:t>前</a:t>
            </a:r>
            <a:r>
              <a:rPr lang="zh-TW" altLang="en-US" sz="2400" dirty="0"/>
              <a:t>。</a:t>
            </a:r>
            <a:endParaRPr lang="zh-TW" altLang="en-US" sz="2400" dirty="0">
              <a:latin typeface="Arial"/>
              <a:ea typeface="Gungsuh"/>
              <a:cs typeface="Gungsuh"/>
            </a:endParaRPr>
          </a:p>
          <a:p>
            <a:pPr marL="342900" lvl="0" indent="-342900">
              <a:lnSpc>
                <a:spcPct val="115000"/>
              </a:lnSpc>
              <a:spcAft>
                <a:spcPts val="0"/>
              </a:spcAft>
              <a:buFont typeface="Arial"/>
              <a:buChar char="●"/>
            </a:pPr>
            <a:r>
              <a:rPr lang="zh-TW" altLang="en-US" sz="2400" dirty="0" smtClean="0">
                <a:latin typeface="Arial"/>
                <a:ea typeface="Gungsuh"/>
                <a:cs typeface="Gungsuh"/>
              </a:rPr>
              <a:t>手肘</a:t>
            </a:r>
            <a:r>
              <a:rPr lang="zh-TW" altLang="en-US" sz="2400" dirty="0">
                <a:latin typeface="Arial"/>
                <a:ea typeface="Gungsuh"/>
                <a:cs typeface="Gungsuh"/>
              </a:rPr>
              <a:t>靠緊身體兩側</a:t>
            </a:r>
          </a:p>
          <a:p>
            <a:pPr marL="342900" lvl="0" indent="-342900">
              <a:lnSpc>
                <a:spcPct val="115000"/>
              </a:lnSpc>
              <a:spcAft>
                <a:spcPts val="0"/>
              </a:spcAft>
              <a:buFont typeface="Arial"/>
              <a:buChar char="●"/>
            </a:pPr>
            <a:r>
              <a:rPr lang="zh-TW" altLang="en-US" sz="2400" dirty="0" smtClean="0">
                <a:latin typeface="Arial"/>
                <a:ea typeface="Gungsuh"/>
                <a:cs typeface="Gungsuh"/>
              </a:rPr>
              <a:t>完成</a:t>
            </a:r>
            <a:r>
              <a:rPr lang="zh-TW" altLang="en-US" sz="2400" dirty="0">
                <a:latin typeface="Arial"/>
                <a:ea typeface="Gungsuh"/>
                <a:cs typeface="Gungsuh"/>
              </a:rPr>
              <a:t>後慢慢放下返回至起始動作</a:t>
            </a:r>
          </a:p>
          <a:p>
            <a:pPr marL="342900" lvl="0" indent="-342900">
              <a:lnSpc>
                <a:spcPct val="115000"/>
              </a:lnSpc>
              <a:spcAft>
                <a:spcPts val="0"/>
              </a:spcAft>
              <a:buFont typeface="Arial"/>
              <a:buChar char="●"/>
            </a:pPr>
            <a:r>
              <a:rPr lang="zh-TW" altLang="en-US" sz="2400" dirty="0" smtClean="0">
                <a:latin typeface="Arial"/>
                <a:ea typeface="Gungsuh"/>
                <a:cs typeface="Gungsuh"/>
              </a:rPr>
              <a:t>向上</a:t>
            </a:r>
            <a:r>
              <a:rPr lang="zh-TW" altLang="en-US" sz="2400" dirty="0">
                <a:latin typeface="Arial"/>
                <a:ea typeface="Gungsuh"/>
                <a:cs typeface="Gungsuh"/>
              </a:rPr>
              <a:t>拉動時呼氣</a:t>
            </a:r>
          </a:p>
          <a:p>
            <a:pPr marL="342900" lvl="0" indent="-342900">
              <a:lnSpc>
                <a:spcPct val="115000"/>
              </a:lnSpc>
              <a:spcAft>
                <a:spcPts val="0"/>
              </a:spcAft>
              <a:buFont typeface="Arial"/>
              <a:buChar char="●"/>
            </a:pPr>
            <a:r>
              <a:rPr lang="zh-TW" altLang="en-US" sz="2400" dirty="0" smtClean="0">
                <a:latin typeface="Arial"/>
                <a:ea typeface="Gungsuh"/>
                <a:cs typeface="Gungsuh"/>
              </a:rPr>
              <a:t>向</a:t>
            </a:r>
            <a:r>
              <a:rPr lang="zh-TW" altLang="en-US" sz="2400" dirty="0">
                <a:latin typeface="Arial"/>
                <a:ea typeface="Gungsuh"/>
                <a:cs typeface="Gungsuh"/>
              </a:rPr>
              <a:t>下回臂時吸氣</a:t>
            </a:r>
          </a:p>
          <a:p>
            <a:pPr marL="342900" lvl="0" indent="-342900">
              <a:lnSpc>
                <a:spcPct val="115000"/>
              </a:lnSpc>
              <a:spcAft>
                <a:spcPts val="0"/>
              </a:spcAft>
              <a:buFont typeface="Arial"/>
              <a:buChar char="●"/>
            </a:pPr>
            <a:r>
              <a:rPr lang="zh-TW" altLang="en-US" sz="2400" dirty="0" smtClean="0">
                <a:latin typeface="Arial"/>
                <a:ea typeface="Gungsuh"/>
                <a:cs typeface="Gungsuh"/>
              </a:rPr>
              <a:t>重複</a:t>
            </a:r>
            <a:r>
              <a:rPr lang="zh-TW" altLang="en-US" sz="2400" dirty="0">
                <a:latin typeface="Arial"/>
                <a:ea typeface="Gungsuh"/>
                <a:cs typeface="Gungsuh"/>
              </a:rPr>
              <a:t>以上動作</a:t>
            </a:r>
            <a:r>
              <a:rPr lang="en-US" altLang="zh-TW" sz="2400" dirty="0">
                <a:latin typeface="Arial"/>
                <a:ea typeface="Gungsuh"/>
                <a:cs typeface="Gungsuh"/>
              </a:rPr>
              <a:t>10-15</a:t>
            </a:r>
            <a:r>
              <a:rPr lang="zh-TW" altLang="en-US" sz="2400" dirty="0">
                <a:latin typeface="Arial"/>
                <a:ea typeface="Gungsuh"/>
                <a:cs typeface="Gungsuh"/>
              </a:rPr>
              <a:t>次</a:t>
            </a: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605847" y="1843419"/>
            <a:ext cx="4937760" cy="4023360"/>
          </a:xfrm>
        </p:spPr>
        <p:txBody>
          <a:bodyPr>
            <a:normAutofit/>
          </a:bodyPr>
          <a:lstStyle/>
          <a:p>
            <a:pPr lvl="0">
              <a:buFont typeface="Wingdings" panose="05000000000000000000" pitchFamily="2" charset="2"/>
              <a:buChar char="u"/>
            </a:pPr>
            <a:r>
              <a:rPr lang="zh-TW" altLang="en-US" sz="2400" b="1" dirty="0" smtClean="0"/>
              <a:t>注意事項</a:t>
            </a:r>
            <a:endParaRPr lang="en-US" altLang="zh-TW" sz="2400" b="1" dirty="0" smtClean="0"/>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避免</a:t>
            </a:r>
            <a:r>
              <a:rPr lang="zh-TW" altLang="en-US" sz="2400" dirty="0">
                <a:latin typeface="Arial" panose="020B0604020202020204" pitchFamily="34" charset="0"/>
                <a:ea typeface="Gungsuh"/>
                <a:cs typeface="Gungsuh"/>
              </a:rPr>
              <a:t>手肘過份伸直</a:t>
            </a:r>
          </a:p>
          <a:p>
            <a:pPr marL="342900" lvl="0" indent="-342900">
              <a:lnSpc>
                <a:spcPct val="115000"/>
              </a:lnSpc>
              <a:spcAft>
                <a:spcPts val="0"/>
              </a:spcAft>
              <a:buFont typeface="Arial" panose="020B0604020202020204" pitchFamily="34" charset="0"/>
              <a:buChar char="●"/>
            </a:pPr>
            <a:r>
              <a:rPr lang="zh-TW" altLang="en-US" sz="2400" dirty="0" smtClean="0">
                <a:latin typeface="Arial" panose="020B0604020202020204" pitchFamily="34" charset="0"/>
                <a:ea typeface="Gungsuh"/>
                <a:cs typeface="Gungsuh"/>
              </a:rPr>
              <a:t>避免</a:t>
            </a:r>
            <a:r>
              <a:rPr lang="zh-TW" altLang="en-US" sz="2400" dirty="0">
                <a:latin typeface="Arial" panose="020B0604020202020204" pitchFamily="34" charset="0"/>
                <a:ea typeface="Gungsuh"/>
                <a:cs typeface="Gungsuh"/>
              </a:rPr>
              <a:t>彎腰借力</a:t>
            </a:r>
          </a:p>
          <a:p>
            <a:pPr lvl="0">
              <a:buFont typeface="Wingdings" panose="05000000000000000000" pitchFamily="2" charset="2"/>
              <a:buChar char="Ø"/>
            </a:pPr>
            <a:endParaRPr lang="en-US" altLang="zh-TW" sz="2400" dirty="0"/>
          </a:p>
          <a:p>
            <a:pPr>
              <a:buFont typeface="Wingdings" panose="05000000000000000000" pitchFamily="2" charset="2"/>
              <a:buChar char="u"/>
            </a:pPr>
            <a:r>
              <a:rPr lang="zh-TW" altLang="zh-HK" sz="2400" b="1" dirty="0"/>
              <a:t>相關動作</a:t>
            </a:r>
          </a:p>
          <a:p>
            <a:pPr>
              <a:buFont typeface="Wingdings" panose="05000000000000000000" pitchFamily="2" charset="2"/>
              <a:buChar char="Ø"/>
            </a:pPr>
            <a:r>
              <a:rPr lang="zh-TW" altLang="en-US" sz="2400" dirty="0"/>
              <a:t>自由式</a:t>
            </a:r>
            <a:r>
              <a:rPr lang="en-US" altLang="zh-TW" sz="2400" dirty="0"/>
              <a:t>(</a:t>
            </a:r>
            <a:r>
              <a:rPr lang="zh-TW" altLang="en-US" sz="2400" dirty="0"/>
              <a:t>抱水</a:t>
            </a:r>
            <a:r>
              <a:rPr lang="en-US" altLang="zh-TW" sz="2400" dirty="0"/>
              <a:t>)</a:t>
            </a:r>
            <a:r>
              <a:rPr lang="zh-TW" altLang="en-US" sz="2400" dirty="0"/>
              <a:t>、網球</a:t>
            </a:r>
            <a:r>
              <a:rPr lang="en-US" altLang="zh-TW" sz="2400" dirty="0"/>
              <a:t>(</a:t>
            </a:r>
            <a:r>
              <a:rPr lang="zh-TW" altLang="en-US" sz="2400" dirty="0"/>
              <a:t>擊球</a:t>
            </a:r>
            <a:r>
              <a:rPr lang="en-US" altLang="zh-TW" sz="2400" dirty="0" smtClean="0"/>
              <a:t>)</a:t>
            </a:r>
            <a:endParaRPr lang="en-US" altLang="zh-TW" sz="2400" dirty="0"/>
          </a:p>
          <a:p>
            <a:pPr>
              <a:buFont typeface="Wingdings" panose="05000000000000000000" pitchFamily="2" charset="2"/>
              <a:buChar char="Ø"/>
            </a:pPr>
            <a:r>
              <a:rPr lang="zh-TW" altLang="en-US" sz="2400" dirty="0" smtClean="0"/>
              <a:t>棒球</a:t>
            </a:r>
            <a:r>
              <a:rPr lang="en-US" altLang="zh-TW" sz="2400" dirty="0"/>
              <a:t>(</a:t>
            </a:r>
            <a:r>
              <a:rPr lang="zh-TW" altLang="en-US" sz="2400" dirty="0"/>
              <a:t>投球</a:t>
            </a:r>
            <a:r>
              <a:rPr lang="en-US" altLang="zh-TW" sz="2400" dirty="0"/>
              <a:t>)</a:t>
            </a:r>
          </a:p>
        </p:txBody>
      </p:sp>
      <p:sp>
        <p:nvSpPr>
          <p:cNvPr id="4" name="Slide Number Placeholder 3"/>
          <p:cNvSpPr>
            <a:spLocks noGrp="1"/>
          </p:cNvSpPr>
          <p:nvPr>
            <p:ph type="sldNum" sz="quarter" idx="12"/>
          </p:nvPr>
        </p:nvSpPr>
        <p:spPr/>
        <p:txBody>
          <a:bodyPr/>
          <a:lstStyle/>
          <a:p>
            <a:fld id="{6D22F896-40B5-4ADD-8801-0D06FADFA095}" type="slidenum">
              <a:rPr lang="en-US" smtClean="0"/>
              <a:pPr/>
              <a:t>24</a:t>
            </a:fld>
            <a:endParaRPr lang="en-US" dirty="0"/>
          </a:p>
        </p:txBody>
      </p:sp>
      <p:pic>
        <p:nvPicPr>
          <p:cNvPr id="9" name="image113.png"/>
          <p:cNvPicPr/>
          <p:nvPr/>
        </p:nvPicPr>
        <p:blipFill>
          <a:blip r:embed="rId2"/>
          <a:srcRect l="8101" t="2641" r="8101" b="2641"/>
          <a:stretch>
            <a:fillRect/>
          </a:stretch>
        </p:blipFill>
        <p:spPr>
          <a:xfrm>
            <a:off x="4237871" y="3991726"/>
            <a:ext cx="2047875" cy="2771775"/>
          </a:xfrm>
          <a:prstGeom prst="rect">
            <a:avLst/>
          </a:prstGeom>
          <a:ln/>
        </p:spPr>
      </p:pic>
    </p:spTree>
    <p:extLst>
      <p:ext uri="{BB962C8B-B14F-4D97-AF65-F5344CB8AC3E}">
        <p14:creationId xmlns:p14="http://schemas.microsoft.com/office/powerpoint/2010/main" val="1631444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smtClean="0"/>
              <a:t>二頭</a:t>
            </a:r>
            <a:r>
              <a:rPr lang="zh-TW" altLang="zh-HK" b="1" dirty="0" smtClean="0"/>
              <a:t>肌 </a:t>
            </a:r>
            <a:r>
              <a:rPr lang="en-US" altLang="zh-TW" b="1" dirty="0" smtClean="0"/>
              <a:t>–</a:t>
            </a:r>
            <a:r>
              <a:rPr lang="zh-TW" altLang="zh-HK" b="1" dirty="0" smtClean="0"/>
              <a:t> </a:t>
            </a:r>
            <a:r>
              <a:rPr lang="zh-TW" altLang="en-US" b="1" dirty="0" smtClean="0"/>
              <a:t>進</a:t>
            </a:r>
            <a:r>
              <a:rPr lang="zh-TW" altLang="zh-HK" b="1" dirty="0" smtClean="0"/>
              <a:t>階</a:t>
            </a:r>
            <a:endParaRPr lang="zh-HK" altLang="en-US" b="1" dirty="0"/>
          </a:p>
        </p:txBody>
      </p:sp>
      <p:sp>
        <p:nvSpPr>
          <p:cNvPr id="6" name="Content Placeholder 5"/>
          <p:cNvSpPr>
            <a:spLocks noGrp="1"/>
          </p:cNvSpPr>
          <p:nvPr>
            <p:ph sz="half" idx="1"/>
          </p:nvPr>
        </p:nvSpPr>
        <p:spPr>
          <a:xfrm>
            <a:off x="467676" y="1777364"/>
            <a:ext cx="4937760" cy="4023360"/>
          </a:xfrm>
        </p:spPr>
        <p:txBody>
          <a:bodyPr>
            <a:normAutofit/>
          </a:bodyPr>
          <a:lstStyle/>
          <a:p>
            <a:pPr>
              <a:buFont typeface="Wingdings" panose="05000000000000000000" pitchFamily="2" charset="2"/>
              <a:buChar char="u"/>
            </a:pPr>
            <a:r>
              <a:rPr lang="zh-TW" altLang="zh-HK" sz="2400" b="1" dirty="0"/>
              <a:t>熱身動作</a:t>
            </a:r>
          </a:p>
          <a:p>
            <a:pPr marL="342900" lvl="0" indent="-342900">
              <a:lnSpc>
                <a:spcPct val="115000"/>
              </a:lnSpc>
              <a:spcAft>
                <a:spcPts val="0"/>
              </a:spcAft>
              <a:buFont typeface="Arial"/>
              <a:buChar char="●"/>
            </a:pPr>
            <a:r>
              <a:rPr lang="zh-TW" altLang="zh-HK" sz="2400" dirty="0">
                <a:latin typeface="Arial"/>
                <a:ea typeface="Gungsuh"/>
                <a:cs typeface="Gungsuh"/>
              </a:rPr>
              <a:t>雙手垂下，內旋180</a:t>
            </a:r>
            <a:r>
              <a:rPr lang="zh-TW" altLang="zh-HK" sz="2400" dirty="0" smtClean="0">
                <a:latin typeface="Arial"/>
                <a:ea typeface="Gungsuh"/>
                <a:cs typeface="Gungsuh"/>
              </a:rPr>
              <a:t>度</a:t>
            </a:r>
            <a:r>
              <a:rPr lang="zh-TW" altLang="en-US" sz="2400" dirty="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掌心向外，曲臂</a:t>
            </a:r>
            <a:r>
              <a:rPr lang="zh-TW" altLang="zh-HK" sz="2400" dirty="0" smtClean="0">
                <a:latin typeface="Arial"/>
                <a:ea typeface="Gungsuh"/>
                <a:cs typeface="Gungsuh"/>
              </a:rPr>
              <a:t>向後</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雙手伸直再曲臂</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重覆以上動作8-10次</a:t>
            </a:r>
            <a:endParaRPr lang="zh-TW" altLang="zh-HK" sz="1600" dirty="0">
              <a:latin typeface="Arial"/>
            </a:endParaRPr>
          </a:p>
          <a:p>
            <a:endParaRPr lang="zh-HK" altLang="en-US" dirty="0"/>
          </a:p>
        </p:txBody>
      </p:sp>
      <p:sp>
        <p:nvSpPr>
          <p:cNvPr id="7" name="Content Placeholder 6"/>
          <p:cNvSpPr>
            <a:spLocks noGrp="1"/>
          </p:cNvSpPr>
          <p:nvPr>
            <p:ph sz="half" idx="2"/>
          </p:nvPr>
        </p:nvSpPr>
        <p:spPr>
          <a:xfrm>
            <a:off x="6274723" y="1967660"/>
            <a:ext cx="4937760" cy="4619233"/>
          </a:xfrm>
        </p:spPr>
        <p:txBody>
          <a:bodyPr>
            <a:normAutofit/>
          </a:bodyPr>
          <a:lstStyle/>
          <a:p>
            <a:pPr lvl="0">
              <a:buFont typeface="Wingdings" panose="05000000000000000000" pitchFamily="2" charset="2"/>
              <a:buChar char="u"/>
            </a:pPr>
            <a:r>
              <a:rPr lang="zh-TW" altLang="en-US" sz="2400" b="1" dirty="0"/>
              <a:t>起始</a:t>
            </a:r>
            <a:r>
              <a:rPr lang="zh-TW" altLang="en-US" sz="2400" b="1" dirty="0" smtClean="0"/>
              <a:t>動作</a:t>
            </a:r>
            <a:endParaRPr lang="en-US" altLang="zh-TW" sz="2400" b="1" dirty="0" smtClean="0"/>
          </a:p>
          <a:p>
            <a:pPr marL="342900" lvl="0" indent="-342900">
              <a:lnSpc>
                <a:spcPct val="115000"/>
              </a:lnSpc>
              <a:spcAft>
                <a:spcPts val="0"/>
              </a:spcAft>
              <a:buFont typeface="Arial"/>
              <a:buChar char="●"/>
            </a:pPr>
            <a:r>
              <a:rPr lang="zh-TW" altLang="zh-HK" sz="2400" dirty="0">
                <a:latin typeface="Arial"/>
                <a:ea typeface="Gungsuh"/>
                <a:cs typeface="Gungsuh"/>
              </a:rPr>
              <a:t>將彈力帶繫於固定物上</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雙手握彈力帶兩端並圍繞掌心</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挺胸收腹，眼望前方，肩部</a:t>
            </a:r>
            <a:r>
              <a:rPr lang="zh-TW" altLang="zh-HK" sz="2400" dirty="0" smtClean="0">
                <a:latin typeface="Arial"/>
                <a:ea typeface="Gungsuh"/>
                <a:cs typeface="Gungsuh"/>
              </a:rPr>
              <a:t>放鬆</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雙手與左膝成水平，手肘微</a:t>
            </a:r>
            <a:r>
              <a:rPr lang="zh-TW" altLang="zh-HK" sz="2400" dirty="0" smtClean="0">
                <a:latin typeface="Arial"/>
                <a:ea typeface="Gungsuh"/>
                <a:cs typeface="Gungsuh"/>
              </a:rPr>
              <a:t>曲</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掌心向下，鎖緊</a:t>
            </a:r>
            <a:r>
              <a:rPr lang="zh-TW" altLang="zh-HK" sz="2400" dirty="0" smtClean="0">
                <a:latin typeface="Arial"/>
                <a:ea typeface="Gungsuh"/>
                <a:cs typeface="Gungsuh"/>
              </a:rPr>
              <a:t>手腕</a:t>
            </a:r>
            <a:r>
              <a:rPr lang="zh-TW" altLang="en-US" sz="2400" dirty="0" smtClean="0">
                <a:latin typeface="Arial"/>
                <a:ea typeface="Gungsuh"/>
                <a:cs typeface="Gungsuh"/>
              </a:rPr>
              <a:t>。</a:t>
            </a:r>
            <a:endParaRPr lang="zh-TW" altLang="zh-HK" sz="1600" dirty="0">
              <a:latin typeface="Arial"/>
            </a:endParaRP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25</a:t>
            </a:fld>
            <a:endParaRPr lang="en-US" dirty="0"/>
          </a:p>
        </p:txBody>
      </p:sp>
      <p:pic>
        <p:nvPicPr>
          <p:cNvPr id="9" name="image96.png"/>
          <p:cNvPicPr/>
          <p:nvPr/>
        </p:nvPicPr>
        <p:blipFill>
          <a:blip r:embed="rId2"/>
          <a:srcRect l="11842" r="13508" b="4398"/>
          <a:stretch>
            <a:fillRect/>
          </a:stretch>
        </p:blipFill>
        <p:spPr>
          <a:xfrm>
            <a:off x="4792327" y="1887254"/>
            <a:ext cx="1323975" cy="2602230"/>
          </a:xfrm>
          <a:prstGeom prst="rect">
            <a:avLst/>
          </a:prstGeom>
          <a:ln/>
        </p:spPr>
      </p:pic>
      <p:pic>
        <p:nvPicPr>
          <p:cNvPr id="10" name="image155.png"/>
          <p:cNvPicPr/>
          <p:nvPr/>
        </p:nvPicPr>
        <p:blipFill>
          <a:blip r:embed="rId3"/>
          <a:srcRect l="13300" r="4597"/>
          <a:stretch>
            <a:fillRect/>
          </a:stretch>
        </p:blipFill>
        <p:spPr>
          <a:xfrm>
            <a:off x="3683918" y="4277277"/>
            <a:ext cx="1381125" cy="2572385"/>
          </a:xfrm>
          <a:prstGeom prst="rect">
            <a:avLst/>
          </a:prstGeom>
          <a:ln/>
        </p:spPr>
      </p:pic>
      <p:pic>
        <p:nvPicPr>
          <p:cNvPr id="11" name="image59.png"/>
          <p:cNvPicPr/>
          <p:nvPr/>
        </p:nvPicPr>
        <p:blipFill>
          <a:blip r:embed="rId4"/>
          <a:srcRect/>
          <a:stretch>
            <a:fillRect/>
          </a:stretch>
        </p:blipFill>
        <p:spPr>
          <a:xfrm>
            <a:off x="9779835" y="298835"/>
            <a:ext cx="2187575" cy="2571750"/>
          </a:xfrm>
          <a:prstGeom prst="rect">
            <a:avLst/>
          </a:prstGeom>
          <a:ln/>
        </p:spPr>
      </p:pic>
    </p:spTree>
    <p:extLst>
      <p:ext uri="{BB962C8B-B14F-4D97-AF65-F5344CB8AC3E}">
        <p14:creationId xmlns:p14="http://schemas.microsoft.com/office/powerpoint/2010/main" val="2787104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二頭</a:t>
            </a:r>
            <a:r>
              <a:rPr lang="zh-TW" altLang="zh-HK" b="1" dirty="0"/>
              <a:t>肌 </a:t>
            </a:r>
            <a:r>
              <a:rPr lang="en-US" altLang="zh-TW" b="1" dirty="0"/>
              <a:t>–</a:t>
            </a:r>
            <a:r>
              <a:rPr lang="zh-TW" altLang="zh-HK" b="1" dirty="0"/>
              <a:t> </a:t>
            </a:r>
            <a:r>
              <a:rPr lang="zh-TW" altLang="en-US" b="1" dirty="0" smtClean="0"/>
              <a:t>進</a:t>
            </a:r>
            <a:r>
              <a:rPr lang="zh-TW" altLang="zh-HK" b="1" dirty="0" smtClean="0"/>
              <a:t>階</a:t>
            </a:r>
            <a:endParaRPr lang="zh-HK" altLang="en-US" b="1" dirty="0"/>
          </a:p>
        </p:txBody>
      </p:sp>
      <p:sp>
        <p:nvSpPr>
          <p:cNvPr id="6" name="Content Placeholder 5"/>
          <p:cNvSpPr>
            <a:spLocks noGrp="1"/>
          </p:cNvSpPr>
          <p:nvPr>
            <p:ph sz="half" idx="1"/>
          </p:nvPr>
        </p:nvSpPr>
        <p:spPr>
          <a:xfrm>
            <a:off x="407368" y="1844824"/>
            <a:ext cx="4937760" cy="4023360"/>
          </a:xfrm>
        </p:spPr>
        <p:txBody>
          <a:bodyPr>
            <a:normAutofit/>
          </a:bodyPr>
          <a:lstStyle/>
          <a:p>
            <a:pPr>
              <a:buFont typeface="Wingdings" panose="05000000000000000000" pitchFamily="2" charset="2"/>
              <a:buChar char="u"/>
            </a:pPr>
            <a:r>
              <a:rPr lang="zh-TW" altLang="zh-HK" sz="2400" b="1" dirty="0"/>
              <a:t>動作過程</a:t>
            </a:r>
          </a:p>
          <a:p>
            <a:pPr marL="342900" lvl="0" indent="-342900">
              <a:lnSpc>
                <a:spcPct val="115000"/>
              </a:lnSpc>
              <a:spcAft>
                <a:spcPts val="0"/>
              </a:spcAft>
              <a:buFont typeface="Arial"/>
              <a:buChar char="●"/>
            </a:pPr>
            <a:r>
              <a:rPr lang="zh-TW" altLang="en-US" sz="2400" dirty="0" smtClean="0">
                <a:latin typeface="Arial"/>
                <a:ea typeface="Gungsuh"/>
                <a:cs typeface="Gungsuh"/>
              </a:rPr>
              <a:t>雙手</a:t>
            </a:r>
            <a:r>
              <a:rPr lang="zh-TW" altLang="en-US" sz="2400" dirty="0">
                <a:latin typeface="Arial"/>
                <a:ea typeface="Gungsuh"/>
                <a:cs typeface="Gungsuh"/>
              </a:rPr>
              <a:t>曲臂，向上拉高至胸</a:t>
            </a:r>
            <a:r>
              <a:rPr lang="zh-TW" altLang="en-US" sz="2400" dirty="0" smtClean="0">
                <a:latin typeface="Arial"/>
                <a:ea typeface="Gungsuh"/>
                <a:cs typeface="Gungsuh"/>
              </a:rPr>
              <a:t>前。</a:t>
            </a:r>
            <a:endParaRPr lang="zh-TW" altLang="en-US" sz="2400" dirty="0">
              <a:latin typeface="Arial"/>
              <a:ea typeface="Gungsuh"/>
              <a:cs typeface="Gungsuh"/>
            </a:endParaRPr>
          </a:p>
          <a:p>
            <a:pPr marL="342900" lvl="0" indent="-342900">
              <a:lnSpc>
                <a:spcPct val="115000"/>
              </a:lnSpc>
              <a:spcAft>
                <a:spcPts val="0"/>
              </a:spcAft>
              <a:buFont typeface="Arial"/>
              <a:buChar char="●"/>
            </a:pPr>
            <a:r>
              <a:rPr lang="zh-TW" altLang="en-US" sz="2400" dirty="0" smtClean="0">
                <a:latin typeface="Arial"/>
                <a:ea typeface="Gungsuh"/>
                <a:cs typeface="Gungsuh"/>
              </a:rPr>
              <a:t>期間</a:t>
            </a:r>
            <a:r>
              <a:rPr lang="zh-TW" altLang="en-US" sz="2400" dirty="0">
                <a:latin typeface="Arial"/>
                <a:ea typeface="Gungsuh"/>
                <a:cs typeface="Gungsuh"/>
              </a:rPr>
              <a:t>手肘保持在固定的位置</a:t>
            </a:r>
          </a:p>
          <a:p>
            <a:pPr marL="342900" lvl="0" indent="-342900">
              <a:lnSpc>
                <a:spcPct val="115000"/>
              </a:lnSpc>
              <a:spcAft>
                <a:spcPts val="0"/>
              </a:spcAft>
              <a:buFont typeface="Arial"/>
              <a:buChar char="●"/>
            </a:pPr>
            <a:r>
              <a:rPr lang="zh-TW" altLang="en-US" sz="2400" dirty="0" smtClean="0">
                <a:latin typeface="Arial"/>
                <a:ea typeface="Gungsuh"/>
                <a:cs typeface="Gungsuh"/>
              </a:rPr>
              <a:t>完成</a:t>
            </a:r>
            <a:r>
              <a:rPr lang="zh-TW" altLang="en-US" sz="2400" dirty="0">
                <a:latin typeface="Arial"/>
                <a:ea typeface="Gungsuh"/>
                <a:cs typeface="Gungsuh"/>
              </a:rPr>
              <a:t>後慢慢放下返回至起始動作</a:t>
            </a:r>
          </a:p>
          <a:p>
            <a:pPr marL="342900" lvl="0" indent="-342900">
              <a:lnSpc>
                <a:spcPct val="115000"/>
              </a:lnSpc>
              <a:spcAft>
                <a:spcPts val="0"/>
              </a:spcAft>
              <a:buFont typeface="Arial"/>
              <a:buChar char="●"/>
            </a:pPr>
            <a:r>
              <a:rPr lang="zh-TW" altLang="en-US" sz="2400" dirty="0" smtClean="0">
                <a:latin typeface="Arial"/>
                <a:ea typeface="Gungsuh"/>
                <a:cs typeface="Gungsuh"/>
              </a:rPr>
              <a:t>向上</a:t>
            </a:r>
            <a:r>
              <a:rPr lang="zh-TW" altLang="en-US" sz="2400" dirty="0">
                <a:latin typeface="Arial"/>
                <a:ea typeface="Gungsuh"/>
                <a:cs typeface="Gungsuh"/>
              </a:rPr>
              <a:t>拉動時呼氣</a:t>
            </a:r>
          </a:p>
          <a:p>
            <a:pPr marL="342900" lvl="0" indent="-342900">
              <a:lnSpc>
                <a:spcPct val="115000"/>
              </a:lnSpc>
              <a:spcAft>
                <a:spcPts val="0"/>
              </a:spcAft>
              <a:buFont typeface="Arial"/>
              <a:buChar char="●"/>
            </a:pPr>
            <a:r>
              <a:rPr lang="zh-TW" altLang="en-US" sz="2400" dirty="0" smtClean="0">
                <a:latin typeface="Arial"/>
                <a:ea typeface="Gungsuh"/>
                <a:cs typeface="Gungsuh"/>
              </a:rPr>
              <a:t>向</a:t>
            </a:r>
            <a:r>
              <a:rPr lang="zh-TW" altLang="en-US" sz="2400" dirty="0">
                <a:latin typeface="Arial"/>
                <a:ea typeface="Gungsuh"/>
                <a:cs typeface="Gungsuh"/>
              </a:rPr>
              <a:t>下回臂時吸氣</a:t>
            </a:r>
          </a:p>
          <a:p>
            <a:pPr marL="342900" lvl="0" indent="-342900">
              <a:lnSpc>
                <a:spcPct val="115000"/>
              </a:lnSpc>
              <a:spcAft>
                <a:spcPts val="0"/>
              </a:spcAft>
              <a:buFont typeface="Arial"/>
              <a:buChar char="●"/>
            </a:pPr>
            <a:r>
              <a:rPr lang="zh-TW" altLang="en-US" sz="2400" dirty="0" smtClean="0">
                <a:latin typeface="Arial"/>
                <a:ea typeface="Gungsuh"/>
                <a:cs typeface="Gungsuh"/>
              </a:rPr>
              <a:t>重複</a:t>
            </a:r>
            <a:r>
              <a:rPr lang="zh-TW" altLang="en-US" sz="2400" dirty="0">
                <a:latin typeface="Arial"/>
                <a:ea typeface="Gungsuh"/>
                <a:cs typeface="Gungsuh"/>
              </a:rPr>
              <a:t>以上動作</a:t>
            </a:r>
            <a:r>
              <a:rPr lang="en-US" altLang="zh-TW" sz="2400" dirty="0">
                <a:latin typeface="Arial"/>
                <a:ea typeface="Gungsuh"/>
                <a:cs typeface="Gungsuh"/>
              </a:rPr>
              <a:t>10-15</a:t>
            </a:r>
            <a:r>
              <a:rPr lang="zh-TW" altLang="en-US" sz="2400" dirty="0">
                <a:latin typeface="Arial"/>
                <a:ea typeface="Gungsuh"/>
                <a:cs typeface="Gungsuh"/>
              </a:rPr>
              <a:t>次</a:t>
            </a: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605847" y="1843419"/>
            <a:ext cx="4937760" cy="4023360"/>
          </a:xfrm>
        </p:spPr>
        <p:txBody>
          <a:bodyPr>
            <a:normAutofit/>
          </a:bodyPr>
          <a:lstStyle/>
          <a:p>
            <a:pPr lvl="0">
              <a:buFont typeface="Wingdings" panose="05000000000000000000" pitchFamily="2" charset="2"/>
              <a:buChar char="u"/>
            </a:pPr>
            <a:r>
              <a:rPr lang="zh-TW" altLang="en-US" sz="2400" b="1" dirty="0" smtClean="0"/>
              <a:t>注意事項</a:t>
            </a:r>
            <a:endParaRPr lang="en-US" altLang="zh-TW" sz="2400" b="1" dirty="0" smtClean="0"/>
          </a:p>
          <a:p>
            <a:pPr marL="342900" lvl="0" indent="-342900">
              <a:lnSpc>
                <a:spcPct val="115000"/>
              </a:lnSpc>
              <a:spcAft>
                <a:spcPts val="0"/>
              </a:spcAft>
              <a:buFont typeface="Arial"/>
              <a:buChar char="●"/>
            </a:pPr>
            <a:r>
              <a:rPr lang="zh-TW" altLang="zh-HK" sz="2400" dirty="0">
                <a:latin typeface="Arial"/>
                <a:ea typeface="Gungsuh"/>
                <a:cs typeface="Gungsuh"/>
              </a:rPr>
              <a:t>過程中手肘保持穩定</a:t>
            </a:r>
            <a:endParaRPr lang="zh-TW" altLang="zh-HK" sz="1600" dirty="0">
              <a:latin typeface="Arial"/>
            </a:endParaRPr>
          </a:p>
          <a:p>
            <a:pPr marL="342900" lvl="0" indent="-342900">
              <a:lnSpc>
                <a:spcPct val="115000"/>
              </a:lnSpc>
              <a:spcAft>
                <a:spcPts val="1000"/>
              </a:spcAft>
              <a:buFont typeface="Arial"/>
              <a:buChar char="●"/>
            </a:pPr>
            <a:r>
              <a:rPr lang="zh-TW" altLang="zh-HK" sz="2400" dirty="0">
                <a:latin typeface="Arial"/>
                <a:ea typeface="Gungsuh"/>
                <a:cs typeface="Gungsuh"/>
              </a:rPr>
              <a:t>身體避免過份前傾</a:t>
            </a:r>
            <a:endParaRPr lang="zh-TW" altLang="zh-HK" sz="1600" dirty="0">
              <a:latin typeface="Arial"/>
            </a:endParaRPr>
          </a:p>
          <a:p>
            <a:pPr marL="0" lvl="0" indent="0">
              <a:buNone/>
            </a:pPr>
            <a:endParaRPr lang="en-US" altLang="zh-TW" sz="2400" dirty="0"/>
          </a:p>
          <a:p>
            <a:pPr>
              <a:buFont typeface="Wingdings" panose="05000000000000000000" pitchFamily="2" charset="2"/>
              <a:buChar char="u"/>
            </a:pPr>
            <a:r>
              <a:rPr lang="zh-TW" altLang="zh-HK" sz="2400" b="1" dirty="0"/>
              <a:t>相關動作</a:t>
            </a:r>
          </a:p>
          <a:p>
            <a:pPr>
              <a:buFont typeface="Wingdings" panose="05000000000000000000" pitchFamily="2" charset="2"/>
              <a:buChar char="Ø"/>
            </a:pPr>
            <a:r>
              <a:rPr lang="zh-TW" altLang="en-US" sz="2400" dirty="0"/>
              <a:t>自由式</a:t>
            </a:r>
            <a:r>
              <a:rPr lang="en-US" altLang="zh-TW" sz="2400" dirty="0"/>
              <a:t>(</a:t>
            </a:r>
            <a:r>
              <a:rPr lang="zh-TW" altLang="en-US" sz="2400" dirty="0"/>
              <a:t>抱水</a:t>
            </a:r>
            <a:r>
              <a:rPr lang="en-US" altLang="zh-TW" sz="2400" dirty="0"/>
              <a:t>)</a:t>
            </a:r>
            <a:r>
              <a:rPr lang="zh-TW" altLang="en-US" sz="2400" dirty="0"/>
              <a:t>、網球</a:t>
            </a:r>
            <a:r>
              <a:rPr lang="en-US" altLang="zh-TW" sz="2400" dirty="0"/>
              <a:t>(</a:t>
            </a:r>
            <a:r>
              <a:rPr lang="zh-TW" altLang="en-US" sz="2400" dirty="0"/>
              <a:t>擊球</a:t>
            </a:r>
            <a:r>
              <a:rPr lang="en-US" altLang="zh-TW" sz="2400" dirty="0" smtClean="0"/>
              <a:t>)</a:t>
            </a:r>
            <a:endParaRPr lang="en-US" altLang="zh-TW" sz="2400" dirty="0"/>
          </a:p>
          <a:p>
            <a:pPr>
              <a:buFont typeface="Wingdings" panose="05000000000000000000" pitchFamily="2" charset="2"/>
              <a:buChar char="Ø"/>
            </a:pPr>
            <a:r>
              <a:rPr lang="zh-TW" altLang="en-US" sz="2400" dirty="0" smtClean="0"/>
              <a:t>棒球</a:t>
            </a:r>
            <a:r>
              <a:rPr lang="en-US" altLang="zh-TW" sz="2400" dirty="0"/>
              <a:t>(</a:t>
            </a:r>
            <a:r>
              <a:rPr lang="zh-TW" altLang="en-US" sz="2400" dirty="0"/>
              <a:t>投球</a:t>
            </a:r>
            <a:r>
              <a:rPr lang="en-US" altLang="zh-TW" sz="2400" dirty="0"/>
              <a:t>)</a:t>
            </a:r>
          </a:p>
        </p:txBody>
      </p:sp>
      <p:sp>
        <p:nvSpPr>
          <p:cNvPr id="4" name="Slide Number Placeholder 3"/>
          <p:cNvSpPr>
            <a:spLocks noGrp="1"/>
          </p:cNvSpPr>
          <p:nvPr>
            <p:ph type="sldNum" sz="quarter" idx="12"/>
          </p:nvPr>
        </p:nvSpPr>
        <p:spPr/>
        <p:txBody>
          <a:bodyPr/>
          <a:lstStyle/>
          <a:p>
            <a:fld id="{6D22F896-40B5-4ADD-8801-0D06FADFA095}" type="slidenum">
              <a:rPr lang="en-US" smtClean="0"/>
              <a:pPr/>
              <a:t>26</a:t>
            </a:fld>
            <a:endParaRPr lang="en-US" dirty="0"/>
          </a:p>
        </p:txBody>
      </p:sp>
      <p:pic>
        <p:nvPicPr>
          <p:cNvPr id="8" name="image49.png"/>
          <p:cNvPicPr/>
          <p:nvPr/>
        </p:nvPicPr>
        <p:blipFill>
          <a:blip r:embed="rId2"/>
          <a:srcRect/>
          <a:stretch>
            <a:fillRect/>
          </a:stretch>
        </p:blipFill>
        <p:spPr>
          <a:xfrm>
            <a:off x="4182479" y="4044950"/>
            <a:ext cx="2190750" cy="2813050"/>
          </a:xfrm>
          <a:prstGeom prst="rect">
            <a:avLst/>
          </a:prstGeom>
          <a:ln/>
        </p:spPr>
      </p:pic>
    </p:spTree>
    <p:extLst>
      <p:ext uri="{BB962C8B-B14F-4D97-AF65-F5344CB8AC3E}">
        <p14:creationId xmlns:p14="http://schemas.microsoft.com/office/powerpoint/2010/main" val="33252458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三</a:t>
            </a:r>
            <a:r>
              <a:rPr lang="zh-TW" altLang="en-US" b="1" dirty="0" smtClean="0"/>
              <a:t>頭</a:t>
            </a:r>
            <a:r>
              <a:rPr lang="zh-TW" altLang="zh-HK" b="1" dirty="0" smtClean="0"/>
              <a:t>肌 </a:t>
            </a:r>
            <a:r>
              <a:rPr lang="en-US" altLang="zh-TW" b="1" dirty="0" smtClean="0"/>
              <a:t>–</a:t>
            </a:r>
            <a:r>
              <a:rPr lang="zh-TW" altLang="zh-HK" b="1" dirty="0" smtClean="0"/>
              <a:t> </a:t>
            </a:r>
            <a:r>
              <a:rPr lang="zh-TW" altLang="en-US" b="1" dirty="0"/>
              <a:t>初</a:t>
            </a:r>
            <a:r>
              <a:rPr lang="zh-TW" altLang="zh-HK" b="1" dirty="0" smtClean="0"/>
              <a:t>階</a:t>
            </a:r>
            <a:endParaRPr lang="zh-HK" altLang="en-US" b="1" dirty="0"/>
          </a:p>
        </p:txBody>
      </p:sp>
      <p:sp>
        <p:nvSpPr>
          <p:cNvPr id="6" name="Content Placeholder 5"/>
          <p:cNvSpPr>
            <a:spLocks noGrp="1"/>
          </p:cNvSpPr>
          <p:nvPr>
            <p:ph sz="half" idx="1"/>
          </p:nvPr>
        </p:nvSpPr>
        <p:spPr>
          <a:xfrm>
            <a:off x="467676" y="1777364"/>
            <a:ext cx="4937760" cy="4023360"/>
          </a:xfrm>
        </p:spPr>
        <p:txBody>
          <a:bodyPr>
            <a:normAutofit/>
          </a:bodyPr>
          <a:lstStyle/>
          <a:p>
            <a:pPr>
              <a:buFont typeface="Wingdings" panose="05000000000000000000" pitchFamily="2" charset="2"/>
              <a:buChar char="u"/>
            </a:pPr>
            <a:r>
              <a:rPr lang="zh-TW" altLang="zh-HK" sz="2400" b="1" dirty="0"/>
              <a:t>熱身動作</a:t>
            </a:r>
          </a:p>
          <a:p>
            <a:pPr marL="342900" lvl="0" indent="-342900">
              <a:lnSpc>
                <a:spcPct val="115000"/>
              </a:lnSpc>
              <a:spcAft>
                <a:spcPts val="0"/>
              </a:spcAft>
              <a:buFont typeface="Arial"/>
              <a:buChar char="●"/>
            </a:pPr>
            <a:r>
              <a:rPr lang="zh-TW" altLang="zh-HK" sz="2400" dirty="0">
                <a:latin typeface="Arial"/>
                <a:ea typeface="Gungsuh"/>
                <a:cs typeface="Gungsuh"/>
              </a:rPr>
              <a:t>手提起並屈曲手肘至頭後</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右手按左手肘往右拉</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重覆以上動作8-10次</a:t>
            </a:r>
            <a:endParaRPr lang="zh-TW" altLang="zh-HK" sz="1600" dirty="0">
              <a:latin typeface="Arial"/>
            </a:endParaRPr>
          </a:p>
          <a:p>
            <a:pPr marL="342900" lvl="0" indent="-342900">
              <a:lnSpc>
                <a:spcPct val="115000"/>
              </a:lnSpc>
              <a:spcAft>
                <a:spcPts val="1000"/>
              </a:spcAft>
              <a:buFont typeface="Arial"/>
              <a:buChar char="●"/>
            </a:pPr>
            <a:r>
              <a:rPr lang="zh-TW" altLang="zh-HK" sz="2400" dirty="0">
                <a:latin typeface="Arial"/>
                <a:ea typeface="Gungsuh"/>
                <a:cs typeface="Gungsuh"/>
              </a:rPr>
              <a:t>換邊繼續</a:t>
            </a:r>
            <a:endParaRPr lang="zh-TW" altLang="zh-HK" sz="1600" dirty="0">
              <a:latin typeface="Arial"/>
            </a:endParaRPr>
          </a:p>
          <a:p>
            <a:endParaRPr lang="zh-HK" altLang="en-US" dirty="0"/>
          </a:p>
        </p:txBody>
      </p:sp>
      <p:sp>
        <p:nvSpPr>
          <p:cNvPr id="7" name="Content Placeholder 6"/>
          <p:cNvSpPr>
            <a:spLocks noGrp="1"/>
          </p:cNvSpPr>
          <p:nvPr>
            <p:ph sz="half" idx="2"/>
          </p:nvPr>
        </p:nvSpPr>
        <p:spPr>
          <a:xfrm>
            <a:off x="6274723" y="1845734"/>
            <a:ext cx="4937760" cy="4619233"/>
          </a:xfrm>
        </p:spPr>
        <p:txBody>
          <a:bodyPr>
            <a:normAutofit/>
          </a:bodyPr>
          <a:lstStyle/>
          <a:p>
            <a:pPr lvl="0">
              <a:buFont typeface="Wingdings" panose="05000000000000000000" pitchFamily="2" charset="2"/>
              <a:buChar char="u"/>
            </a:pPr>
            <a:r>
              <a:rPr lang="zh-TW" altLang="en-US" sz="2400" b="1" dirty="0"/>
              <a:t>起始</a:t>
            </a:r>
            <a:r>
              <a:rPr lang="zh-TW" altLang="en-US" sz="2400" b="1" dirty="0" smtClean="0"/>
              <a:t>動作</a:t>
            </a:r>
            <a:endParaRPr lang="en-US" altLang="zh-TW" sz="2400" b="1" dirty="0" smtClean="0"/>
          </a:p>
          <a:p>
            <a:pPr marL="342900" lvl="0" indent="-342900">
              <a:lnSpc>
                <a:spcPct val="115000"/>
              </a:lnSpc>
              <a:spcAft>
                <a:spcPts val="0"/>
              </a:spcAft>
              <a:buFont typeface="Arial"/>
              <a:buChar char="●"/>
            </a:pPr>
            <a:r>
              <a:rPr lang="zh-TW" altLang="zh-HK" sz="2400" dirty="0">
                <a:latin typeface="Arial"/>
                <a:ea typeface="Gungsuh"/>
                <a:cs typeface="Gungsuh"/>
              </a:rPr>
              <a:t>雙手握彈力帶兩端並圍繞掌心</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左手曲臂放背後，掌心</a:t>
            </a:r>
            <a:r>
              <a:rPr lang="zh-TW" altLang="zh-HK" sz="2400" dirty="0" smtClean="0">
                <a:latin typeface="Arial"/>
                <a:ea typeface="Gungsuh"/>
                <a:cs typeface="Gungsuh"/>
              </a:rPr>
              <a:t>向後</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右手曲臂放頭後，掌心</a:t>
            </a:r>
            <a:r>
              <a:rPr lang="zh-TW" altLang="zh-HK" sz="2400" dirty="0" smtClean="0">
                <a:latin typeface="Arial"/>
                <a:ea typeface="Gungsuh"/>
                <a:cs typeface="Gungsuh"/>
              </a:rPr>
              <a:t>向前</a:t>
            </a:r>
            <a:r>
              <a:rPr lang="zh-TW" altLang="en-US" sz="2400" dirty="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右手手臂與頭後保持適當距離</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挺胸收腹，肩部</a:t>
            </a:r>
            <a:r>
              <a:rPr lang="zh-TW" altLang="zh-HK" sz="2400" dirty="0" smtClean="0">
                <a:latin typeface="Arial"/>
                <a:ea typeface="Gungsuh"/>
                <a:cs typeface="Gungsuh"/>
              </a:rPr>
              <a:t>放鬆</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雙腳平肩，眼望</a:t>
            </a:r>
            <a:r>
              <a:rPr lang="zh-TW" altLang="zh-HK" sz="2400" dirty="0" smtClean="0">
                <a:latin typeface="Arial"/>
                <a:ea typeface="Gungsuh"/>
                <a:cs typeface="Gungsuh"/>
              </a:rPr>
              <a:t>前方</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1000"/>
              </a:spcAft>
              <a:buFont typeface="Arial"/>
              <a:buChar char="●"/>
            </a:pPr>
            <a:r>
              <a:rPr lang="zh-TW" altLang="zh-HK" sz="2400" dirty="0">
                <a:latin typeface="Arial"/>
                <a:ea typeface="Gungsuh"/>
                <a:cs typeface="Gungsuh"/>
              </a:rPr>
              <a:t>鎖緊手腕</a:t>
            </a:r>
            <a:endParaRPr lang="zh-TW" altLang="zh-HK" sz="1600" dirty="0">
              <a:latin typeface="Arial"/>
            </a:endParaRP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27</a:t>
            </a:fld>
            <a:endParaRPr lang="en-US" dirty="0"/>
          </a:p>
        </p:txBody>
      </p:sp>
      <p:pic>
        <p:nvPicPr>
          <p:cNvPr id="9" name="image20.png"/>
          <p:cNvPicPr/>
          <p:nvPr/>
        </p:nvPicPr>
        <p:blipFill>
          <a:blip r:embed="rId2"/>
          <a:srcRect t="2000"/>
          <a:stretch>
            <a:fillRect/>
          </a:stretch>
        </p:blipFill>
        <p:spPr>
          <a:xfrm>
            <a:off x="4832684" y="1733248"/>
            <a:ext cx="1295400" cy="2409825"/>
          </a:xfrm>
          <a:prstGeom prst="rect">
            <a:avLst/>
          </a:prstGeom>
          <a:ln/>
        </p:spPr>
      </p:pic>
      <p:pic>
        <p:nvPicPr>
          <p:cNvPr id="10" name="image12.png"/>
          <p:cNvPicPr/>
          <p:nvPr/>
        </p:nvPicPr>
        <p:blipFill>
          <a:blip r:embed="rId3"/>
          <a:srcRect/>
          <a:stretch>
            <a:fillRect/>
          </a:stretch>
        </p:blipFill>
        <p:spPr>
          <a:xfrm>
            <a:off x="3972427" y="4143073"/>
            <a:ext cx="1295400" cy="2406650"/>
          </a:xfrm>
          <a:prstGeom prst="rect">
            <a:avLst/>
          </a:prstGeom>
          <a:ln/>
        </p:spPr>
      </p:pic>
      <p:pic>
        <p:nvPicPr>
          <p:cNvPr id="11" name="image94.png"/>
          <p:cNvPicPr/>
          <p:nvPr/>
        </p:nvPicPr>
        <p:blipFill>
          <a:blip r:embed="rId4"/>
          <a:srcRect t="6654"/>
          <a:stretch>
            <a:fillRect/>
          </a:stretch>
        </p:blipFill>
        <p:spPr>
          <a:xfrm>
            <a:off x="10187990" y="0"/>
            <a:ext cx="1762125" cy="2355850"/>
          </a:xfrm>
          <a:prstGeom prst="rect">
            <a:avLst/>
          </a:prstGeom>
          <a:ln/>
        </p:spPr>
      </p:pic>
    </p:spTree>
    <p:extLst>
      <p:ext uri="{BB962C8B-B14F-4D97-AF65-F5344CB8AC3E}">
        <p14:creationId xmlns:p14="http://schemas.microsoft.com/office/powerpoint/2010/main" val="36477246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smtClean="0"/>
              <a:t>三頭</a:t>
            </a:r>
            <a:r>
              <a:rPr lang="zh-TW" altLang="zh-HK" b="1" dirty="0"/>
              <a:t>肌 </a:t>
            </a:r>
            <a:r>
              <a:rPr lang="en-US" altLang="zh-TW" b="1" dirty="0"/>
              <a:t>–</a:t>
            </a:r>
            <a:r>
              <a:rPr lang="zh-TW" altLang="zh-HK" b="1" dirty="0"/>
              <a:t> </a:t>
            </a:r>
            <a:r>
              <a:rPr lang="zh-TW" altLang="en-US" b="1" dirty="0"/>
              <a:t>初</a:t>
            </a:r>
            <a:r>
              <a:rPr lang="zh-TW" altLang="zh-HK" b="1" dirty="0"/>
              <a:t>階</a:t>
            </a:r>
            <a:endParaRPr lang="zh-HK" altLang="en-US" b="1" dirty="0"/>
          </a:p>
        </p:txBody>
      </p:sp>
      <p:sp>
        <p:nvSpPr>
          <p:cNvPr id="6" name="Content Placeholder 5"/>
          <p:cNvSpPr>
            <a:spLocks noGrp="1"/>
          </p:cNvSpPr>
          <p:nvPr>
            <p:ph sz="half" idx="1"/>
          </p:nvPr>
        </p:nvSpPr>
        <p:spPr>
          <a:xfrm>
            <a:off x="712168" y="1844824"/>
            <a:ext cx="4937760" cy="4023360"/>
          </a:xfrm>
        </p:spPr>
        <p:txBody>
          <a:bodyPr>
            <a:normAutofit/>
          </a:bodyPr>
          <a:lstStyle/>
          <a:p>
            <a:pPr>
              <a:buFont typeface="Wingdings" panose="05000000000000000000" pitchFamily="2" charset="2"/>
              <a:buChar char="u"/>
            </a:pPr>
            <a:r>
              <a:rPr lang="zh-TW" altLang="zh-HK" sz="2400" b="1" dirty="0"/>
              <a:t>動作過程</a:t>
            </a:r>
          </a:p>
          <a:p>
            <a:pPr marL="342900" lvl="0" indent="-342900">
              <a:lnSpc>
                <a:spcPct val="115000"/>
              </a:lnSpc>
              <a:spcAft>
                <a:spcPts val="0"/>
              </a:spcAft>
              <a:buFont typeface="Arial"/>
              <a:buChar char="●"/>
            </a:pPr>
            <a:r>
              <a:rPr lang="zh-TW" altLang="zh-HK" sz="2400" dirty="0">
                <a:latin typeface="Arial"/>
                <a:ea typeface="Gungsuh"/>
                <a:cs typeface="Gungsuh"/>
              </a:rPr>
              <a:t>右手向上拉</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完成後慢慢返回至起始動作</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向上拉動時呼氣</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向下</a:t>
            </a:r>
            <a:r>
              <a:rPr lang="zh-TW" altLang="zh-HK" sz="2400" dirty="0">
                <a:latin typeface="Arial"/>
                <a:cs typeface="新細明體"/>
              </a:rPr>
              <a:t>回臂</a:t>
            </a:r>
            <a:r>
              <a:rPr lang="zh-TW" altLang="zh-HK" sz="2400" dirty="0">
                <a:latin typeface="Arial"/>
                <a:ea typeface="Gungsuh"/>
                <a:cs typeface="Gungsuh"/>
              </a:rPr>
              <a:t>時吸氣</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重複以上動作10-15次</a:t>
            </a:r>
            <a:endParaRPr lang="zh-TW" altLang="zh-HK" sz="1600" dirty="0">
              <a:latin typeface="Arial"/>
            </a:endParaRPr>
          </a:p>
          <a:p>
            <a:pPr marL="342900" lvl="0" indent="-342900">
              <a:lnSpc>
                <a:spcPct val="115000"/>
              </a:lnSpc>
              <a:spcAft>
                <a:spcPts val="1000"/>
              </a:spcAft>
              <a:buFont typeface="Arial"/>
              <a:buChar char="●"/>
            </a:pPr>
            <a:r>
              <a:rPr lang="zh-TW" altLang="zh-HK" sz="2400" dirty="0">
                <a:latin typeface="Arial"/>
                <a:ea typeface="Gungsuh"/>
                <a:cs typeface="Gungsuh"/>
              </a:rPr>
              <a:t>換邊繼續</a:t>
            </a:r>
            <a:endParaRPr lang="zh-TW" altLang="zh-HK" sz="1600" dirty="0">
              <a:latin typeface="Arial"/>
            </a:endParaRP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605847" y="1843419"/>
            <a:ext cx="4937760" cy="4023360"/>
          </a:xfrm>
        </p:spPr>
        <p:txBody>
          <a:bodyPr>
            <a:normAutofit/>
          </a:bodyPr>
          <a:lstStyle/>
          <a:p>
            <a:pPr lvl="0">
              <a:buFont typeface="Wingdings" panose="05000000000000000000" pitchFamily="2" charset="2"/>
              <a:buChar char="u"/>
            </a:pPr>
            <a:r>
              <a:rPr lang="zh-TW" altLang="en-US" sz="2400" b="1" dirty="0" smtClean="0"/>
              <a:t>注意事項</a:t>
            </a:r>
            <a:endParaRPr lang="en-US" altLang="zh-TW" sz="2400" b="1" dirty="0" smtClean="0"/>
          </a:p>
          <a:p>
            <a:pPr marL="342900" lvl="0" indent="-342900">
              <a:lnSpc>
                <a:spcPct val="115000"/>
              </a:lnSpc>
              <a:spcAft>
                <a:spcPts val="0"/>
              </a:spcAft>
              <a:buFont typeface="Arial"/>
              <a:buChar char="●"/>
            </a:pPr>
            <a:r>
              <a:rPr lang="zh-TW" altLang="zh-HK" sz="2400" dirty="0">
                <a:latin typeface="Arial"/>
                <a:ea typeface="Gungsuh"/>
                <a:cs typeface="Gungsuh"/>
              </a:rPr>
              <a:t>避免手肘過份伸直</a:t>
            </a:r>
            <a:endParaRPr lang="zh-TW" altLang="zh-HK" sz="1600" dirty="0">
              <a:latin typeface="Arial"/>
            </a:endParaRPr>
          </a:p>
          <a:p>
            <a:pPr marL="342900" lvl="0" indent="-342900">
              <a:lnSpc>
                <a:spcPct val="115000"/>
              </a:lnSpc>
              <a:spcAft>
                <a:spcPts val="1000"/>
              </a:spcAft>
              <a:buFont typeface="Arial"/>
              <a:buChar char="●"/>
            </a:pPr>
            <a:r>
              <a:rPr lang="zh-TW" altLang="zh-HK" sz="2400" dirty="0">
                <a:latin typeface="Arial"/>
                <a:ea typeface="Gungsuh"/>
                <a:cs typeface="Gungsuh"/>
              </a:rPr>
              <a:t>左手用力握緊彈力帶，保持</a:t>
            </a:r>
            <a:r>
              <a:rPr lang="zh-TW" altLang="zh-HK" sz="2400" dirty="0" smtClean="0">
                <a:latin typeface="Arial"/>
                <a:ea typeface="Gungsuh"/>
                <a:cs typeface="Gungsuh"/>
              </a:rPr>
              <a:t>穩定</a:t>
            </a:r>
            <a:r>
              <a:rPr lang="zh-TW" altLang="en-US" sz="2400" dirty="0" smtClean="0">
                <a:latin typeface="Arial"/>
                <a:ea typeface="Gungsuh"/>
                <a:cs typeface="Gungsuh"/>
              </a:rPr>
              <a:t>。</a:t>
            </a:r>
            <a:endParaRPr lang="zh-TW" altLang="zh-HK" sz="1600" dirty="0">
              <a:latin typeface="Arial"/>
            </a:endParaRPr>
          </a:p>
          <a:p>
            <a:pPr lvl="0">
              <a:buFont typeface="Wingdings" panose="05000000000000000000" pitchFamily="2" charset="2"/>
              <a:buChar char="Ø"/>
            </a:pPr>
            <a:endParaRPr lang="en-US" altLang="zh-TW" sz="2400" dirty="0"/>
          </a:p>
          <a:p>
            <a:pPr>
              <a:buFont typeface="Wingdings" panose="05000000000000000000" pitchFamily="2" charset="2"/>
              <a:buChar char="u"/>
            </a:pPr>
            <a:r>
              <a:rPr lang="zh-TW" altLang="zh-HK" sz="2400" b="1" dirty="0"/>
              <a:t>相關動作</a:t>
            </a:r>
          </a:p>
          <a:p>
            <a:pPr>
              <a:buFont typeface="Wingdings" panose="05000000000000000000" pitchFamily="2" charset="2"/>
              <a:buChar char="Ø"/>
            </a:pPr>
            <a:r>
              <a:rPr lang="zh-TW" altLang="en-US" sz="2400" dirty="0"/>
              <a:t>自由式</a:t>
            </a:r>
            <a:r>
              <a:rPr lang="en-US" altLang="zh-TW" sz="2400" dirty="0"/>
              <a:t>(</a:t>
            </a:r>
            <a:r>
              <a:rPr lang="zh-TW" altLang="en-US" sz="2400" dirty="0"/>
              <a:t>推水</a:t>
            </a:r>
            <a:r>
              <a:rPr lang="en-US" altLang="zh-TW" sz="2400" dirty="0"/>
              <a:t>)</a:t>
            </a:r>
            <a:r>
              <a:rPr lang="zh-TW" altLang="en-US" sz="2400" dirty="0"/>
              <a:t>，籃球</a:t>
            </a:r>
            <a:r>
              <a:rPr lang="en-US" altLang="zh-TW" sz="2400" dirty="0"/>
              <a:t>(</a:t>
            </a:r>
            <a:r>
              <a:rPr lang="zh-TW" altLang="en-US" sz="2400" dirty="0"/>
              <a:t>傳球、投籃</a:t>
            </a:r>
            <a:r>
              <a:rPr lang="en-US" altLang="zh-TW" sz="2400" dirty="0"/>
              <a:t>)</a:t>
            </a:r>
          </a:p>
        </p:txBody>
      </p:sp>
      <p:sp>
        <p:nvSpPr>
          <p:cNvPr id="4" name="Slide Number Placeholder 3"/>
          <p:cNvSpPr>
            <a:spLocks noGrp="1"/>
          </p:cNvSpPr>
          <p:nvPr>
            <p:ph type="sldNum" sz="quarter" idx="12"/>
          </p:nvPr>
        </p:nvSpPr>
        <p:spPr/>
        <p:txBody>
          <a:bodyPr/>
          <a:lstStyle/>
          <a:p>
            <a:fld id="{6D22F896-40B5-4ADD-8801-0D06FADFA095}" type="slidenum">
              <a:rPr lang="en-US" smtClean="0"/>
              <a:pPr/>
              <a:t>28</a:t>
            </a:fld>
            <a:endParaRPr lang="en-US" dirty="0"/>
          </a:p>
        </p:txBody>
      </p:sp>
      <p:pic>
        <p:nvPicPr>
          <p:cNvPr id="8" name="image95.png"/>
          <p:cNvPicPr/>
          <p:nvPr/>
        </p:nvPicPr>
        <p:blipFill>
          <a:blip r:embed="rId2"/>
          <a:srcRect/>
          <a:stretch>
            <a:fillRect/>
          </a:stretch>
        </p:blipFill>
        <p:spPr>
          <a:xfrm>
            <a:off x="4299284" y="3769895"/>
            <a:ext cx="1939841" cy="2881445"/>
          </a:xfrm>
          <a:prstGeom prst="rect">
            <a:avLst/>
          </a:prstGeom>
          <a:ln/>
        </p:spPr>
      </p:pic>
    </p:spTree>
    <p:extLst>
      <p:ext uri="{BB962C8B-B14F-4D97-AF65-F5344CB8AC3E}">
        <p14:creationId xmlns:p14="http://schemas.microsoft.com/office/powerpoint/2010/main" val="4895172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三</a:t>
            </a:r>
            <a:r>
              <a:rPr lang="zh-TW" altLang="en-US" b="1" dirty="0" smtClean="0"/>
              <a:t>頭</a:t>
            </a:r>
            <a:r>
              <a:rPr lang="zh-TW" altLang="zh-HK" b="1" dirty="0" smtClean="0"/>
              <a:t>肌 </a:t>
            </a:r>
            <a:r>
              <a:rPr lang="en-US" altLang="zh-TW" b="1" dirty="0" smtClean="0"/>
              <a:t>–</a:t>
            </a:r>
            <a:r>
              <a:rPr lang="zh-TW" altLang="zh-HK" b="1" dirty="0" smtClean="0"/>
              <a:t> </a:t>
            </a:r>
            <a:r>
              <a:rPr lang="zh-TW" altLang="en-US" b="1" dirty="0" smtClean="0"/>
              <a:t>進</a:t>
            </a:r>
            <a:r>
              <a:rPr lang="zh-TW" altLang="zh-HK" b="1" dirty="0" smtClean="0"/>
              <a:t>階</a:t>
            </a:r>
            <a:endParaRPr lang="zh-HK" altLang="en-US" b="1" dirty="0"/>
          </a:p>
        </p:txBody>
      </p:sp>
      <p:sp>
        <p:nvSpPr>
          <p:cNvPr id="6" name="Content Placeholder 5"/>
          <p:cNvSpPr>
            <a:spLocks noGrp="1"/>
          </p:cNvSpPr>
          <p:nvPr>
            <p:ph sz="half" idx="1"/>
          </p:nvPr>
        </p:nvSpPr>
        <p:spPr>
          <a:xfrm>
            <a:off x="467676" y="1777364"/>
            <a:ext cx="4937760" cy="4023360"/>
          </a:xfrm>
        </p:spPr>
        <p:txBody>
          <a:bodyPr>
            <a:normAutofit fontScale="92500" lnSpcReduction="10000"/>
          </a:bodyPr>
          <a:lstStyle/>
          <a:p>
            <a:pPr>
              <a:buFont typeface="Wingdings" panose="05000000000000000000" pitchFamily="2" charset="2"/>
              <a:buChar char="u"/>
            </a:pPr>
            <a:r>
              <a:rPr lang="zh-TW" altLang="zh-HK" sz="2400" b="1" dirty="0"/>
              <a:t>熱身動作</a:t>
            </a:r>
          </a:p>
          <a:p>
            <a:pPr marL="342900" lvl="0" indent="-342900">
              <a:lnSpc>
                <a:spcPct val="115000"/>
              </a:lnSpc>
              <a:spcAft>
                <a:spcPts val="0"/>
              </a:spcAft>
              <a:buFont typeface="Arial"/>
              <a:buChar char="●"/>
            </a:pPr>
            <a:r>
              <a:rPr lang="zh-TW" altLang="zh-HK" sz="2400" dirty="0">
                <a:latin typeface="Arial"/>
                <a:ea typeface="Gungsuh"/>
                <a:cs typeface="Gungsuh"/>
              </a:rPr>
              <a:t>手提起並屈曲手肘至頭後</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右手按左手肘往右拉</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重覆以上動作8-10次</a:t>
            </a:r>
            <a:endParaRPr lang="zh-TW" altLang="zh-HK" sz="1600" dirty="0">
              <a:latin typeface="Arial"/>
            </a:endParaRPr>
          </a:p>
          <a:p>
            <a:pPr marL="342900" lvl="0" indent="-342900">
              <a:lnSpc>
                <a:spcPct val="115000"/>
              </a:lnSpc>
              <a:spcAft>
                <a:spcPts val="1000"/>
              </a:spcAft>
              <a:buFont typeface="Arial"/>
              <a:buChar char="●"/>
            </a:pPr>
            <a:r>
              <a:rPr lang="zh-TW" altLang="zh-HK" sz="2400" dirty="0">
                <a:latin typeface="Arial"/>
                <a:ea typeface="Gungsuh"/>
                <a:cs typeface="Gungsuh"/>
              </a:rPr>
              <a:t>換邊繼續</a:t>
            </a:r>
            <a:endParaRPr lang="zh-TW" altLang="zh-HK" sz="1600" dirty="0">
              <a:latin typeface="Arial"/>
            </a:endParaRPr>
          </a:p>
          <a:p>
            <a:endParaRPr lang="zh-HK" altLang="en-US" dirty="0"/>
          </a:p>
        </p:txBody>
      </p:sp>
      <p:sp>
        <p:nvSpPr>
          <p:cNvPr id="7" name="Content Placeholder 6"/>
          <p:cNvSpPr>
            <a:spLocks noGrp="1"/>
          </p:cNvSpPr>
          <p:nvPr>
            <p:ph sz="half" idx="2"/>
          </p:nvPr>
        </p:nvSpPr>
        <p:spPr>
          <a:xfrm>
            <a:off x="6274723" y="1845734"/>
            <a:ext cx="4937760" cy="4619233"/>
          </a:xfrm>
        </p:spPr>
        <p:txBody>
          <a:bodyPr>
            <a:normAutofit fontScale="92500" lnSpcReduction="10000"/>
          </a:bodyPr>
          <a:lstStyle/>
          <a:p>
            <a:pPr lvl="0">
              <a:buFont typeface="Wingdings" panose="05000000000000000000" pitchFamily="2" charset="2"/>
              <a:buChar char="u"/>
            </a:pPr>
            <a:r>
              <a:rPr lang="zh-TW" altLang="en-US" sz="2400" b="1" dirty="0"/>
              <a:t>起始</a:t>
            </a:r>
            <a:r>
              <a:rPr lang="zh-TW" altLang="en-US" sz="2400" b="1" dirty="0" smtClean="0"/>
              <a:t>動作</a:t>
            </a:r>
            <a:endParaRPr lang="en-US" altLang="zh-TW" sz="2400" b="1" dirty="0" smtClean="0"/>
          </a:p>
          <a:p>
            <a:pPr marL="342900" lvl="0" indent="-342900">
              <a:lnSpc>
                <a:spcPct val="115000"/>
              </a:lnSpc>
              <a:spcAft>
                <a:spcPts val="0"/>
              </a:spcAft>
              <a:buFont typeface="Arial"/>
              <a:buChar char="●"/>
            </a:pPr>
            <a:r>
              <a:rPr lang="zh-TW" altLang="zh-HK" sz="2400" dirty="0">
                <a:latin typeface="Arial"/>
                <a:ea typeface="Gungsuh"/>
                <a:cs typeface="Gungsuh"/>
              </a:rPr>
              <a:t>雙手握彈力帶兩端並圍繞掌心</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將彈力帶繞過中背</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左邊穿過腋下，右邊放於肩</a:t>
            </a:r>
            <a:r>
              <a:rPr lang="zh-TW" altLang="zh-HK" sz="2400" dirty="0" smtClean="0">
                <a:latin typeface="Arial"/>
                <a:ea typeface="Gungsuh"/>
                <a:cs typeface="Gungsuh"/>
              </a:rPr>
              <a:t>上</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右手曲臂提起，掌心向</a:t>
            </a:r>
            <a:r>
              <a:rPr lang="zh-TW" altLang="zh-HK" sz="2400" dirty="0" smtClean="0">
                <a:latin typeface="Arial"/>
                <a:ea typeface="Gungsuh"/>
                <a:cs typeface="Gungsuh"/>
              </a:rPr>
              <a:t>內</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左手作輔助，扶在右手三頭肌</a:t>
            </a:r>
            <a:r>
              <a:rPr lang="zh-TW" altLang="zh-HK" sz="2400" dirty="0" smtClean="0">
                <a:latin typeface="Arial"/>
                <a:ea typeface="Gungsuh"/>
                <a:cs typeface="Gungsuh"/>
              </a:rPr>
              <a:t>下</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挺胸收腹，肩部</a:t>
            </a:r>
            <a:r>
              <a:rPr lang="zh-TW" altLang="zh-HK" sz="2400" dirty="0" smtClean="0">
                <a:latin typeface="Arial"/>
                <a:ea typeface="Gungsuh"/>
                <a:cs typeface="Gungsuh"/>
              </a:rPr>
              <a:t>放鬆</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雙腳平肩，眼望</a:t>
            </a:r>
            <a:r>
              <a:rPr lang="zh-TW" altLang="zh-HK" sz="2400" dirty="0" smtClean="0">
                <a:latin typeface="Arial"/>
                <a:ea typeface="Gungsuh"/>
                <a:cs typeface="Gungsuh"/>
              </a:rPr>
              <a:t>前方</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1000"/>
              </a:spcAft>
              <a:buFont typeface="Arial"/>
              <a:buChar char="●"/>
            </a:pPr>
            <a:r>
              <a:rPr lang="zh-TW" altLang="zh-HK" sz="2400" dirty="0">
                <a:latin typeface="Arial"/>
                <a:ea typeface="Gungsuh"/>
                <a:cs typeface="Gungsuh"/>
              </a:rPr>
              <a:t>鎖緊手腕</a:t>
            </a:r>
            <a:endParaRPr lang="zh-TW" altLang="zh-HK" sz="1600" dirty="0">
              <a:latin typeface="Arial"/>
            </a:endParaRP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29</a:t>
            </a:fld>
            <a:endParaRPr lang="en-US" dirty="0"/>
          </a:p>
        </p:txBody>
      </p:sp>
      <p:pic>
        <p:nvPicPr>
          <p:cNvPr id="9" name="image20.png"/>
          <p:cNvPicPr/>
          <p:nvPr/>
        </p:nvPicPr>
        <p:blipFill>
          <a:blip r:embed="rId2"/>
          <a:srcRect t="2000"/>
          <a:stretch>
            <a:fillRect/>
          </a:stretch>
        </p:blipFill>
        <p:spPr>
          <a:xfrm>
            <a:off x="4832684" y="1733248"/>
            <a:ext cx="1295400" cy="2409825"/>
          </a:xfrm>
          <a:prstGeom prst="rect">
            <a:avLst/>
          </a:prstGeom>
          <a:ln/>
        </p:spPr>
      </p:pic>
      <p:pic>
        <p:nvPicPr>
          <p:cNvPr id="10" name="image12.png"/>
          <p:cNvPicPr/>
          <p:nvPr/>
        </p:nvPicPr>
        <p:blipFill>
          <a:blip r:embed="rId3"/>
          <a:srcRect/>
          <a:stretch>
            <a:fillRect/>
          </a:stretch>
        </p:blipFill>
        <p:spPr>
          <a:xfrm>
            <a:off x="3324726" y="4143072"/>
            <a:ext cx="1507957" cy="2562527"/>
          </a:xfrm>
          <a:prstGeom prst="rect">
            <a:avLst/>
          </a:prstGeom>
          <a:ln/>
        </p:spPr>
      </p:pic>
      <p:pic>
        <p:nvPicPr>
          <p:cNvPr id="12" name="image21.png"/>
          <p:cNvPicPr/>
          <p:nvPr/>
        </p:nvPicPr>
        <p:blipFill>
          <a:blip r:embed="rId4"/>
          <a:srcRect/>
          <a:stretch>
            <a:fillRect/>
          </a:stretch>
        </p:blipFill>
        <p:spPr>
          <a:xfrm>
            <a:off x="10272464" y="480710"/>
            <a:ext cx="1832610" cy="2505075"/>
          </a:xfrm>
          <a:prstGeom prst="rect">
            <a:avLst/>
          </a:prstGeom>
          <a:ln/>
        </p:spPr>
      </p:pic>
    </p:spTree>
    <p:extLst>
      <p:ext uri="{BB962C8B-B14F-4D97-AF65-F5344CB8AC3E}">
        <p14:creationId xmlns:p14="http://schemas.microsoft.com/office/powerpoint/2010/main" val="3088525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3"/>
          </p:nvPr>
        </p:nvSpPr>
        <p:spPr>
          <a:xfrm>
            <a:off x="683624" y="1729941"/>
            <a:ext cx="11054439" cy="4493304"/>
          </a:xfrm>
        </p:spPr>
        <p:txBody>
          <a:bodyPr>
            <a:normAutofit/>
          </a:bodyPr>
          <a:lstStyle/>
          <a:p>
            <a:pPr marL="342900" lvl="0" indent="-342900">
              <a:spcAft>
                <a:spcPts val="0"/>
              </a:spcAft>
              <a:buFont typeface="+mj-lt"/>
              <a:buAutoNum type="arabicParenR"/>
            </a:pPr>
            <a:r>
              <a:rPr lang="zh-HK" altLang="zh-HK" kern="100" dirty="0">
                <a:latin typeface="Calibri" panose="020F0502020204030204" pitchFamily="34" charset="0"/>
                <a:cs typeface="Times New Roman" panose="02020603050405020304" pitchFamily="18" charset="0"/>
              </a:rPr>
              <a:t>進行運動前，應確保地面平坦乾爽；安</a:t>
            </a:r>
            <a:r>
              <a:rPr lang="zh-TW" altLang="zh-HK" kern="100" dirty="0">
                <a:latin typeface="Calibri" panose="020F0502020204030204" pitchFamily="34" charset="0"/>
                <a:cs typeface="Times New Roman" panose="02020603050405020304" pitchFamily="18" charset="0"/>
              </a:rPr>
              <a:t>排</a:t>
            </a:r>
            <a:r>
              <a:rPr lang="zh-HK" altLang="zh-HK" kern="100" dirty="0">
                <a:latin typeface="Calibri" panose="020F0502020204030204" pitchFamily="34" charset="0"/>
                <a:cs typeface="Times New Roman" panose="02020603050405020304" pitchFamily="18" charset="0"/>
              </a:rPr>
              <a:t>足</a:t>
            </a:r>
            <a:r>
              <a:rPr lang="zh-TW" altLang="zh-HK" kern="100" dirty="0">
                <a:latin typeface="Calibri" panose="020F0502020204030204" pitchFamily="34" charset="0"/>
                <a:cs typeface="Times New Roman" panose="02020603050405020304" pitchFamily="18" charset="0"/>
              </a:rPr>
              <a:t>夠</a:t>
            </a:r>
            <a:r>
              <a:rPr lang="zh-HK" altLang="zh-HK" kern="100" dirty="0">
                <a:latin typeface="Calibri" panose="020F0502020204030204" pitchFamily="34" charset="0"/>
                <a:cs typeface="Times New Roman" panose="02020603050405020304" pitchFamily="18" charset="0"/>
              </a:rPr>
              <a:t>及安</a:t>
            </a:r>
            <a:r>
              <a:rPr lang="zh-TW" altLang="zh-HK" kern="100" dirty="0">
                <a:latin typeface="Calibri" panose="020F0502020204030204" pitchFamily="34" charset="0"/>
                <a:cs typeface="Times New Roman" panose="02020603050405020304" pitchFamily="18" charset="0"/>
              </a:rPr>
              <a:t>全</a:t>
            </a:r>
            <a:r>
              <a:rPr lang="zh-HK" altLang="zh-HK" kern="100" dirty="0">
                <a:latin typeface="Calibri" panose="020F0502020204030204" pitchFamily="34" charset="0"/>
                <a:cs typeface="Times New Roman" panose="02020603050405020304" pitchFamily="18" charset="0"/>
              </a:rPr>
              <a:t>的活動空間；確保用具合適及穩健安全；並保持室</a:t>
            </a:r>
            <a:r>
              <a:rPr lang="zh-TW" altLang="zh-HK" kern="100" dirty="0">
                <a:latin typeface="Calibri" panose="020F0502020204030204" pitchFamily="34" charset="0"/>
                <a:cs typeface="Times New Roman" panose="02020603050405020304" pitchFamily="18" charset="0"/>
              </a:rPr>
              <a:t>內</a:t>
            </a:r>
            <a:r>
              <a:rPr lang="zh-HK" altLang="zh-HK" kern="100" dirty="0">
                <a:latin typeface="Calibri" panose="020F0502020204030204" pitchFamily="34" charset="0"/>
                <a:cs typeface="Times New Roman" panose="02020603050405020304" pitchFamily="18" charset="0"/>
              </a:rPr>
              <a:t>空氣流通。</a:t>
            </a:r>
            <a:endParaRPr lang="zh-TW" altLang="zh-HK" kern="100" dirty="0">
              <a:latin typeface="Calibri" panose="020F0502020204030204" pitchFamily="34" charset="0"/>
              <a:cs typeface="Times New Roman" panose="02020603050405020304" pitchFamily="18" charset="0"/>
            </a:endParaRPr>
          </a:p>
          <a:p>
            <a:pPr marL="342900" lvl="0" indent="-342900">
              <a:spcAft>
                <a:spcPts val="0"/>
              </a:spcAft>
              <a:buFont typeface="+mj-lt"/>
              <a:buAutoNum type="arabicParenR"/>
            </a:pPr>
            <a:r>
              <a:rPr lang="zh-HK" altLang="zh-HK" kern="100" dirty="0">
                <a:latin typeface="Calibri" panose="020F0502020204030204" pitchFamily="34" charset="0"/>
                <a:cs typeface="Times New Roman" panose="02020603050405020304" pitchFamily="18" charset="0"/>
              </a:rPr>
              <a:t>避免於太飽或太餓時進行運動，更不應空腹進行運動。</a:t>
            </a:r>
            <a:endParaRPr lang="zh-TW" altLang="zh-HK" kern="100" dirty="0">
              <a:latin typeface="Calibri" panose="020F0502020204030204" pitchFamily="34" charset="0"/>
              <a:cs typeface="Times New Roman" panose="02020603050405020304" pitchFamily="18" charset="0"/>
            </a:endParaRPr>
          </a:p>
          <a:p>
            <a:pPr marL="342900" lvl="0" indent="-342900">
              <a:spcAft>
                <a:spcPts val="0"/>
              </a:spcAft>
              <a:buFont typeface="+mj-lt"/>
              <a:buAutoNum type="arabicParenR"/>
            </a:pPr>
            <a:r>
              <a:rPr lang="zh-HK" altLang="zh-HK" kern="100" dirty="0">
                <a:latin typeface="Calibri" panose="020F0502020204030204" pitchFamily="34" charset="0"/>
                <a:cs typeface="Times New Roman" panose="02020603050405020304" pitchFamily="18" charset="0"/>
              </a:rPr>
              <a:t>注意個人的健</a:t>
            </a:r>
            <a:r>
              <a:rPr lang="zh-TW" altLang="zh-HK" kern="100" dirty="0">
                <a:latin typeface="Calibri" panose="020F0502020204030204" pitchFamily="34" charset="0"/>
                <a:cs typeface="Times New Roman" panose="02020603050405020304" pitchFamily="18" charset="0"/>
              </a:rPr>
              <a:t>康</a:t>
            </a:r>
            <a:r>
              <a:rPr lang="zh-HK" altLang="zh-HK" kern="100" dirty="0">
                <a:latin typeface="Calibri" panose="020F0502020204030204" pitchFamily="34" charset="0"/>
                <a:cs typeface="Times New Roman" panose="02020603050405020304" pitchFamily="18" charset="0"/>
              </a:rPr>
              <a:t>及身</a:t>
            </a:r>
            <a:r>
              <a:rPr lang="zh-TW" altLang="zh-HK" kern="100" dirty="0">
                <a:latin typeface="Calibri" panose="020F0502020204030204" pitchFamily="34" charset="0"/>
                <a:cs typeface="Times New Roman" panose="02020603050405020304" pitchFamily="18" charset="0"/>
              </a:rPr>
              <a:t>體</a:t>
            </a:r>
            <a:r>
              <a:rPr lang="zh-HK" altLang="zh-HK" kern="100" dirty="0">
                <a:latin typeface="Calibri" panose="020F0502020204030204" pitchFamily="34" charset="0"/>
                <a:cs typeface="Times New Roman" panose="02020603050405020304" pitchFamily="18" charset="0"/>
              </a:rPr>
              <a:t>狀</a:t>
            </a:r>
            <a:r>
              <a:rPr lang="zh-TW" altLang="zh-HK" kern="100" dirty="0">
                <a:latin typeface="Calibri" panose="020F0502020204030204" pitchFamily="34" charset="0"/>
                <a:cs typeface="Times New Roman" panose="02020603050405020304" pitchFamily="18" charset="0"/>
              </a:rPr>
              <a:t>況</a:t>
            </a:r>
            <a:r>
              <a:rPr lang="zh-HK" altLang="zh-HK" kern="100" dirty="0">
                <a:latin typeface="Calibri" panose="020F0502020204030204" pitchFamily="34" charset="0"/>
                <a:cs typeface="Times New Roman" panose="02020603050405020304" pitchFamily="18" charset="0"/>
              </a:rPr>
              <a:t>，並考</a:t>
            </a:r>
            <a:r>
              <a:rPr lang="zh-TW" altLang="zh-HK" kern="100" dirty="0">
                <a:latin typeface="Calibri" panose="020F0502020204030204" pitchFamily="34" charset="0"/>
                <a:cs typeface="Times New Roman" panose="02020603050405020304" pitchFamily="18" charset="0"/>
              </a:rPr>
              <a:t>慮</a:t>
            </a:r>
            <a:r>
              <a:rPr lang="zh-HK" altLang="zh-HK" kern="100" dirty="0">
                <a:latin typeface="Calibri" panose="020F0502020204030204" pitchFamily="34" charset="0"/>
                <a:cs typeface="Times New Roman" panose="02020603050405020304" pitchFamily="18" charset="0"/>
              </a:rPr>
              <a:t>是</a:t>
            </a:r>
            <a:r>
              <a:rPr lang="zh-TW" altLang="zh-HK" kern="100" dirty="0">
                <a:latin typeface="Calibri" panose="020F0502020204030204" pitchFamily="34" charset="0"/>
                <a:cs typeface="Times New Roman" panose="02020603050405020304" pitchFamily="18" charset="0"/>
              </a:rPr>
              <a:t>否</a:t>
            </a:r>
            <a:r>
              <a:rPr lang="zh-HK" altLang="zh-HK" kern="100" dirty="0">
                <a:latin typeface="Calibri" panose="020F0502020204030204" pitchFamily="34" charset="0"/>
                <a:cs typeface="Times New Roman" panose="02020603050405020304" pitchFamily="18" charset="0"/>
              </a:rPr>
              <a:t>適宜進</a:t>
            </a:r>
            <a:r>
              <a:rPr lang="zh-TW" altLang="zh-HK" kern="100" dirty="0">
                <a:latin typeface="Calibri" panose="020F0502020204030204" pitchFamily="34" charset="0"/>
                <a:cs typeface="Times New Roman" panose="02020603050405020304" pitchFamily="18" charset="0"/>
              </a:rPr>
              <a:t>行</a:t>
            </a:r>
            <a:r>
              <a:rPr lang="zh-HK" altLang="zh-HK" kern="100" dirty="0">
                <a:latin typeface="Calibri" panose="020F0502020204030204" pitchFamily="34" charset="0"/>
                <a:cs typeface="Times New Roman" panose="02020603050405020304" pitchFamily="18" charset="0"/>
              </a:rPr>
              <a:t>有關運</a:t>
            </a:r>
            <a:r>
              <a:rPr lang="zh-TW" altLang="zh-HK" kern="100" dirty="0">
                <a:latin typeface="Calibri" panose="020F0502020204030204" pitchFamily="34" charset="0"/>
                <a:cs typeface="Times New Roman" panose="02020603050405020304" pitchFamily="18" charset="0"/>
              </a:rPr>
              <a:t>動</a:t>
            </a:r>
            <a:r>
              <a:rPr lang="zh-HK" altLang="zh-HK" kern="100" dirty="0">
                <a:latin typeface="Calibri" panose="020F0502020204030204" pitchFamily="34" charset="0"/>
                <a:cs typeface="Times New Roman" panose="02020603050405020304" pitchFamily="18" charset="0"/>
              </a:rPr>
              <a:t>。</a:t>
            </a:r>
            <a:endParaRPr lang="zh-TW" altLang="zh-HK" kern="100" dirty="0">
              <a:latin typeface="Calibri" panose="020F0502020204030204" pitchFamily="34" charset="0"/>
              <a:cs typeface="Times New Roman" panose="02020603050405020304" pitchFamily="18" charset="0"/>
            </a:endParaRPr>
          </a:p>
          <a:p>
            <a:pPr marL="342900" lvl="0" indent="-342900">
              <a:spcAft>
                <a:spcPts val="0"/>
              </a:spcAft>
              <a:buFont typeface="+mj-lt"/>
              <a:buAutoNum type="arabicParenR"/>
            </a:pPr>
            <a:r>
              <a:rPr lang="zh-TW" altLang="zh-HK" kern="100" dirty="0">
                <a:latin typeface="Calibri" panose="020F0502020204030204" pitchFamily="34" charset="0"/>
                <a:cs typeface="Times New Roman" panose="02020603050405020304" pitchFamily="18" charset="0"/>
              </a:rPr>
              <a:t>進行</a:t>
            </a:r>
            <a:r>
              <a:rPr lang="zh-HK" altLang="zh-HK" kern="100" dirty="0">
                <a:latin typeface="Calibri" panose="020F0502020204030204" pitchFamily="34" charset="0"/>
                <a:cs typeface="Times New Roman" panose="02020603050405020304" pitchFamily="18" charset="0"/>
              </a:rPr>
              <a:t>運</a:t>
            </a:r>
            <a:r>
              <a:rPr lang="zh-TW" altLang="zh-HK" kern="100" dirty="0">
                <a:latin typeface="Calibri" panose="020F0502020204030204" pitchFamily="34" charset="0"/>
                <a:cs typeface="Times New Roman" panose="02020603050405020304" pitchFamily="18" charset="0"/>
              </a:rPr>
              <a:t>動前，應有足夠的熱身活動</a:t>
            </a:r>
            <a:r>
              <a:rPr lang="zh-HK" altLang="zh-HK" kern="100" dirty="0">
                <a:latin typeface="Calibri" panose="020F0502020204030204" pitchFamily="34" charset="0"/>
                <a:cs typeface="Times New Roman" panose="02020603050405020304" pitchFamily="18" charset="0"/>
              </a:rPr>
              <a:t>；運動後，亦要進行適合的緩和活動。</a:t>
            </a:r>
            <a:endParaRPr lang="zh-TW" altLang="zh-HK" kern="100" dirty="0">
              <a:latin typeface="Calibri" panose="020F0502020204030204" pitchFamily="34" charset="0"/>
              <a:cs typeface="Times New Roman" panose="02020603050405020304" pitchFamily="18" charset="0"/>
            </a:endParaRPr>
          </a:p>
          <a:p>
            <a:pPr marL="342900" lvl="0" indent="-342900">
              <a:spcAft>
                <a:spcPts val="0"/>
              </a:spcAft>
              <a:buFont typeface="+mj-lt"/>
              <a:buAutoNum type="arabicParenR"/>
            </a:pPr>
            <a:r>
              <a:rPr lang="zh-TW" altLang="zh-HK" kern="100" dirty="0">
                <a:latin typeface="Calibri" panose="020F0502020204030204" pitchFamily="34" charset="0"/>
                <a:cs typeface="Times New Roman" panose="02020603050405020304" pitchFamily="18" charset="0"/>
              </a:rPr>
              <a:t>因應個人的健康及體能狀態，選擇適合自己的</a:t>
            </a:r>
            <a:r>
              <a:rPr lang="zh-HK" altLang="zh-HK" kern="100" dirty="0">
                <a:latin typeface="Calibri" panose="020F0502020204030204" pitchFamily="34" charset="0"/>
                <a:cs typeface="Times New Roman" panose="02020603050405020304" pitchFamily="18" charset="0"/>
              </a:rPr>
              <a:t>運</a:t>
            </a:r>
            <a:r>
              <a:rPr lang="zh-TW" altLang="zh-HK" kern="100" dirty="0">
                <a:latin typeface="Calibri" panose="020F0502020204030204" pitchFamily="34" charset="0"/>
                <a:cs typeface="Times New Roman" panose="02020603050405020304" pitchFamily="18" charset="0"/>
              </a:rPr>
              <a:t>動</a:t>
            </a:r>
            <a:r>
              <a:rPr lang="zh-TW" altLang="zh-HK" kern="100" dirty="0" smtClean="0">
                <a:latin typeface="Calibri" panose="020F0502020204030204" pitchFamily="34" charset="0"/>
                <a:cs typeface="Times New Roman" panose="02020603050405020304" pitchFamily="18" charset="0"/>
              </a:rPr>
              <a:t>強度</a:t>
            </a:r>
            <a:r>
              <a:rPr lang="zh-TW" altLang="en-US" sz="1400" kern="100" dirty="0" smtClean="0">
                <a:latin typeface="Calibri" panose="020F0502020204030204" pitchFamily="34" charset="0"/>
                <a:cs typeface="Times New Roman" panose="02020603050405020304" pitchFamily="18" charset="0"/>
              </a:rPr>
              <a:t>註</a:t>
            </a:r>
            <a:r>
              <a:rPr lang="en-US" altLang="zh-TW" sz="1400" kern="100" dirty="0" smtClean="0">
                <a:latin typeface="Calibri" panose="020F0502020204030204" pitchFamily="34" charset="0"/>
                <a:cs typeface="Times New Roman" panose="02020603050405020304" pitchFamily="18" charset="0"/>
              </a:rPr>
              <a:t>1</a:t>
            </a:r>
            <a:r>
              <a:rPr lang="zh-TW" altLang="zh-HK" kern="100" dirty="0" smtClean="0">
                <a:latin typeface="Calibri" panose="020F0502020204030204" pitchFamily="34" charset="0"/>
                <a:cs typeface="Times New Roman" panose="02020603050405020304" pitchFamily="18" charset="0"/>
              </a:rPr>
              <a:t>、</a:t>
            </a:r>
            <a:r>
              <a:rPr lang="zh-TW" altLang="zh-HK" kern="100" dirty="0">
                <a:latin typeface="Calibri" panose="020F0502020204030204" pitchFamily="34" charset="0"/>
                <a:cs typeface="Times New Roman" panose="02020603050405020304" pitchFamily="18" charset="0"/>
              </a:rPr>
              <a:t>時間及次數。</a:t>
            </a:r>
          </a:p>
          <a:p>
            <a:pPr marL="342900" lvl="0" indent="-342900">
              <a:spcAft>
                <a:spcPts val="0"/>
              </a:spcAft>
              <a:buFont typeface="+mj-lt"/>
              <a:buAutoNum type="arabicParenR"/>
            </a:pPr>
            <a:r>
              <a:rPr lang="zh-TW" altLang="zh-HK" kern="100" dirty="0">
                <a:latin typeface="Calibri" panose="020F0502020204030204" pitchFamily="34" charset="0"/>
                <a:cs typeface="Times New Roman" panose="02020603050405020304" pitchFamily="18" charset="0"/>
              </a:rPr>
              <a:t>應以低</a:t>
            </a:r>
            <a:r>
              <a:rPr lang="zh-HK" altLang="zh-HK" kern="100" dirty="0">
                <a:latin typeface="Calibri" panose="020F0502020204030204" pitchFamily="34" charset="0"/>
                <a:cs typeface="Times New Roman" panose="02020603050405020304" pitchFamily="18" charset="0"/>
              </a:rPr>
              <a:t>運動量</a:t>
            </a:r>
            <a:r>
              <a:rPr lang="zh-TW" altLang="zh-HK" kern="100" dirty="0">
                <a:latin typeface="Calibri" panose="020F0502020204030204" pitchFamily="34" charset="0"/>
                <a:cs typeface="Times New Roman" panose="02020603050405020304" pitchFamily="18" charset="0"/>
              </a:rPr>
              <a:t>活動開始，循序漸進地提升強度、時間及次數；並要注意呼吸，不應閉氣。</a:t>
            </a:r>
          </a:p>
          <a:p>
            <a:pPr marL="342900" lvl="0" indent="-342900">
              <a:spcAft>
                <a:spcPts val="0"/>
              </a:spcAft>
              <a:buFont typeface="+mj-lt"/>
              <a:buAutoNum type="arabicParenR"/>
            </a:pPr>
            <a:r>
              <a:rPr lang="zh-HK" altLang="zh-HK" kern="100" dirty="0">
                <a:latin typeface="Calibri" panose="020F0502020204030204" pitchFamily="34" charset="0"/>
                <a:cs typeface="Times New Roman" panose="02020603050405020304" pitchFamily="18" charset="0"/>
              </a:rPr>
              <a:t>進行運</a:t>
            </a:r>
            <a:r>
              <a:rPr lang="zh-TW" altLang="zh-HK" kern="100" dirty="0">
                <a:latin typeface="Calibri" panose="020F0502020204030204" pitchFamily="34" charset="0"/>
                <a:cs typeface="Times New Roman" panose="02020603050405020304" pitchFamily="18" charset="0"/>
              </a:rPr>
              <a:t>動</a:t>
            </a:r>
            <a:r>
              <a:rPr lang="zh-HK" altLang="zh-HK" kern="100" dirty="0">
                <a:latin typeface="Calibri" panose="020F0502020204030204" pitchFamily="34" charset="0"/>
                <a:cs typeface="Times New Roman" panose="02020603050405020304" pitchFamily="18" charset="0"/>
              </a:rPr>
              <a:t>時切勿對鄰</a:t>
            </a:r>
            <a:r>
              <a:rPr lang="zh-TW" altLang="zh-HK" kern="100" dirty="0">
                <a:latin typeface="Calibri" panose="020F0502020204030204" pitchFamily="34" charset="0"/>
                <a:cs typeface="Times New Roman" panose="02020603050405020304" pitchFamily="18" charset="0"/>
              </a:rPr>
              <a:t>居</a:t>
            </a:r>
            <a:r>
              <a:rPr lang="zh-HK" altLang="zh-HK" kern="100" dirty="0">
                <a:latin typeface="Calibri" panose="020F0502020204030204" pitchFamily="34" charset="0"/>
                <a:cs typeface="Times New Roman" panose="02020603050405020304" pitchFamily="18" charset="0"/>
              </a:rPr>
              <a:t>造成影</a:t>
            </a:r>
            <a:r>
              <a:rPr lang="zh-TW" altLang="zh-HK" kern="100" dirty="0">
                <a:latin typeface="Calibri" panose="020F0502020204030204" pitchFamily="34" charset="0"/>
                <a:cs typeface="Times New Roman" panose="02020603050405020304" pitchFamily="18" charset="0"/>
              </a:rPr>
              <a:t>響</a:t>
            </a:r>
            <a:r>
              <a:rPr lang="zh-HK" altLang="zh-HK" kern="100" dirty="0">
                <a:latin typeface="Calibri" panose="020F0502020204030204" pitchFamily="34" charset="0"/>
                <a:cs typeface="新細明體" panose="02020500000000000000" pitchFamily="18" charset="-120"/>
              </a:rPr>
              <a:t>。</a:t>
            </a:r>
            <a:endParaRPr lang="zh-TW" altLang="zh-HK" kern="100" dirty="0">
              <a:latin typeface="Calibri" panose="020F0502020204030204" pitchFamily="34" charset="0"/>
              <a:cs typeface="Times New Roman" panose="02020603050405020304" pitchFamily="18" charset="0"/>
            </a:endParaRPr>
          </a:p>
          <a:p>
            <a:pPr marL="342900" lvl="0" indent="-342900">
              <a:spcAft>
                <a:spcPts val="0"/>
              </a:spcAft>
              <a:buFont typeface="+mj-lt"/>
              <a:buAutoNum type="arabicParenR"/>
            </a:pPr>
            <a:r>
              <a:rPr lang="zh-HK" altLang="zh-HK" kern="100" dirty="0">
                <a:latin typeface="Calibri" panose="020F0502020204030204" pitchFamily="34" charset="0"/>
                <a:cs typeface="新細明體" panose="02020500000000000000" pitchFamily="18" charset="-120"/>
              </a:rPr>
              <a:t>運</a:t>
            </a:r>
            <a:r>
              <a:rPr lang="zh-TW" altLang="zh-HK" kern="100" dirty="0">
                <a:latin typeface="Calibri" panose="020F0502020204030204" pitchFamily="34" charset="0"/>
                <a:cs typeface="新細明體" panose="02020500000000000000" pitchFamily="18" charset="-120"/>
              </a:rPr>
              <a:t>動</a:t>
            </a:r>
            <a:r>
              <a:rPr lang="zh-HK" altLang="zh-HK" kern="100" dirty="0">
                <a:latin typeface="Calibri" panose="020F0502020204030204" pitchFamily="34" charset="0"/>
                <a:cs typeface="新細明體" panose="02020500000000000000" pitchFamily="18" charset="-120"/>
              </a:rPr>
              <a:t>後要補</a:t>
            </a:r>
            <a:r>
              <a:rPr lang="zh-TW" altLang="zh-HK" kern="100" dirty="0">
                <a:latin typeface="Calibri" panose="020F0502020204030204" pitchFamily="34" charset="0"/>
                <a:cs typeface="新細明體" panose="02020500000000000000" pitchFamily="18" charset="-120"/>
              </a:rPr>
              <a:t>充</a:t>
            </a:r>
            <a:r>
              <a:rPr lang="zh-HK" altLang="zh-HK" kern="100" dirty="0">
                <a:latin typeface="Calibri" panose="020F0502020204030204" pitchFamily="34" charset="0"/>
                <a:cs typeface="新細明體" panose="02020500000000000000" pitchFamily="18" charset="-120"/>
              </a:rPr>
              <a:t>適量的水分，注</a:t>
            </a:r>
            <a:r>
              <a:rPr lang="zh-TW" altLang="zh-HK" kern="100" dirty="0">
                <a:latin typeface="Calibri" panose="020F0502020204030204" pitchFamily="34" charset="0"/>
                <a:cs typeface="新細明體" panose="02020500000000000000" pitchFamily="18" charset="-120"/>
              </a:rPr>
              <a:t>意</a:t>
            </a:r>
            <a:r>
              <a:rPr lang="zh-HK" altLang="zh-HK" kern="100" dirty="0">
                <a:latin typeface="Calibri" panose="020F0502020204030204" pitchFamily="34" charset="0"/>
                <a:cs typeface="新細明體" panose="02020500000000000000" pitchFamily="18" charset="-120"/>
              </a:rPr>
              <a:t>個人衛生及保</a:t>
            </a:r>
            <a:r>
              <a:rPr lang="zh-TW" altLang="zh-HK" kern="100" dirty="0">
                <a:latin typeface="Calibri" panose="020F0502020204030204" pitchFamily="34" charset="0"/>
                <a:cs typeface="新細明體" panose="02020500000000000000" pitchFamily="18" charset="-120"/>
              </a:rPr>
              <a:t>持</a:t>
            </a:r>
            <a:r>
              <a:rPr lang="zh-HK" altLang="zh-HK" kern="100" dirty="0">
                <a:latin typeface="Calibri" panose="020F0502020204030204" pitchFamily="34" charset="0"/>
                <a:cs typeface="新細明體" panose="02020500000000000000" pitchFamily="18" charset="-120"/>
              </a:rPr>
              <a:t>身</a:t>
            </a:r>
            <a:r>
              <a:rPr lang="zh-TW" altLang="zh-HK" kern="100" dirty="0">
                <a:latin typeface="Calibri" panose="020F0502020204030204" pitchFamily="34" charset="0"/>
                <a:cs typeface="新細明體" panose="02020500000000000000" pitchFamily="18" charset="-120"/>
              </a:rPr>
              <a:t>體</a:t>
            </a:r>
            <a:r>
              <a:rPr lang="zh-HK" altLang="zh-HK" kern="100" dirty="0">
                <a:latin typeface="Calibri" panose="020F0502020204030204" pitchFamily="34" charset="0"/>
                <a:cs typeface="新細明體" panose="02020500000000000000" pitchFamily="18" charset="-120"/>
              </a:rPr>
              <a:t>清</a:t>
            </a:r>
            <a:r>
              <a:rPr lang="zh-TW" altLang="zh-HK" kern="100" dirty="0">
                <a:latin typeface="Calibri" panose="020F0502020204030204" pitchFamily="34" charset="0"/>
                <a:cs typeface="新細明體" panose="02020500000000000000" pitchFamily="18" charset="-120"/>
              </a:rPr>
              <a:t>潔</a:t>
            </a:r>
            <a:r>
              <a:rPr lang="zh-HK" altLang="zh-HK" kern="100" dirty="0">
                <a:latin typeface="Calibri" panose="020F0502020204030204" pitchFamily="34" charset="0"/>
                <a:cs typeface="新細明體" panose="02020500000000000000" pitchFamily="18" charset="-120"/>
              </a:rPr>
              <a:t>。</a:t>
            </a:r>
            <a:endParaRPr lang="zh-TW" altLang="zh-HK" kern="100" dirty="0">
              <a:latin typeface="Calibri" panose="020F0502020204030204" pitchFamily="34" charset="0"/>
              <a:cs typeface="Times New Roman" panose="02020603050405020304" pitchFamily="18" charset="0"/>
            </a:endParaRPr>
          </a:p>
        </p:txBody>
      </p:sp>
      <p:sp>
        <p:nvSpPr>
          <p:cNvPr id="5" name="投影片編號版面配置區 4"/>
          <p:cNvSpPr>
            <a:spLocks noGrp="1"/>
          </p:cNvSpPr>
          <p:nvPr>
            <p:ph type="sldNum" sz="quarter" idx="12"/>
          </p:nvPr>
        </p:nvSpPr>
        <p:spPr/>
        <p:txBody>
          <a:bodyPr/>
          <a:lstStyle/>
          <a:p>
            <a:fld id="{6D22F896-40B5-4ADD-8801-0D06FADFA095}" type="slidenum">
              <a:rPr lang="en-US" smtClean="0"/>
              <a:t>3</a:t>
            </a:fld>
            <a:endParaRPr lang="en-US" dirty="0"/>
          </a:p>
        </p:txBody>
      </p:sp>
      <p:sp>
        <p:nvSpPr>
          <p:cNvPr id="7" name="標題 1"/>
          <p:cNvSpPr>
            <a:spLocks noGrp="1"/>
          </p:cNvSpPr>
          <p:nvPr>
            <p:ph type="title"/>
          </p:nvPr>
        </p:nvSpPr>
        <p:spPr>
          <a:xfrm>
            <a:off x="683625" y="408215"/>
            <a:ext cx="10396882" cy="913510"/>
          </a:xfrm>
        </p:spPr>
        <p:txBody>
          <a:bodyPr/>
          <a:lstStyle/>
          <a:p>
            <a:r>
              <a:rPr lang="zh-TW" altLang="en-US" b="1" dirty="0">
                <a:solidFill>
                  <a:schemeClr val="tx1">
                    <a:lumMod val="85000"/>
                    <a:lumOff val="15000"/>
                  </a:schemeClr>
                </a:solidFill>
              </a:rPr>
              <a:t>安全措施</a:t>
            </a:r>
            <a:endParaRPr lang="en-US" b="1" dirty="0">
              <a:solidFill>
                <a:schemeClr val="tx1">
                  <a:lumMod val="85000"/>
                  <a:lumOff val="15000"/>
                </a:schemeClr>
              </a:solidFill>
            </a:endParaRPr>
          </a:p>
        </p:txBody>
      </p:sp>
      <p:pic>
        <p:nvPicPr>
          <p:cNvPr id="6" name="圖片 3">
            <a:extLst>
              <a:ext uri="{FF2B5EF4-FFF2-40B4-BE49-F238E27FC236}">
                <a16:creationId xmlns:a16="http://schemas.microsoft.com/office/drawing/2014/main" id="{59DCD13A-5F84-4180-AC0A-7C4C660817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06074" y="0"/>
            <a:ext cx="1685926" cy="1685926"/>
          </a:xfrm>
          <a:prstGeom prst="rect">
            <a:avLst/>
          </a:prstGeom>
        </p:spPr>
      </p:pic>
      <p:sp>
        <p:nvSpPr>
          <p:cNvPr id="8" name="內容版面配置區 2">
            <a:extLst>
              <a:ext uri="{FF2B5EF4-FFF2-40B4-BE49-F238E27FC236}">
                <a16:creationId xmlns:a16="http://schemas.microsoft.com/office/drawing/2014/main" id="{374B5CD8-6000-45B3-A7F7-E84E27EC1840}"/>
              </a:ext>
            </a:extLst>
          </p:cNvPr>
          <p:cNvSpPr txBox="1">
            <a:spLocks/>
          </p:cNvSpPr>
          <p:nvPr/>
        </p:nvSpPr>
        <p:spPr>
          <a:xfrm>
            <a:off x="683624" y="5691372"/>
            <a:ext cx="11054439" cy="70232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buFont typeface="Calibri" panose="020F0502020204030204" pitchFamily="34" charset="0"/>
              <a:buNone/>
            </a:pPr>
            <a:endParaRPr lang="en-US" altLang="zh-TW" sz="1300" dirty="0"/>
          </a:p>
          <a:p>
            <a:pPr marL="447675" indent="-447675">
              <a:spcBef>
                <a:spcPts val="0"/>
              </a:spcBef>
              <a:buFont typeface="Calibri" panose="020F0502020204030204" pitchFamily="34" charset="0"/>
              <a:buNone/>
            </a:pPr>
            <a:r>
              <a:rPr lang="zh-TW" altLang="en-US" sz="1200" b="1" dirty="0"/>
              <a:t>註</a:t>
            </a:r>
            <a:r>
              <a:rPr lang="en-US" altLang="zh-TW" sz="1400" b="1" dirty="0"/>
              <a:t>1 </a:t>
            </a:r>
            <a:r>
              <a:rPr lang="zh-TW" altLang="en-US" sz="1200" b="1" dirty="0"/>
              <a:t>：運動強度可分低、中、劇烈強度。低強度： 是指一些簡單、輕量，可以應付自如的體能活動。中強度： 指做這些活動的時候，呼吸和心跳稍為加快及輕微流汗，但不覺辛苦（例如 仍然可以交談自如）。劇烈強度： 指做這些活動的時候，呼吸急速、心跳好快及大量流汗，覺得辛苦（例如 不能夠交談自如或感覺困難）。</a:t>
            </a:r>
            <a:endParaRPr lang="en-US" altLang="zh-TW" sz="1200" b="1" dirty="0"/>
          </a:p>
        </p:txBody>
      </p:sp>
    </p:spTree>
    <p:extLst>
      <p:ext uri="{BB962C8B-B14F-4D97-AF65-F5344CB8AC3E}">
        <p14:creationId xmlns:p14="http://schemas.microsoft.com/office/powerpoint/2010/main" val="4381434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smtClean="0"/>
              <a:t>三頭</a:t>
            </a:r>
            <a:r>
              <a:rPr lang="zh-TW" altLang="zh-HK" b="1" dirty="0"/>
              <a:t>肌 </a:t>
            </a:r>
            <a:r>
              <a:rPr lang="en-US" altLang="zh-TW" b="1" dirty="0"/>
              <a:t>–</a:t>
            </a:r>
            <a:r>
              <a:rPr lang="zh-TW" altLang="zh-HK" b="1" dirty="0"/>
              <a:t> </a:t>
            </a:r>
            <a:r>
              <a:rPr lang="zh-TW" altLang="en-US" b="1" dirty="0" smtClean="0"/>
              <a:t>進</a:t>
            </a:r>
            <a:r>
              <a:rPr lang="zh-TW" altLang="zh-HK" b="1" dirty="0" smtClean="0"/>
              <a:t>階</a:t>
            </a:r>
            <a:endParaRPr lang="zh-HK" altLang="en-US" b="1" dirty="0"/>
          </a:p>
        </p:txBody>
      </p:sp>
      <p:sp>
        <p:nvSpPr>
          <p:cNvPr id="6" name="Content Placeholder 5"/>
          <p:cNvSpPr>
            <a:spLocks noGrp="1"/>
          </p:cNvSpPr>
          <p:nvPr>
            <p:ph sz="half" idx="1"/>
          </p:nvPr>
        </p:nvSpPr>
        <p:spPr>
          <a:xfrm>
            <a:off x="712168" y="1844824"/>
            <a:ext cx="4937760" cy="4023360"/>
          </a:xfrm>
        </p:spPr>
        <p:txBody>
          <a:bodyPr>
            <a:normAutofit/>
          </a:bodyPr>
          <a:lstStyle/>
          <a:p>
            <a:pPr>
              <a:buFont typeface="Wingdings" panose="05000000000000000000" pitchFamily="2" charset="2"/>
              <a:buChar char="u"/>
            </a:pPr>
            <a:r>
              <a:rPr lang="zh-TW" altLang="zh-HK" sz="2400" b="1" dirty="0"/>
              <a:t>動作過程</a:t>
            </a:r>
          </a:p>
          <a:p>
            <a:pPr marL="342900" lvl="0" indent="-342900">
              <a:lnSpc>
                <a:spcPct val="115000"/>
              </a:lnSpc>
              <a:spcAft>
                <a:spcPts val="0"/>
              </a:spcAft>
              <a:buFont typeface="Arial"/>
              <a:buChar char="●"/>
            </a:pPr>
            <a:r>
              <a:rPr lang="zh-TW" altLang="zh-HK" sz="2400" dirty="0">
                <a:latin typeface="Arial"/>
                <a:ea typeface="Gungsuh"/>
                <a:cs typeface="Gungsuh"/>
              </a:rPr>
              <a:t>右手向正前方拉</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完成後慢慢返回至起始動作</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向前拉動時呼氣</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向後</a:t>
            </a:r>
            <a:r>
              <a:rPr lang="zh-TW" altLang="zh-HK" sz="2400" dirty="0">
                <a:latin typeface="Arial"/>
                <a:cs typeface="新細明體"/>
              </a:rPr>
              <a:t>回臂</a:t>
            </a:r>
            <a:r>
              <a:rPr lang="zh-TW" altLang="zh-HK" sz="2400" dirty="0">
                <a:latin typeface="Arial"/>
                <a:ea typeface="Gungsuh"/>
                <a:cs typeface="Gungsuh"/>
              </a:rPr>
              <a:t>時吸氣</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重複以上動作10-15次</a:t>
            </a:r>
            <a:endParaRPr lang="zh-TW" altLang="zh-HK" sz="1600" dirty="0">
              <a:latin typeface="Arial"/>
            </a:endParaRPr>
          </a:p>
          <a:p>
            <a:pPr marL="342900" lvl="0" indent="-342900">
              <a:lnSpc>
                <a:spcPct val="115000"/>
              </a:lnSpc>
              <a:spcAft>
                <a:spcPts val="1000"/>
              </a:spcAft>
              <a:buFont typeface="Arial"/>
              <a:buChar char="●"/>
            </a:pPr>
            <a:r>
              <a:rPr lang="zh-TW" altLang="zh-HK" sz="2400" dirty="0">
                <a:latin typeface="Arial"/>
                <a:ea typeface="Gungsuh"/>
                <a:cs typeface="Gungsuh"/>
              </a:rPr>
              <a:t>換邊繼續</a:t>
            </a:r>
            <a:endParaRPr lang="zh-TW" altLang="zh-HK" sz="1600" dirty="0">
              <a:latin typeface="Arial"/>
            </a:endParaRP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605847" y="1843419"/>
            <a:ext cx="4937760" cy="4023360"/>
          </a:xfrm>
        </p:spPr>
        <p:txBody>
          <a:bodyPr>
            <a:normAutofit/>
          </a:bodyPr>
          <a:lstStyle/>
          <a:p>
            <a:pPr lvl="0">
              <a:buFont typeface="Wingdings" panose="05000000000000000000" pitchFamily="2" charset="2"/>
              <a:buChar char="u"/>
            </a:pPr>
            <a:r>
              <a:rPr lang="zh-TW" altLang="en-US" sz="2400" b="1" dirty="0" smtClean="0"/>
              <a:t>注意事項</a:t>
            </a:r>
            <a:endParaRPr lang="en-US" altLang="zh-TW" sz="2400" b="1" dirty="0" smtClean="0"/>
          </a:p>
          <a:p>
            <a:pPr marL="342900" lvl="0" indent="-342900">
              <a:lnSpc>
                <a:spcPct val="115000"/>
              </a:lnSpc>
              <a:spcAft>
                <a:spcPts val="0"/>
              </a:spcAft>
              <a:buFont typeface="Arial"/>
              <a:buChar char="●"/>
            </a:pPr>
            <a:r>
              <a:rPr lang="zh-TW" altLang="en-US" sz="2400" dirty="0" smtClean="0">
                <a:latin typeface="Arial"/>
                <a:ea typeface="Gungsuh"/>
                <a:cs typeface="Gungsuh"/>
              </a:rPr>
              <a:t>切</a:t>
            </a:r>
            <a:r>
              <a:rPr lang="zh-TW" altLang="en-US" sz="2400" dirty="0">
                <a:latin typeface="Arial"/>
                <a:ea typeface="Gungsuh"/>
                <a:cs typeface="Gungsuh"/>
              </a:rPr>
              <a:t>勿將彈力帶置於頸部位置</a:t>
            </a:r>
          </a:p>
          <a:p>
            <a:pPr marL="342900" lvl="0" indent="-342900">
              <a:lnSpc>
                <a:spcPct val="115000"/>
              </a:lnSpc>
              <a:spcAft>
                <a:spcPts val="0"/>
              </a:spcAft>
              <a:buFont typeface="Arial"/>
              <a:buChar char="●"/>
            </a:pPr>
            <a:r>
              <a:rPr lang="zh-TW" altLang="en-US" sz="2400" dirty="0" smtClean="0">
                <a:latin typeface="Arial"/>
                <a:ea typeface="Gungsuh"/>
                <a:cs typeface="Gungsuh"/>
              </a:rPr>
              <a:t>手肘</a:t>
            </a:r>
            <a:r>
              <a:rPr lang="zh-TW" altLang="en-US" sz="2400" dirty="0">
                <a:latin typeface="Arial"/>
                <a:ea typeface="Gungsuh"/>
                <a:cs typeface="Gungsuh"/>
              </a:rPr>
              <a:t>避免過份伸直</a:t>
            </a:r>
          </a:p>
          <a:p>
            <a:pPr lvl="0">
              <a:buFont typeface="Wingdings" panose="05000000000000000000" pitchFamily="2" charset="2"/>
              <a:buChar char="Ø"/>
            </a:pPr>
            <a:endParaRPr lang="en-US" altLang="zh-TW" sz="2400" dirty="0" smtClean="0"/>
          </a:p>
          <a:p>
            <a:pPr>
              <a:buFont typeface="Wingdings" panose="05000000000000000000" pitchFamily="2" charset="2"/>
              <a:buChar char="u"/>
            </a:pPr>
            <a:r>
              <a:rPr lang="zh-TW" altLang="zh-HK" sz="2400" b="1" dirty="0" smtClean="0"/>
              <a:t>相關</a:t>
            </a:r>
            <a:r>
              <a:rPr lang="zh-TW" altLang="zh-HK" sz="2400" b="1" dirty="0"/>
              <a:t>動作</a:t>
            </a:r>
          </a:p>
          <a:p>
            <a:pPr>
              <a:buFont typeface="Wingdings" panose="05000000000000000000" pitchFamily="2" charset="2"/>
              <a:buChar char="Ø"/>
            </a:pPr>
            <a:r>
              <a:rPr lang="zh-TW" altLang="en-US" sz="2400" dirty="0"/>
              <a:t>自由式</a:t>
            </a:r>
            <a:r>
              <a:rPr lang="en-US" altLang="zh-TW" sz="2400" dirty="0"/>
              <a:t>(</a:t>
            </a:r>
            <a:r>
              <a:rPr lang="zh-TW" altLang="en-US" sz="2400" dirty="0"/>
              <a:t>推水</a:t>
            </a:r>
            <a:r>
              <a:rPr lang="en-US" altLang="zh-TW" sz="2400" dirty="0"/>
              <a:t>)</a:t>
            </a:r>
            <a:r>
              <a:rPr lang="zh-TW" altLang="en-US" sz="2400" dirty="0"/>
              <a:t>，籃球</a:t>
            </a:r>
            <a:r>
              <a:rPr lang="en-US" altLang="zh-TW" sz="2400" dirty="0"/>
              <a:t>(</a:t>
            </a:r>
            <a:r>
              <a:rPr lang="zh-TW" altLang="en-US" sz="2400" dirty="0"/>
              <a:t>傳球、投籃</a:t>
            </a:r>
            <a:r>
              <a:rPr lang="en-US" altLang="zh-TW" sz="2400" dirty="0"/>
              <a:t>)</a:t>
            </a:r>
          </a:p>
        </p:txBody>
      </p:sp>
      <p:sp>
        <p:nvSpPr>
          <p:cNvPr id="4" name="Slide Number Placeholder 3"/>
          <p:cNvSpPr>
            <a:spLocks noGrp="1"/>
          </p:cNvSpPr>
          <p:nvPr>
            <p:ph type="sldNum" sz="quarter" idx="12"/>
          </p:nvPr>
        </p:nvSpPr>
        <p:spPr/>
        <p:txBody>
          <a:bodyPr/>
          <a:lstStyle/>
          <a:p>
            <a:fld id="{6D22F896-40B5-4ADD-8801-0D06FADFA095}" type="slidenum">
              <a:rPr lang="en-US" smtClean="0"/>
              <a:pPr/>
              <a:t>30</a:t>
            </a:fld>
            <a:endParaRPr lang="en-US" dirty="0"/>
          </a:p>
        </p:txBody>
      </p:sp>
      <p:pic>
        <p:nvPicPr>
          <p:cNvPr id="9" name="image145.png"/>
          <p:cNvPicPr/>
          <p:nvPr/>
        </p:nvPicPr>
        <p:blipFill>
          <a:blip r:embed="rId2"/>
          <a:srcRect/>
          <a:stretch>
            <a:fillRect/>
          </a:stretch>
        </p:blipFill>
        <p:spPr>
          <a:xfrm>
            <a:off x="4411579" y="3625633"/>
            <a:ext cx="2021305" cy="2598704"/>
          </a:xfrm>
          <a:prstGeom prst="rect">
            <a:avLst/>
          </a:prstGeom>
          <a:ln/>
        </p:spPr>
      </p:pic>
    </p:spTree>
    <p:extLst>
      <p:ext uri="{BB962C8B-B14F-4D97-AF65-F5344CB8AC3E}">
        <p14:creationId xmlns:p14="http://schemas.microsoft.com/office/powerpoint/2010/main" val="21804779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腕屈肌</a:t>
            </a:r>
            <a:endParaRPr lang="zh-HK" altLang="en-US" b="1" dirty="0"/>
          </a:p>
        </p:txBody>
      </p:sp>
      <p:sp>
        <p:nvSpPr>
          <p:cNvPr id="6" name="Content Placeholder 5"/>
          <p:cNvSpPr>
            <a:spLocks noGrp="1"/>
          </p:cNvSpPr>
          <p:nvPr>
            <p:ph sz="half" idx="1"/>
          </p:nvPr>
        </p:nvSpPr>
        <p:spPr>
          <a:xfrm>
            <a:off x="263352" y="1772816"/>
            <a:ext cx="4937760" cy="4023360"/>
          </a:xfrm>
        </p:spPr>
        <p:txBody>
          <a:bodyPr>
            <a:normAutofit/>
          </a:bodyPr>
          <a:lstStyle/>
          <a:p>
            <a:pPr>
              <a:buFont typeface="Wingdings" panose="05000000000000000000" pitchFamily="2" charset="2"/>
              <a:buChar char="u"/>
            </a:pPr>
            <a:r>
              <a:rPr lang="zh-TW" altLang="zh-HK" sz="2400" b="1" dirty="0"/>
              <a:t>熱身動作</a:t>
            </a:r>
          </a:p>
          <a:p>
            <a:pPr marL="342900" lvl="0" indent="-342900">
              <a:lnSpc>
                <a:spcPct val="115000"/>
              </a:lnSpc>
              <a:spcAft>
                <a:spcPts val="0"/>
              </a:spcAft>
              <a:buFont typeface="Arial"/>
              <a:buChar char="●"/>
            </a:pPr>
            <a:r>
              <a:rPr lang="zh-TW" altLang="zh-HK" sz="2400" dirty="0">
                <a:latin typeface="Arial"/>
                <a:ea typeface="Gungsuh"/>
                <a:cs typeface="Gungsuh"/>
              </a:rPr>
              <a:t>右手向前伸直，手腕自然</a:t>
            </a:r>
            <a:r>
              <a:rPr lang="zh-TW" altLang="zh-HK" sz="2400" dirty="0" smtClean="0">
                <a:latin typeface="Arial"/>
                <a:ea typeface="Gungsuh"/>
                <a:cs typeface="Gungsuh"/>
              </a:rPr>
              <a:t>放鬆</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掌心向前，手指指</a:t>
            </a:r>
            <a:r>
              <a:rPr lang="zh-TW" altLang="zh-HK" sz="2400" dirty="0" smtClean="0">
                <a:latin typeface="Arial"/>
                <a:ea typeface="Gungsuh"/>
                <a:cs typeface="Gungsuh"/>
              </a:rPr>
              <a:t>地</a:t>
            </a:r>
            <a:r>
              <a:rPr lang="zh-TW" altLang="en-US" sz="1600" dirty="0"/>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左手握右手掌心</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左手向內施力於右手手腕並旋轉</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重覆以上動作8-10次</a:t>
            </a:r>
            <a:endParaRPr lang="zh-TW" altLang="zh-HK" sz="1600" dirty="0">
              <a:latin typeface="Arial"/>
            </a:endParaRPr>
          </a:p>
          <a:p>
            <a:endParaRPr lang="zh-HK" altLang="en-US" dirty="0"/>
          </a:p>
        </p:txBody>
      </p:sp>
      <p:sp>
        <p:nvSpPr>
          <p:cNvPr id="7" name="Content Placeholder 6"/>
          <p:cNvSpPr>
            <a:spLocks noGrp="1"/>
          </p:cNvSpPr>
          <p:nvPr>
            <p:ph sz="half" idx="2"/>
          </p:nvPr>
        </p:nvSpPr>
        <p:spPr>
          <a:xfrm>
            <a:off x="6744072" y="1844824"/>
            <a:ext cx="4937760" cy="4619233"/>
          </a:xfrm>
        </p:spPr>
        <p:txBody>
          <a:bodyPr>
            <a:normAutofit/>
          </a:bodyPr>
          <a:lstStyle/>
          <a:p>
            <a:pPr lvl="0">
              <a:buFont typeface="Wingdings" panose="05000000000000000000" pitchFamily="2" charset="2"/>
              <a:buChar char="u"/>
            </a:pPr>
            <a:r>
              <a:rPr lang="zh-TW" altLang="en-US" sz="2400" b="1" dirty="0"/>
              <a:t>起始</a:t>
            </a:r>
            <a:r>
              <a:rPr lang="zh-TW" altLang="en-US" sz="2400" b="1" dirty="0" smtClean="0"/>
              <a:t>動作</a:t>
            </a:r>
            <a:endParaRPr lang="en-US" altLang="zh-TW" sz="2400" b="1" dirty="0" smtClean="0"/>
          </a:p>
          <a:p>
            <a:pPr marL="342900" lvl="0" indent="-342900">
              <a:lnSpc>
                <a:spcPct val="115000"/>
              </a:lnSpc>
              <a:spcAft>
                <a:spcPts val="0"/>
              </a:spcAft>
              <a:buFont typeface="Arial"/>
              <a:buChar char="●"/>
            </a:pPr>
            <a:r>
              <a:rPr lang="zh-TW" altLang="zh-HK" sz="2400" dirty="0">
                <a:latin typeface="Arial"/>
                <a:ea typeface="Gungsuh"/>
                <a:cs typeface="Gungsuh"/>
              </a:rPr>
              <a:t>將彈力帶綁成圈</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右手握彈力帶</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右腳踏穩彈力帶</a:t>
            </a:r>
            <a:r>
              <a:rPr lang="zh-TW" altLang="zh-HK" sz="1600" dirty="0">
                <a:latin typeface="Arial"/>
              </a:rPr>
              <a:t> </a:t>
            </a:r>
          </a:p>
          <a:p>
            <a:pPr marL="342900" lvl="0" indent="-342900">
              <a:lnSpc>
                <a:spcPct val="115000"/>
              </a:lnSpc>
              <a:spcAft>
                <a:spcPts val="0"/>
              </a:spcAft>
              <a:buFont typeface="Arial"/>
              <a:buChar char="●"/>
            </a:pPr>
            <a:r>
              <a:rPr lang="zh-TW" altLang="zh-HK" sz="2400" dirty="0">
                <a:latin typeface="Arial"/>
                <a:ea typeface="Gungsuh"/>
                <a:cs typeface="Gungsuh"/>
              </a:rPr>
              <a:t>挺胸收腹，肩部</a:t>
            </a:r>
            <a:r>
              <a:rPr lang="zh-TW" altLang="zh-HK" sz="2400" dirty="0" smtClean="0">
                <a:latin typeface="Arial"/>
                <a:ea typeface="Gungsuh"/>
                <a:cs typeface="Gungsuh"/>
              </a:rPr>
              <a:t>放鬆</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雙腳平肩，眼望</a:t>
            </a:r>
            <a:r>
              <a:rPr lang="zh-TW" altLang="zh-HK" sz="2400" dirty="0" smtClean="0">
                <a:latin typeface="Arial"/>
                <a:ea typeface="Gungsuh"/>
                <a:cs typeface="Gungsuh"/>
              </a:rPr>
              <a:t>前方</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手腕微微向下彎曲</a:t>
            </a:r>
            <a:endParaRPr lang="zh-TW" altLang="zh-HK" sz="1600" dirty="0">
              <a:latin typeface="Arial"/>
            </a:endParaRP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31</a:t>
            </a:fld>
            <a:endParaRPr lang="en-US" dirty="0"/>
          </a:p>
        </p:txBody>
      </p:sp>
      <p:pic>
        <p:nvPicPr>
          <p:cNvPr id="11" name="image88.png"/>
          <p:cNvPicPr/>
          <p:nvPr/>
        </p:nvPicPr>
        <p:blipFill>
          <a:blip r:embed="rId2"/>
          <a:srcRect/>
          <a:stretch>
            <a:fillRect/>
          </a:stretch>
        </p:blipFill>
        <p:spPr>
          <a:xfrm>
            <a:off x="4973052" y="1038308"/>
            <a:ext cx="1400175" cy="2663825"/>
          </a:xfrm>
          <a:prstGeom prst="rect">
            <a:avLst/>
          </a:prstGeom>
          <a:ln/>
        </p:spPr>
      </p:pic>
      <p:pic>
        <p:nvPicPr>
          <p:cNvPr id="13" name="image109.png"/>
          <p:cNvPicPr/>
          <p:nvPr/>
        </p:nvPicPr>
        <p:blipFill>
          <a:blip r:embed="rId3"/>
          <a:srcRect/>
          <a:stretch>
            <a:fillRect/>
          </a:stretch>
        </p:blipFill>
        <p:spPr>
          <a:xfrm>
            <a:off x="5146007" y="3942765"/>
            <a:ext cx="1371600" cy="2663190"/>
          </a:xfrm>
          <a:prstGeom prst="rect">
            <a:avLst/>
          </a:prstGeom>
          <a:ln/>
        </p:spPr>
      </p:pic>
      <p:pic>
        <p:nvPicPr>
          <p:cNvPr id="14" name="image123.png"/>
          <p:cNvPicPr/>
          <p:nvPr/>
        </p:nvPicPr>
        <p:blipFill>
          <a:blip r:embed="rId4"/>
          <a:srcRect/>
          <a:stretch>
            <a:fillRect/>
          </a:stretch>
        </p:blipFill>
        <p:spPr>
          <a:xfrm>
            <a:off x="9636392" y="892323"/>
            <a:ext cx="2154555" cy="2602865"/>
          </a:xfrm>
          <a:prstGeom prst="rect">
            <a:avLst/>
          </a:prstGeom>
          <a:ln/>
        </p:spPr>
      </p:pic>
    </p:spTree>
    <p:extLst>
      <p:ext uri="{BB962C8B-B14F-4D97-AF65-F5344CB8AC3E}">
        <p14:creationId xmlns:p14="http://schemas.microsoft.com/office/powerpoint/2010/main" val="8938203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腕屈肌</a:t>
            </a:r>
            <a:endParaRPr lang="zh-HK" altLang="en-US" b="1" dirty="0"/>
          </a:p>
        </p:txBody>
      </p:sp>
      <p:sp>
        <p:nvSpPr>
          <p:cNvPr id="6" name="Content Placeholder 5"/>
          <p:cNvSpPr>
            <a:spLocks noGrp="1"/>
          </p:cNvSpPr>
          <p:nvPr>
            <p:ph sz="half" idx="1"/>
          </p:nvPr>
        </p:nvSpPr>
        <p:spPr>
          <a:xfrm>
            <a:off x="479376" y="1844824"/>
            <a:ext cx="4937760" cy="4023360"/>
          </a:xfrm>
        </p:spPr>
        <p:txBody>
          <a:bodyPr>
            <a:normAutofit/>
          </a:bodyPr>
          <a:lstStyle/>
          <a:p>
            <a:pPr>
              <a:buFont typeface="Wingdings" panose="05000000000000000000" pitchFamily="2" charset="2"/>
              <a:buChar char="u"/>
            </a:pPr>
            <a:r>
              <a:rPr lang="zh-TW" altLang="zh-HK" sz="2400" b="1" dirty="0"/>
              <a:t>動作過程</a:t>
            </a:r>
          </a:p>
          <a:p>
            <a:pPr marL="342900" lvl="0" indent="-342900">
              <a:lnSpc>
                <a:spcPct val="115000"/>
              </a:lnSpc>
              <a:spcAft>
                <a:spcPts val="0"/>
              </a:spcAft>
              <a:buFont typeface="Arial"/>
              <a:buChar char="●"/>
            </a:pPr>
            <a:r>
              <a:rPr lang="zh-TW" altLang="zh-HK" sz="2400" dirty="0">
                <a:latin typeface="Arial"/>
                <a:ea typeface="Gungsuh"/>
                <a:cs typeface="Gungsuh"/>
              </a:rPr>
              <a:t>掌心向上，手腕向上</a:t>
            </a:r>
            <a:r>
              <a:rPr lang="zh-TW" altLang="zh-HK" sz="2400" dirty="0" smtClean="0">
                <a:latin typeface="Arial"/>
                <a:ea typeface="Gungsuh"/>
                <a:cs typeface="Gungsuh"/>
              </a:rPr>
              <a:t>拉</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完成後慢慢放下至起始動作</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重覆以上動作10-15次</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掌心向內，手腕向上</a:t>
            </a:r>
            <a:r>
              <a:rPr lang="zh-TW" altLang="zh-HK" sz="2400" dirty="0" smtClean="0">
                <a:latin typeface="Arial"/>
                <a:ea typeface="Gungsuh"/>
                <a:cs typeface="Gungsuh"/>
              </a:rPr>
              <a:t>拉</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完成後慢慢放下至起始動作</a:t>
            </a:r>
            <a:endParaRPr lang="zh-TW" altLang="zh-HK" sz="1600" dirty="0">
              <a:latin typeface="Arial"/>
            </a:endParaRP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862520" y="1827377"/>
            <a:ext cx="4937760" cy="4023360"/>
          </a:xfrm>
        </p:spPr>
        <p:txBody>
          <a:bodyPr>
            <a:normAutofit/>
          </a:bodyPr>
          <a:lstStyle/>
          <a:p>
            <a:pPr lvl="0">
              <a:buFont typeface="Wingdings" panose="05000000000000000000" pitchFamily="2" charset="2"/>
              <a:buChar char="u"/>
            </a:pPr>
            <a:r>
              <a:rPr lang="zh-TW" altLang="en-US" sz="2400" b="1" dirty="0" smtClean="0"/>
              <a:t>注意事項</a:t>
            </a:r>
            <a:endParaRPr lang="en-US" altLang="zh-TW" sz="2400" b="1" dirty="0" smtClean="0"/>
          </a:p>
          <a:p>
            <a:pPr marL="342900" lvl="0" indent="-342900">
              <a:lnSpc>
                <a:spcPct val="115000"/>
              </a:lnSpc>
              <a:spcAft>
                <a:spcPts val="0"/>
              </a:spcAft>
              <a:buFont typeface="Arial"/>
              <a:buChar char="●"/>
            </a:pPr>
            <a:r>
              <a:rPr lang="zh-TW" altLang="en-US" sz="2400" dirty="0" smtClean="0">
                <a:latin typeface="Arial"/>
                <a:ea typeface="Gungsuh"/>
                <a:cs typeface="Gungsuh"/>
              </a:rPr>
              <a:t>避免</a:t>
            </a:r>
            <a:r>
              <a:rPr lang="zh-TW" altLang="en-US" sz="2400" dirty="0">
                <a:latin typeface="Arial"/>
                <a:ea typeface="Gungsuh"/>
                <a:cs typeface="Gungsuh"/>
              </a:rPr>
              <a:t>將手腕過份彎曲</a:t>
            </a:r>
          </a:p>
          <a:p>
            <a:pPr marL="342900" lvl="0" indent="-342900">
              <a:lnSpc>
                <a:spcPct val="115000"/>
              </a:lnSpc>
              <a:spcAft>
                <a:spcPts val="0"/>
              </a:spcAft>
              <a:buFont typeface="Arial"/>
              <a:buChar char="●"/>
            </a:pPr>
            <a:r>
              <a:rPr lang="zh-TW" altLang="en-US" sz="2400" dirty="0" smtClean="0">
                <a:latin typeface="Arial"/>
                <a:ea typeface="Gungsuh"/>
                <a:cs typeface="Gungsuh"/>
              </a:rPr>
              <a:t>過程</a:t>
            </a:r>
            <a:r>
              <a:rPr lang="zh-TW" altLang="en-US" sz="2400" dirty="0">
                <a:latin typeface="Arial"/>
                <a:ea typeface="Gungsuh"/>
                <a:cs typeface="Gungsuh"/>
              </a:rPr>
              <a:t>中保持手肘角度不變</a:t>
            </a:r>
          </a:p>
          <a:p>
            <a:pPr lvl="0">
              <a:buFont typeface="Wingdings" panose="05000000000000000000" pitchFamily="2" charset="2"/>
              <a:buChar char="Ø"/>
            </a:pPr>
            <a:endParaRPr lang="en-US" altLang="zh-TW" sz="2400" dirty="0" smtClean="0"/>
          </a:p>
          <a:p>
            <a:pPr>
              <a:buFont typeface="Wingdings" panose="05000000000000000000" pitchFamily="2" charset="2"/>
              <a:buChar char="u"/>
            </a:pPr>
            <a:r>
              <a:rPr lang="zh-TW" altLang="zh-HK" sz="2400" b="1" dirty="0" smtClean="0"/>
              <a:t>相關</a:t>
            </a:r>
            <a:r>
              <a:rPr lang="zh-TW" altLang="zh-HK" sz="2400" b="1" dirty="0"/>
              <a:t>動作</a:t>
            </a:r>
          </a:p>
          <a:p>
            <a:pPr>
              <a:buFont typeface="Wingdings" panose="05000000000000000000" pitchFamily="2" charset="2"/>
              <a:buChar char="Ø"/>
            </a:pPr>
            <a:r>
              <a:rPr lang="zh-TW" altLang="en-US" sz="2400" dirty="0"/>
              <a:t>籃球</a:t>
            </a:r>
            <a:r>
              <a:rPr lang="en-US" altLang="zh-TW" sz="2400" dirty="0"/>
              <a:t>(</a:t>
            </a:r>
            <a:r>
              <a:rPr lang="zh-TW" altLang="en-US" sz="2400" dirty="0"/>
              <a:t>投籃</a:t>
            </a:r>
            <a:r>
              <a:rPr lang="en-US" altLang="zh-TW" sz="2400" dirty="0"/>
              <a:t>)</a:t>
            </a:r>
            <a:r>
              <a:rPr lang="zh-TW" altLang="en-US" sz="2400" dirty="0"/>
              <a:t>、羽毛球</a:t>
            </a:r>
            <a:r>
              <a:rPr lang="en-US" altLang="zh-TW" sz="2400" dirty="0"/>
              <a:t>(</a:t>
            </a:r>
            <a:r>
              <a:rPr lang="zh-TW" altLang="en-US" sz="2400" dirty="0"/>
              <a:t>反手擊球</a:t>
            </a:r>
            <a:r>
              <a:rPr lang="en-US" altLang="zh-TW" sz="2400" dirty="0" smtClean="0"/>
              <a:t>)</a:t>
            </a:r>
          </a:p>
          <a:p>
            <a:pPr>
              <a:buFont typeface="Wingdings" panose="05000000000000000000" pitchFamily="2" charset="2"/>
              <a:buChar char="Ø"/>
            </a:pPr>
            <a:r>
              <a:rPr lang="zh-TW" altLang="en-US" sz="2400" dirty="0" smtClean="0"/>
              <a:t>跳繩</a:t>
            </a:r>
            <a:endParaRPr lang="en-US" altLang="zh-TW" sz="2400"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32</a:t>
            </a:fld>
            <a:endParaRPr lang="en-US" dirty="0"/>
          </a:p>
        </p:txBody>
      </p:sp>
      <p:pic>
        <p:nvPicPr>
          <p:cNvPr id="8" name="image160.png"/>
          <p:cNvPicPr/>
          <p:nvPr/>
        </p:nvPicPr>
        <p:blipFill>
          <a:blip r:embed="rId2"/>
          <a:srcRect/>
          <a:stretch>
            <a:fillRect/>
          </a:stretch>
        </p:blipFill>
        <p:spPr>
          <a:xfrm>
            <a:off x="4618623" y="3662828"/>
            <a:ext cx="2152650" cy="2548255"/>
          </a:xfrm>
          <a:prstGeom prst="rect">
            <a:avLst/>
          </a:prstGeom>
          <a:ln/>
        </p:spPr>
      </p:pic>
    </p:spTree>
    <p:extLst>
      <p:ext uri="{BB962C8B-B14F-4D97-AF65-F5344CB8AC3E}">
        <p14:creationId xmlns:p14="http://schemas.microsoft.com/office/powerpoint/2010/main" val="29005109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smtClean="0"/>
              <a:t>腕伸肌</a:t>
            </a:r>
            <a:endParaRPr lang="zh-HK" altLang="en-US" b="1" dirty="0"/>
          </a:p>
        </p:txBody>
      </p:sp>
      <p:sp>
        <p:nvSpPr>
          <p:cNvPr id="6" name="Content Placeholder 5"/>
          <p:cNvSpPr>
            <a:spLocks noGrp="1"/>
          </p:cNvSpPr>
          <p:nvPr>
            <p:ph sz="half" idx="1"/>
          </p:nvPr>
        </p:nvSpPr>
        <p:spPr>
          <a:xfrm>
            <a:off x="263352" y="1772816"/>
            <a:ext cx="4709699" cy="4023360"/>
          </a:xfrm>
        </p:spPr>
        <p:txBody>
          <a:bodyPr>
            <a:normAutofit/>
          </a:bodyPr>
          <a:lstStyle/>
          <a:p>
            <a:pPr>
              <a:buFont typeface="Wingdings" panose="05000000000000000000" pitchFamily="2" charset="2"/>
              <a:buChar char="u"/>
            </a:pPr>
            <a:r>
              <a:rPr lang="zh-TW" altLang="zh-HK" sz="2400" b="1" dirty="0"/>
              <a:t>熱身動作</a:t>
            </a:r>
          </a:p>
          <a:p>
            <a:pPr marL="342900" lvl="0" indent="-342900">
              <a:lnSpc>
                <a:spcPct val="115000"/>
              </a:lnSpc>
              <a:spcAft>
                <a:spcPts val="0"/>
              </a:spcAft>
              <a:buFont typeface="Arial"/>
              <a:buChar char="●"/>
            </a:pPr>
            <a:r>
              <a:rPr lang="zh-TW" altLang="en-US" sz="2400" dirty="0" smtClean="0">
                <a:latin typeface="Arial"/>
                <a:ea typeface="Gungsuh"/>
                <a:cs typeface="Gungsuh"/>
              </a:rPr>
              <a:t>右</a:t>
            </a:r>
            <a:r>
              <a:rPr lang="zh-TW" altLang="zh-HK" sz="2400" dirty="0" smtClean="0">
                <a:latin typeface="Arial"/>
                <a:ea typeface="Gungsuh"/>
                <a:cs typeface="Gungsuh"/>
              </a:rPr>
              <a:t>手</a:t>
            </a:r>
            <a:r>
              <a:rPr lang="zh-TW" altLang="zh-HK" sz="2400" dirty="0">
                <a:latin typeface="Arial"/>
                <a:ea typeface="Gungsuh"/>
                <a:cs typeface="Gungsuh"/>
              </a:rPr>
              <a:t>向前伸直，手腕自然</a:t>
            </a:r>
            <a:r>
              <a:rPr lang="zh-TW" altLang="zh-HK" sz="2400" dirty="0" smtClean="0">
                <a:latin typeface="Arial"/>
                <a:ea typeface="Gungsuh"/>
                <a:cs typeface="Gungsuh"/>
              </a:rPr>
              <a:t>放鬆</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掌心向後，手指指</a:t>
            </a:r>
            <a:r>
              <a:rPr lang="zh-TW" altLang="zh-HK" sz="2400" dirty="0" smtClean="0">
                <a:latin typeface="Arial"/>
                <a:ea typeface="Gungsuh"/>
                <a:cs typeface="Gungsuh"/>
              </a:rPr>
              <a:t>地</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左手握右手掌心</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左手向內施力於右手手腕</a:t>
            </a:r>
            <a:r>
              <a:rPr lang="zh-TW" altLang="zh-HK" sz="2400" dirty="0" smtClean="0">
                <a:latin typeface="Arial"/>
                <a:ea typeface="Gungsuh"/>
                <a:cs typeface="Gungsuh"/>
              </a:rPr>
              <a:t>，加以旋轉</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重覆以上動作8-10次</a:t>
            </a:r>
            <a:endParaRPr lang="zh-TW" altLang="zh-HK" sz="1600" dirty="0">
              <a:latin typeface="Arial"/>
            </a:endParaRPr>
          </a:p>
          <a:p>
            <a:endParaRPr lang="zh-HK" altLang="en-US" dirty="0"/>
          </a:p>
        </p:txBody>
      </p:sp>
      <p:sp>
        <p:nvSpPr>
          <p:cNvPr id="7" name="Content Placeholder 6"/>
          <p:cNvSpPr>
            <a:spLocks noGrp="1"/>
          </p:cNvSpPr>
          <p:nvPr>
            <p:ph sz="half" idx="2"/>
          </p:nvPr>
        </p:nvSpPr>
        <p:spPr>
          <a:xfrm>
            <a:off x="6744072" y="1844824"/>
            <a:ext cx="4937760" cy="4619233"/>
          </a:xfrm>
        </p:spPr>
        <p:txBody>
          <a:bodyPr>
            <a:normAutofit/>
          </a:bodyPr>
          <a:lstStyle/>
          <a:p>
            <a:pPr lvl="0">
              <a:buFont typeface="Wingdings" panose="05000000000000000000" pitchFamily="2" charset="2"/>
              <a:buChar char="u"/>
            </a:pPr>
            <a:r>
              <a:rPr lang="zh-TW" altLang="en-US" sz="2400" b="1" dirty="0"/>
              <a:t>起始</a:t>
            </a:r>
            <a:r>
              <a:rPr lang="zh-TW" altLang="en-US" sz="2400" b="1" dirty="0" smtClean="0"/>
              <a:t>動作</a:t>
            </a:r>
            <a:endParaRPr lang="en-US" altLang="zh-TW" sz="2400" b="1" dirty="0" smtClean="0"/>
          </a:p>
          <a:p>
            <a:pPr marL="342900" lvl="0" indent="-342900">
              <a:lnSpc>
                <a:spcPct val="115000"/>
              </a:lnSpc>
              <a:spcAft>
                <a:spcPts val="0"/>
              </a:spcAft>
              <a:buFont typeface="Arial"/>
              <a:buChar char="●"/>
            </a:pPr>
            <a:r>
              <a:rPr lang="zh-TW" altLang="zh-HK" sz="2400" dirty="0">
                <a:latin typeface="Arial"/>
                <a:ea typeface="Gungsuh"/>
                <a:cs typeface="Gungsuh"/>
              </a:rPr>
              <a:t>將彈力帶綁成圈</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右手手握彈力帶</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右腳踏穩彈力帶</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挺胸收腹，肩部</a:t>
            </a:r>
            <a:r>
              <a:rPr lang="zh-TW" altLang="zh-HK" sz="2400" dirty="0" smtClean="0">
                <a:latin typeface="Arial"/>
                <a:ea typeface="Gungsuh"/>
                <a:cs typeface="Gungsuh"/>
              </a:rPr>
              <a:t>放鬆</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雙腳平肩，眼望</a:t>
            </a:r>
            <a:r>
              <a:rPr lang="zh-TW" altLang="zh-HK" sz="2400" dirty="0" smtClean="0">
                <a:latin typeface="Arial"/>
                <a:ea typeface="Gungsuh"/>
                <a:cs typeface="Gungsuh"/>
              </a:rPr>
              <a:t>前方</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1000"/>
              </a:spcAft>
              <a:buFont typeface="Arial"/>
              <a:buChar char="●"/>
            </a:pPr>
            <a:r>
              <a:rPr lang="zh-TW" altLang="zh-HK" sz="2400" dirty="0">
                <a:latin typeface="Arial"/>
                <a:ea typeface="Gungsuh"/>
                <a:cs typeface="Gungsuh"/>
              </a:rPr>
              <a:t>手腕微微向下彎曲</a:t>
            </a:r>
            <a:endParaRPr lang="zh-TW" altLang="zh-HK" sz="1600" dirty="0">
              <a:latin typeface="Arial"/>
            </a:endParaRP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33</a:t>
            </a:fld>
            <a:endParaRPr lang="en-US" dirty="0"/>
          </a:p>
        </p:txBody>
      </p:sp>
      <p:pic>
        <p:nvPicPr>
          <p:cNvPr id="11" name="image88.png"/>
          <p:cNvPicPr/>
          <p:nvPr/>
        </p:nvPicPr>
        <p:blipFill>
          <a:blip r:embed="rId2"/>
          <a:srcRect/>
          <a:stretch>
            <a:fillRect/>
          </a:stretch>
        </p:blipFill>
        <p:spPr>
          <a:xfrm>
            <a:off x="4973051" y="364539"/>
            <a:ext cx="1400175" cy="2663825"/>
          </a:xfrm>
          <a:prstGeom prst="rect">
            <a:avLst/>
          </a:prstGeom>
          <a:ln/>
        </p:spPr>
      </p:pic>
      <p:pic>
        <p:nvPicPr>
          <p:cNvPr id="13" name="image109.png"/>
          <p:cNvPicPr/>
          <p:nvPr/>
        </p:nvPicPr>
        <p:blipFill>
          <a:blip r:embed="rId3"/>
          <a:srcRect/>
          <a:stretch>
            <a:fillRect/>
          </a:stretch>
        </p:blipFill>
        <p:spPr>
          <a:xfrm>
            <a:off x="4987338" y="3814428"/>
            <a:ext cx="1371600" cy="2663190"/>
          </a:xfrm>
          <a:prstGeom prst="rect">
            <a:avLst/>
          </a:prstGeom>
          <a:ln/>
        </p:spPr>
      </p:pic>
      <p:pic>
        <p:nvPicPr>
          <p:cNvPr id="10" name="image140.png"/>
          <p:cNvPicPr/>
          <p:nvPr/>
        </p:nvPicPr>
        <p:blipFill>
          <a:blip r:embed="rId4"/>
          <a:srcRect t="3489"/>
          <a:stretch>
            <a:fillRect/>
          </a:stretch>
        </p:blipFill>
        <p:spPr>
          <a:xfrm>
            <a:off x="10454607" y="3028364"/>
            <a:ext cx="1517650" cy="2667000"/>
          </a:xfrm>
          <a:prstGeom prst="rect">
            <a:avLst/>
          </a:prstGeom>
          <a:ln/>
        </p:spPr>
      </p:pic>
    </p:spTree>
    <p:extLst>
      <p:ext uri="{BB962C8B-B14F-4D97-AF65-F5344CB8AC3E}">
        <p14:creationId xmlns:p14="http://schemas.microsoft.com/office/powerpoint/2010/main" val="37115056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smtClean="0"/>
              <a:t>腕伸肌</a:t>
            </a:r>
            <a:endParaRPr lang="zh-HK" altLang="en-US" b="1" dirty="0"/>
          </a:p>
        </p:txBody>
      </p:sp>
      <p:sp>
        <p:nvSpPr>
          <p:cNvPr id="6" name="Content Placeholder 5"/>
          <p:cNvSpPr>
            <a:spLocks noGrp="1"/>
          </p:cNvSpPr>
          <p:nvPr>
            <p:ph sz="half" idx="1"/>
          </p:nvPr>
        </p:nvSpPr>
        <p:spPr>
          <a:xfrm>
            <a:off x="479376" y="1844824"/>
            <a:ext cx="4937760" cy="4023360"/>
          </a:xfrm>
        </p:spPr>
        <p:txBody>
          <a:bodyPr>
            <a:normAutofit/>
          </a:bodyPr>
          <a:lstStyle/>
          <a:p>
            <a:pPr>
              <a:buFont typeface="Wingdings" panose="05000000000000000000" pitchFamily="2" charset="2"/>
              <a:buChar char="u"/>
            </a:pPr>
            <a:r>
              <a:rPr lang="zh-TW" altLang="zh-HK" sz="2400" b="1" dirty="0"/>
              <a:t>動作過程</a:t>
            </a:r>
          </a:p>
          <a:p>
            <a:pPr marL="342900" lvl="0" indent="-342900">
              <a:lnSpc>
                <a:spcPct val="115000"/>
              </a:lnSpc>
              <a:spcAft>
                <a:spcPts val="0"/>
              </a:spcAft>
              <a:buFont typeface="Arial"/>
              <a:buChar char="●"/>
            </a:pPr>
            <a:r>
              <a:rPr lang="zh-TW" altLang="zh-HK" sz="2400" dirty="0">
                <a:latin typeface="Arial"/>
                <a:ea typeface="Gungsuh"/>
                <a:cs typeface="Gungsuh"/>
              </a:rPr>
              <a:t>掌心向下，手腕向上</a:t>
            </a:r>
            <a:r>
              <a:rPr lang="zh-TW" altLang="zh-HK" sz="2400" dirty="0" smtClean="0">
                <a:latin typeface="Arial"/>
                <a:ea typeface="Gungsuh"/>
                <a:cs typeface="Gungsuh"/>
              </a:rPr>
              <a:t>拉</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完成後慢慢放下至起始動作</a:t>
            </a:r>
            <a:r>
              <a:rPr lang="zh-TW" altLang="zh-HK" sz="1600" dirty="0">
                <a:latin typeface="Arial"/>
              </a:rPr>
              <a:t> </a:t>
            </a:r>
          </a:p>
          <a:p>
            <a:pPr marL="342900" lvl="0" indent="-342900">
              <a:lnSpc>
                <a:spcPct val="115000"/>
              </a:lnSpc>
              <a:spcAft>
                <a:spcPts val="0"/>
              </a:spcAft>
              <a:buFont typeface="Arial"/>
              <a:buChar char="●"/>
            </a:pPr>
            <a:r>
              <a:rPr lang="zh-TW" altLang="zh-HK" sz="2400" dirty="0">
                <a:latin typeface="Arial"/>
                <a:ea typeface="Gungsuh"/>
                <a:cs typeface="Gungsuh"/>
              </a:rPr>
              <a:t>重覆以上動作10-15次</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向上拉時呼氣</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向下返回時吸氣</a:t>
            </a:r>
            <a:endParaRPr lang="zh-TW" altLang="zh-HK" sz="1600" dirty="0">
              <a:latin typeface="Arial"/>
            </a:endParaRPr>
          </a:p>
          <a:p>
            <a:pPr marL="342900" lvl="0" indent="-342900">
              <a:lnSpc>
                <a:spcPct val="115000"/>
              </a:lnSpc>
              <a:spcAft>
                <a:spcPts val="1000"/>
              </a:spcAft>
              <a:buFont typeface="Arial"/>
              <a:buChar char="●"/>
            </a:pPr>
            <a:r>
              <a:rPr lang="zh-TW" altLang="zh-HK" sz="2400" dirty="0">
                <a:latin typeface="Arial"/>
                <a:ea typeface="Gungsuh"/>
                <a:cs typeface="Gungsuh"/>
              </a:rPr>
              <a:t>換邊繼續</a:t>
            </a:r>
            <a:endParaRPr lang="zh-TW" altLang="zh-HK" sz="1600" dirty="0">
              <a:latin typeface="Arial"/>
            </a:endParaRP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862520" y="1827377"/>
            <a:ext cx="4937760" cy="4023360"/>
          </a:xfrm>
        </p:spPr>
        <p:txBody>
          <a:bodyPr>
            <a:normAutofit/>
          </a:bodyPr>
          <a:lstStyle/>
          <a:p>
            <a:pPr lvl="0">
              <a:buFont typeface="Wingdings" panose="05000000000000000000" pitchFamily="2" charset="2"/>
              <a:buChar char="u"/>
            </a:pPr>
            <a:r>
              <a:rPr lang="zh-TW" altLang="en-US" sz="2400" b="1" dirty="0" smtClean="0"/>
              <a:t>注意事項</a:t>
            </a:r>
            <a:endParaRPr lang="en-US" altLang="zh-TW" sz="2400" b="1" dirty="0" smtClean="0"/>
          </a:p>
          <a:p>
            <a:pPr marL="342900" lvl="0" indent="-342900">
              <a:lnSpc>
                <a:spcPct val="115000"/>
              </a:lnSpc>
              <a:spcAft>
                <a:spcPts val="0"/>
              </a:spcAft>
              <a:buFont typeface="Arial"/>
              <a:buChar char="●"/>
            </a:pPr>
            <a:r>
              <a:rPr lang="zh-TW" altLang="en-US" sz="2400" dirty="0" smtClean="0">
                <a:latin typeface="Arial"/>
                <a:ea typeface="Gungsuh"/>
                <a:cs typeface="Gungsuh"/>
              </a:rPr>
              <a:t>避免</a:t>
            </a:r>
            <a:r>
              <a:rPr lang="zh-TW" altLang="en-US" sz="2400" dirty="0">
                <a:latin typeface="Arial"/>
                <a:ea typeface="Gungsuh"/>
                <a:cs typeface="Gungsuh"/>
              </a:rPr>
              <a:t>將手腕過份彎曲</a:t>
            </a:r>
          </a:p>
          <a:p>
            <a:pPr marL="342900" lvl="0" indent="-342900">
              <a:lnSpc>
                <a:spcPct val="115000"/>
              </a:lnSpc>
              <a:spcAft>
                <a:spcPts val="0"/>
              </a:spcAft>
              <a:buFont typeface="Arial"/>
              <a:buChar char="●"/>
            </a:pPr>
            <a:r>
              <a:rPr lang="zh-TW" altLang="en-US" sz="2400" dirty="0" smtClean="0">
                <a:latin typeface="Arial"/>
                <a:ea typeface="Gungsuh"/>
                <a:cs typeface="Gungsuh"/>
              </a:rPr>
              <a:t>過程</a:t>
            </a:r>
            <a:r>
              <a:rPr lang="zh-TW" altLang="en-US" sz="2400" dirty="0">
                <a:latin typeface="Arial"/>
                <a:ea typeface="Gungsuh"/>
                <a:cs typeface="Gungsuh"/>
              </a:rPr>
              <a:t>中保持手肘角度不變</a:t>
            </a:r>
          </a:p>
          <a:p>
            <a:pPr lvl="0">
              <a:buFont typeface="Wingdings" panose="05000000000000000000" pitchFamily="2" charset="2"/>
              <a:buChar char="Ø"/>
            </a:pPr>
            <a:endParaRPr lang="en-US" altLang="zh-TW" sz="2400" dirty="0" smtClean="0"/>
          </a:p>
          <a:p>
            <a:pPr>
              <a:buFont typeface="Wingdings" panose="05000000000000000000" pitchFamily="2" charset="2"/>
              <a:buChar char="u"/>
            </a:pPr>
            <a:r>
              <a:rPr lang="zh-TW" altLang="zh-HK" sz="2400" b="1" dirty="0" smtClean="0"/>
              <a:t>相關</a:t>
            </a:r>
            <a:r>
              <a:rPr lang="zh-TW" altLang="zh-HK" sz="2400" b="1" dirty="0"/>
              <a:t>動作</a:t>
            </a:r>
          </a:p>
          <a:p>
            <a:pPr>
              <a:buFont typeface="Wingdings" panose="05000000000000000000" pitchFamily="2" charset="2"/>
              <a:buChar char="Ø"/>
            </a:pPr>
            <a:r>
              <a:rPr lang="zh-TW" altLang="en-US" sz="2400" dirty="0"/>
              <a:t>籃球</a:t>
            </a:r>
            <a:r>
              <a:rPr lang="en-US" altLang="zh-TW" sz="2400" dirty="0"/>
              <a:t>(</a:t>
            </a:r>
            <a:r>
              <a:rPr lang="zh-TW" altLang="en-US" sz="2400" dirty="0"/>
              <a:t>投籃</a:t>
            </a:r>
            <a:r>
              <a:rPr lang="en-US" altLang="zh-TW" sz="2400" dirty="0"/>
              <a:t>)</a:t>
            </a:r>
            <a:r>
              <a:rPr lang="zh-TW" altLang="en-US" sz="2400" dirty="0"/>
              <a:t>、羽毛球</a:t>
            </a:r>
            <a:r>
              <a:rPr lang="en-US" altLang="zh-TW" sz="2400" dirty="0"/>
              <a:t>(</a:t>
            </a:r>
            <a:r>
              <a:rPr lang="zh-TW" altLang="en-US" sz="2400" dirty="0"/>
              <a:t>反手擊球</a:t>
            </a:r>
            <a:r>
              <a:rPr lang="en-US" altLang="zh-TW" sz="2400" dirty="0" smtClean="0"/>
              <a:t>)</a:t>
            </a:r>
          </a:p>
          <a:p>
            <a:pPr>
              <a:buFont typeface="Wingdings" panose="05000000000000000000" pitchFamily="2" charset="2"/>
              <a:buChar char="Ø"/>
            </a:pPr>
            <a:r>
              <a:rPr lang="zh-TW" altLang="en-US" sz="2400" dirty="0" smtClean="0"/>
              <a:t>跳繩</a:t>
            </a:r>
            <a:endParaRPr lang="en-US" altLang="zh-TW" sz="2400"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34</a:t>
            </a:fld>
            <a:endParaRPr lang="en-US" dirty="0"/>
          </a:p>
        </p:txBody>
      </p:sp>
      <p:pic>
        <p:nvPicPr>
          <p:cNvPr id="9" name="image70.png"/>
          <p:cNvPicPr/>
          <p:nvPr/>
        </p:nvPicPr>
        <p:blipFill>
          <a:blip r:embed="rId2"/>
          <a:srcRect t="3854"/>
          <a:stretch>
            <a:fillRect/>
          </a:stretch>
        </p:blipFill>
        <p:spPr>
          <a:xfrm>
            <a:off x="5066046" y="2712203"/>
            <a:ext cx="1514475" cy="3101975"/>
          </a:xfrm>
          <a:prstGeom prst="rect">
            <a:avLst/>
          </a:prstGeom>
          <a:ln/>
        </p:spPr>
      </p:pic>
    </p:spTree>
    <p:extLst>
      <p:ext uri="{BB962C8B-B14F-4D97-AF65-F5344CB8AC3E}">
        <p14:creationId xmlns:p14="http://schemas.microsoft.com/office/powerpoint/2010/main" val="19981218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魚際肌</a:t>
            </a:r>
            <a:endParaRPr lang="zh-HK" altLang="en-US" b="1" dirty="0"/>
          </a:p>
        </p:txBody>
      </p:sp>
      <p:sp>
        <p:nvSpPr>
          <p:cNvPr id="6" name="Content Placeholder 5"/>
          <p:cNvSpPr>
            <a:spLocks noGrp="1"/>
          </p:cNvSpPr>
          <p:nvPr>
            <p:ph sz="half" idx="1"/>
          </p:nvPr>
        </p:nvSpPr>
        <p:spPr>
          <a:xfrm>
            <a:off x="551384" y="1772816"/>
            <a:ext cx="4709699" cy="4023360"/>
          </a:xfrm>
        </p:spPr>
        <p:txBody>
          <a:bodyPr>
            <a:normAutofit/>
          </a:bodyPr>
          <a:lstStyle/>
          <a:p>
            <a:pPr>
              <a:buFont typeface="Wingdings" panose="05000000000000000000" pitchFamily="2" charset="2"/>
              <a:buChar char="u"/>
            </a:pPr>
            <a:r>
              <a:rPr lang="zh-TW" altLang="zh-HK" sz="2400" b="1" dirty="0"/>
              <a:t>熱身動作</a:t>
            </a:r>
          </a:p>
          <a:p>
            <a:pPr marL="342900" lvl="0" indent="-342900">
              <a:lnSpc>
                <a:spcPct val="115000"/>
              </a:lnSpc>
              <a:spcAft>
                <a:spcPts val="0"/>
              </a:spcAft>
              <a:buFont typeface="Arial"/>
              <a:buChar char="●"/>
            </a:pPr>
            <a:r>
              <a:rPr lang="zh-TW" altLang="zh-HK" sz="2400" dirty="0">
                <a:latin typeface="Arial"/>
                <a:ea typeface="Gungsuh"/>
                <a:cs typeface="Gungsuh"/>
              </a:rPr>
              <a:t>雙手向前，曲臂90</a:t>
            </a:r>
            <a:r>
              <a:rPr lang="zh-TW" altLang="zh-HK" sz="2400" dirty="0" smtClean="0">
                <a:latin typeface="Arial"/>
                <a:ea typeface="Gungsuh"/>
                <a:cs typeface="Gungsuh"/>
              </a:rPr>
              <a:t>度</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握緊拳頭，掌心向</a:t>
            </a:r>
            <a:r>
              <a:rPr lang="zh-TW" altLang="zh-HK" sz="2400" dirty="0" smtClean="0">
                <a:latin typeface="Arial"/>
                <a:ea typeface="Gungsuh"/>
                <a:cs typeface="Gungsuh"/>
              </a:rPr>
              <a:t>內</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手腕向內旋轉4-5次</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手腕向外旋轉4-5次</a:t>
            </a:r>
            <a:endParaRPr lang="zh-TW" altLang="zh-HK" sz="1600" dirty="0">
              <a:latin typeface="Arial"/>
            </a:endParaRPr>
          </a:p>
          <a:p>
            <a:endParaRPr lang="zh-HK" altLang="en-US" dirty="0"/>
          </a:p>
        </p:txBody>
      </p:sp>
      <p:sp>
        <p:nvSpPr>
          <p:cNvPr id="7" name="Content Placeholder 6"/>
          <p:cNvSpPr>
            <a:spLocks noGrp="1"/>
          </p:cNvSpPr>
          <p:nvPr>
            <p:ph sz="half" idx="2"/>
          </p:nvPr>
        </p:nvSpPr>
        <p:spPr>
          <a:xfrm>
            <a:off x="6744072" y="1844824"/>
            <a:ext cx="4937760" cy="4619233"/>
          </a:xfrm>
        </p:spPr>
        <p:txBody>
          <a:bodyPr>
            <a:normAutofit/>
          </a:bodyPr>
          <a:lstStyle/>
          <a:p>
            <a:pPr lvl="0">
              <a:buFont typeface="Wingdings" panose="05000000000000000000" pitchFamily="2" charset="2"/>
              <a:buChar char="u"/>
            </a:pPr>
            <a:r>
              <a:rPr lang="zh-TW" altLang="en-US" sz="2400" b="1" dirty="0"/>
              <a:t>起始</a:t>
            </a:r>
            <a:r>
              <a:rPr lang="zh-TW" altLang="en-US" sz="2400" b="1" dirty="0" smtClean="0"/>
              <a:t>動作</a:t>
            </a:r>
            <a:endParaRPr lang="en-US" altLang="zh-TW" sz="2400" b="1" dirty="0" smtClean="0"/>
          </a:p>
          <a:p>
            <a:pPr marL="342900" lvl="0" indent="-342900">
              <a:lnSpc>
                <a:spcPct val="115000"/>
              </a:lnSpc>
              <a:spcAft>
                <a:spcPts val="0"/>
              </a:spcAft>
              <a:buFont typeface="Arial"/>
              <a:buChar char="●"/>
            </a:pPr>
            <a:r>
              <a:rPr lang="zh-TW" altLang="zh-HK" sz="2400" dirty="0">
                <a:latin typeface="Arial"/>
                <a:ea typeface="Gungsuh"/>
                <a:cs typeface="Gungsuh"/>
              </a:rPr>
              <a:t>將彈力帶綁成圈</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右手握彈力帶</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右腳踏穩彈力帶</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挺胸收腹，肩部</a:t>
            </a:r>
            <a:r>
              <a:rPr lang="zh-TW" altLang="zh-HK" sz="2400" dirty="0" smtClean="0">
                <a:latin typeface="Arial"/>
                <a:ea typeface="Gungsuh"/>
                <a:cs typeface="Gungsuh"/>
              </a:rPr>
              <a:t>放鬆</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雙腳平肩，眼望</a:t>
            </a:r>
            <a:r>
              <a:rPr lang="zh-TW" altLang="zh-HK" sz="2400" dirty="0" smtClean="0">
                <a:latin typeface="Arial"/>
                <a:ea typeface="Gungsuh"/>
                <a:cs typeface="Gungsuh"/>
              </a:rPr>
              <a:t>前方</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1000"/>
              </a:spcAft>
              <a:buFont typeface="Arial"/>
              <a:buChar char="●"/>
            </a:pPr>
            <a:r>
              <a:rPr lang="zh-TW" altLang="zh-HK" sz="2400" dirty="0">
                <a:latin typeface="Arial"/>
                <a:ea typeface="Gungsuh"/>
                <a:cs typeface="Gungsuh"/>
              </a:rPr>
              <a:t>手腕微微向下彎曲</a:t>
            </a:r>
            <a:endParaRPr lang="zh-TW" altLang="zh-HK" sz="1600" dirty="0">
              <a:latin typeface="Arial"/>
            </a:endParaRPr>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35</a:t>
            </a:fld>
            <a:endParaRPr lang="en-US" dirty="0"/>
          </a:p>
        </p:txBody>
      </p:sp>
      <p:pic>
        <p:nvPicPr>
          <p:cNvPr id="9" name="image42.png"/>
          <p:cNvPicPr/>
          <p:nvPr/>
        </p:nvPicPr>
        <p:blipFill>
          <a:blip r:embed="rId2"/>
          <a:srcRect/>
          <a:stretch>
            <a:fillRect/>
          </a:stretch>
        </p:blipFill>
        <p:spPr>
          <a:xfrm>
            <a:off x="4379495" y="417096"/>
            <a:ext cx="1540042" cy="3011904"/>
          </a:xfrm>
          <a:prstGeom prst="rect">
            <a:avLst/>
          </a:prstGeom>
          <a:ln/>
        </p:spPr>
      </p:pic>
      <p:pic>
        <p:nvPicPr>
          <p:cNvPr id="12" name="image159.png"/>
          <p:cNvPicPr/>
          <p:nvPr/>
        </p:nvPicPr>
        <p:blipFill>
          <a:blip r:embed="rId3"/>
          <a:srcRect/>
          <a:stretch>
            <a:fillRect/>
          </a:stretch>
        </p:blipFill>
        <p:spPr>
          <a:xfrm>
            <a:off x="4320332" y="3732764"/>
            <a:ext cx="1658367" cy="2908668"/>
          </a:xfrm>
          <a:prstGeom prst="rect">
            <a:avLst/>
          </a:prstGeom>
          <a:ln/>
        </p:spPr>
      </p:pic>
      <p:pic>
        <p:nvPicPr>
          <p:cNvPr id="14" name="image136.png"/>
          <p:cNvPicPr/>
          <p:nvPr/>
        </p:nvPicPr>
        <p:blipFill>
          <a:blip r:embed="rId4"/>
          <a:srcRect t="6301"/>
          <a:stretch>
            <a:fillRect/>
          </a:stretch>
        </p:blipFill>
        <p:spPr>
          <a:xfrm>
            <a:off x="10167486" y="2864385"/>
            <a:ext cx="1706880" cy="2573020"/>
          </a:xfrm>
          <a:prstGeom prst="rect">
            <a:avLst/>
          </a:prstGeom>
          <a:ln/>
        </p:spPr>
      </p:pic>
    </p:spTree>
    <p:extLst>
      <p:ext uri="{BB962C8B-B14F-4D97-AF65-F5344CB8AC3E}">
        <p14:creationId xmlns:p14="http://schemas.microsoft.com/office/powerpoint/2010/main" val="35427971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TW" altLang="en-US" b="1" dirty="0"/>
              <a:t>魚際肌</a:t>
            </a:r>
            <a:endParaRPr lang="zh-HK" altLang="en-US" b="1" dirty="0"/>
          </a:p>
        </p:txBody>
      </p:sp>
      <p:sp>
        <p:nvSpPr>
          <p:cNvPr id="6" name="Content Placeholder 5"/>
          <p:cNvSpPr>
            <a:spLocks noGrp="1"/>
          </p:cNvSpPr>
          <p:nvPr>
            <p:ph sz="half" idx="1"/>
          </p:nvPr>
        </p:nvSpPr>
        <p:spPr>
          <a:xfrm>
            <a:off x="479376" y="1844824"/>
            <a:ext cx="4937760" cy="4023360"/>
          </a:xfrm>
        </p:spPr>
        <p:txBody>
          <a:bodyPr>
            <a:normAutofit/>
          </a:bodyPr>
          <a:lstStyle/>
          <a:p>
            <a:pPr>
              <a:buFont typeface="Wingdings" panose="05000000000000000000" pitchFamily="2" charset="2"/>
              <a:buChar char="u"/>
            </a:pPr>
            <a:r>
              <a:rPr lang="zh-TW" altLang="zh-HK" sz="2400" b="1" dirty="0"/>
              <a:t>動作過程</a:t>
            </a:r>
          </a:p>
          <a:p>
            <a:pPr marL="342900" lvl="0" indent="-342900">
              <a:lnSpc>
                <a:spcPct val="115000"/>
              </a:lnSpc>
              <a:spcAft>
                <a:spcPts val="0"/>
              </a:spcAft>
              <a:buFont typeface="Arial"/>
              <a:buChar char="●"/>
            </a:pPr>
            <a:r>
              <a:rPr lang="zh-TW" altLang="zh-HK" sz="2400" dirty="0">
                <a:latin typeface="Arial"/>
                <a:ea typeface="Gungsuh"/>
                <a:cs typeface="Gungsuh"/>
              </a:rPr>
              <a:t>掌心向內，手腕向上</a:t>
            </a:r>
            <a:r>
              <a:rPr lang="zh-TW" altLang="zh-HK" sz="2400" dirty="0" smtClean="0">
                <a:latin typeface="Arial"/>
                <a:ea typeface="Gungsuh"/>
                <a:cs typeface="Gungsuh"/>
              </a:rPr>
              <a:t>拉</a:t>
            </a:r>
            <a:r>
              <a:rPr lang="zh-TW" altLang="en-US" sz="2400" dirty="0" smtClean="0">
                <a:latin typeface="Arial"/>
                <a:ea typeface="Gungsuh"/>
                <a:cs typeface="Gungsuh"/>
              </a:rPr>
              <a:t>。</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完成後慢慢放下至起始動作</a:t>
            </a:r>
            <a:r>
              <a:rPr lang="zh-TW" altLang="zh-HK" sz="1600" dirty="0">
                <a:latin typeface="Arial"/>
              </a:rPr>
              <a:t> </a:t>
            </a:r>
          </a:p>
          <a:p>
            <a:pPr marL="342900" lvl="0" indent="-342900">
              <a:lnSpc>
                <a:spcPct val="115000"/>
              </a:lnSpc>
              <a:spcAft>
                <a:spcPts val="0"/>
              </a:spcAft>
              <a:buFont typeface="Arial"/>
              <a:buChar char="●"/>
            </a:pPr>
            <a:r>
              <a:rPr lang="zh-TW" altLang="zh-HK" sz="2400" dirty="0">
                <a:latin typeface="Arial"/>
                <a:ea typeface="Gungsuh"/>
                <a:cs typeface="Gungsuh"/>
              </a:rPr>
              <a:t>重覆以上動作10-15次</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向上拉時呼氣</a:t>
            </a:r>
            <a:endParaRPr lang="zh-TW" altLang="zh-HK" sz="1600" dirty="0">
              <a:latin typeface="Arial"/>
            </a:endParaRPr>
          </a:p>
          <a:p>
            <a:pPr marL="342900" lvl="0" indent="-342900">
              <a:lnSpc>
                <a:spcPct val="115000"/>
              </a:lnSpc>
              <a:spcAft>
                <a:spcPts val="0"/>
              </a:spcAft>
              <a:buFont typeface="Arial"/>
              <a:buChar char="●"/>
            </a:pPr>
            <a:r>
              <a:rPr lang="zh-TW" altLang="zh-HK" sz="2400" dirty="0">
                <a:latin typeface="Arial"/>
                <a:ea typeface="Gungsuh"/>
                <a:cs typeface="Gungsuh"/>
              </a:rPr>
              <a:t>向下返回時吸氣</a:t>
            </a:r>
            <a:endParaRPr lang="zh-TW" altLang="zh-HK" sz="1600" dirty="0">
              <a:latin typeface="Arial"/>
            </a:endParaRPr>
          </a:p>
          <a:p>
            <a:pPr marL="342900" lvl="0" indent="-342900">
              <a:lnSpc>
                <a:spcPct val="115000"/>
              </a:lnSpc>
              <a:spcAft>
                <a:spcPts val="1000"/>
              </a:spcAft>
              <a:buFont typeface="Arial"/>
              <a:buChar char="●"/>
            </a:pPr>
            <a:r>
              <a:rPr lang="zh-TW" altLang="zh-HK" sz="2400" dirty="0">
                <a:latin typeface="Arial"/>
                <a:ea typeface="Gungsuh"/>
                <a:cs typeface="Gungsuh"/>
              </a:rPr>
              <a:t>換邊繼續</a:t>
            </a:r>
            <a:endParaRPr lang="zh-TW" altLang="zh-HK" sz="1600" dirty="0">
              <a:latin typeface="Arial"/>
            </a:endParaRPr>
          </a:p>
          <a:p>
            <a:pPr marL="0" lvl="0" indent="0" eaLnBrk="0" fontAlgn="base" hangingPunct="0">
              <a:lnSpc>
                <a:spcPct val="100000"/>
              </a:lnSpc>
              <a:spcBef>
                <a:spcPct val="0"/>
              </a:spcBef>
              <a:spcAft>
                <a:spcPct val="0"/>
              </a:spcAft>
              <a:buClrTx/>
              <a:buSzTx/>
              <a:buFontTx/>
              <a:buChar char="•"/>
            </a:pPr>
            <a:endParaRPr lang="zh-TW" altLang="zh-HK" sz="1000" dirty="0" smtClean="0">
              <a:solidFill>
                <a:schemeClr val="tx1"/>
              </a:solidFill>
            </a:endParaRPr>
          </a:p>
          <a:p>
            <a:pPr marL="0" lvl="0" indent="0" eaLnBrk="0" fontAlgn="base" hangingPunct="0">
              <a:lnSpc>
                <a:spcPct val="100000"/>
              </a:lnSpc>
              <a:spcBef>
                <a:spcPct val="0"/>
              </a:spcBef>
              <a:spcAft>
                <a:spcPct val="0"/>
              </a:spcAft>
              <a:buClrTx/>
              <a:buSzTx/>
              <a:buNone/>
            </a:pPr>
            <a:endParaRPr lang="zh-TW" altLang="zh-HK" sz="2400" dirty="0">
              <a:solidFill>
                <a:schemeClr val="tx1"/>
              </a:solidFill>
              <a:latin typeface="Arial" panose="020B0604020202020204" pitchFamily="34" charset="0"/>
            </a:endParaRPr>
          </a:p>
          <a:p>
            <a:endParaRPr lang="zh-HK" altLang="en-US" dirty="0"/>
          </a:p>
        </p:txBody>
      </p:sp>
      <p:sp>
        <p:nvSpPr>
          <p:cNvPr id="7" name="Content Placeholder 6"/>
          <p:cNvSpPr>
            <a:spLocks noGrp="1"/>
          </p:cNvSpPr>
          <p:nvPr>
            <p:ph sz="half" idx="2"/>
          </p:nvPr>
        </p:nvSpPr>
        <p:spPr>
          <a:xfrm>
            <a:off x="6862520" y="1827377"/>
            <a:ext cx="4937760" cy="4023360"/>
          </a:xfrm>
        </p:spPr>
        <p:txBody>
          <a:bodyPr>
            <a:normAutofit/>
          </a:bodyPr>
          <a:lstStyle/>
          <a:p>
            <a:pPr lvl="0">
              <a:buFont typeface="Wingdings" panose="05000000000000000000" pitchFamily="2" charset="2"/>
              <a:buChar char="u"/>
            </a:pPr>
            <a:r>
              <a:rPr lang="zh-TW" altLang="en-US" sz="2400" b="1" dirty="0" smtClean="0"/>
              <a:t>注意事項</a:t>
            </a:r>
            <a:endParaRPr lang="en-US" altLang="zh-TW" sz="2400" b="1" dirty="0" smtClean="0"/>
          </a:p>
          <a:p>
            <a:pPr marL="342900" lvl="0" indent="-342900">
              <a:lnSpc>
                <a:spcPct val="115000"/>
              </a:lnSpc>
              <a:spcAft>
                <a:spcPts val="0"/>
              </a:spcAft>
              <a:buFont typeface="Arial"/>
              <a:buChar char="●"/>
            </a:pPr>
            <a:r>
              <a:rPr lang="zh-TW" altLang="en-US" sz="2400" dirty="0" smtClean="0">
                <a:latin typeface="Arial"/>
                <a:ea typeface="Gungsuh"/>
                <a:cs typeface="Gungsuh"/>
              </a:rPr>
              <a:t>避免</a:t>
            </a:r>
            <a:r>
              <a:rPr lang="zh-TW" altLang="en-US" sz="2400" dirty="0">
                <a:latin typeface="Arial"/>
                <a:ea typeface="Gungsuh"/>
                <a:cs typeface="Gungsuh"/>
              </a:rPr>
              <a:t>將手腕過份彎曲</a:t>
            </a:r>
          </a:p>
          <a:p>
            <a:pPr marL="342900" lvl="0" indent="-342900">
              <a:lnSpc>
                <a:spcPct val="115000"/>
              </a:lnSpc>
              <a:spcAft>
                <a:spcPts val="0"/>
              </a:spcAft>
              <a:buFont typeface="Arial"/>
              <a:buChar char="●"/>
            </a:pPr>
            <a:r>
              <a:rPr lang="zh-TW" altLang="en-US" sz="2400" dirty="0" smtClean="0">
                <a:latin typeface="Arial"/>
                <a:ea typeface="Gungsuh"/>
                <a:cs typeface="Gungsuh"/>
              </a:rPr>
              <a:t>過程</a:t>
            </a:r>
            <a:r>
              <a:rPr lang="zh-TW" altLang="en-US" sz="2400" dirty="0">
                <a:latin typeface="Arial"/>
                <a:ea typeface="Gungsuh"/>
                <a:cs typeface="Gungsuh"/>
              </a:rPr>
              <a:t>中保持手肘角度不變</a:t>
            </a:r>
          </a:p>
          <a:p>
            <a:pPr lvl="0">
              <a:buFont typeface="Wingdings" panose="05000000000000000000" pitchFamily="2" charset="2"/>
              <a:buChar char="Ø"/>
            </a:pPr>
            <a:endParaRPr lang="en-US" altLang="zh-TW" sz="2400" dirty="0" smtClean="0"/>
          </a:p>
          <a:p>
            <a:pPr>
              <a:buFont typeface="Wingdings" panose="05000000000000000000" pitchFamily="2" charset="2"/>
              <a:buChar char="u"/>
            </a:pPr>
            <a:r>
              <a:rPr lang="zh-TW" altLang="zh-HK" sz="2400" b="1" dirty="0" smtClean="0"/>
              <a:t>相關</a:t>
            </a:r>
            <a:r>
              <a:rPr lang="zh-TW" altLang="zh-HK" sz="2400" b="1" dirty="0"/>
              <a:t>動作</a:t>
            </a:r>
          </a:p>
          <a:p>
            <a:pPr>
              <a:buFont typeface="Wingdings" panose="05000000000000000000" pitchFamily="2" charset="2"/>
              <a:buChar char="Ø"/>
            </a:pPr>
            <a:r>
              <a:rPr lang="zh-TW" altLang="en-US" sz="2400" dirty="0"/>
              <a:t>籃球</a:t>
            </a:r>
            <a:r>
              <a:rPr lang="en-US" altLang="zh-TW" sz="2400" dirty="0"/>
              <a:t>(</a:t>
            </a:r>
            <a:r>
              <a:rPr lang="zh-TW" altLang="en-US" sz="2400" dirty="0"/>
              <a:t>投籃</a:t>
            </a:r>
            <a:r>
              <a:rPr lang="en-US" altLang="zh-TW" sz="2400" dirty="0"/>
              <a:t>)</a:t>
            </a:r>
            <a:r>
              <a:rPr lang="zh-TW" altLang="en-US" sz="2400" dirty="0"/>
              <a:t>、羽毛球</a:t>
            </a:r>
            <a:r>
              <a:rPr lang="en-US" altLang="zh-TW" sz="2400" dirty="0"/>
              <a:t>(</a:t>
            </a:r>
            <a:r>
              <a:rPr lang="zh-TW" altLang="en-US" sz="2400" dirty="0"/>
              <a:t>反手擊球</a:t>
            </a:r>
            <a:r>
              <a:rPr lang="en-US" altLang="zh-TW" sz="2400" dirty="0" smtClean="0"/>
              <a:t>)</a:t>
            </a:r>
          </a:p>
          <a:p>
            <a:pPr>
              <a:buFont typeface="Wingdings" panose="05000000000000000000" pitchFamily="2" charset="2"/>
              <a:buChar char="Ø"/>
            </a:pPr>
            <a:r>
              <a:rPr lang="zh-TW" altLang="en-US" sz="2400" dirty="0" smtClean="0"/>
              <a:t>跳繩</a:t>
            </a:r>
            <a:endParaRPr lang="en-US" altLang="zh-TW" sz="2400"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36</a:t>
            </a:fld>
            <a:endParaRPr lang="en-US" dirty="0"/>
          </a:p>
        </p:txBody>
      </p:sp>
      <p:pic>
        <p:nvPicPr>
          <p:cNvPr id="8" name="image98.png"/>
          <p:cNvPicPr/>
          <p:nvPr/>
        </p:nvPicPr>
        <p:blipFill>
          <a:blip r:embed="rId2"/>
          <a:srcRect/>
          <a:stretch>
            <a:fillRect/>
          </a:stretch>
        </p:blipFill>
        <p:spPr>
          <a:xfrm>
            <a:off x="4746207" y="2726388"/>
            <a:ext cx="2007520" cy="3112937"/>
          </a:xfrm>
          <a:prstGeom prst="rect">
            <a:avLst/>
          </a:prstGeom>
          <a:ln/>
        </p:spPr>
      </p:pic>
    </p:spTree>
    <p:extLst>
      <p:ext uri="{BB962C8B-B14F-4D97-AF65-F5344CB8AC3E}">
        <p14:creationId xmlns:p14="http://schemas.microsoft.com/office/powerpoint/2010/main" val="5178530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edb.gov.hk/attachment/tc/curriculum-development/4-key-tasks/moral-civic/mpd2019/I%20can.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1997" y="1608962"/>
            <a:ext cx="3095685" cy="3435632"/>
          </a:xfrm>
          <a:prstGeom prst="rect">
            <a:avLst/>
          </a:prstGeom>
          <a:noFill/>
          <a:extLst>
            <a:ext uri="{909E8E84-426E-40DD-AFC4-6F175D3DCCD1}">
              <a14:hiddenFill xmlns:a14="http://schemas.microsoft.com/office/drawing/2010/main">
                <a:solidFill>
                  <a:srgbClr val="FFFFFF"/>
                </a:solidFill>
              </a14:hiddenFill>
            </a:ext>
          </a:extLst>
        </p:spPr>
      </p:pic>
      <p:sp>
        <p:nvSpPr>
          <p:cNvPr id="3" name="投影片編號版面配置區 2"/>
          <p:cNvSpPr>
            <a:spLocks noGrp="1"/>
          </p:cNvSpPr>
          <p:nvPr>
            <p:ph type="sldNum" sz="quarter" idx="12"/>
          </p:nvPr>
        </p:nvSpPr>
        <p:spPr/>
        <p:txBody>
          <a:bodyPr/>
          <a:lstStyle/>
          <a:p>
            <a:fld id="{6D22F896-40B5-4ADD-8801-0D06FADFA095}" type="slidenum">
              <a:rPr lang="en-US" smtClean="0"/>
              <a:t>37</a:t>
            </a:fld>
            <a:endParaRPr lang="en-US" dirty="0"/>
          </a:p>
        </p:txBody>
      </p:sp>
    </p:spTree>
    <p:extLst>
      <p:ext uri="{BB962C8B-B14F-4D97-AF65-F5344CB8AC3E}">
        <p14:creationId xmlns:p14="http://schemas.microsoft.com/office/powerpoint/2010/main" val="2874616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b="1" dirty="0"/>
              <a:t>彈力帶的選擇</a:t>
            </a:r>
            <a:endParaRPr lang="zh-HK" altLang="en-US" b="1"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altLang="zh-TW" sz="2400" dirty="0" smtClean="0"/>
              <a:t>	</a:t>
            </a:r>
            <a:r>
              <a:rPr lang="zh-TW" altLang="en-US" sz="2400" dirty="0" smtClean="0"/>
              <a:t>彈力</a:t>
            </a:r>
            <a:r>
              <a:rPr lang="zh-TW" altLang="en-US" sz="2400" dirty="0"/>
              <a:t>帶會以顏色區分不同的阻力，建議購買前先了解彈力帶的阻力</a:t>
            </a:r>
            <a:r>
              <a:rPr lang="zh-TW" altLang="en-US" sz="2400" dirty="0" smtClean="0"/>
              <a:t>；</a:t>
            </a:r>
            <a:endParaRPr lang="en-US" altLang="zh-TW" sz="2400" dirty="0" smtClean="0"/>
          </a:p>
          <a:p>
            <a:pPr>
              <a:buFont typeface="Wingdings" panose="05000000000000000000" pitchFamily="2" charset="2"/>
              <a:buChar char="Ø"/>
            </a:pPr>
            <a:r>
              <a:rPr lang="en-US" altLang="zh-TW" sz="2400" dirty="0"/>
              <a:t>	</a:t>
            </a:r>
            <a:r>
              <a:rPr lang="zh-TW" altLang="en-US" sz="2400" dirty="0" smtClean="0"/>
              <a:t>其次</a:t>
            </a:r>
            <a:r>
              <a:rPr lang="zh-TW" altLang="en-US" sz="2400" dirty="0"/>
              <a:t>應選取輕、中、強三種不同程度阻力的彈力帶，以配合不同</a:t>
            </a:r>
            <a:r>
              <a:rPr lang="zh-TW" altLang="en-US" sz="2400" dirty="0" smtClean="0"/>
              <a:t>訓練</a:t>
            </a:r>
            <a:r>
              <a:rPr lang="en-US" altLang="zh-TW" sz="2400" dirty="0" smtClean="0"/>
              <a:t>	</a:t>
            </a:r>
            <a:r>
              <a:rPr lang="zh-TW" altLang="en-US" sz="2400" dirty="0" smtClean="0"/>
              <a:t>的</a:t>
            </a:r>
            <a:r>
              <a:rPr lang="zh-TW" altLang="en-US" sz="2400" dirty="0"/>
              <a:t>需要</a:t>
            </a:r>
            <a:r>
              <a:rPr lang="zh-TW" altLang="en-US" sz="2400" dirty="0" smtClean="0"/>
              <a:t>。</a:t>
            </a:r>
            <a:endParaRPr lang="en-US" altLang="zh-TW" sz="2400" dirty="0" smtClean="0"/>
          </a:p>
          <a:p>
            <a:pPr>
              <a:buFont typeface="Wingdings" panose="05000000000000000000" pitchFamily="2" charset="2"/>
              <a:buChar char="Ø"/>
            </a:pPr>
            <a:r>
              <a:rPr lang="en-US" altLang="zh-TW" sz="2400" dirty="0"/>
              <a:t>	</a:t>
            </a:r>
            <a:r>
              <a:rPr lang="zh-TW" altLang="en-US" sz="2400" dirty="0" smtClean="0"/>
              <a:t>一般而言</a:t>
            </a:r>
            <a:r>
              <a:rPr lang="zh-TW" altLang="en-US" sz="2400" dirty="0"/>
              <a:t>，訓練大肌肉需要阻力較大的彈力帶，讓肌肉得以足夠的</a:t>
            </a:r>
            <a:r>
              <a:rPr lang="zh-TW" altLang="en-US" sz="2400" dirty="0" smtClean="0"/>
              <a:t>刺</a:t>
            </a:r>
            <a:r>
              <a:rPr lang="en-US" altLang="zh-TW" sz="2400" dirty="0" smtClean="0"/>
              <a:t>	</a:t>
            </a:r>
            <a:r>
              <a:rPr lang="zh-TW" altLang="en-US" sz="2400" dirty="0" smtClean="0"/>
              <a:t>激；</a:t>
            </a:r>
            <a:endParaRPr lang="en-US" altLang="zh-TW" sz="2400" dirty="0" smtClean="0"/>
          </a:p>
          <a:p>
            <a:pPr>
              <a:buFont typeface="Wingdings" panose="05000000000000000000" pitchFamily="2" charset="2"/>
              <a:buChar char="Ø"/>
            </a:pPr>
            <a:r>
              <a:rPr lang="en-US" altLang="zh-TW" sz="2400" dirty="0"/>
              <a:t>	</a:t>
            </a:r>
            <a:r>
              <a:rPr lang="zh-TW" altLang="en-US" sz="2400" dirty="0" smtClean="0"/>
              <a:t>相反</a:t>
            </a:r>
            <a:r>
              <a:rPr lang="zh-TW" altLang="en-US" sz="2400" dirty="0"/>
              <a:t>，訓練小肌肉則使用阻力較少的彈力帶，以減少受傷。</a:t>
            </a:r>
            <a:endParaRPr lang="zh-HK" altLang="en-US" sz="2400"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4</a:t>
            </a:fld>
            <a:endParaRPr lang="en-US" dirty="0"/>
          </a:p>
        </p:txBody>
      </p:sp>
    </p:spTree>
    <p:extLst>
      <p:ext uri="{BB962C8B-B14F-4D97-AF65-F5344CB8AC3E}">
        <p14:creationId xmlns:p14="http://schemas.microsoft.com/office/powerpoint/2010/main" val="2955427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b="1" dirty="0" smtClean="0"/>
              <a:t>使用彈力帶</a:t>
            </a:r>
            <a:r>
              <a:rPr lang="zh-HK" altLang="en-US" b="1" dirty="0" smtClean="0"/>
              <a:t>安全守</a:t>
            </a:r>
            <a:r>
              <a:rPr lang="zh-TW" altLang="en-US" b="1" dirty="0" smtClean="0"/>
              <a:t>則</a:t>
            </a:r>
            <a:endParaRPr lang="zh-HK" altLang="en-US" b="1" dirty="0"/>
          </a:p>
        </p:txBody>
      </p:sp>
      <p:sp>
        <p:nvSpPr>
          <p:cNvPr id="3" name="Content Placeholder 2"/>
          <p:cNvSpPr>
            <a:spLocks noGrp="1"/>
          </p:cNvSpPr>
          <p:nvPr>
            <p:ph idx="1"/>
          </p:nvPr>
        </p:nvSpPr>
        <p:spPr>
          <a:xfrm>
            <a:off x="1097280" y="1845733"/>
            <a:ext cx="10058400" cy="4536593"/>
          </a:xfrm>
        </p:spPr>
        <p:txBody>
          <a:bodyPr/>
          <a:lstStyle/>
          <a:p>
            <a:r>
              <a:rPr lang="zh-TW" altLang="en-US" sz="2400" dirty="0"/>
              <a:t>使用彈力帶前，請先閱讀以下要點，以避免受傷</a:t>
            </a:r>
            <a:r>
              <a:rPr lang="zh-TW" altLang="en-US" sz="2400" dirty="0" smtClean="0"/>
              <a:t>。</a:t>
            </a:r>
            <a:endParaRPr lang="en-US" altLang="zh-TW" sz="2400" dirty="0" smtClean="0"/>
          </a:p>
          <a:p>
            <a:r>
              <a:rPr lang="en-US" altLang="zh-TW" sz="2400" b="1" dirty="0">
                <a:solidFill>
                  <a:srgbClr val="FF0000"/>
                </a:solidFill>
              </a:rPr>
              <a:t>1.	</a:t>
            </a:r>
            <a:r>
              <a:rPr lang="zh-TW" altLang="en-US" sz="2400" b="1" dirty="0">
                <a:solidFill>
                  <a:srgbClr val="FF0000"/>
                </a:solidFill>
              </a:rPr>
              <a:t>檢查彈力帶的狀態</a:t>
            </a:r>
          </a:p>
          <a:p>
            <a:r>
              <a:rPr lang="zh-TW" altLang="en-US" sz="2400" dirty="0"/>
              <a:t>使用彈力帶前，請先檢查一下彈力帶有否出現裂痕、變形、切口或脫色等情況出現</a:t>
            </a:r>
            <a:r>
              <a:rPr lang="zh-TW" altLang="en-US" sz="2400" dirty="0" smtClean="0"/>
              <a:t>。</a:t>
            </a:r>
            <a:endParaRPr lang="en-US" altLang="zh-TW" sz="2400" dirty="0" smtClean="0"/>
          </a:p>
          <a:p>
            <a:r>
              <a:rPr lang="zh-TW" altLang="en-US" sz="2400" dirty="0" smtClean="0"/>
              <a:t>如</a:t>
            </a:r>
            <a:r>
              <a:rPr lang="zh-TW" altLang="en-US" sz="2400" dirty="0"/>
              <a:t>有發現，應立即暫停使用，切勿嘗試修理損壞的彈力帶，應更換一條沒有捐壞的彈力帶，以確保安全。</a:t>
            </a:r>
          </a:p>
          <a:p>
            <a:r>
              <a:rPr lang="en-US" altLang="zh-TW" sz="2400" b="1" dirty="0">
                <a:solidFill>
                  <a:srgbClr val="FF0000"/>
                </a:solidFill>
              </a:rPr>
              <a:t>2.	</a:t>
            </a:r>
            <a:r>
              <a:rPr lang="zh-TW" altLang="en-US" sz="2400" b="1" dirty="0">
                <a:solidFill>
                  <a:srgbClr val="FF0000"/>
                </a:solidFill>
              </a:rPr>
              <a:t>使用前，應移除身上任何的配件</a:t>
            </a:r>
          </a:p>
          <a:p>
            <a:r>
              <a:rPr lang="zh-TW" altLang="en-US" sz="2400" dirty="0"/>
              <a:t>在使用彈力帶進行訓練前，請取下戒指、手錶、手鏈、珠寶或其他配件。此外，請注意地板上、鞋子、指甲或其他任何可能刺穿產品的物品，以免彈力帶因而損壞，並導致在使用時發生意外。</a:t>
            </a:r>
          </a:p>
          <a:p>
            <a:endParaRPr lang="en-US" altLang="zh-HK" dirty="0"/>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5</a:t>
            </a:fld>
            <a:endParaRPr lang="en-US" dirty="0"/>
          </a:p>
        </p:txBody>
      </p:sp>
    </p:spTree>
    <p:extLst>
      <p:ext uri="{BB962C8B-B14F-4D97-AF65-F5344CB8AC3E}">
        <p14:creationId xmlns:p14="http://schemas.microsoft.com/office/powerpoint/2010/main" val="1582434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b="1" dirty="0" smtClean="0"/>
              <a:t>使用彈力帶</a:t>
            </a:r>
            <a:r>
              <a:rPr lang="zh-HK" altLang="en-US" b="1" dirty="0" smtClean="0"/>
              <a:t>安全守</a:t>
            </a:r>
            <a:r>
              <a:rPr lang="zh-TW" altLang="en-US" b="1" dirty="0" smtClean="0"/>
              <a:t>則</a:t>
            </a:r>
            <a:endParaRPr lang="zh-HK" altLang="en-US" b="1" dirty="0"/>
          </a:p>
        </p:txBody>
      </p:sp>
      <p:sp>
        <p:nvSpPr>
          <p:cNvPr id="3" name="Content Placeholder 2"/>
          <p:cNvSpPr>
            <a:spLocks noGrp="1"/>
          </p:cNvSpPr>
          <p:nvPr>
            <p:ph idx="1"/>
          </p:nvPr>
        </p:nvSpPr>
        <p:spPr/>
        <p:txBody>
          <a:bodyPr>
            <a:normAutofit/>
          </a:bodyPr>
          <a:lstStyle/>
          <a:p>
            <a:r>
              <a:rPr lang="zh-TW" altLang="en-US" sz="2400" dirty="0"/>
              <a:t>使用彈力帶前，請先閱讀以下要點，以避免受傷</a:t>
            </a:r>
            <a:r>
              <a:rPr lang="zh-TW" altLang="en-US" sz="2400" dirty="0" smtClean="0"/>
              <a:t>。</a:t>
            </a:r>
            <a:endParaRPr lang="en-US" altLang="zh-TW" sz="2400" dirty="0" smtClean="0"/>
          </a:p>
          <a:p>
            <a:r>
              <a:rPr lang="en-US" altLang="zh-TW" sz="2400" dirty="0"/>
              <a:t>3.	</a:t>
            </a:r>
            <a:r>
              <a:rPr lang="zh-TW" altLang="en-US" sz="2400" b="1" dirty="0">
                <a:solidFill>
                  <a:srgbClr val="FF0000"/>
                </a:solidFill>
              </a:rPr>
              <a:t>掌握使用彈力帶的正確的動作</a:t>
            </a:r>
          </a:p>
          <a:p>
            <a:r>
              <a:rPr lang="zh-TW" altLang="en-US" sz="2400" dirty="0"/>
              <a:t>在使用彈力帶進行訓練前，應先了解清楚訓練動作的正確姿勢，避免因不正確的姿勢而造成不必要的傷害，從而導致肌肉的受傷的情況</a:t>
            </a:r>
            <a:r>
              <a:rPr lang="zh-TW" altLang="en-US" sz="2400" dirty="0" smtClean="0"/>
              <a:t>。</a:t>
            </a:r>
            <a:endParaRPr lang="zh-TW" altLang="en-US" sz="2400" dirty="0"/>
          </a:p>
          <a:p>
            <a:r>
              <a:rPr lang="en-US" altLang="zh-TW" sz="2400" dirty="0"/>
              <a:t>4.	</a:t>
            </a:r>
            <a:r>
              <a:rPr lang="zh-TW" altLang="en-US" sz="2400" b="1" dirty="0">
                <a:solidFill>
                  <a:srgbClr val="FF0000"/>
                </a:solidFill>
              </a:rPr>
              <a:t>在訓練前</a:t>
            </a:r>
            <a:r>
              <a:rPr lang="en-US" altLang="zh-TW" sz="2400" b="1" dirty="0">
                <a:solidFill>
                  <a:srgbClr val="FF0000"/>
                </a:solidFill>
              </a:rPr>
              <a:t>/</a:t>
            </a:r>
            <a:r>
              <a:rPr lang="zh-TW" altLang="en-US" sz="2400" b="1" dirty="0">
                <a:solidFill>
                  <a:srgbClr val="FF0000"/>
                </a:solidFill>
              </a:rPr>
              <a:t>後應有充足的熱身</a:t>
            </a:r>
            <a:r>
              <a:rPr lang="en-US" altLang="zh-TW" sz="2400" b="1" dirty="0">
                <a:solidFill>
                  <a:srgbClr val="FF0000"/>
                </a:solidFill>
              </a:rPr>
              <a:t>/</a:t>
            </a:r>
            <a:r>
              <a:rPr lang="zh-TW" altLang="en-US" sz="2400" b="1" dirty="0">
                <a:solidFill>
                  <a:srgbClr val="FF0000"/>
                </a:solidFill>
              </a:rPr>
              <a:t>冷卻運動</a:t>
            </a:r>
          </a:p>
          <a:p>
            <a:r>
              <a:rPr lang="zh-TW" altLang="en-US" sz="2400" dirty="0"/>
              <a:t>在進行任何體育運動前，應先完成充足的熱身運動，以提升肌肉的溫度，讓肌肉進入準備運動的狀態，減低受傷的機會</a:t>
            </a:r>
            <a:r>
              <a:rPr lang="zh-TW" altLang="en-US" sz="2400" dirty="0" smtClean="0"/>
              <a:t>。</a:t>
            </a:r>
            <a:endParaRPr lang="en-US" altLang="zh-TW" sz="2400" dirty="0" smtClean="0"/>
          </a:p>
          <a:p>
            <a:r>
              <a:rPr lang="zh-TW" altLang="en-US" sz="2400" dirty="0" smtClean="0"/>
              <a:t>而</a:t>
            </a:r>
            <a:r>
              <a:rPr lang="zh-TW" altLang="en-US" sz="2400" dirty="0"/>
              <a:t>訓練後的冷卻運動則能夠有效預防或減輕鍛練後對肌肉所帶來的酸痛，以及能夠讓心率逐漸降至正常水平。</a:t>
            </a:r>
          </a:p>
          <a:p>
            <a:endParaRPr lang="en-US" altLang="zh-HK" dirty="0"/>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6</a:t>
            </a:fld>
            <a:endParaRPr lang="en-US" dirty="0"/>
          </a:p>
        </p:txBody>
      </p:sp>
    </p:spTree>
    <p:extLst>
      <p:ext uri="{BB962C8B-B14F-4D97-AF65-F5344CB8AC3E}">
        <p14:creationId xmlns:p14="http://schemas.microsoft.com/office/powerpoint/2010/main" val="1122857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b="1" dirty="0" smtClean="0"/>
              <a:t>使用彈力帶</a:t>
            </a:r>
            <a:r>
              <a:rPr lang="zh-HK" altLang="en-US" b="1" dirty="0" smtClean="0"/>
              <a:t>安全守</a:t>
            </a:r>
            <a:r>
              <a:rPr lang="zh-TW" altLang="en-US" b="1" dirty="0" smtClean="0"/>
              <a:t>則</a:t>
            </a:r>
            <a:endParaRPr lang="zh-HK" altLang="en-US" b="1" dirty="0"/>
          </a:p>
        </p:txBody>
      </p:sp>
      <p:sp>
        <p:nvSpPr>
          <p:cNvPr id="3" name="Content Placeholder 2"/>
          <p:cNvSpPr>
            <a:spLocks noGrp="1"/>
          </p:cNvSpPr>
          <p:nvPr>
            <p:ph idx="1"/>
          </p:nvPr>
        </p:nvSpPr>
        <p:spPr>
          <a:xfrm>
            <a:off x="1097280" y="1845734"/>
            <a:ext cx="10058400" cy="4804448"/>
          </a:xfrm>
        </p:spPr>
        <p:txBody>
          <a:bodyPr>
            <a:normAutofit fontScale="92500" lnSpcReduction="10000"/>
          </a:bodyPr>
          <a:lstStyle/>
          <a:p>
            <a:r>
              <a:rPr lang="zh-TW" altLang="en-US" sz="2400" dirty="0"/>
              <a:t>使用彈力帶前，請先閱讀以下要點，以避免受傷</a:t>
            </a:r>
            <a:r>
              <a:rPr lang="zh-TW" altLang="en-US" sz="2400" dirty="0" smtClean="0"/>
              <a:t>。</a:t>
            </a:r>
            <a:endParaRPr lang="en-US" altLang="zh-TW" sz="2400" dirty="0" smtClean="0"/>
          </a:p>
          <a:p>
            <a:r>
              <a:rPr lang="en-US" altLang="zh-TW" sz="2400" b="1" dirty="0">
                <a:solidFill>
                  <a:srgbClr val="FF0000"/>
                </a:solidFill>
              </a:rPr>
              <a:t>5.	</a:t>
            </a:r>
            <a:r>
              <a:rPr lang="zh-TW" altLang="en-US" sz="2400" b="1" dirty="0">
                <a:solidFill>
                  <a:srgbClr val="FF0000"/>
                </a:solidFill>
              </a:rPr>
              <a:t>注意訓練時的空間及環境</a:t>
            </a:r>
          </a:p>
          <a:p>
            <a:r>
              <a:rPr lang="zh-TW" altLang="en-US" sz="2400" dirty="0"/>
              <a:t>訓練時應在較寛敝的地方進行使用，要留意身邊是否有其他障礙物，訓練時與身邊的人亦要保持適當距離，避免發生碰撞</a:t>
            </a:r>
            <a:r>
              <a:rPr lang="zh-TW" altLang="en-US" sz="2400" dirty="0" smtClean="0"/>
              <a:t>。</a:t>
            </a:r>
            <a:endParaRPr lang="en-US" altLang="zh-TW" sz="2400" dirty="0" smtClean="0"/>
          </a:p>
          <a:p>
            <a:r>
              <a:rPr lang="zh-TW" altLang="en-US" sz="2400" dirty="0" smtClean="0"/>
              <a:t>請</a:t>
            </a:r>
            <a:r>
              <a:rPr lang="zh-TW" altLang="en-US" sz="2400" dirty="0"/>
              <a:t>確保在沒有障礙物的地方使用彈力帶，以免引起纏繞而導致的意外發生；</a:t>
            </a:r>
            <a:r>
              <a:rPr lang="zh-TW" altLang="en-US" sz="2400" dirty="0" smtClean="0"/>
              <a:t>。</a:t>
            </a:r>
            <a:endParaRPr lang="en-US" altLang="zh-TW" sz="2400" dirty="0" smtClean="0"/>
          </a:p>
          <a:p>
            <a:r>
              <a:rPr lang="zh-TW" altLang="en-US" sz="2400" dirty="0" smtClean="0"/>
              <a:t>在</a:t>
            </a:r>
            <a:r>
              <a:rPr lang="zh-TW" altLang="en-US" sz="2400" dirty="0"/>
              <a:t>濕滑的場地亦不適宜使用彈力帶進行訓練。</a:t>
            </a:r>
          </a:p>
          <a:p>
            <a:r>
              <a:rPr lang="en-US" altLang="zh-TW" sz="2400" b="1" dirty="0">
                <a:solidFill>
                  <a:srgbClr val="FF0000"/>
                </a:solidFill>
              </a:rPr>
              <a:t>6.	</a:t>
            </a:r>
            <a:r>
              <a:rPr lang="zh-TW" altLang="en-US" sz="2400" b="1" dirty="0">
                <a:solidFill>
                  <a:srgbClr val="FF0000"/>
                </a:solidFill>
              </a:rPr>
              <a:t>使用彈力帶圍繞掌心的注意事項</a:t>
            </a:r>
          </a:p>
          <a:p>
            <a:r>
              <a:rPr lang="zh-TW" altLang="en-US" sz="2400" dirty="0"/>
              <a:t>在使用彈力帶進行訓練時，部份動作需要將彈力帶圍繞掌心數圈，以達到合適的長度或彈力度進行不同的訓練。故此，在圍繞掌心時，避免將彈力帶過份拉緊或放鬆，而引致以避免造成手部血液不流通</a:t>
            </a:r>
            <a:r>
              <a:rPr lang="zh-TW" altLang="en-US" sz="2400" dirty="0" smtClean="0"/>
              <a:t>；</a:t>
            </a:r>
            <a:endParaRPr lang="en-US" altLang="zh-TW" sz="2400" dirty="0" smtClean="0"/>
          </a:p>
          <a:p>
            <a:r>
              <a:rPr lang="zh-TW" altLang="en-US" sz="2400" dirty="0" smtClean="0"/>
              <a:t>另一方面</a:t>
            </a:r>
            <a:r>
              <a:rPr lang="zh-TW" altLang="en-US" sz="2400" dirty="0"/>
              <a:t>亦需留意鬆開彈力帶的時機，以免因彈力帶回彈而或容易鬆脫等情況發生，而發生引起不必要的意外。</a:t>
            </a:r>
          </a:p>
          <a:p>
            <a:endParaRPr lang="en-US" altLang="zh-HK" dirty="0"/>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7</a:t>
            </a:fld>
            <a:endParaRPr lang="en-US" dirty="0"/>
          </a:p>
        </p:txBody>
      </p:sp>
    </p:spTree>
    <p:extLst>
      <p:ext uri="{BB962C8B-B14F-4D97-AF65-F5344CB8AC3E}">
        <p14:creationId xmlns:p14="http://schemas.microsoft.com/office/powerpoint/2010/main" val="3041216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b="1" dirty="0" smtClean="0"/>
              <a:t>使用彈力帶</a:t>
            </a:r>
            <a:r>
              <a:rPr lang="zh-HK" altLang="en-US" b="1" dirty="0" smtClean="0"/>
              <a:t>安全守</a:t>
            </a:r>
            <a:r>
              <a:rPr lang="zh-TW" altLang="en-US" b="1" dirty="0" smtClean="0"/>
              <a:t>則</a:t>
            </a:r>
            <a:endParaRPr lang="zh-HK" altLang="en-US" b="1" dirty="0"/>
          </a:p>
        </p:txBody>
      </p:sp>
      <p:sp>
        <p:nvSpPr>
          <p:cNvPr id="3" name="Content Placeholder 2"/>
          <p:cNvSpPr>
            <a:spLocks noGrp="1"/>
          </p:cNvSpPr>
          <p:nvPr>
            <p:ph idx="1"/>
          </p:nvPr>
        </p:nvSpPr>
        <p:spPr>
          <a:xfrm>
            <a:off x="1097280" y="1845734"/>
            <a:ext cx="10058400" cy="4804448"/>
          </a:xfrm>
        </p:spPr>
        <p:txBody>
          <a:bodyPr>
            <a:normAutofit/>
          </a:bodyPr>
          <a:lstStyle/>
          <a:p>
            <a:r>
              <a:rPr lang="zh-TW" altLang="en-US" sz="2400" dirty="0"/>
              <a:t>使用彈力帶前，請先閱讀以下要點，以避免受傷</a:t>
            </a:r>
            <a:r>
              <a:rPr lang="zh-TW" altLang="en-US" sz="2400" dirty="0" smtClean="0"/>
              <a:t>。</a:t>
            </a:r>
            <a:endParaRPr lang="en-US" altLang="zh-TW" sz="2400" dirty="0" smtClean="0"/>
          </a:p>
          <a:p>
            <a:r>
              <a:rPr lang="en-US" altLang="zh-TW" sz="2400" b="1" dirty="0" smtClean="0">
                <a:solidFill>
                  <a:srgbClr val="FF0000"/>
                </a:solidFill>
              </a:rPr>
              <a:t>7</a:t>
            </a:r>
            <a:r>
              <a:rPr lang="en-US" altLang="zh-TW" sz="2400" b="1" dirty="0">
                <a:solidFill>
                  <a:srgbClr val="FF0000"/>
                </a:solidFill>
              </a:rPr>
              <a:t>.	</a:t>
            </a:r>
            <a:r>
              <a:rPr lang="zh-TW" altLang="en-US" sz="2400" b="1" dirty="0">
                <a:solidFill>
                  <a:srgbClr val="FF0000"/>
                </a:solidFill>
              </a:rPr>
              <a:t>懸掛彈力帶的注意事項</a:t>
            </a:r>
          </a:p>
          <a:p>
            <a:r>
              <a:rPr lang="zh-TW" altLang="en-US" sz="2400" dirty="0"/>
              <a:t>在使用彈力帶進行訓練時，應確保彈力帶綁在固定物上的穩定性，亦應留意以及固定物的堅固性，以避免在使用途中鬆脫而發生意外，造成傷害</a:t>
            </a:r>
            <a:r>
              <a:rPr lang="zh-TW" altLang="en-US" sz="2400" dirty="0" smtClean="0"/>
              <a:t>。</a:t>
            </a:r>
            <a:endParaRPr lang="en-US" altLang="zh-TW" sz="2400" dirty="0" smtClean="0"/>
          </a:p>
          <a:p>
            <a:r>
              <a:rPr lang="zh-TW" altLang="en-US" sz="2400" dirty="0" smtClean="0"/>
              <a:t>此外</a:t>
            </a:r>
            <a:r>
              <a:rPr lang="zh-TW" altLang="en-US" sz="2400" dirty="0"/>
              <a:t>，如將彈力帶用作懸掛自身重量時，必須留意彈力帶的阻力，以免超出彈力帶可承受的最大的重量，避免因彈力帶斷開而導致的嚴重的受傷。</a:t>
            </a:r>
          </a:p>
          <a:p>
            <a:endParaRPr lang="en-US" altLang="zh-HK" dirty="0"/>
          </a:p>
          <a:p>
            <a:endParaRPr lang="zh-HK" alt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8</a:t>
            </a:fld>
            <a:endParaRPr lang="en-US" dirty="0"/>
          </a:p>
        </p:txBody>
      </p:sp>
    </p:spTree>
    <p:extLst>
      <p:ext uri="{BB962C8B-B14F-4D97-AF65-F5344CB8AC3E}">
        <p14:creationId xmlns:p14="http://schemas.microsoft.com/office/powerpoint/2010/main" val="1153707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069415" y="216554"/>
            <a:ext cx="9626293" cy="6073409"/>
            <a:chOff x="1143306" y="-1873"/>
            <a:chExt cx="9413164" cy="5938649"/>
          </a:xfrm>
        </p:grpSpPr>
        <p:grpSp>
          <p:nvGrpSpPr>
            <p:cNvPr id="18" name="Group 17"/>
            <p:cNvGrpSpPr/>
            <p:nvPr/>
          </p:nvGrpSpPr>
          <p:grpSpPr>
            <a:xfrm>
              <a:off x="1143306" y="-1873"/>
              <a:ext cx="9413164" cy="5938649"/>
              <a:chOff x="1143306" y="0"/>
              <a:chExt cx="9413164" cy="5938649"/>
            </a:xfrm>
          </p:grpSpPr>
          <p:pic>
            <p:nvPicPr>
              <p:cNvPr id="5" name="Picture 4"/>
              <p:cNvPicPr>
                <a:picLocks noChangeAspect="1"/>
              </p:cNvPicPr>
              <p:nvPr/>
            </p:nvPicPr>
            <p:blipFill>
              <a:blip r:embed="rId2"/>
              <a:stretch>
                <a:fillRect/>
              </a:stretch>
            </p:blipFill>
            <p:spPr>
              <a:xfrm>
                <a:off x="1443604" y="0"/>
                <a:ext cx="8866485" cy="5938649"/>
              </a:xfrm>
              <a:prstGeom prst="rect">
                <a:avLst/>
              </a:prstGeom>
            </p:spPr>
          </p:pic>
          <p:sp>
            <p:nvSpPr>
              <p:cNvPr id="7" name="Oval 6"/>
              <p:cNvSpPr/>
              <p:nvPr/>
            </p:nvSpPr>
            <p:spPr>
              <a:xfrm>
                <a:off x="8614639" y="641798"/>
                <a:ext cx="1330037" cy="4615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 name="Oval 7"/>
              <p:cNvSpPr/>
              <p:nvPr/>
            </p:nvSpPr>
            <p:spPr>
              <a:xfrm>
                <a:off x="9226433" y="1157588"/>
                <a:ext cx="1330037" cy="4615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2" name="Oval 11"/>
              <p:cNvSpPr/>
              <p:nvPr/>
            </p:nvSpPr>
            <p:spPr>
              <a:xfrm>
                <a:off x="4932678" y="1619944"/>
                <a:ext cx="1330037" cy="34835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3" name="Oval 12"/>
              <p:cNvSpPr/>
              <p:nvPr/>
            </p:nvSpPr>
            <p:spPr>
              <a:xfrm>
                <a:off x="4906238" y="1971878"/>
                <a:ext cx="1330037" cy="34835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4" name="Oval 13"/>
              <p:cNvSpPr/>
              <p:nvPr/>
            </p:nvSpPr>
            <p:spPr>
              <a:xfrm>
                <a:off x="1197223" y="2318993"/>
                <a:ext cx="1330037" cy="34835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5" name="Oval 14"/>
              <p:cNvSpPr/>
              <p:nvPr/>
            </p:nvSpPr>
            <p:spPr>
              <a:xfrm>
                <a:off x="1143306" y="2773574"/>
                <a:ext cx="1330037" cy="34835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6" name="Oval 15"/>
              <p:cNvSpPr/>
              <p:nvPr/>
            </p:nvSpPr>
            <p:spPr>
              <a:xfrm>
                <a:off x="1446952" y="3579680"/>
                <a:ext cx="1330037" cy="34835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sp>
          <p:nvSpPr>
            <p:cNvPr id="11" name="Oval 10"/>
            <p:cNvSpPr/>
            <p:nvPr/>
          </p:nvSpPr>
          <p:spPr>
            <a:xfrm>
              <a:off x="4906237" y="976243"/>
              <a:ext cx="1330037" cy="34835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sp>
        <p:nvSpPr>
          <p:cNvPr id="4" name="Slide Number Placeholder 3"/>
          <p:cNvSpPr>
            <a:spLocks noGrp="1"/>
          </p:cNvSpPr>
          <p:nvPr>
            <p:ph type="sldNum" sz="quarter" idx="12"/>
          </p:nvPr>
        </p:nvSpPr>
        <p:spPr/>
        <p:txBody>
          <a:bodyPr/>
          <a:lstStyle/>
          <a:p>
            <a:fld id="{6D22F896-40B5-4ADD-8801-0D06FADFA095}" type="slidenum">
              <a:rPr lang="en-US" smtClean="0"/>
              <a:pPr/>
              <a:t>9</a:t>
            </a:fld>
            <a:endParaRPr lang="en-US" dirty="0"/>
          </a:p>
        </p:txBody>
      </p:sp>
      <p:sp>
        <p:nvSpPr>
          <p:cNvPr id="6" name="Rectangle 5"/>
          <p:cNvSpPr/>
          <p:nvPr/>
        </p:nvSpPr>
        <p:spPr>
          <a:xfrm>
            <a:off x="2191609" y="5811148"/>
            <a:ext cx="7109639" cy="923330"/>
          </a:xfrm>
          <a:prstGeom prst="rect">
            <a:avLst/>
          </a:prstGeom>
          <a:noFill/>
        </p:spPr>
        <p:txBody>
          <a:bodyPr wrap="none" lIns="91440" tIns="45720" rIns="91440" bIns="45720">
            <a:spAutoFit/>
          </a:bodyPr>
          <a:lstStyle/>
          <a:p>
            <a:pPr algn="ctr"/>
            <a:r>
              <a:rPr lang="zh-TW" alt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教材中訓練的肌肉位置</a:t>
            </a:r>
            <a:endParaRPr lang="en-US" altLang="zh-HK"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326023601"/>
      </p:ext>
    </p:extLst>
  </p:cSld>
  <p:clrMapOvr>
    <a:masterClrMapping/>
  </p:clrMapOvr>
  <p:timing>
    <p:tnLst>
      <p:par>
        <p:cTn id="1" dur="indefinite" restart="never" nodeType="tmRoot"/>
      </p:par>
    </p:tnLst>
  </p:timing>
</p:sld>
</file>

<file path=ppt/theme/theme1.xml><?xml version="1.0" encoding="utf-8"?>
<a:theme xmlns:a="http://schemas.openxmlformats.org/drawingml/2006/main" name="回顧">
  <a:themeElements>
    <a:clrScheme name="回顧">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顧">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顧">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1608</TotalTime>
  <Words>3127</Words>
  <Application>Microsoft Office PowerPoint</Application>
  <PresentationFormat>寬螢幕</PresentationFormat>
  <Paragraphs>469</Paragraphs>
  <Slides>37</Slides>
  <Notes>0</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37</vt:i4>
      </vt:variant>
    </vt:vector>
  </HeadingPairs>
  <TitlesOfParts>
    <vt:vector size="45" baseType="lpstr">
      <vt:lpstr>Gungsuh</vt:lpstr>
      <vt:lpstr>新細明體</vt:lpstr>
      <vt:lpstr>Arial</vt:lpstr>
      <vt:lpstr>Calibri</vt:lpstr>
      <vt:lpstr>Calibri Light</vt:lpstr>
      <vt:lpstr>Times New Roman</vt:lpstr>
      <vt:lpstr>Wingdings</vt:lpstr>
      <vt:lpstr>回顧</vt:lpstr>
      <vt:lpstr>在家進行體能活動（中學篇）  學與教資源 – 彈力帶肌肉訓練 (上肢訓練)</vt:lpstr>
      <vt:lpstr>前言</vt:lpstr>
      <vt:lpstr>安全措施</vt:lpstr>
      <vt:lpstr>彈力帶的選擇</vt:lpstr>
      <vt:lpstr>使用彈力帶安全守則</vt:lpstr>
      <vt:lpstr>使用彈力帶安全守則</vt:lpstr>
      <vt:lpstr>使用彈力帶安全守則</vt:lpstr>
      <vt:lpstr>使用彈力帶安全守則</vt:lpstr>
      <vt:lpstr>PowerPoint 簡報</vt:lpstr>
      <vt:lpstr>訓練動作影片</vt:lpstr>
      <vt:lpstr>前三角肌 - 初階</vt:lpstr>
      <vt:lpstr>前三角肌 - 初階</vt:lpstr>
      <vt:lpstr>前三角肌 – 進階</vt:lpstr>
      <vt:lpstr>前三角肌 – 進階</vt:lpstr>
      <vt:lpstr>中三角肌 - 初階</vt:lpstr>
      <vt:lpstr>中三角肌 - 初階</vt:lpstr>
      <vt:lpstr>中三角肌 – 進階</vt:lpstr>
      <vt:lpstr>中三角肌 – 進階</vt:lpstr>
      <vt:lpstr>後三角肌 - 初階</vt:lpstr>
      <vt:lpstr>後三角肌 - 初階</vt:lpstr>
      <vt:lpstr>後三角肌 – 進階</vt:lpstr>
      <vt:lpstr>後三角肌 – 進階</vt:lpstr>
      <vt:lpstr>二頭肌 – 初階</vt:lpstr>
      <vt:lpstr>二頭肌 – 初階</vt:lpstr>
      <vt:lpstr>二頭肌 – 進階</vt:lpstr>
      <vt:lpstr>二頭肌 – 進階</vt:lpstr>
      <vt:lpstr>三頭肌 – 初階</vt:lpstr>
      <vt:lpstr>三頭肌 – 初階</vt:lpstr>
      <vt:lpstr>三頭肌 – 進階</vt:lpstr>
      <vt:lpstr>三頭肌 – 進階</vt:lpstr>
      <vt:lpstr>腕屈肌</vt:lpstr>
      <vt:lpstr>腕屈肌</vt:lpstr>
      <vt:lpstr>腕伸肌</vt:lpstr>
      <vt:lpstr>腕伸肌</vt:lpstr>
      <vt:lpstr>魚際肌</vt:lpstr>
      <vt:lpstr>魚際肌</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在家進行體適能活動的建議</dc:title>
  <dc:creator>CHO, Wing-chi Gigi</dc:creator>
  <cp:lastModifiedBy>YEUNG, Tat-man</cp:lastModifiedBy>
  <cp:revision>117</cp:revision>
  <cp:lastPrinted>2020-03-20T09:30:07Z</cp:lastPrinted>
  <dcterms:created xsi:type="dcterms:W3CDTF">2020-02-05T01:11:23Z</dcterms:created>
  <dcterms:modified xsi:type="dcterms:W3CDTF">2022-03-21T04:19:07Z</dcterms:modified>
</cp:coreProperties>
</file>